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146847057" r:id="rId10"/>
    <p:sldId id="2146847060" r:id="rId11"/>
    <p:sldId id="2146847062" r:id="rId12"/>
    <p:sldId id="2146847061" r:id="rId13"/>
    <p:sldId id="2146847055"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20-02-2025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2/20/2025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2/20/2025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2/20/2025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2/20/2025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2/20/2025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2/20/2025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2/20/2025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2/20/2025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2/20/2025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2/20/2025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2/20/2025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2/20/2025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TanweerAdnan/Edunet_x_AICTE_Project.git"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Secure data Hiding in images using Steganography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smtClean="0">
                <a:solidFill>
                  <a:schemeClr val="accent1">
                    <a:lumMod val="75000"/>
                  </a:schemeClr>
                </a:solidFill>
                <a:latin typeface="Arial"/>
                <a:cs typeface="Arial"/>
              </a:rPr>
              <a:t>CAPSTONE PROJECT</a:t>
            </a:r>
            <a:endParaRPr lang="en-US" sz="3200" b="1" dirty="0">
              <a:solidFill>
                <a:schemeClr val="accent1">
                  <a:lumMod val="75000"/>
                </a:schemeClr>
              </a:solidFill>
              <a:latin typeface="Arial"/>
              <a:cs typeface="Arial"/>
            </a:endParaRP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smtClean="0">
                <a:solidFill>
                  <a:schemeClr val="accent1">
                    <a:lumMod val="75000"/>
                  </a:schemeClr>
                </a:solidFill>
                <a:latin typeface="Arial"/>
                <a:cs typeface="Arial"/>
              </a:rPr>
              <a:t>Student Name </a:t>
            </a:r>
            <a:r>
              <a:rPr lang="en-US" sz="2000" b="1" dirty="0">
                <a:solidFill>
                  <a:schemeClr val="accent1">
                    <a:lumMod val="75000"/>
                  </a:schemeClr>
                </a:solidFill>
                <a:latin typeface="Arial"/>
                <a:cs typeface="Arial"/>
              </a:rPr>
              <a:t>: </a:t>
            </a:r>
            <a:r>
              <a:rPr lang="en-US" sz="2000" b="1" dirty="0" smtClean="0">
                <a:solidFill>
                  <a:schemeClr val="accent1">
                    <a:lumMod val="75000"/>
                  </a:schemeClr>
                </a:solidFill>
                <a:latin typeface="Arial"/>
                <a:cs typeface="Arial"/>
              </a:rPr>
              <a:t>ADNAN TANWEER</a:t>
            </a:r>
            <a:endParaRPr lang="en-US" sz="2000" b="1" dirty="0">
              <a:solidFill>
                <a:schemeClr val="accent1">
                  <a:lumMod val="75000"/>
                </a:schemeClr>
              </a:solidFill>
              <a:latin typeface="Arial"/>
              <a:cs typeface="Arial"/>
            </a:endParaRPr>
          </a:p>
          <a:p>
            <a:r>
              <a:rPr lang="en-US" sz="2000" b="1" dirty="0" smtClean="0">
                <a:solidFill>
                  <a:schemeClr val="accent1">
                    <a:lumMod val="75000"/>
                  </a:schemeClr>
                </a:solidFill>
                <a:latin typeface="Arial"/>
                <a:cs typeface="Arial"/>
              </a:rPr>
              <a:t>College </a:t>
            </a:r>
            <a:r>
              <a:rPr lang="en-US" sz="2000" b="1" dirty="0">
                <a:solidFill>
                  <a:schemeClr val="accent1">
                    <a:lumMod val="75000"/>
                  </a:schemeClr>
                </a:solidFill>
                <a:latin typeface="Arial"/>
                <a:cs typeface="Arial"/>
              </a:rPr>
              <a:t>Name &amp; Department : </a:t>
            </a:r>
            <a:r>
              <a:rPr lang="en-US" sz="2000" b="1" dirty="0" smtClean="0">
                <a:solidFill>
                  <a:schemeClr val="accent1">
                    <a:lumMod val="75000"/>
                  </a:schemeClr>
                </a:solidFill>
                <a:latin typeface="Arial"/>
                <a:cs typeface="Arial"/>
              </a:rPr>
              <a:t>AL-KABIR POLYTECHNIC, C.S.E</a:t>
            </a:r>
            <a:endParaRPr lang="en-US" sz="2000" b="1" dirty="0">
              <a:solidFill>
                <a:schemeClr val="accent1">
                  <a:lumMod val="75000"/>
                </a:schemeClr>
              </a:solidFill>
              <a:latin typeface="Arial"/>
              <a:cs typeface="Arial"/>
            </a:endParaRPr>
          </a:p>
          <a:p>
            <a:pPr algn="r"/>
            <a:r>
              <a:rPr lang="en-US" sz="2000" b="1" dirty="0" smtClean="0">
                <a:solidFill>
                  <a:schemeClr val="accent1">
                    <a:lumMod val="75000"/>
                  </a:schemeClr>
                </a:solidFill>
                <a:latin typeface="Arial"/>
                <a:cs typeface="Arial"/>
              </a:rPr>
              <a:t>Computer Science &amp; Engineering</a:t>
            </a:r>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a:t>
            </a:r>
            <a:r>
              <a:rPr lang="en-US" sz="4400" b="1" dirty="0" smtClean="0">
                <a:solidFill>
                  <a:schemeClr val="accent1"/>
                </a:solidFill>
                <a:latin typeface="Arial"/>
                <a:cs typeface="Arial"/>
              </a:rPr>
              <a:t>scope(optional)</a:t>
            </a:r>
            <a:endParaRPr lang="en-US" sz="4400" b="1" dirty="0">
              <a:solidFill>
                <a:schemeClr val="accent1"/>
              </a:solidFill>
              <a:latin typeface="Arial"/>
              <a:cs typeface="Arial"/>
            </a:endParaRPr>
          </a:p>
        </p:txBody>
      </p:sp>
      <p:sp>
        <p:nvSpPr>
          <p:cNvPr id="2" name="Content Placeholder 1"/>
          <p:cNvSpPr>
            <a:spLocks noGrp="1" noChangeArrowheads="1"/>
          </p:cNvSpPr>
          <p:nvPr>
            <p:ph idx="1"/>
          </p:nvPr>
        </p:nvSpPr>
        <p:spPr bwMode="auto">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smtClean="0">
                <a:ln>
                  <a:noFill/>
                </a:ln>
                <a:solidFill>
                  <a:schemeClr val="tx1"/>
                </a:solidFill>
                <a:effectLst/>
                <a:latin typeface="Arial" panose="020B0604020202020204" pitchFamily="34" charset="0"/>
              </a:rPr>
              <a:t>Implementing AES encryption along with steganography for double security.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smtClean="0">
                <a:ln>
                  <a:noFill/>
                </a:ln>
                <a:solidFill>
                  <a:schemeClr val="tx1"/>
                </a:solidFill>
                <a:effectLst/>
                <a:latin typeface="Arial" panose="020B0604020202020204" pitchFamily="34" charset="0"/>
              </a:rPr>
              <a:t>Extending to video-based encryption for secure multimedia communication.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smtClean="0">
                <a:ln>
                  <a:noFill/>
                </a:ln>
                <a:solidFill>
                  <a:schemeClr val="tx1"/>
                </a:solidFill>
                <a:effectLst/>
                <a:latin typeface="Arial" panose="020B0604020202020204" pitchFamily="34" charset="0"/>
              </a:rPr>
              <a:t>Developing a GUI-based tool for user-friendly access.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smtClean="0">
                <a:ln>
                  <a:noFill/>
                </a:ln>
                <a:solidFill>
                  <a:schemeClr val="tx1"/>
                </a:solidFill>
                <a:effectLst/>
                <a:latin typeface="Arial" panose="020B0604020202020204" pitchFamily="34" charset="0"/>
              </a:rPr>
              <a:t>Enhancing support for multiple image formats like JPEG, BMP, and TIFF. </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0" indent="0">
              <a:buNone/>
            </a:pPr>
            <a:r>
              <a:rPr lang="en-US" sz="2000" dirty="0">
                <a:solidFill>
                  <a:schemeClr val="tx1"/>
                </a:solidFill>
              </a:rPr>
              <a:t>In today's digital world, ensuring secure communication is a major challenge. Text-based encryption can often be detected, making it vulnerable to cyber threats. This project embeds secret messages within image pixels, offering an undetectable and secure way to store and transfer sensitive information.</a:t>
            </a:r>
            <a:endParaRPr lang="en-IN" sz="2000" dirty="0">
              <a:solidFill>
                <a:schemeClr val="tx1"/>
              </a:solidFill>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a:buFont typeface="Arial" panose="020B0604020202020204" pitchFamily="34" charset="0"/>
              <a:buChar char="•"/>
            </a:pPr>
            <a:r>
              <a:rPr lang="en-US" b="1" dirty="0"/>
              <a:t>Programming Language:</a:t>
            </a:r>
            <a:r>
              <a:rPr lang="en-US" dirty="0"/>
              <a:t> Python</a:t>
            </a:r>
          </a:p>
          <a:p>
            <a:pPr>
              <a:buFont typeface="Arial" panose="020B0604020202020204" pitchFamily="34" charset="0"/>
              <a:buChar char="•"/>
            </a:pPr>
            <a:r>
              <a:rPr lang="en-US" b="1" dirty="0"/>
              <a:t>Libraries:</a:t>
            </a:r>
            <a:r>
              <a:rPr lang="en-US" dirty="0"/>
              <a:t> OpenCV (cv2), OS</a:t>
            </a:r>
          </a:p>
          <a:p>
            <a:pPr>
              <a:buFont typeface="Arial" panose="020B0604020202020204" pitchFamily="34" charset="0"/>
              <a:buChar char="•"/>
            </a:pPr>
            <a:r>
              <a:rPr lang="en-US" b="1" dirty="0"/>
              <a:t>Platform:</a:t>
            </a:r>
            <a:r>
              <a:rPr lang="en-US" dirty="0"/>
              <a:t> Windows/Linux</a:t>
            </a:r>
          </a:p>
          <a:p>
            <a:pPr>
              <a:buFont typeface="Arial" panose="020B0604020202020204" pitchFamily="34" charset="0"/>
              <a:buChar char="•"/>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3" name="Rectangle 1"/>
          <p:cNvSpPr>
            <a:spLocks noGrp="1" noChangeArrowheads="1"/>
          </p:cNvSpPr>
          <p:nvPr>
            <p:ph idx="1"/>
          </p:nvPr>
        </p:nvSpPr>
        <p:spPr bwMode="auto">
          <a:xfrm>
            <a:off x="581192" y="2900024"/>
            <a:ext cx="11478024"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panose="020B0604020202020204" pitchFamily="34" charset="0"/>
              </a:rPr>
              <a:t>Steganography-Based Security:</a:t>
            </a:r>
            <a:r>
              <a:rPr kumimoji="0" lang="en-US" altLang="en-US" sz="1800" b="0" i="0" u="none" strike="noStrike" cap="none" normalizeH="0" baseline="0" dirty="0" smtClean="0">
                <a:ln>
                  <a:noFill/>
                </a:ln>
                <a:solidFill>
                  <a:schemeClr val="tx1"/>
                </a:solidFill>
                <a:effectLst/>
                <a:latin typeface="Arial" panose="020B0604020202020204" pitchFamily="34" charset="0"/>
              </a:rPr>
              <a:t> Instead of encrypting messages traditionally, this project hides text inside an image.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panose="020B0604020202020204" pitchFamily="34" charset="0"/>
              </a:rPr>
              <a:t>Undetectable Encryption:</a:t>
            </a:r>
            <a:r>
              <a:rPr kumimoji="0" lang="en-US" altLang="en-US" sz="1800" b="0" i="0" u="none" strike="noStrike" cap="none" normalizeH="0" baseline="0" dirty="0" smtClean="0">
                <a:ln>
                  <a:noFill/>
                </a:ln>
                <a:solidFill>
                  <a:schemeClr val="tx1"/>
                </a:solidFill>
                <a:effectLst/>
                <a:latin typeface="Arial" panose="020B0604020202020204" pitchFamily="34" charset="0"/>
              </a:rPr>
              <a:t> The message is stored in pixel values, making it invisible to the human eye.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panose="020B0604020202020204" pitchFamily="34" charset="0"/>
              </a:rPr>
              <a:t>Lightweight &amp; Fast:</a:t>
            </a:r>
            <a:r>
              <a:rPr kumimoji="0" lang="en-US" altLang="en-US" sz="1800" b="0" i="0" u="none" strike="noStrike" cap="none" normalizeH="0" baseline="0" dirty="0" smtClean="0">
                <a:ln>
                  <a:noFill/>
                </a:ln>
                <a:solidFill>
                  <a:schemeClr val="tx1"/>
                </a:solidFill>
                <a:effectLst/>
                <a:latin typeface="Arial" panose="020B0604020202020204" pitchFamily="34" charset="0"/>
              </a:rPr>
              <a:t> The method does not require large computation power.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panose="020B0604020202020204" pitchFamily="34" charset="0"/>
              </a:rPr>
              <a:t>Secure Access:</a:t>
            </a:r>
            <a:r>
              <a:rPr kumimoji="0" lang="en-US" altLang="en-US" sz="1800" b="0" i="0" u="none" strike="noStrike" cap="none" normalizeH="0" baseline="0" dirty="0" smtClean="0">
                <a:ln>
                  <a:noFill/>
                </a:ln>
                <a:solidFill>
                  <a:schemeClr val="tx1"/>
                </a:solidFill>
                <a:effectLst/>
                <a:latin typeface="Arial" panose="020B0604020202020204" pitchFamily="34" charset="0"/>
              </a:rPr>
              <a:t> The message can only be retrieved using the correct passcode. </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5" name="Rectangle 2"/>
          <p:cNvSpPr>
            <a:spLocks noGrp="1" noChangeArrowheads="1"/>
          </p:cNvSpPr>
          <p:nvPr>
            <p:ph idx="1"/>
          </p:nvPr>
        </p:nvSpPr>
        <p:spPr bwMode="auto">
          <a:xfrm>
            <a:off x="581192" y="3038523"/>
            <a:ext cx="8081443"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1800" b="1" i="0" u="none" strike="noStrike" cap="none" normalizeH="0" baseline="0" dirty="0" smtClean="0">
                <a:ln>
                  <a:noFill/>
                </a:ln>
                <a:solidFill>
                  <a:schemeClr val="tx1"/>
                </a:solidFill>
                <a:effectLst/>
                <a:latin typeface="Arial" panose="020B0604020202020204" pitchFamily="34" charset="0"/>
              </a:rPr>
              <a:t>Cybersecurity Professionals:</a:t>
            </a:r>
            <a:r>
              <a:rPr kumimoji="0" lang="en-US" altLang="en-US" sz="1800" b="0" i="0" u="none" strike="noStrike" cap="none" normalizeH="0" baseline="0" dirty="0" smtClean="0">
                <a:ln>
                  <a:noFill/>
                </a:ln>
                <a:solidFill>
                  <a:schemeClr val="tx1"/>
                </a:solidFill>
                <a:effectLst/>
                <a:latin typeface="Arial" panose="020B0604020202020204" pitchFamily="34" charset="0"/>
              </a:rPr>
              <a:t> For secure data transmission.</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1800" b="1" i="0" u="none" strike="noStrike" cap="none" normalizeH="0" baseline="0" dirty="0" smtClean="0">
                <a:ln>
                  <a:noFill/>
                </a:ln>
                <a:solidFill>
                  <a:schemeClr val="tx1"/>
                </a:solidFill>
                <a:effectLst/>
                <a:latin typeface="Arial" panose="020B0604020202020204" pitchFamily="34" charset="0"/>
              </a:rPr>
              <a:t>Government &amp; Military Organizations:</a:t>
            </a:r>
            <a:r>
              <a:rPr kumimoji="0" lang="en-US" altLang="en-US" sz="1800" b="0" i="0" u="none" strike="noStrike" cap="none" normalizeH="0" baseline="0" dirty="0" smtClean="0">
                <a:ln>
                  <a:noFill/>
                </a:ln>
                <a:solidFill>
                  <a:schemeClr val="tx1"/>
                </a:solidFill>
                <a:effectLst/>
                <a:latin typeface="Arial" panose="020B0604020202020204" pitchFamily="34" charset="0"/>
              </a:rPr>
              <a:t> To hide sensitive communication.</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1800" b="1" i="0" u="none" strike="noStrike" cap="none" normalizeH="0" baseline="0" dirty="0" smtClean="0">
                <a:ln>
                  <a:noFill/>
                </a:ln>
                <a:solidFill>
                  <a:schemeClr val="tx1"/>
                </a:solidFill>
                <a:effectLst/>
                <a:latin typeface="Arial" panose="020B0604020202020204" pitchFamily="34" charset="0"/>
              </a:rPr>
              <a:t>Journalists &amp; Activists:</a:t>
            </a:r>
            <a:r>
              <a:rPr kumimoji="0" lang="en-US" altLang="en-US" sz="1800" b="0" i="0" u="none" strike="noStrike" cap="none" normalizeH="0" baseline="0" dirty="0" smtClean="0">
                <a:ln>
                  <a:noFill/>
                </a:ln>
                <a:solidFill>
                  <a:schemeClr val="tx1"/>
                </a:solidFill>
                <a:effectLst/>
                <a:latin typeface="Arial" panose="020B0604020202020204" pitchFamily="34" charset="0"/>
              </a:rPr>
              <a:t> For secure information exchange.</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1800" b="1" i="0" u="none" strike="noStrike" cap="none" normalizeH="0" baseline="0" dirty="0" smtClean="0">
                <a:ln>
                  <a:noFill/>
                </a:ln>
                <a:solidFill>
                  <a:schemeClr val="tx1"/>
                </a:solidFill>
                <a:effectLst/>
                <a:latin typeface="Arial" panose="020B0604020202020204" pitchFamily="34" charset="0"/>
              </a:rPr>
              <a:t>General Users:</a:t>
            </a:r>
            <a:r>
              <a:rPr kumimoji="0" lang="en-US" altLang="en-US" sz="1800" b="0" i="0" u="none" strike="noStrike" cap="none" normalizeH="0" baseline="0" dirty="0" smtClean="0">
                <a:ln>
                  <a:noFill/>
                </a:ln>
                <a:solidFill>
                  <a:schemeClr val="tx1"/>
                </a:solidFill>
                <a:effectLst/>
                <a:latin typeface="Arial" panose="020B0604020202020204" pitchFamily="34" charset="0"/>
              </a:rPr>
              <a:t> For private and confidential messaging. </a:t>
            </a:r>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8400" y="1232452"/>
            <a:ext cx="4057918" cy="3828435"/>
          </a:xfr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29765" y="1232452"/>
            <a:ext cx="3697634" cy="3828435"/>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55893" y="1232452"/>
            <a:ext cx="3603323" cy="2001941"/>
          </a:xfrm>
          <a:prstGeom prst="rect">
            <a:avLst/>
          </a:prstGeom>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8400" y="5384217"/>
            <a:ext cx="4343038" cy="346627"/>
          </a:xfrm>
          <a:prstGeom prst="rect">
            <a:avLst/>
          </a:prstGeom>
        </p:spPr>
      </p:pic>
      <p:pic>
        <p:nvPicPr>
          <p:cNvPr id="11" name="Picture 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15303" y="5384216"/>
            <a:ext cx="4682194" cy="346627"/>
          </a:xfrm>
          <a:prstGeom prst="rect">
            <a:avLst/>
          </a:prstGeom>
        </p:spPr>
      </p:pic>
      <p:sp>
        <p:nvSpPr>
          <p:cNvPr id="12" name="TextBox 11"/>
          <p:cNvSpPr txBox="1"/>
          <p:nvPr/>
        </p:nvSpPr>
        <p:spPr>
          <a:xfrm>
            <a:off x="9293360" y="3395357"/>
            <a:ext cx="1928387" cy="369332"/>
          </a:xfrm>
          <a:prstGeom prst="rect">
            <a:avLst/>
          </a:prstGeom>
          <a:noFill/>
        </p:spPr>
        <p:txBody>
          <a:bodyPr wrap="square" rtlCol="0">
            <a:spAutoFit/>
          </a:bodyPr>
          <a:lstStyle/>
          <a:p>
            <a:pPr algn="ctr"/>
            <a:r>
              <a:rPr lang="en-US" u="sng" dirty="0" smtClean="0"/>
              <a:t>Output Image</a:t>
            </a:r>
            <a:endParaRPr lang="en-US" u="sng" dirty="0"/>
          </a:p>
        </p:txBody>
      </p:sp>
      <p:sp>
        <p:nvSpPr>
          <p:cNvPr id="13" name="TextBox 12"/>
          <p:cNvSpPr txBox="1"/>
          <p:nvPr/>
        </p:nvSpPr>
        <p:spPr>
          <a:xfrm>
            <a:off x="581192" y="5869508"/>
            <a:ext cx="3404101" cy="369332"/>
          </a:xfrm>
          <a:prstGeom prst="rect">
            <a:avLst/>
          </a:prstGeom>
          <a:noFill/>
        </p:spPr>
        <p:txBody>
          <a:bodyPr wrap="square" rtlCol="0">
            <a:spAutoFit/>
          </a:bodyPr>
          <a:lstStyle/>
          <a:p>
            <a:pPr algn="ctr"/>
            <a:r>
              <a:rPr lang="en-US" u="sng" dirty="0" smtClean="0"/>
              <a:t>Encryption Execution</a:t>
            </a:r>
            <a:endParaRPr lang="en-US" u="sng" dirty="0"/>
          </a:p>
        </p:txBody>
      </p:sp>
      <p:sp>
        <p:nvSpPr>
          <p:cNvPr id="14" name="TextBox 13"/>
          <p:cNvSpPr txBox="1"/>
          <p:nvPr/>
        </p:nvSpPr>
        <p:spPr>
          <a:xfrm>
            <a:off x="5169486" y="5836157"/>
            <a:ext cx="2951429" cy="369332"/>
          </a:xfrm>
          <a:prstGeom prst="rect">
            <a:avLst/>
          </a:prstGeom>
          <a:noFill/>
        </p:spPr>
        <p:txBody>
          <a:bodyPr wrap="square" rtlCol="0">
            <a:spAutoFit/>
          </a:bodyPr>
          <a:lstStyle/>
          <a:p>
            <a:pPr algn="ctr"/>
            <a:r>
              <a:rPr lang="en-US" u="sng" dirty="0" smtClean="0"/>
              <a:t>Decryption Execution</a:t>
            </a:r>
            <a:endParaRPr lang="en-US" u="sng" dirty="0"/>
          </a:p>
        </p:txBody>
      </p:sp>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lstStyle/>
          <a:p>
            <a:r>
              <a:rPr lang="en-US" dirty="0"/>
              <a:t>This project successfully implements a steganography-based encryption system to store secret messages inside images. The technique ensures secure, undetectable communication without altering the visible properties of the image. The use of a passcode further enhances security, preventing unauthorized access.</a:t>
            </a:r>
            <a:endParaRPr lang="en-IN" dirty="0"/>
          </a:p>
        </p:txBody>
      </p:sp>
    </p:spTree>
    <p:extLst>
      <p:ext uri="{BB962C8B-B14F-4D97-AF65-F5344CB8AC3E}">
        <p14:creationId xmlns:p14="http://schemas.microsoft.com/office/powerpoint/2010/main" val="423388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r>
              <a:rPr lang="en-IN" dirty="0">
                <a:hlinkClick r:id="rId2"/>
              </a:rPr>
              <a:t>https://github.com/TanweerAdnan/Edunet_x_AICTE_Project.git</a:t>
            </a:r>
            <a:endParaRPr lang="en-IN" dirty="0"/>
          </a:p>
        </p:txBody>
      </p:sp>
    </p:spTree>
    <p:extLst>
      <p:ext uri="{BB962C8B-B14F-4D97-AF65-F5344CB8AC3E}">
        <p14:creationId xmlns:p14="http://schemas.microsoft.com/office/powerpoint/2010/main" val="22306647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D289AE2-D2AE-49D1-AFAC-3A79F6794255}">
  <ds:schemaRefs>
    <ds:schemaRef ds:uri="http://www.w3.org/XML/1998/namespace"/>
    <ds:schemaRef ds:uri="http://schemas.microsoft.com/office/2006/documentManagement/types"/>
    <ds:schemaRef ds:uri="http://purl.org/dc/elements/1.1/"/>
    <ds:schemaRef ds:uri="fadb41d3-f9cb-40fb-903c-8cacaba95bb5"/>
    <ds:schemaRef ds:uri="http://schemas.openxmlformats.org/package/2006/metadata/core-properties"/>
    <ds:schemaRef ds:uri="http://purl.org/dc/terms/"/>
    <ds:schemaRef ds:uri="http://schemas.microsoft.com/office/infopath/2007/PartnerControls"/>
    <ds:schemaRef ds:uri="http://purl.org/dc/dcmitype/"/>
    <ds:schemaRef ds:uri="http://schemas.microsoft.com/office/2006/metadata/properties"/>
    <ds:schemaRef ds:uri="b30265f8-c5e2-4918-b4a1-b977299ca3e2"/>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56</TotalTime>
  <Words>304</Words>
  <Application>Microsoft Office PowerPoint</Application>
  <PresentationFormat>Widescreen</PresentationFormat>
  <Paragraphs>48</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Calibri</vt:lpstr>
      <vt:lpstr>Calibri Light</vt:lpstr>
      <vt:lpstr>Franklin Gothic Book</vt:lpstr>
      <vt:lpstr>Franklin Gothic Demi</vt:lpstr>
      <vt:lpstr>Wingdings</vt:lpstr>
      <vt:lpstr>Wingdings 2</vt:lpstr>
      <vt:lpstr>DividendVTI</vt:lpstr>
      <vt:lpstr>Secure data Hiding in images using Steganography</vt:lpstr>
      <vt:lpstr>OUTLINE</vt:lpstr>
      <vt:lpstr>Problem Statement</vt:lpstr>
      <vt:lpstr>Technology  used</vt:lpstr>
      <vt:lpstr>Wow factors</vt:lpstr>
      <vt:lpstr>End users</vt:lpstr>
      <vt:lpstr>Results</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Nadeem</cp:lastModifiedBy>
  <cp:revision>30</cp:revision>
  <dcterms:created xsi:type="dcterms:W3CDTF">2021-05-26T16:50:10Z</dcterms:created>
  <dcterms:modified xsi:type="dcterms:W3CDTF">2025-02-20T16:50:36Z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