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571" r:id="rId3"/>
    <p:sldId id="572" r:id="rId4"/>
    <p:sldId id="573" r:id="rId5"/>
    <p:sldId id="574" r:id="rId6"/>
    <p:sldId id="575" r:id="rId7"/>
    <p:sldId id="576" r:id="rId8"/>
    <p:sldId id="577" r:id="rId9"/>
    <p:sldId id="579" r:id="rId10"/>
    <p:sldId id="578" r:id="rId11"/>
    <p:sldId id="570"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0B836-56D0-97DC-068F-01B3A795833D}" v="107" dt="2025-04-28T10:32:37.732"/>
    <p1510:client id="{22C22A61-C23B-4AFE-81E6-4E7076213851}" v="1" dt="2025-04-28T10:44:04.838"/>
    <p1510:client id="{41ED53A8-5329-C747-A241-46CEB6D4E255}" v="58" dt="2025-04-29T04:53:52.575"/>
    <p1510:client id="{65706ED1-670B-4719-B8CB-BA21F8D40372}" v="31" dt="2025-04-29T05:33:41.586"/>
    <p1510:client id="{9567BC2E-213D-4409-89B3-6A653ECA53D9}" v="15" dt="2025-04-29T08:24:08.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132"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baz Ahmed Ali" userId="S::shabaz@edunetfoundation.org::8937c481-946d-4552-82de-d81526054d6b" providerId="AD" clId="Web-{22C22A61-C23B-4AFE-81E6-4E7076213851}"/>
    <pc:docChg chg="sldOrd">
      <pc:chgData name="Shabaz Ahmed Ali" userId="S::shabaz@edunetfoundation.org::8937c481-946d-4552-82de-d81526054d6b" providerId="AD" clId="Web-{22C22A61-C23B-4AFE-81E6-4E7076213851}" dt="2025-04-28T10:44:04.838" v="0"/>
      <pc:docMkLst>
        <pc:docMk/>
      </pc:docMkLst>
      <pc:sldChg chg="ord">
        <pc:chgData name="Shabaz Ahmed Ali" userId="S::shabaz@edunetfoundation.org::8937c481-946d-4552-82de-d81526054d6b" providerId="AD" clId="Web-{22C22A61-C23B-4AFE-81E6-4E7076213851}" dt="2025-04-28T10:44:04.838" v="0"/>
        <pc:sldMkLst>
          <pc:docMk/>
          <pc:sldMk cId="3744199677" sldId="579"/>
        </pc:sldMkLst>
      </pc:sldChg>
    </pc:docChg>
  </pc:docChgLst>
  <pc:docChgLst>
    <pc:chgData name="Kush Tripathi" userId="7a3ee10a-3b61-41fe-ac67-b165fb7d4208" providerId="ADAL" clId="{41ED53A8-5329-C747-A241-46CEB6D4E255}"/>
    <pc:docChg chg="modSld">
      <pc:chgData name="Kush Tripathi" userId="7a3ee10a-3b61-41fe-ac67-b165fb7d4208" providerId="ADAL" clId="{41ED53A8-5329-C747-A241-46CEB6D4E255}" dt="2025-04-29T04:53:52.575" v="57" actId="20577"/>
      <pc:docMkLst>
        <pc:docMk/>
      </pc:docMkLst>
      <pc:sldChg chg="modSp mod">
        <pc:chgData name="Kush Tripathi" userId="7a3ee10a-3b61-41fe-ac67-b165fb7d4208" providerId="ADAL" clId="{41ED53A8-5329-C747-A241-46CEB6D4E255}" dt="2025-04-29T04:53:52.575" v="57" actId="20577"/>
        <pc:sldMkLst>
          <pc:docMk/>
          <pc:sldMk cId="109857222" sldId="256"/>
        </pc:sldMkLst>
        <pc:spChg chg="mod">
          <ac:chgData name="Kush Tripathi" userId="7a3ee10a-3b61-41fe-ac67-b165fb7d4208" providerId="ADAL" clId="{41ED53A8-5329-C747-A241-46CEB6D4E255}" dt="2025-04-29T04:53:06.617" v="0" actId="14100"/>
          <ac:spMkLst>
            <pc:docMk/>
            <pc:sldMk cId="109857222" sldId="256"/>
            <ac:spMk id="2" creationId="{00000000-0000-0000-0000-000000000000}"/>
          </ac:spMkLst>
        </pc:spChg>
        <pc:spChg chg="mod">
          <ac:chgData name="Kush Tripathi" userId="7a3ee10a-3b61-41fe-ac67-b165fb7d4208" providerId="ADAL" clId="{41ED53A8-5329-C747-A241-46CEB6D4E255}" dt="2025-04-29T04:53:09.274" v="1" actId="1076"/>
          <ac:spMkLst>
            <pc:docMk/>
            <pc:sldMk cId="109857222" sldId="256"/>
            <ac:spMk id="3" creationId="{00000000-0000-0000-0000-000000000000}"/>
          </ac:spMkLst>
        </pc:spChg>
        <pc:spChg chg="mod">
          <ac:chgData name="Kush Tripathi" userId="7a3ee10a-3b61-41fe-ac67-b165fb7d4208" providerId="ADAL" clId="{41ED53A8-5329-C747-A241-46CEB6D4E255}" dt="2025-04-29T04:53:52.575" v="57" actId="20577"/>
          <ac:spMkLst>
            <pc:docMk/>
            <pc:sldMk cId="109857222" sldId="256"/>
            <ac:spMk id="4" creationId="{EAB0FDC9-4C27-8F7B-AC01-4E468CB23D2B}"/>
          </ac:spMkLst>
        </pc:spChg>
      </pc:sldChg>
    </pc:docChg>
  </pc:docChgLst>
  <pc:docChgLst>
    <pc:chgData name="Shabaz Ahmed Ali" userId="S::shabaz@edunetfoundation.org::8937c481-946d-4552-82de-d81526054d6b" providerId="AD" clId="Web-{9567BC2E-213D-4409-89B3-6A653ECA53D9}"/>
    <pc:docChg chg="modSld">
      <pc:chgData name="Shabaz Ahmed Ali" userId="S::shabaz@edunetfoundation.org::8937c481-946d-4552-82de-d81526054d6b" providerId="AD" clId="Web-{9567BC2E-213D-4409-89B3-6A653ECA53D9}" dt="2025-04-29T08:24:08.978" v="14" actId="20577"/>
      <pc:docMkLst>
        <pc:docMk/>
      </pc:docMkLst>
      <pc:sldChg chg="modSp">
        <pc:chgData name="Shabaz Ahmed Ali" userId="S::shabaz@edunetfoundation.org::8937c481-946d-4552-82de-d81526054d6b" providerId="AD" clId="Web-{9567BC2E-213D-4409-89B3-6A653ECA53D9}" dt="2025-04-29T08:22:25.899" v="1" actId="14100"/>
        <pc:sldMkLst>
          <pc:docMk/>
          <pc:sldMk cId="109857222" sldId="256"/>
        </pc:sldMkLst>
        <pc:spChg chg="mod">
          <ac:chgData name="Shabaz Ahmed Ali" userId="S::shabaz@edunetfoundation.org::8937c481-946d-4552-82de-d81526054d6b" providerId="AD" clId="Web-{9567BC2E-213D-4409-89B3-6A653ECA53D9}" dt="2025-04-29T08:22:25.899" v="1" actId="14100"/>
          <ac:spMkLst>
            <pc:docMk/>
            <pc:sldMk cId="109857222" sldId="256"/>
            <ac:spMk id="2" creationId="{00000000-0000-0000-0000-000000000000}"/>
          </ac:spMkLst>
        </pc:spChg>
      </pc:sldChg>
      <pc:sldChg chg="modSp">
        <pc:chgData name="Shabaz Ahmed Ali" userId="S::shabaz@edunetfoundation.org::8937c481-946d-4552-82de-d81526054d6b" providerId="AD" clId="Web-{9567BC2E-213D-4409-89B3-6A653ECA53D9}" dt="2025-04-29T08:24:08.978" v="14" actId="20577"/>
        <pc:sldMkLst>
          <pc:docMk/>
          <pc:sldMk cId="1691700673" sldId="578"/>
        </pc:sldMkLst>
        <pc:spChg chg="mod">
          <ac:chgData name="Shabaz Ahmed Ali" userId="S::shabaz@edunetfoundation.org::8937c481-946d-4552-82de-d81526054d6b" providerId="AD" clId="Web-{9567BC2E-213D-4409-89B3-6A653ECA53D9}" dt="2025-04-29T08:24:08.978" v="14" actId="20577"/>
          <ac:spMkLst>
            <pc:docMk/>
            <pc:sldMk cId="1691700673" sldId="578"/>
            <ac:spMk id="3" creationId="{5E6198D1-2392-A218-1A4C-10F40FCB8253}"/>
          </ac:spMkLst>
        </pc:spChg>
      </pc:sldChg>
    </pc:docChg>
  </pc:docChgLst>
  <pc:docChgLst>
    <pc:chgData name="Shabaz Ahmed Ali" userId="S::shabaz@edunetfoundation.org::8937c481-946d-4552-82de-d81526054d6b" providerId="AD" clId="Web-{65706ED1-670B-4719-B8CB-BA21F8D40372}"/>
    <pc:docChg chg="modSld">
      <pc:chgData name="Shabaz Ahmed Ali" userId="S::shabaz@edunetfoundation.org::8937c481-946d-4552-82de-d81526054d6b" providerId="AD" clId="Web-{65706ED1-670B-4719-B8CB-BA21F8D40372}" dt="2025-04-29T05:33:39.336" v="29" actId="20577"/>
      <pc:docMkLst>
        <pc:docMk/>
      </pc:docMkLst>
      <pc:sldChg chg="addSp delSp modSp">
        <pc:chgData name="Shabaz Ahmed Ali" userId="S::shabaz@edunetfoundation.org::8937c481-946d-4552-82de-d81526054d6b" providerId="AD" clId="Web-{65706ED1-670B-4719-B8CB-BA21F8D40372}" dt="2025-04-29T05:33:39.336" v="29" actId="20577"/>
        <pc:sldMkLst>
          <pc:docMk/>
          <pc:sldMk cId="109857222" sldId="256"/>
        </pc:sldMkLst>
        <pc:spChg chg="mod">
          <ac:chgData name="Shabaz Ahmed Ali" userId="S::shabaz@edunetfoundation.org::8937c481-946d-4552-82de-d81526054d6b" providerId="AD" clId="Web-{65706ED1-670B-4719-B8CB-BA21F8D40372}" dt="2025-04-29T04:57:38.200" v="24" actId="20577"/>
          <ac:spMkLst>
            <pc:docMk/>
            <pc:sldMk cId="109857222" sldId="256"/>
            <ac:spMk id="2" creationId="{00000000-0000-0000-0000-000000000000}"/>
          </ac:spMkLst>
        </pc:spChg>
        <pc:spChg chg="mod">
          <ac:chgData name="Shabaz Ahmed Ali" userId="S::shabaz@edunetfoundation.org::8937c481-946d-4552-82de-d81526054d6b" providerId="AD" clId="Web-{65706ED1-670B-4719-B8CB-BA21F8D40372}" dt="2025-04-29T05:33:39.336" v="29" actId="20577"/>
          <ac:spMkLst>
            <pc:docMk/>
            <pc:sldMk cId="109857222" sldId="256"/>
            <ac:spMk id="3" creationId="{00000000-0000-0000-0000-000000000000}"/>
          </ac:spMkLst>
        </pc:spChg>
        <pc:spChg chg="del">
          <ac:chgData name="Shabaz Ahmed Ali" userId="S::shabaz@edunetfoundation.org::8937c481-946d-4552-82de-d81526054d6b" providerId="AD" clId="Web-{65706ED1-670B-4719-B8CB-BA21F8D40372}" dt="2025-04-29T04:57:29.528" v="23"/>
          <ac:spMkLst>
            <pc:docMk/>
            <pc:sldMk cId="109857222" sldId="256"/>
            <ac:spMk id="4" creationId="{EAB0FDC9-4C27-8F7B-AC01-4E468CB23D2B}"/>
          </ac:spMkLst>
        </pc:spChg>
        <pc:spChg chg="del">
          <ac:chgData name="Shabaz Ahmed Ali" userId="S::shabaz@edunetfoundation.org::8937c481-946d-4552-82de-d81526054d6b" providerId="AD" clId="Web-{65706ED1-670B-4719-B8CB-BA21F8D40372}" dt="2025-04-29T04:57:29.528" v="23"/>
          <ac:spMkLst>
            <pc:docMk/>
            <pc:sldMk cId="109857222" sldId="256"/>
            <ac:spMk id="38" creationId="{4FFBEE45-F140-49D5-85EA-C78C24340B23}"/>
          </ac:spMkLst>
        </pc:spChg>
        <pc:spChg chg="add">
          <ac:chgData name="Shabaz Ahmed Ali" userId="S::shabaz@edunetfoundation.org::8937c481-946d-4552-82de-d81526054d6b" providerId="AD" clId="Web-{65706ED1-670B-4719-B8CB-BA21F8D40372}" dt="2025-04-29T04:57:29.528" v="23"/>
          <ac:spMkLst>
            <pc:docMk/>
            <pc:sldMk cId="109857222" sldId="256"/>
            <ac:spMk id="43" creationId="{91DC6ABD-215C-4EA8-A483-CEF5B99AB385}"/>
          </ac:spMkLst>
        </pc:spChg>
        <pc:spChg chg="add">
          <ac:chgData name="Shabaz Ahmed Ali" userId="S::shabaz@edunetfoundation.org::8937c481-946d-4552-82de-d81526054d6b" providerId="AD" clId="Web-{65706ED1-670B-4719-B8CB-BA21F8D40372}" dt="2025-04-29T04:57:29.528" v="23"/>
          <ac:spMkLst>
            <pc:docMk/>
            <pc:sldMk cId="109857222" sldId="256"/>
            <ac:spMk id="49" creationId="{04357C93-F0CB-4A1C-8F77-4E9063789819}"/>
          </ac:spMkLst>
        </pc:spChg>
        <pc:grpChg chg="add">
          <ac:chgData name="Shabaz Ahmed Ali" userId="S::shabaz@edunetfoundation.org::8937c481-946d-4552-82de-d81526054d6b" providerId="AD" clId="Web-{65706ED1-670B-4719-B8CB-BA21F8D40372}" dt="2025-04-29T04:57:29.528" v="23"/>
          <ac:grpSpMkLst>
            <pc:docMk/>
            <pc:sldMk cId="109857222" sldId="256"/>
            <ac:grpSpMk id="45" creationId="{3AF6A671-C637-4547-85F4-51B6D1881399}"/>
          </ac:grpSpMkLst>
        </pc:grpChg>
        <pc:picChg chg="add mod">
          <ac:chgData name="Shabaz Ahmed Ali" userId="S::shabaz@edunetfoundation.org::8937c481-946d-4552-82de-d81526054d6b" providerId="AD" clId="Web-{65706ED1-670B-4719-B8CB-BA21F8D40372}" dt="2025-04-29T04:57:29.528" v="23"/>
          <ac:picMkLst>
            <pc:docMk/>
            <pc:sldMk cId="109857222" sldId="256"/>
            <ac:picMk id="5" creationId="{B4288F3F-AD4C-81EA-1336-D2C00EFCC47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D55A0F-C07A-4412-B3DA-4AECF9DA172D}" type="datetimeFigureOut">
              <a:rPr lang="en-US" smtClean="0"/>
              <a:t>5/4/2025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14F8D8-59EB-42F7-AC17-B9A8C9C00551}" type="slidenum">
              <a:rPr lang="en-US" smtClean="0"/>
              <a:t>‹#›</a:t>
            </a:fld>
            <a:endParaRPr lang="en-US"/>
          </a:p>
        </p:txBody>
      </p:sp>
    </p:spTree>
    <p:extLst>
      <p:ext uri="{BB962C8B-B14F-4D97-AF65-F5344CB8AC3E}">
        <p14:creationId xmlns:p14="http://schemas.microsoft.com/office/powerpoint/2010/main" val="1827378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14F8D8-59EB-42F7-AC17-B9A8C9C00551}" type="slidenum">
              <a:rPr lang="en-US" smtClean="0"/>
              <a:t>7</a:t>
            </a:fld>
            <a:endParaRPr lang="en-US"/>
          </a:p>
        </p:txBody>
      </p:sp>
    </p:spTree>
    <p:extLst>
      <p:ext uri="{BB962C8B-B14F-4D97-AF65-F5344CB8AC3E}">
        <p14:creationId xmlns:p14="http://schemas.microsoft.com/office/powerpoint/2010/main" val="398371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04/05/2025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04/05/2025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04/05/2025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04/05/2025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04/05/2025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04/05/2025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python.org/3/" TargetMode="External"/><Relationship Id="rId2" Type="http://schemas.openxmlformats.org/officeDocument/2006/relationships/hyperlink" Target="https://scikit-learn.org/stabl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9609" y="679731"/>
            <a:ext cx="4779664" cy="2386161"/>
          </a:xfrm>
        </p:spPr>
        <p:txBody>
          <a:bodyPr vert="horz" lIns="91440" tIns="45720" rIns="91440" bIns="45720" rtlCol="0">
            <a:noAutofit/>
          </a:bodyPr>
          <a:lstStyle/>
          <a:p>
            <a:pPr algn="l"/>
            <a:r>
              <a:rPr lang="en-US" sz="1200" b="1" kern="1200" dirty="0"/>
              <a:t>CAPSTONE PROJECT</a:t>
            </a:r>
            <a:r>
              <a:rPr lang="en-US" sz="1200" b="1" dirty="0"/>
              <a:t/>
            </a:r>
            <a:br>
              <a:rPr lang="en-US" sz="1200" b="1" dirty="0"/>
            </a:br>
            <a:r>
              <a:rPr lang="en-US" sz="3600" b="1" dirty="0"/>
              <a:t/>
            </a:r>
            <a:br>
              <a:rPr lang="en-US" sz="3600" b="1" dirty="0"/>
            </a:br>
            <a:r>
              <a:rPr lang="en-US" sz="4000" dirty="0"/>
              <a:t>Real-Time Intrusion Detection Using </a:t>
            </a:r>
            <a:r>
              <a:rPr lang="en-US" sz="4000" dirty="0" smtClean="0"/>
              <a:t>ML</a:t>
            </a:r>
            <a:endParaRPr lang="en-US" sz="3600" dirty="0">
              <a:latin typeface="Aptos"/>
            </a:endParaRPr>
          </a:p>
          <a:p>
            <a:pPr algn="l"/>
            <a:endParaRPr lang="en-US" sz="3600" b="1" kern="1200" dirty="0"/>
          </a:p>
        </p:txBody>
      </p:sp>
      <p:sp>
        <p:nvSpPr>
          <p:cNvPr id="3" name="Subtitle 2"/>
          <p:cNvSpPr>
            <a:spLocks noGrp="1"/>
          </p:cNvSpPr>
          <p:nvPr>
            <p:ph type="subTitle" idx="1"/>
          </p:nvPr>
        </p:nvSpPr>
        <p:spPr>
          <a:xfrm>
            <a:off x="607302" y="3373712"/>
            <a:ext cx="4171994" cy="1467090"/>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a:t>
            </a:r>
            <a:r>
              <a:rPr lang="en-US" sz="1600" b="1" cap="all" dirty="0" smtClean="0"/>
              <a:t>: Adnan tanweer</a:t>
            </a:r>
            <a:endParaRPr lang="en-US" sz="1600" b="1" cap="all" dirty="0"/>
          </a:p>
          <a:p>
            <a:pPr algn="l">
              <a:spcAft>
                <a:spcPts val="600"/>
              </a:spcAft>
            </a:pPr>
            <a:r>
              <a:rPr lang="en-US" sz="1600" b="1" cap="all" dirty="0"/>
              <a:t>College Name</a:t>
            </a:r>
            <a:r>
              <a:rPr lang="en-US" sz="1600" b="1" cap="all" dirty="0" smtClean="0"/>
              <a:t>: al-</a:t>
            </a:r>
            <a:r>
              <a:rPr lang="en-US" sz="1600" b="1" cap="all" dirty="0" err="1" smtClean="0"/>
              <a:t>kabir</a:t>
            </a:r>
            <a:r>
              <a:rPr lang="en-US" sz="1600" b="1" cap="all" dirty="0" smtClean="0"/>
              <a:t> polytechnic</a:t>
            </a:r>
            <a:endParaRPr lang="en-US" sz="1600" b="1" cap="all" dirty="0"/>
          </a:p>
          <a:p>
            <a:pPr algn="l">
              <a:spcAft>
                <a:spcPts val="600"/>
              </a:spcAft>
            </a:pPr>
            <a:r>
              <a:rPr lang="en-US" sz="1600" b="1" cap="all" dirty="0"/>
              <a:t>Department</a:t>
            </a:r>
            <a:r>
              <a:rPr lang="en-US" sz="1600" b="1" cap="all" dirty="0" smtClean="0"/>
              <a:t>: computer science &amp; engineering</a:t>
            </a:r>
            <a:endParaRPr lang="en-US" sz="1600" b="1" cap="all" dirty="0"/>
          </a:p>
          <a:p>
            <a:pPr algn="l">
              <a:spcAft>
                <a:spcPts val="600"/>
              </a:spcAft>
            </a:pPr>
            <a:r>
              <a:rPr lang="en-US" sz="1600" b="1" cap="all" dirty="0"/>
              <a:t>Email ID</a:t>
            </a:r>
            <a:r>
              <a:rPr lang="en-US" sz="1600" b="1" cap="all" dirty="0" smtClean="0"/>
              <a:t>: ADNANTANWEER83@GMAIL.COM</a:t>
            </a:r>
            <a:endParaRPr lang="en-US" sz="1600" b="1" cap="all" dirty="0"/>
          </a:p>
          <a:p>
            <a:pPr algn="l">
              <a:spcAft>
                <a:spcPts val="600"/>
              </a:spcAft>
            </a:pPr>
            <a:r>
              <a:rPr lang="en-US" sz="1600" b="1" cap="all" dirty="0"/>
              <a:t>AICTE Student ID</a:t>
            </a:r>
            <a:r>
              <a:rPr lang="en-US" sz="1600" b="1" cap="all" dirty="0" smtClean="0"/>
              <a:t>: </a:t>
            </a:r>
            <a:r>
              <a:rPr lang="en-US" sz="1600" b="1" dirty="0"/>
              <a:t>STU67670e3ccc5de1734807100</a:t>
            </a:r>
            <a:endParaRPr lang="en-US" sz="1600" b="1" cap="all" dirty="0" smtClean="0"/>
          </a:p>
          <a:p>
            <a:pPr algn="l">
              <a:spcAft>
                <a:spcPts val="600"/>
              </a:spcAft>
            </a:pPr>
            <a:endParaRPr lang="en-US" sz="1600" dirty="0"/>
          </a:p>
        </p:txBody>
      </p:sp>
      <p:grpSp>
        <p:nvGrpSpPr>
          <p:cNvPr id="45" name="Group 44">
            <a:extLst>
              <a:ext uri="{FF2B5EF4-FFF2-40B4-BE49-F238E27FC236}">
                <a16:creationId xmlns:a16="http://schemas.microsoft.com/office/drawing/2014/main" id="{3AF6A671-C637-4547-85F4-51B6D188139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288F3F-AD4C-81EA-1336-D2C00EFCC479}"/>
              </a:ext>
            </a:extLst>
          </p:cNvPr>
          <p:cNvPicPr>
            <a:picLocks noChangeAspect="1"/>
          </p:cNvPicPr>
          <p:nvPr/>
        </p:nvPicPr>
        <p:blipFill>
          <a:blip r:embed="rId2"/>
          <a:stretch>
            <a:fillRect/>
          </a:stretch>
        </p:blipFill>
        <p:spPr>
          <a:xfrm>
            <a:off x="5839861" y="557360"/>
            <a:ext cx="5210251" cy="5632704"/>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References</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669036" y="1929384"/>
            <a:ext cx="10684764" cy="3330679"/>
          </a:xfrm>
        </p:spPr>
        <p:txBody>
          <a:bodyPr vert="horz" lIns="91440" tIns="45720" rIns="91440" bIns="45720" rtlCol="0" anchor="t">
            <a:normAutofit/>
          </a:bodyPr>
          <a:lstStyle/>
          <a:p>
            <a:pPr marL="457200" indent="-457200">
              <a:buFont typeface="+mj-lt"/>
              <a:buAutoNum type="arabicPeriod"/>
            </a:pPr>
            <a:r>
              <a:rPr lang="en-US" sz="2400" dirty="0"/>
              <a:t>Scikit-learn Documentation: </a:t>
            </a:r>
            <a:r>
              <a:rPr lang="en-US" sz="2400" dirty="0">
                <a:hlinkClick r:id="rId2"/>
              </a:rPr>
              <a:t>https://scikit-learn.org/stable</a:t>
            </a:r>
            <a:r>
              <a:rPr lang="en-US" sz="2400" dirty="0" smtClean="0">
                <a:hlinkClick r:id="rId2"/>
              </a:rPr>
              <a:t>/</a:t>
            </a:r>
            <a:endParaRPr lang="en-US" sz="2400" dirty="0" smtClean="0"/>
          </a:p>
          <a:p>
            <a:pPr marL="457200" indent="-457200">
              <a:buFont typeface="+mj-lt"/>
              <a:buAutoNum type="arabicPeriod"/>
            </a:pPr>
            <a:r>
              <a:rPr lang="en-US" sz="2400" dirty="0"/>
              <a:t>Cybersecurity intrusion detection datasets (e.g., NSL-KDD, CICIDS</a:t>
            </a:r>
            <a:r>
              <a:rPr lang="en-US" sz="2400" dirty="0" smtClean="0"/>
              <a:t>)</a:t>
            </a:r>
          </a:p>
          <a:p>
            <a:pPr marL="457200" indent="-457200">
              <a:buFont typeface="+mj-lt"/>
              <a:buAutoNum type="arabicPeriod"/>
            </a:pPr>
            <a:r>
              <a:rPr lang="en-US" sz="2400" dirty="0"/>
              <a:t>Research articles on machine learning for </a:t>
            </a:r>
            <a:r>
              <a:rPr lang="en-US" sz="2400" dirty="0" smtClean="0"/>
              <a:t>cybersecurity</a:t>
            </a:r>
          </a:p>
          <a:p>
            <a:pPr marL="457200" indent="-457200">
              <a:buFont typeface="+mj-lt"/>
              <a:buAutoNum type="arabicPeriod"/>
            </a:pPr>
            <a:r>
              <a:rPr lang="en-US" sz="2400" dirty="0"/>
              <a:t>Python Official Docs: </a:t>
            </a:r>
            <a:r>
              <a:rPr lang="en-US" sz="2400" dirty="0">
                <a:hlinkClick r:id="rId3"/>
              </a:rPr>
              <a:t>https://docs.python.org/3</a:t>
            </a:r>
            <a:r>
              <a:rPr lang="en-US" sz="2400" dirty="0" smtClean="0">
                <a:hlinkClick r:id="rId3"/>
              </a:rPr>
              <a:t>/</a:t>
            </a:r>
            <a:endParaRPr lang="en-US" sz="2400" dirty="0" smtClean="0"/>
          </a:p>
          <a:p>
            <a:pPr marL="457200" indent="-457200">
              <a:buFont typeface="+mj-lt"/>
              <a:buAutoNum type="arabicPeriod"/>
            </a:pPr>
            <a:r>
              <a:rPr lang="en-US" sz="2400" dirty="0"/>
              <a:t>Matplotlib and Seaborn documentation for visualization techniques</a:t>
            </a:r>
            <a:endParaRPr lang="en-IN" sz="2200" dirty="0" smtClean="0">
              <a:latin typeface="Franklin Gothic Book"/>
            </a:endParaRPr>
          </a:p>
          <a:p>
            <a:pPr marL="0" indent="0">
              <a:buNone/>
            </a:pPr>
            <a:endParaRPr lang="en-IN" sz="2200" dirty="0">
              <a:latin typeface="Franklin Gothic Book"/>
            </a:endParaRPr>
          </a:p>
          <a:p>
            <a:pPr marL="0" indent="0">
              <a:buNone/>
            </a:pPr>
            <a:r>
              <a:rPr lang="en-IN" sz="2200" dirty="0" smtClean="0">
                <a:latin typeface="Franklin Gothic Book"/>
              </a:rPr>
              <a:t>GitHub </a:t>
            </a:r>
            <a:r>
              <a:rPr lang="en-IN" sz="2200" dirty="0">
                <a:latin typeface="Franklin Gothic Book"/>
              </a:rPr>
              <a:t>Link:</a:t>
            </a:r>
            <a:r>
              <a:rPr lang="en-IN" sz="2200" dirty="0">
                <a:solidFill>
                  <a:srgbClr val="0070C0"/>
                </a:solidFill>
                <a:latin typeface="Franklin Gothic Book"/>
              </a:rPr>
              <a:t> </a:t>
            </a:r>
            <a:r>
              <a:rPr lang="en-IN" sz="2200" dirty="0">
                <a:solidFill>
                  <a:srgbClr val="0070C0"/>
                </a:solidFill>
                <a:latin typeface="Franklin Gothic Book"/>
              </a:rPr>
              <a:t>https://github.com/TanweerAdnan/intrusion-detection-ml.git</a:t>
            </a:r>
            <a:endParaRPr lang="en-IN" sz="2200" u="sng" dirty="0">
              <a:solidFill>
                <a:srgbClr val="0070C0"/>
              </a:solidFill>
              <a:latin typeface="Franklin Gothic Book"/>
            </a:endParaRPr>
          </a:p>
          <a:p>
            <a:pPr marL="0" indent="0">
              <a:buNone/>
            </a:pPr>
            <a:endParaRPr lang="en-IN" sz="2200" u="sng" dirty="0">
              <a:solidFill>
                <a:srgbClr val="0070C0"/>
              </a:solidFill>
              <a:latin typeface="Franklin Gothic Book"/>
            </a:endParaRPr>
          </a:p>
          <a:p>
            <a:pPr marL="0" indent="0">
              <a:buNone/>
            </a:pPr>
            <a:endParaRPr lang="en-IN" sz="2200" dirty="0">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dirty="0">
                <a:latin typeface="Arial"/>
                <a:cs typeface="Arial"/>
              </a:rPr>
              <a:t>Problem Statement </a:t>
            </a:r>
            <a:r>
              <a:rPr lang="en-US" sz="2200" dirty="0">
                <a:latin typeface="Arial"/>
                <a:cs typeface="Arial"/>
              </a:rPr>
              <a:t>(Should not include solution)</a:t>
            </a:r>
          </a:p>
          <a:p>
            <a:pPr marL="305435" indent="-305435">
              <a:spcBef>
                <a:spcPct val="20000"/>
              </a:spcBef>
              <a:spcAft>
                <a:spcPts val="600"/>
              </a:spcAft>
            </a:pPr>
            <a:r>
              <a:rPr lang="en-US" sz="2200" b="1" dirty="0">
                <a:latin typeface="Arial"/>
                <a:cs typeface="Arial"/>
              </a:rPr>
              <a:t>Proposed System/Solution</a:t>
            </a:r>
            <a:endParaRPr lang="en-US" sz="2200" dirty="0">
              <a:latin typeface="Arial"/>
              <a:cs typeface="Arial"/>
            </a:endParaRPr>
          </a:p>
          <a:p>
            <a:pPr marL="305435" indent="-305435">
              <a:spcBef>
                <a:spcPct val="20000"/>
              </a:spcBef>
              <a:spcAft>
                <a:spcPts val="600"/>
              </a:spcAft>
            </a:pPr>
            <a:r>
              <a:rPr lang="en-US" sz="2200" b="1" dirty="0">
                <a:latin typeface="Arial"/>
                <a:cs typeface="Arial"/>
              </a:rPr>
              <a:t>System Development Approach </a:t>
            </a:r>
            <a:r>
              <a:rPr lang="en-US" sz="2200" dirty="0">
                <a:latin typeface="Arial"/>
                <a:cs typeface="Arial"/>
              </a:rPr>
              <a:t>(Technology Used) </a:t>
            </a:r>
          </a:p>
          <a:p>
            <a:pPr marL="305435" indent="-305435">
              <a:spcBef>
                <a:spcPct val="20000"/>
              </a:spcBef>
              <a:spcAft>
                <a:spcPts val="600"/>
              </a:spcAft>
            </a:pPr>
            <a:r>
              <a:rPr lang="en-US" sz="2200" b="1" dirty="0">
                <a:latin typeface="Arial"/>
                <a:cs typeface="Arial"/>
              </a:rPr>
              <a:t>Algorithm &amp; Deployment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Result (Output Image)</a:t>
            </a:r>
            <a:endParaRPr lang="en-US" sz="2200" dirty="0">
              <a:latin typeface="Arial"/>
              <a:cs typeface="Arial"/>
            </a:endParaRPr>
          </a:p>
          <a:p>
            <a:pPr marL="305435" indent="-305435">
              <a:spcBef>
                <a:spcPct val="20000"/>
              </a:spcBef>
              <a:spcAft>
                <a:spcPts val="600"/>
              </a:spcAft>
            </a:pPr>
            <a:r>
              <a:rPr lang="en-US" sz="2200" b="1" dirty="0">
                <a:latin typeface="Arial"/>
                <a:cs typeface="Arial"/>
              </a:rPr>
              <a:t>Conclusion</a:t>
            </a:r>
            <a:endParaRPr lang="en-US" sz="2200" dirty="0">
              <a:latin typeface="Arial"/>
              <a:cs typeface="Arial"/>
            </a:endParaRPr>
          </a:p>
          <a:p>
            <a:pPr marL="305435" indent="-305435">
              <a:spcBef>
                <a:spcPct val="20000"/>
              </a:spcBef>
              <a:spcAft>
                <a:spcPts val="600"/>
              </a:spcAft>
            </a:pPr>
            <a:r>
              <a:rPr lang="en-US" sz="2200" b="1" dirty="0">
                <a:latin typeface="Arial"/>
                <a:cs typeface="Arial"/>
              </a:rPr>
              <a:t>Future Scope</a:t>
            </a:r>
            <a:endParaRPr lang="en-US" sz="2200" dirty="0">
              <a:latin typeface="Arial"/>
              <a:cs typeface="Arial"/>
            </a:endParaRPr>
          </a:p>
          <a:p>
            <a:pPr marL="305435" indent="-305435">
              <a:spcBef>
                <a:spcPct val="20000"/>
              </a:spcBef>
              <a:spcAft>
                <a:spcPts val="600"/>
              </a:spcAft>
            </a:pPr>
            <a:r>
              <a:rPr lang="en-US" sz="2200" b="1" dirty="0">
                <a:latin typeface="Arial"/>
                <a:cs typeface="Arial"/>
              </a:rPr>
              <a:t>References</a:t>
            </a:r>
            <a:endParaRPr lang="en-US" sz="2200" dirty="0">
              <a:latin typeface="Arial"/>
              <a:cs typeface="Arial"/>
            </a:endParaRP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Problem Statement</a:t>
            </a:r>
            <a:endParaRPr lang="en-US" sz="5400" dirty="0"/>
          </a:p>
        </p:txBody>
      </p:sp>
      <p:sp>
        <p:nvSpPr>
          <p:cNvPr id="17" name="sketch line">
            <a:extLst>
              <a:ext uri="{FF2B5EF4-FFF2-40B4-BE49-F238E27FC236}">
                <a16:creationId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200" dirty="0">
                <a:latin typeface="Franklin Gothic Book" panose="020B0503020102020204" pitchFamily="34" charset="0"/>
              </a:rPr>
              <a:t>Currently, the rise in cyber threats poses a significant challenge to maintaining secure and trustworthy digital infrastructures. Organizations often struggle to identify potential intrusions in real-time, leading to data breaches and service disruptions. Manual monitoring of network activities is insufficient and prone to delays or human error. Therefore, an automated system capable of accurately detecting potential cyber intrusions in network traffic is essential to bolster security defenses and ensure timely incident response.</a:t>
            </a:r>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Proposed Solution</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p:cNvSpPr>
            <a:spLocks noGrp="1" noChangeArrowheads="1"/>
          </p:cNvSpPr>
          <p:nvPr>
            <p:ph idx="1"/>
          </p:nvPr>
        </p:nvSpPr>
        <p:spPr bwMode="auto">
          <a:xfrm>
            <a:off x="838201" y="1423782"/>
            <a:ext cx="1114858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proposed system focuses on developing an automated machine learning-based intrusion detection system to classify network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activities as either normal or potential attacks. The system combines data preprocessing, model training, and prediction with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meaningful recommendations to improve network security awareness.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Data Collection:</a:t>
            </a:r>
            <a:endParaRPr kumimoji="0" lang="en-US" altLang="en-US"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Utilize a labeled cybersecurity intrusion dataset with features representing various aspects of network sessions (e.g., port number).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Ensure the dataset includes both numerical and categorical variables relevant to intrusion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Data Preprocessing:</a:t>
            </a:r>
            <a:endParaRPr kumimoji="0" lang="en-US" altLang="en-US"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Handle missing values, encode categorical variables using one-hot encoding, and scale numerical features using standardization.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Use a Column Transformer to apply transformations within a single pipeline for consistency and efficiency.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Machine Learning Algorithm:</a:t>
            </a:r>
            <a:endParaRPr kumimoji="0" lang="en-US" altLang="en-US"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Employ a </a:t>
            </a:r>
            <a:r>
              <a:rPr kumimoji="0" lang="en-US" altLang="en-US" sz="16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Logistic Regression</a:t>
            </a:r>
            <a:r>
              <a:rPr kumimoji="0" lang="en-US" altLang="en-US"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model, suitable for binary classification problems like attack vs. no attack.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Optimize hyper parameters (e.g., maximum iterations) and evaluate the model on a hold-out test set.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Deployment:</a:t>
            </a:r>
            <a:endParaRPr kumimoji="0" lang="en-US" altLang="en-US"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Build a predictive pipeline using scikit-learn that integrates preprocessing and classification steps.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Use the trained model to classify incoming data and generate alerts for potentially malicious activity.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Provide actionable recommendations based on model predictions for enhanced threat response.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Evaluation:</a:t>
            </a:r>
            <a:endParaRPr kumimoji="0" lang="en-US" altLang="en-US"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Evaluate model performance using metrics like the confusion matrix, precision, recall, and F1-score.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Visualize results using heatmaps and structured classification reports for better interpretability.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System  Approach</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p:cNvSpPr>
            <a:spLocks noGrp="1" noChangeArrowheads="1"/>
          </p:cNvSpPr>
          <p:nvPr>
            <p:ph idx="1"/>
          </p:nvPr>
        </p:nvSpPr>
        <p:spPr bwMode="auto">
          <a:xfrm>
            <a:off x="838200" y="2347109"/>
            <a:ext cx="1086432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smtClean="0">
                <a:ln>
                  <a:noFill/>
                </a:ln>
                <a:solidFill>
                  <a:schemeClr val="tx1"/>
                </a:solidFill>
                <a:effectLst/>
                <a:latin typeface="Franklin Gothic Book" panose="020B0503020102020204" pitchFamily="34" charset="0"/>
              </a:rPr>
              <a:t>System Requirements:</a:t>
            </a:r>
            <a:endParaRPr kumimoji="0" lang="en-US" altLang="en-US" sz="2200" b="0" i="0" u="none" strike="noStrike" cap="none" normalizeH="0" baseline="0" dirty="0" smtClean="0">
              <a:ln>
                <a:noFill/>
              </a:ln>
              <a:solidFill>
                <a:schemeClr val="tx1"/>
              </a:solidFill>
              <a:effectLst/>
              <a:latin typeface="Franklin Gothic Book" panose="020B05030201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smtClean="0">
                <a:ln>
                  <a:noFill/>
                </a:ln>
                <a:solidFill>
                  <a:schemeClr val="tx1"/>
                </a:solidFill>
                <a:effectLst/>
                <a:latin typeface="Franklin Gothic Book" panose="020B0503020102020204" pitchFamily="34" charset="0"/>
              </a:rPr>
              <a:t>A stable Python development environment (Google Colab, Jupyter Notebook, or local IDE)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smtClean="0">
                <a:ln>
                  <a:noFill/>
                </a:ln>
                <a:solidFill>
                  <a:schemeClr val="tx1"/>
                </a:solidFill>
                <a:effectLst/>
                <a:latin typeface="Franklin Gothic Book" panose="020B0503020102020204" pitchFamily="34" charset="0"/>
              </a:rPr>
              <a:t>Access to a labeled intrusion detection dataset (cybersecurity_intrusion_data.csv)</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smtClean="0">
                <a:ln>
                  <a:noFill/>
                </a:ln>
                <a:solidFill>
                  <a:schemeClr val="tx1"/>
                </a:solidFill>
                <a:effectLst/>
                <a:latin typeface="Franklin Gothic Book" panose="020B0503020102020204" pitchFamily="34" charset="0"/>
              </a:rPr>
              <a:t>Sufficient memory and processing capabilities for training and testing models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smtClean="0">
                <a:ln>
                  <a:noFill/>
                </a:ln>
                <a:solidFill>
                  <a:schemeClr val="tx1"/>
                </a:solidFill>
                <a:effectLst/>
                <a:latin typeface="Franklin Gothic Book" panose="020B0503020102020204" pitchFamily="34" charset="0"/>
              </a:rPr>
              <a:t>Libraries Required:</a:t>
            </a:r>
            <a:endParaRPr kumimoji="0" lang="en-US" altLang="en-US" sz="2200" b="0" i="0" u="none" strike="noStrike" cap="none" normalizeH="0" baseline="0" dirty="0" smtClean="0">
              <a:ln>
                <a:noFill/>
              </a:ln>
              <a:solidFill>
                <a:schemeClr val="tx1"/>
              </a:solidFill>
              <a:effectLst/>
              <a:latin typeface="Franklin Gothic Book" panose="020B05030201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smtClean="0">
                <a:ln>
                  <a:noFill/>
                </a:ln>
                <a:solidFill>
                  <a:schemeClr val="tx1"/>
                </a:solidFill>
                <a:effectLst/>
                <a:latin typeface="Franklin Gothic Book" panose="020B0503020102020204" pitchFamily="34" charset="0"/>
              </a:rPr>
              <a:t>pandas, numpy – Data manipulation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smtClean="0">
                <a:ln>
                  <a:noFill/>
                </a:ln>
                <a:solidFill>
                  <a:schemeClr val="tx1"/>
                </a:solidFill>
                <a:effectLst/>
                <a:latin typeface="Franklin Gothic Book" panose="020B0503020102020204" pitchFamily="34" charset="0"/>
              </a:rPr>
              <a:t>matplotlib, seaborn – Data visualization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smtClean="0">
                <a:ln>
                  <a:noFill/>
                </a:ln>
                <a:solidFill>
                  <a:schemeClr val="tx1"/>
                </a:solidFill>
                <a:effectLst/>
                <a:latin typeface="Franklin Gothic Book" panose="020B0503020102020204" pitchFamily="34" charset="0"/>
              </a:rPr>
              <a:t>scikit-learn – Preprocessing, model training, and evaluation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smtClean="0">
                <a:ln>
                  <a:noFill/>
                </a:ln>
                <a:solidFill>
                  <a:schemeClr val="tx1"/>
                </a:solidFill>
                <a:effectLst/>
                <a:latin typeface="Franklin Gothic Book" panose="020B0503020102020204" pitchFamily="34" charset="0"/>
              </a:rPr>
              <a:t>io, files (Colab-specific) – Data upload and file handling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Algorithm &amp; Deployment</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p:cNvSpPr>
            <a:spLocks noGrp="1" noChangeArrowheads="1"/>
          </p:cNvSpPr>
          <p:nvPr>
            <p:ph idx="1"/>
          </p:nvPr>
        </p:nvSpPr>
        <p:spPr bwMode="auto">
          <a:xfrm>
            <a:off x="838200" y="1854668"/>
            <a:ext cx="10371814"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Franklin Gothic Book" panose="020B0503020102020204" pitchFamily="34" charset="0"/>
              </a:rPr>
              <a:t>Algorithm Selection:</a:t>
            </a:r>
            <a:endParaRPr kumimoji="0" lang="en-US" altLang="en-US" sz="1600" b="0" i="0" u="none" strike="noStrike" cap="none" normalizeH="0" baseline="0" dirty="0" smtClean="0">
              <a:ln>
                <a:noFill/>
              </a:ln>
              <a:solidFill>
                <a:schemeClr val="tx1"/>
              </a:solidFill>
              <a:effectLst/>
              <a:latin typeface="Franklin Gothic Book" panose="020B05030201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Franklin Gothic Book" panose="020B0503020102020204" pitchFamily="34" charset="0"/>
              </a:rPr>
              <a:t>The Logistic Regression model is selected due to its effectiveness in binary classification and its interpretability.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Franklin Gothic Book" panose="020B0503020102020204" pitchFamily="34" charset="0"/>
              </a:rPr>
              <a:t>It is a fast and efficient algorithm, suitable for large datasets with both numeric and categorical features.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Franklin Gothic Book" panose="020B0503020102020204" pitchFamily="34" charset="0"/>
              </a:rPr>
              <a:t>Data Input:</a:t>
            </a:r>
            <a:endParaRPr kumimoji="0" lang="en-US" altLang="en-US" sz="1600" b="0" i="0" u="none" strike="noStrike" cap="none" normalizeH="0" baseline="0" dirty="0" smtClean="0">
              <a:ln>
                <a:noFill/>
              </a:ln>
              <a:solidFill>
                <a:schemeClr val="tx1"/>
              </a:solidFill>
              <a:effectLst/>
              <a:latin typeface="Franklin Gothic Book" panose="020B05030201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Franklin Gothic Book" panose="020B0503020102020204" pitchFamily="34" charset="0"/>
              </a:rPr>
              <a:t>Inputs include numerical and categorical columns from the dataset (e.g., bytes sent, protocol type, connection state).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Franklin Gothic Book" panose="020B0503020102020204" pitchFamily="34" charset="0"/>
              </a:rPr>
              <a:t>The target variable is attack_detected, which is binary (1 = Attack, 0 = No Attack).</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Franklin Gothic Book" panose="020B0503020102020204" pitchFamily="34" charset="0"/>
              </a:rPr>
              <a:t>Training Process:</a:t>
            </a:r>
            <a:endParaRPr kumimoji="0" lang="en-US" altLang="en-US" sz="1600" b="0" i="0" u="none" strike="noStrike" cap="none" normalizeH="0" baseline="0" dirty="0" smtClean="0">
              <a:ln>
                <a:noFill/>
              </a:ln>
              <a:solidFill>
                <a:schemeClr val="tx1"/>
              </a:solidFill>
              <a:effectLst/>
              <a:latin typeface="Franklin Gothic Book" panose="020B05030201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Franklin Gothic Book" panose="020B0503020102020204" pitchFamily="34" charset="0"/>
              </a:rPr>
              <a:t>Split the dataset into training and testing sets (80/20 ratio).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Franklin Gothic Book" panose="020B0503020102020204" pitchFamily="34" charset="0"/>
              </a:rPr>
              <a:t>Apply standard scaling to numeric features and one-hot encoding to categorical ones.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Franklin Gothic Book" panose="020B0503020102020204" pitchFamily="34" charset="0"/>
              </a:rPr>
              <a:t>Use a pipeline to ensure consistent transformation and modeling steps.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Franklin Gothic Book" panose="020B0503020102020204" pitchFamily="34" charset="0"/>
              </a:rPr>
              <a:t>Fit the model to the training data and validate using the test set.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Franklin Gothic Book" panose="020B0503020102020204" pitchFamily="34" charset="0"/>
              </a:rPr>
              <a:t>Prediction Process:</a:t>
            </a:r>
            <a:endParaRPr kumimoji="0" lang="en-US" altLang="en-US" sz="1600" b="0" i="0" u="none" strike="noStrike" cap="none" normalizeH="0" baseline="0" dirty="0" smtClean="0">
              <a:ln>
                <a:noFill/>
              </a:ln>
              <a:solidFill>
                <a:schemeClr val="tx1"/>
              </a:solidFill>
              <a:effectLst/>
              <a:latin typeface="Franklin Gothic Book" panose="020B05030201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Franklin Gothic Book" panose="020B0503020102020204" pitchFamily="34" charset="0"/>
              </a:rPr>
              <a:t>Make predictions using the trained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Franklin Gothic Book" panose="020B0503020102020204" pitchFamily="34" charset="0"/>
              </a:rPr>
              <a:t>Map output to user-friendly labels ("Attack", "No Attack").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Franklin Gothic Book" panose="020B0503020102020204" pitchFamily="34" charset="0"/>
              </a:rPr>
              <a:t>Provide basic recommendations based on the prediction label to assist in decision-making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Franklin Gothic Book" panose="020B0503020102020204" pitchFamily="34" charset="0"/>
            </a:endParaRPr>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Result</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102C9B-C4AF-D0DB-DE74-862D9812001C}"/>
              </a:ext>
            </a:extLst>
          </p:cNvPr>
          <p:cNvSpPr>
            <a:spLocks noGrp="1"/>
          </p:cNvSpPr>
          <p:nvPr>
            <p:ph idx="1"/>
          </p:nvPr>
        </p:nvSpPr>
        <p:spPr>
          <a:xfrm>
            <a:off x="0" y="1774479"/>
            <a:ext cx="12188952" cy="5083521"/>
          </a:xfrm>
        </p:spPr>
        <p:txBody>
          <a:bodyPr vert="horz" lIns="91440" tIns="45720" rIns="91440" bIns="45720" rtlCol="0">
            <a:normAutofit/>
          </a:bodyPr>
          <a:lstStyle/>
          <a:p>
            <a:pPr marL="0" indent="0">
              <a:buNone/>
            </a:pPr>
            <a:r>
              <a:rPr lang="en-US" sz="1200" b="1" dirty="0"/>
              <a:t>Model Performance:</a:t>
            </a:r>
            <a:endParaRPr lang="en-US" sz="1200" dirty="0"/>
          </a:p>
          <a:p>
            <a:r>
              <a:rPr lang="en-US" sz="1200" dirty="0"/>
              <a:t>A </a:t>
            </a:r>
            <a:r>
              <a:rPr lang="en-US" sz="1200" b="1" dirty="0"/>
              <a:t>Confusion Matrix</a:t>
            </a:r>
            <a:r>
              <a:rPr lang="en-US" sz="1200" dirty="0"/>
              <a:t> heatmap is generated to visualize the number of correct and incorrect predictions.</a:t>
            </a:r>
          </a:p>
          <a:p>
            <a:r>
              <a:rPr lang="en-US" sz="1200" dirty="0"/>
              <a:t>A </a:t>
            </a:r>
            <a:r>
              <a:rPr lang="en-US" sz="1200" b="1" dirty="0"/>
              <a:t>Classification Report</a:t>
            </a:r>
            <a:r>
              <a:rPr lang="en-US" sz="1200" dirty="0"/>
              <a:t> is printed, showing precision, recall, F1-score, and support for each class</a:t>
            </a:r>
            <a:r>
              <a:rPr lang="en-US" sz="1200" dirty="0" smtClean="0"/>
              <a:t>.</a:t>
            </a:r>
            <a:endParaRPr lang="en-US" sz="12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62" y="2771841"/>
            <a:ext cx="6708617" cy="138665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962" y="4971884"/>
            <a:ext cx="2574530" cy="1383155"/>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37876" y="3313257"/>
            <a:ext cx="3384779" cy="3175411"/>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87277" y="4429068"/>
            <a:ext cx="4128381" cy="2090311"/>
          </a:xfrm>
          <a:prstGeom prst="rect">
            <a:avLst/>
          </a:prstGeom>
        </p:spPr>
      </p:pic>
      <p:sp>
        <p:nvSpPr>
          <p:cNvPr id="9" name="TextBox 8"/>
          <p:cNvSpPr txBox="1"/>
          <p:nvPr/>
        </p:nvSpPr>
        <p:spPr>
          <a:xfrm>
            <a:off x="4341593" y="6504024"/>
            <a:ext cx="1819747" cy="338554"/>
          </a:xfrm>
          <a:prstGeom prst="rect">
            <a:avLst/>
          </a:prstGeom>
          <a:noFill/>
        </p:spPr>
        <p:txBody>
          <a:bodyPr wrap="square" rtlCol="0">
            <a:spAutoFit/>
          </a:bodyPr>
          <a:lstStyle/>
          <a:p>
            <a:pPr algn="ctr"/>
            <a:r>
              <a:rPr lang="en-US" sz="1600" b="1" u="sng" dirty="0" smtClean="0"/>
              <a:t>Final Output</a:t>
            </a:r>
            <a:endParaRPr lang="en-US" b="1" u="sng" dirty="0"/>
          </a:p>
        </p:txBody>
      </p:sp>
      <p:sp>
        <p:nvSpPr>
          <p:cNvPr id="11" name="TextBox 10"/>
          <p:cNvSpPr txBox="1"/>
          <p:nvPr/>
        </p:nvSpPr>
        <p:spPr>
          <a:xfrm>
            <a:off x="8747168" y="6473246"/>
            <a:ext cx="2017401" cy="338554"/>
          </a:xfrm>
          <a:prstGeom prst="rect">
            <a:avLst/>
          </a:prstGeom>
          <a:noFill/>
        </p:spPr>
        <p:txBody>
          <a:bodyPr wrap="square" rtlCol="0">
            <a:spAutoFit/>
          </a:bodyPr>
          <a:lstStyle/>
          <a:p>
            <a:pPr algn="ctr"/>
            <a:r>
              <a:rPr lang="en-US" sz="1600" u="sng" dirty="0" smtClean="0"/>
              <a:t>Confusion Matrix</a:t>
            </a:r>
            <a:endParaRPr lang="en-US" sz="1600" u="sng" dirty="0"/>
          </a:p>
        </p:txBody>
      </p:sp>
      <p:sp>
        <p:nvSpPr>
          <p:cNvPr id="12" name="TextBox 11"/>
          <p:cNvSpPr txBox="1"/>
          <p:nvPr/>
        </p:nvSpPr>
        <p:spPr>
          <a:xfrm>
            <a:off x="1511930" y="4161697"/>
            <a:ext cx="1376125" cy="338554"/>
          </a:xfrm>
          <a:prstGeom prst="rect">
            <a:avLst/>
          </a:prstGeom>
          <a:noFill/>
        </p:spPr>
        <p:txBody>
          <a:bodyPr wrap="square" rtlCol="0">
            <a:spAutoFit/>
          </a:bodyPr>
          <a:lstStyle/>
          <a:p>
            <a:r>
              <a:rPr lang="en-US" sz="1600" u="sng" dirty="0" smtClean="0"/>
              <a:t>Training data</a:t>
            </a:r>
            <a:endParaRPr lang="en-US" sz="1600" u="sng" dirty="0"/>
          </a:p>
        </p:txBody>
      </p:sp>
      <p:sp>
        <p:nvSpPr>
          <p:cNvPr id="13" name="TextBox 12"/>
          <p:cNvSpPr txBox="1"/>
          <p:nvPr/>
        </p:nvSpPr>
        <p:spPr>
          <a:xfrm>
            <a:off x="601448" y="6421853"/>
            <a:ext cx="1707185" cy="338554"/>
          </a:xfrm>
          <a:prstGeom prst="rect">
            <a:avLst/>
          </a:prstGeom>
          <a:noFill/>
        </p:spPr>
        <p:txBody>
          <a:bodyPr wrap="square" rtlCol="0">
            <a:spAutoFit/>
          </a:bodyPr>
          <a:lstStyle/>
          <a:p>
            <a:r>
              <a:rPr lang="en-US" sz="1600" u="sng" dirty="0" smtClean="0"/>
              <a:t>Model Training</a:t>
            </a:r>
            <a:endParaRPr lang="en-US" u="sng" dirty="0"/>
          </a:p>
        </p:txBody>
      </p:sp>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Conclusion</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200" dirty="0">
                <a:latin typeface="Franklin Gothic Book" panose="020B0503020102020204" pitchFamily="34" charset="0"/>
              </a:rPr>
              <a:t>The implemented intrusion detection system successfully identifies suspicious network activities using machine learning. The combination of preprocessing, modeling, and interpretability through Logistic Regression results in a lightweight yet effective solution. The system demonstrates the potential of automated cybersecurity tools to support real-time monitoring and decision-making. The integration of recommendation logic adds contextual relevance to each prediction, increasing practical utility.</a:t>
            </a:r>
            <a:endParaRPr lang="en-US" sz="2200" dirty="0">
              <a:latin typeface="Franklin Gothic Book" panose="020B0503020102020204" pitchFamily="34" charset="0"/>
            </a:endParaRPr>
          </a:p>
        </p:txBody>
      </p:sp>
    </p:spTree>
    <p:extLst>
      <p:ext uri="{BB962C8B-B14F-4D97-AF65-F5344CB8AC3E}">
        <p14:creationId xmlns:p14="http://schemas.microsoft.com/office/powerpoint/2010/main" val="224530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Future scope</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endParaRPr lang="en-US" sz="2200" dirty="0">
              <a:latin typeface="Franklin Gothic Book"/>
            </a:endParaRPr>
          </a:p>
          <a:p>
            <a:r>
              <a:rPr lang="en-US" sz="2000" dirty="0"/>
              <a:t>Integrate advanced classification algorithms such as Random Forest, XGBoost, or deep learning models for enhanced accuracy</a:t>
            </a:r>
            <a:r>
              <a:rPr lang="en-US" sz="2000" dirty="0" smtClean="0"/>
              <a:t>.</a:t>
            </a:r>
          </a:p>
          <a:p>
            <a:pPr>
              <a:lnSpc>
                <a:spcPct val="100000"/>
              </a:lnSpc>
            </a:pPr>
            <a:r>
              <a:rPr lang="en-US" sz="2000" dirty="0"/>
              <a:t>Incorporate real-time streaming data using tools like Apache Kafka or socket programming for live monitoring</a:t>
            </a:r>
            <a:r>
              <a:rPr lang="en-US" sz="2000" dirty="0" smtClean="0"/>
              <a:t>.</a:t>
            </a:r>
          </a:p>
          <a:p>
            <a:pPr>
              <a:lnSpc>
                <a:spcPct val="100000"/>
              </a:lnSpc>
            </a:pPr>
            <a:r>
              <a:rPr lang="en-US" sz="2000" dirty="0"/>
              <a:t>Extend support to multi-class classification to distinguish between different types of attacks</a:t>
            </a:r>
            <a:r>
              <a:rPr lang="en-US" sz="2000" dirty="0" smtClean="0"/>
              <a:t>.</a:t>
            </a:r>
          </a:p>
          <a:p>
            <a:r>
              <a:rPr lang="en-US" sz="2000" dirty="0"/>
              <a:t>Develop a dashboard for visualization and management of detection results</a:t>
            </a:r>
            <a:r>
              <a:rPr lang="en-US" sz="2000" dirty="0" smtClean="0"/>
              <a:t>.</a:t>
            </a:r>
          </a:p>
          <a:p>
            <a:r>
              <a:rPr lang="en-US" sz="2000" dirty="0"/>
              <a:t>Leverage cloud platforms for scalable deployment and monitoring across multiple network segments.</a:t>
            </a:r>
            <a:endParaRPr lang="en-GB" sz="2000" dirty="0"/>
          </a:p>
        </p:txBody>
      </p:sp>
    </p:spTree>
    <p:extLst>
      <p:ext uri="{BB962C8B-B14F-4D97-AF65-F5344CB8AC3E}">
        <p14:creationId xmlns:p14="http://schemas.microsoft.com/office/powerpoint/2010/main" val="3744199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TotalTime>
  <Words>849</Words>
  <Application>Microsoft Office PowerPoint</Application>
  <PresentationFormat>Widescreen</PresentationFormat>
  <Paragraphs>92</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Aptos Display</vt:lpstr>
      <vt:lpstr>Arial</vt:lpstr>
      <vt:lpstr>Calibri</vt:lpstr>
      <vt:lpstr>Franklin Gothic Book</vt:lpstr>
      <vt:lpstr>office theme</vt:lpstr>
      <vt:lpstr>CAPSTONE PROJECT  Real-Time Intrusion Detection Using ML </vt:lpstr>
      <vt:lpstr>OUTLINE</vt:lpstr>
      <vt:lpstr>Problem Statement</vt:lpstr>
      <vt:lpstr>Proposed Solution</vt:lpstr>
      <vt:lpstr>System  Approach</vt:lpstr>
      <vt:lpstr>Algorithm &amp; Deployment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Nadeem</dc:creator>
  <cp:lastModifiedBy>Nadeem</cp:lastModifiedBy>
  <cp:revision>15</cp:revision>
  <dcterms:created xsi:type="dcterms:W3CDTF">2013-07-15T20:26:40Z</dcterms:created>
  <dcterms:modified xsi:type="dcterms:W3CDTF">2025-05-04T09:00:45Z</dcterms:modified>
</cp:coreProperties>
</file>