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4" r:id="rId2"/>
    <p:sldId id="822" r:id="rId3"/>
    <p:sldId id="809" r:id="rId4"/>
    <p:sldId id="763" r:id="rId5"/>
    <p:sldId id="608" r:id="rId6"/>
    <p:sldId id="82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23T01:06:31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17533 3834 8167,'-24'-26'353,"24"26"415,-28-27-319,28 27 287,0-25-255,-27 25-385,27 0-96,-26-27 0,-1-1-32,27 28 64,-25-25 128,-2-2 128,0 27 129,1-27-97,-1 2-32,2 25 33,-2-28 31,-26 1-64,26 27-31,-25 0-33,-3-25-96,5 25-96,-5 0 32,2 25-64,1-25 0,25 0 0,-52 27 0,53 1 0,-28-3 0,-24 2-32,24 0 0,0-2 32,3 3 0,23 24-32,-25 1 32,1-26 0,-2 26-32,2-1 32,-1 2 32,0-1-32,1 27-32,-2-28 64,2 28-32,26-28 0,-29 28 0,4-27 0,23 26-32,-25 2 32,1-2 0,-1 1 0,26-1 0,-25 1 0,-1-2 0,-2 1 0,4 1 0,25 28 32,-29-29-96,28 1 128,-25-2 0,26 2-192,26 0 64,-27 0 64,27-1-32,-27 1 0,27-3 0,0 5 32,0-4-32,27 2 0,-27-1 32,0 2 32,27-29-32,-27 28 32,0-1-32,26 1 0,-26-1 0,28-26-32,-28 26 0,24 1 0,-24-2 32,27 2 32,-27-26-32,27 24 0,-27 2 32,28 0-32,-28-1 32,0 1 128,26-25 0,-26 23-64,24 1 0,3-26-32,-27 27-32,28-28-32,-1 28 0,-1-28-32,1 28 0,-2-26 64,29-1 0,-28 0-32,1 26-32,25-52 128,-25 25-96,27 1 96,-3 0-96,4-26 96,-5 25-31,5-25 31,-2-1 32,-1 28-32,2-29-64,24 2 32,-24 1-32,-2-28 32,29 25-32,-30 3 0,30-3 0,-2-25-32,1 0 32,-28 26-32,28-26 32,-2 0-32,4 0 64,-4 0-32,1 0 32,1 0-32,25 0 32,-26 0 0,1 0 1,25-26-1,-23 26 0,23-25 0,-26-3 0,26 28-32,3-25 32,-3-30-64,1 30 96,-1-2-64,27-26 32,-27-1-32,3 2 96,24-1-32,-26 0 0,-1-26 32,0 26-31,3-26 63,-2-28-32,-1 27 64,0 2-128,-25-28 64,27 0-32,-30 0 96,5 0-192,-4-1 0,-24-25 0,24 0 97,-24-1-65,-28 1-32,26 0 96,-25-2 0,-27-23-32,28 24 256,-28-1-96,0-24-63,0 24-33,0 2-64,-28-26 96,1 26-96,1 0-64,0-2-224,-27 1 512,0 1-352,-26 27 64,26-2 64,-26 2 64,0-1-32,-29 0 0,30 26 0,-28 1 32,26-1 97,-25 0-225,0 1 64,-1-1 32,-27 28-32,26-1 32,2 0 0,0-1-32,-1 28-96,-2-1-160,30 2-160,-1-2-161,-1 27-192,-25-28 65,50 28-33,-24 0-544,1 28-641,-2 24-1345,1-25-8166</inkml:trace>
  <inkml:trace contextRef="#ctx0" brushRef="#br0" timeOffset="1768.1">10944 8153 9160,'0'0'2082,"0"0"-1025,0 0-352,-27-27-161,27 27 1,-28 0-97,28 0 1,-24-25-97,-31 25-32,29-27 97,-25 27 63,-4 0-224,2-26 33,1 26-33,-28 0-160,28 0-32,-28 0 0,1 0 0,1 26 160,-30 1-127,29-2-33,-26 2-32,-3 26-32,2 1 0,1-1-32,0 0 0,25-1-33,-26 2-31,28-2 96,-4 1 32,4 0-64,-28 26 64,53-26-32,-26 26-32,-1-24 64,28 23 32,-1 2-160,-2 0 96,31-1-128,-30 1 160,27-1-64,0 1-32,2 25-32,-2-25 64,1 0 0,26-1 0,-27 27 64,0-27-32,2 28 0,25-27 32,-27 25 0,1-25-32,26-1 0,-27 27 32,27-27 0,0 1 32,0 0-32,27-1 0,-1 1 32,1 25 32,-2-25-160,2-1 32,0 1-32,-1-2 32,1 2 32,25-1 96,-25-24-64,27 23-128,-3 2 160,4 0-32,23-1 32,2-26-128,-1 26 160,2-26-96,-3 1 0,0 26 0,4-28 0,23 2 0,-26-2-32,27 0 64,0 3-32,0-3 97,0-25-129,0 26-257,0-26 610,-1 26-257,0-28-32,29 2 0,-29 0 0,2-27 0,-2 26 0,-26 1 0,26-27-64,3 25 64,-29-25-32,1 0 0,25 0 64,-26 0-64,2 0-64,-2 0 0,-1-25 32,-24-2 64,24 1-64,-24-1 32,24 0 32,-24 2-64,24-28 64,-23-1-32,-2 28 0,26-28 32,-26 2 32,-1-1-64,2-26 0,0 25 224,-3-25-288,4 26 160,-5-26-160,-22-1 64,26 0-32,-28 1 96,0-1-64,0 0 32,1 2 64,0-2-128,-27 1 160,26-1-96,-26 0-64,26-25 64,-26 25-32,26 1-128,1-1 192,-27-27 32,0 29-192,27-29 128,-27 28-32,0-1 0,26-25 0,-26 25 96,0 0-160,-26-25 128,26 26-96,0-1 0,-27-27 64,0 27-32,1-25 32,26 25-32,-52-25 64,25 25-64,0 1 32,-25-1 97,-1 1-1,26-1-64,-51 0 32,23 2-32,4-2 0,-30 0 32,2 1-32,-1 26 64,2-1 32,-28-24-96,-2 51 33,3-26-33,-27 27-64,0-2-96,-1 3-97,1-3-31,0 28 96,-27 0-32,26 0 32,-26 0-481,27 0-320,-25 28-993,25-3-2914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6ADA-F87A-4E25-95D9-6B033FA9A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C2527-5A5E-431C-94CC-E29B6B429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18D7E-AE4A-444C-9D77-FB57B18D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B16F-19F6-48D6-9570-AD1D8443649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F23C7-88F3-48F5-A4F7-F016FD79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47199-6872-45DD-A253-E350C803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0EE-DFFA-4978-8BC6-F0C5F468C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264C-A86E-421E-9083-AB944373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4B90F-9AD3-4B22-A3E9-F13FD924A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89F00-F325-4D86-B81E-83BEC090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B16F-19F6-48D6-9570-AD1D8443649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39247-3A4C-4537-9695-4A152760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3EEB-32B5-4261-BE74-871A187B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0EE-DFFA-4978-8BC6-F0C5F468C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BEF17-FCA5-442B-B87E-9C148C91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7C08-F356-4733-85B8-D5A78698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2A836-891B-480F-8228-1186DA63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B16F-19F6-48D6-9570-AD1D8443649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876A1-6DC9-4E15-A40B-3AAE5EBC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6460C-6983-4D8A-B8CB-251B95D5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0EE-DFFA-4978-8BC6-F0C5F468C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66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FE80-8F67-481A-A4EA-E1683F9E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47A7-7C5B-410D-AB54-B86CDCD8E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D195-E3B5-4DD4-8908-C1569308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B16F-19F6-48D6-9570-AD1D8443649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49DE-1E93-4BA5-B0F8-EC2843F5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8B191-1D03-48B1-9CB8-895E85DF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0EE-DFFA-4978-8BC6-F0C5F468C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5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C8E1-53BC-4179-A154-6A81E6B6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546A-A358-4E35-B1BD-D4C4C0C3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8E216-9122-4321-8DDB-529E817A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B16F-19F6-48D6-9570-AD1D8443649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489D-6180-49C0-B9D4-32A46D3A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4B1E-FED8-48C3-A9D9-32669A2A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0EE-DFFA-4978-8BC6-F0C5F468C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16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B2F0-9124-4C96-92D3-4FD04834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034A-2F1D-46CD-A8E1-D90270B47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ECFB0-2CFA-45DB-9072-27752B8EF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CB696-5461-4510-A067-C31CB308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B16F-19F6-48D6-9570-AD1D8443649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3988A-93E5-47EE-8DE1-F280404C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70512-F2AD-49B9-9FE7-80CA4DAC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0EE-DFFA-4978-8BC6-F0C5F468C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16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F691-CF8C-4EFB-B7E3-ABC77304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B2778-92FD-45C2-9EB7-CB81CC8E6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34065-DD22-4171-9C07-76664522B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6B404-3380-48BB-95EA-555873F6C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C0F98-9AF5-42FC-BE65-CB40DB290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4C340-CDB2-4197-9B0B-2D0A6732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B16F-19F6-48D6-9570-AD1D8443649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BF6D7-C7EE-4D50-851C-CDF99F0C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84558-00A1-4D15-ABE7-F85AE3EB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0EE-DFFA-4978-8BC6-F0C5F468C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7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ADFE-A1BA-49E1-84DB-3792C469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52419-339A-4EF3-84EF-2E3DA745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B16F-19F6-48D6-9570-AD1D8443649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E985C-F75A-4DE2-B138-CC4471DF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BA069-0918-4AA7-917E-D3C04294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0EE-DFFA-4978-8BC6-F0C5F468C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4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A415A-6A06-4864-9EF4-62C1362A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B16F-19F6-48D6-9570-AD1D8443649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7133B-596B-45F9-97FB-F9FE909B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87640-B443-48DA-AAFD-9EDAFD9E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0EE-DFFA-4978-8BC6-F0C5F468C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3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60A9-3F5A-4DF4-9EC1-FF81B879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894CC-5890-452E-8FC7-C7752002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F6D8C-EF96-496D-82E1-9D63EF802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1CDD7-AE79-4E4D-BC8F-C5762DA4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B16F-19F6-48D6-9570-AD1D8443649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810B3-750A-4E53-B8EF-BACB8DA1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43D00-1A0F-4CDB-BDD4-D0929FC0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0EE-DFFA-4978-8BC6-F0C5F468C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35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C2F-4B11-46C8-82FC-76B587E5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0EACB-B984-401B-AB7E-269AA191A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5FBC7-9EBA-4FCB-9A78-E100B6100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44EFD-7069-483B-A1B3-E1F4B704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B16F-19F6-48D6-9570-AD1D8443649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98DBA-E7D1-4AA2-931C-C9D0ABF6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20BC0-80A1-4539-AB8A-137A57D9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0EE-DFFA-4978-8BC6-F0C5F468C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2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61A60-0CCD-4B99-B356-64142607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1697D-E20E-4A3F-84C9-246612EC8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9A7E-0BDA-40B8-8BE7-E0D764995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B16F-19F6-48D6-9570-AD1D84436497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EAF2-9228-441D-BE4B-FDB1F818E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D8B7-05AB-4D43-BDB2-52A9A7375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600EE-DFFA-4978-8BC6-F0C5F468C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18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03200" y="84852"/>
            <a:ext cx="11988800" cy="715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Machine Learning: Field of study that gives computers the ability to learn without being explicitly programmed.</a:t>
            </a:r>
          </a:p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sz="3200" dirty="0"/>
          </a:p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Machine Learning</a:t>
            </a:r>
          </a:p>
          <a:p>
            <a:pPr lvl="1">
              <a:buFontTx/>
              <a:buChar char="-"/>
            </a:pPr>
            <a:r>
              <a:rPr lang="en-US" sz="3200" dirty="0"/>
              <a:t> Grew out of work in AI</a:t>
            </a:r>
          </a:p>
          <a:p>
            <a:pPr lvl="1">
              <a:buFontTx/>
              <a:buChar char="-"/>
            </a:pPr>
            <a:r>
              <a:rPr lang="en-US" sz="3200" dirty="0"/>
              <a:t> New capability for computers </a:t>
            </a:r>
          </a:p>
          <a:p>
            <a:pPr lvl="1"/>
            <a:endParaRPr lang="en-US" sz="1067" dirty="0"/>
          </a:p>
          <a:p>
            <a:r>
              <a:rPr lang="en-US" sz="3200" dirty="0"/>
              <a:t>Examples: </a:t>
            </a:r>
          </a:p>
          <a:p>
            <a:pPr lvl="1">
              <a:buFontTx/>
              <a:buChar char="-"/>
            </a:pPr>
            <a:r>
              <a:rPr lang="en-US" sz="3200" dirty="0"/>
              <a:t> Database mining </a:t>
            </a:r>
          </a:p>
          <a:p>
            <a:pPr lvl="2"/>
            <a:r>
              <a:rPr lang="en-US" sz="3200" dirty="0"/>
              <a:t>Large datasets from growth of automation/web.  </a:t>
            </a:r>
          </a:p>
          <a:p>
            <a:pPr lvl="2"/>
            <a:r>
              <a:rPr lang="en-US" sz="3200" dirty="0"/>
              <a:t>E.g., Web click data, medical records, biology, engineering</a:t>
            </a:r>
          </a:p>
          <a:p>
            <a:pPr lvl="1">
              <a:buFontTx/>
              <a:buChar char="-"/>
            </a:pPr>
            <a:r>
              <a:rPr lang="en-US" sz="3200" dirty="0"/>
              <a:t> Applications can’t program by hand.</a:t>
            </a:r>
          </a:p>
          <a:p>
            <a:pPr lvl="2"/>
            <a:r>
              <a:rPr lang="en-US" sz="3200" dirty="0"/>
              <a:t>E.g., handwriting recognition, most of Natural Language Processing (NLP), Computer Vision. </a:t>
            </a:r>
          </a:p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0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8F72E-4E22-4EC0-AD9E-0093AFE991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6F3A7D67-CD6F-4657-93B7-9B2A28D4C0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9F4726-780C-4A5C-9FB2-60CBCA3701A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44264D5C-DAE0-40C8-B5FC-FB215F9DD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Supervised vs. unsupervised Learning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DFDDCCF9-8033-4097-8C71-01CF23AB8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9"/>
            <a:ext cx="8229600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83F24"/>
                </a:solidFill>
              </a:rPr>
              <a:t>Supervised learning: </a:t>
            </a:r>
            <a:r>
              <a:rPr lang="en-US" altLang="en-US"/>
              <a:t>classification is seen as supervised learning from examples.</a:t>
            </a:r>
            <a:r>
              <a:rPr lang="en-US" altLang="en-US">
                <a:solidFill>
                  <a:srgbClr val="F83F24"/>
                </a:solidFill>
              </a:rPr>
              <a:t> 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3333CC"/>
                </a:solidFill>
              </a:rPr>
              <a:t>Supervision</a:t>
            </a:r>
            <a:r>
              <a:rPr lang="en-US" altLang="en-US"/>
              <a:t>: The data (observations, measurements, etc.) are labeled with pre-defined classes. It is like that a “teacher” gives the classes (</a:t>
            </a:r>
            <a:r>
              <a:rPr lang="en-US" altLang="en-US">
                <a:solidFill>
                  <a:schemeClr val="accent2"/>
                </a:solidFill>
              </a:rPr>
              <a:t>supervision</a:t>
            </a:r>
            <a:r>
              <a:rPr lang="en-US" altLang="en-US"/>
              <a:t>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Test data are classified into these classes too.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83F24"/>
                </a:solidFill>
              </a:rPr>
              <a:t>Unsupervised learning</a:t>
            </a:r>
            <a:r>
              <a:rPr lang="en-US" altLang="en-US"/>
              <a:t> </a:t>
            </a:r>
            <a:r>
              <a:rPr lang="en-US" altLang="en-US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3333CC"/>
                </a:solidFill>
              </a:rPr>
              <a:t>Class labels of the data are unknown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Given a set of data, the task is to establish the existence of classes or clusters in the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83DF3F4-CFC5-4DC7-9989-A527AC1D7B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72607F80-6C5F-47CE-8F84-ED3C8ABB19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261779-A5DB-4E2A-9A06-60E5455273E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16B9653E-2A1B-4D50-9507-37916A201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8399463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Supervised learning process: two steps</a:t>
            </a:r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1A928279-A948-4654-AF98-60B37AC05134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3138" y="4149726"/>
            <a:ext cx="7740650" cy="2016125"/>
          </a:xfrm>
          <a:noFill/>
        </p:spPr>
      </p:pic>
      <p:sp>
        <p:nvSpPr>
          <p:cNvPr id="15366" name="Text Box 6">
            <a:extLst>
              <a:ext uri="{FF2B5EF4-FFF2-40B4-BE49-F238E27FC236}">
                <a16:creationId xmlns:a16="http://schemas.microsoft.com/office/drawing/2014/main" id="{DF34E5A4-9138-4BB6-BF99-364B28D49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1233488"/>
            <a:ext cx="838835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>
                <a:solidFill>
                  <a:srgbClr val="FF0000"/>
                </a:solidFill>
              </a:rPr>
              <a:t>Learning (training)</a:t>
            </a:r>
            <a:r>
              <a:rPr lang="en-US" altLang="en-US"/>
              <a:t>: Learn a model using the </a:t>
            </a:r>
            <a:r>
              <a:rPr lang="en-US" altLang="en-US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>
                <a:solidFill>
                  <a:srgbClr val="FF0000"/>
                </a:solidFill>
              </a:rPr>
              <a:t>Testing: </a:t>
            </a:r>
            <a:r>
              <a:rPr lang="en-US" altLang="en-US"/>
              <a:t>Test the model using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unseen</a:t>
            </a:r>
            <a:r>
              <a:rPr lang="en-US" altLang="en-US">
                <a:solidFill>
                  <a:srgbClr val="3333CC"/>
                </a:solidFill>
              </a:rPr>
              <a:t> test data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to assess the model accuracy</a:t>
            </a:r>
          </a:p>
        </p:txBody>
      </p:sp>
      <p:sp>
        <p:nvSpPr>
          <p:cNvPr id="15367" name="Rectangle 11">
            <a:extLst>
              <a:ext uri="{FF2B5EF4-FFF2-40B4-BE49-F238E27FC236}">
                <a16:creationId xmlns:a16="http://schemas.microsoft.com/office/drawing/2014/main" id="{329629E2-5067-4F88-AFF4-DAD18AF47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5368" name="Object 10">
            <a:extLst>
              <a:ext uri="{FF2B5EF4-FFF2-40B4-BE49-F238E27FC236}">
                <a16:creationId xmlns:a16="http://schemas.microsoft.com/office/drawing/2014/main" id="{703DE7EF-617A-4FF4-9B21-DD1977E795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3141664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2489200" imgH="368300" progId="Equation.3">
                  <p:embed/>
                </p:oleObj>
              </mc:Choice>
              <mc:Fallback>
                <p:oleObj name="Equation" r:id="rId4" imgW="2489200" imgH="368300" progId="Equation.3">
                  <p:embed/>
                  <p:pic>
                    <p:nvPicPr>
                      <p:cNvPr id="15368" name="Object 10">
                        <a:extLst>
                          <a:ext uri="{FF2B5EF4-FFF2-40B4-BE49-F238E27FC236}">
                            <a16:creationId xmlns:a16="http://schemas.microsoft.com/office/drawing/2014/main" id="{703DE7EF-617A-4FF4-9B21-DD1977E795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141664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10DC0CB-A58E-4DF9-A19F-A88E48D926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D2A43587-0CF2-4935-88F6-38DA71647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94EDBA-24AB-46D0-A717-83D1FE8B9CF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581C132F-9467-4F61-A508-687300998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9" y="225425"/>
            <a:ext cx="8212137" cy="871538"/>
          </a:xfrm>
        </p:spPr>
        <p:txBody>
          <a:bodyPr/>
          <a:lstStyle/>
          <a:p>
            <a:pPr eaLnBrk="1" hangingPunct="1"/>
            <a:r>
              <a:rPr lang="en-US" altLang="en-US"/>
              <a:t>An example: data (loan application)</a:t>
            </a: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D1867E25-311A-4D21-9814-2E4DB5623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1" y="944563"/>
            <a:ext cx="187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Approved or not</a:t>
            </a:r>
          </a:p>
        </p:txBody>
      </p:sp>
      <p:pic>
        <p:nvPicPr>
          <p:cNvPr id="12294" name="Picture 8">
            <a:extLst>
              <a:ext uri="{FF2B5EF4-FFF2-40B4-BE49-F238E27FC236}">
                <a16:creationId xmlns:a16="http://schemas.microsoft.com/office/drawing/2014/main" id="{186C7FE3-1B57-4F9B-9189-2C8428F8EB2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2775" y="1341439"/>
            <a:ext cx="8229600" cy="478948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245897" y="3990190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5158601" y="3925871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4761998" y="4506291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Oval 18"/>
          <p:cNvSpPr/>
          <p:nvPr/>
        </p:nvSpPr>
        <p:spPr>
          <a:xfrm>
            <a:off x="4645742" y="3520547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/>
        </p:nvSpPr>
        <p:spPr>
          <a:xfrm>
            <a:off x="6714949" y="3019249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6867349" y="2540001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Oval 15"/>
          <p:cNvSpPr/>
          <p:nvPr/>
        </p:nvSpPr>
        <p:spPr>
          <a:xfrm>
            <a:off x="7620001" y="2587449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/>
          <p:cNvSpPr/>
          <p:nvPr/>
        </p:nvSpPr>
        <p:spPr>
          <a:xfrm>
            <a:off x="6896101" y="1930401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3352800" y="381000"/>
            <a:ext cx="526323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Unsupervised Learning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5868" y="5765800"/>
            <a:ext cx="5533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x</a:t>
            </a:r>
            <a:r>
              <a:rPr lang="en-US" sz="3733" baseline="-250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3201" y="2871737"/>
            <a:ext cx="5533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x</a:t>
            </a:r>
            <a:r>
              <a:rPr lang="en-US" sz="3733" baseline="-25000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45072" y="1295400"/>
            <a:ext cx="0" cy="465021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91595" y="5588749"/>
            <a:ext cx="520033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44160" y="1688160"/>
              <a:ext cx="4365120" cy="3357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4800" y="1678799"/>
                <a:ext cx="4383841" cy="33763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33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39701-DE32-4305-8ADC-6DB3AAB6F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6" y="757646"/>
            <a:ext cx="11453987" cy="48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0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Wingdings</vt:lpstr>
      <vt:lpstr>Office Theme</vt:lpstr>
      <vt:lpstr>Microsoft Equation 3.0</vt:lpstr>
      <vt:lpstr>PowerPoint Presentation</vt:lpstr>
      <vt:lpstr>Supervised vs. unsupervised Learning</vt:lpstr>
      <vt:lpstr>Supervised learning process: two steps</vt:lpstr>
      <vt:lpstr>An example: data (loan application)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Tanweer</dc:creator>
  <cp:lastModifiedBy>Tanweer</cp:lastModifiedBy>
  <cp:revision>3</cp:revision>
  <dcterms:created xsi:type="dcterms:W3CDTF">2021-03-17T11:37:47Z</dcterms:created>
  <dcterms:modified xsi:type="dcterms:W3CDTF">2021-03-17T11:53:47Z</dcterms:modified>
</cp:coreProperties>
</file>