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EC6BF3-924E-43B1-9A23-B574A4677AAA}">
  <a:tblStyle styleId="{C9EC6BF3-924E-43B1-9A23-B574A4677A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d962b390e_2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2d962b390e_2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12d962b390e_2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d962b390e_2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d962b390e_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12d962b390e_2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d962b390e_0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2d962b390e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12d962b390e_0_1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d962b390e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d962b390e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2d962b390e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d962b390e_4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d962b390e_4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2d962b390e_4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d962b390e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d962b390e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2d962b390e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54768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54768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grpSp>
        <p:nvGrpSpPr>
          <p:cNvPr id="18" name="Google Shape;18;p2"/>
          <p:cNvGrpSpPr/>
          <p:nvPr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19" name="Google Shape;19;p2"/>
            <p:cNvCxnSpPr/>
            <p:nvPr/>
          </p:nvCxnSpPr>
          <p:spPr>
            <a:xfrm rot="10800000">
              <a:off x="0" y="876300"/>
              <a:ext cx="4762500" cy="16287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 rot="10800000">
              <a:off x="2638425" y="0"/>
              <a:ext cx="2124076" cy="51863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581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2"/>
          <p:cNvSpPr txBox="1"/>
          <p:nvPr>
            <p:ph type="title"/>
          </p:nvPr>
        </p:nvSpPr>
        <p:spPr>
          <a:xfrm>
            <a:off x="4657724" y="2809875"/>
            <a:ext cx="6696075" cy="190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subTitle"/>
          </p:nvPr>
        </p:nvSpPr>
        <p:spPr>
          <a:xfrm>
            <a:off x="4657725" y="5028803"/>
            <a:ext cx="6696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>
                <a:solidFill>
                  <a:srgbClr val="757070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4676774" y="6356350"/>
            <a:ext cx="1695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6743699" y="6356350"/>
            <a:ext cx="2543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9658350" y="6356350"/>
            <a:ext cx="1695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6" name="Google Shape;96;p12"/>
          <p:cNvCxnSpPr/>
          <p:nvPr/>
        </p:nvCxnSpPr>
        <p:spPr>
          <a:xfrm flipH="1" rot="10800000">
            <a:off x="2209800" y="0"/>
            <a:ext cx="243840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4 People">
  <p:cSld name="Team Slide 4 People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/>
          <p:nvPr>
            <p:ph idx="2" type="pic"/>
          </p:nvPr>
        </p:nvSpPr>
        <p:spPr>
          <a:xfrm>
            <a:off x="1487181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0" name="Google Shape;100;p13"/>
          <p:cNvSpPr txBox="1"/>
          <p:nvPr>
            <p:ph idx="1" type="body"/>
          </p:nvPr>
        </p:nvSpPr>
        <p:spPr>
          <a:xfrm>
            <a:off x="1228568" y="5084524"/>
            <a:ext cx="2317707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1" name="Google Shape;101;p13"/>
          <p:cNvSpPr txBox="1"/>
          <p:nvPr>
            <p:ph idx="3" type="body"/>
          </p:nvPr>
        </p:nvSpPr>
        <p:spPr>
          <a:xfrm>
            <a:off x="1487181" y="5464114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2" name="Google Shape;102;p13"/>
          <p:cNvSpPr/>
          <p:nvPr>
            <p:ph idx="4" type="pic"/>
          </p:nvPr>
        </p:nvSpPr>
        <p:spPr>
          <a:xfrm>
            <a:off x="3836914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3" name="Google Shape;103;p13"/>
          <p:cNvSpPr txBox="1"/>
          <p:nvPr>
            <p:ph idx="5" type="body"/>
          </p:nvPr>
        </p:nvSpPr>
        <p:spPr>
          <a:xfrm>
            <a:off x="3578300" y="5084524"/>
            <a:ext cx="2330816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4" name="Google Shape;104;p13"/>
          <p:cNvSpPr txBox="1"/>
          <p:nvPr>
            <p:ph idx="6" type="body"/>
          </p:nvPr>
        </p:nvSpPr>
        <p:spPr>
          <a:xfrm>
            <a:off x="3836913" y="5478796"/>
            <a:ext cx="1855949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13"/>
          <p:cNvSpPr/>
          <p:nvPr>
            <p:ph idx="7" type="pic"/>
          </p:nvPr>
        </p:nvSpPr>
        <p:spPr>
          <a:xfrm>
            <a:off x="632757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6" name="Google Shape;106;p13"/>
          <p:cNvSpPr txBox="1"/>
          <p:nvPr>
            <p:ph idx="8" type="body"/>
          </p:nvPr>
        </p:nvSpPr>
        <p:spPr>
          <a:xfrm>
            <a:off x="6068964" y="5084524"/>
            <a:ext cx="2317707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13"/>
          <p:cNvSpPr txBox="1"/>
          <p:nvPr>
            <p:ph idx="9" type="body"/>
          </p:nvPr>
        </p:nvSpPr>
        <p:spPr>
          <a:xfrm>
            <a:off x="6327577" y="5478796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8" name="Google Shape;108;p13"/>
          <p:cNvSpPr/>
          <p:nvPr>
            <p:ph idx="13" type="pic"/>
          </p:nvPr>
        </p:nvSpPr>
        <p:spPr>
          <a:xfrm>
            <a:off x="874745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9" name="Google Shape;109;p13"/>
          <p:cNvSpPr txBox="1"/>
          <p:nvPr>
            <p:ph idx="14" type="body"/>
          </p:nvPr>
        </p:nvSpPr>
        <p:spPr>
          <a:xfrm>
            <a:off x="8488845" y="5084524"/>
            <a:ext cx="2317706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3"/>
          <p:cNvSpPr txBox="1"/>
          <p:nvPr>
            <p:ph idx="15" type="body"/>
          </p:nvPr>
        </p:nvSpPr>
        <p:spPr>
          <a:xfrm>
            <a:off x="8747458" y="5464114"/>
            <a:ext cx="184551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1" name="Google Shape;11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4" name="Google Shape;114;p13"/>
          <p:cNvGrpSpPr/>
          <p:nvPr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15" name="Google Shape;115;p13"/>
            <p:cNvCxnSpPr/>
            <p:nvPr/>
          </p:nvCxnSpPr>
          <p:spPr>
            <a:xfrm rot="10800000">
              <a:off x="7334250" y="0"/>
              <a:ext cx="485775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" name="Google Shape;116;p13"/>
            <p:cNvCxnSpPr/>
            <p:nvPr/>
          </p:nvCxnSpPr>
          <p:spPr>
            <a:xfrm>
              <a:off x="11487150" y="0"/>
              <a:ext cx="704850" cy="17240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8 People">
  <p:cSld name="Team Slide 8 People"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4"/>
          <p:cNvGrpSpPr/>
          <p:nvPr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19" name="Google Shape;119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473953"/>
              <a:ext cx="2057400" cy="164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14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4"/>
          <p:cNvSpPr/>
          <p:nvPr>
            <p:ph idx="2" type="pic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3" name="Google Shape;123;p14"/>
          <p:cNvSpPr txBox="1"/>
          <p:nvPr>
            <p:ph idx="1" type="body"/>
          </p:nvPr>
        </p:nvSpPr>
        <p:spPr>
          <a:xfrm>
            <a:off x="1500168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14"/>
          <p:cNvSpPr txBox="1"/>
          <p:nvPr>
            <p:ph idx="3" type="body"/>
          </p:nvPr>
        </p:nvSpPr>
        <p:spPr>
          <a:xfrm>
            <a:off x="1500168" y="3809747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5" name="Google Shape;125;p14"/>
          <p:cNvSpPr/>
          <p:nvPr>
            <p:ph idx="4" type="pic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6" name="Google Shape;126;p14"/>
          <p:cNvSpPr txBox="1"/>
          <p:nvPr>
            <p:ph idx="5" type="body"/>
          </p:nvPr>
        </p:nvSpPr>
        <p:spPr>
          <a:xfrm>
            <a:off x="3849262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7" name="Google Shape;127;p14"/>
          <p:cNvSpPr txBox="1"/>
          <p:nvPr>
            <p:ph idx="6" type="body"/>
          </p:nvPr>
        </p:nvSpPr>
        <p:spPr>
          <a:xfrm>
            <a:off x="3849262" y="3809747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14"/>
          <p:cNvSpPr/>
          <p:nvPr>
            <p:ph idx="7" type="pic"/>
          </p:nvPr>
        </p:nvSpPr>
        <p:spPr>
          <a:xfrm>
            <a:off x="665558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9" name="Google Shape;129;p14"/>
          <p:cNvSpPr txBox="1"/>
          <p:nvPr>
            <p:ph idx="8" type="body"/>
          </p:nvPr>
        </p:nvSpPr>
        <p:spPr>
          <a:xfrm>
            <a:off x="6198355" y="3654378"/>
            <a:ext cx="2105135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9" type="body"/>
          </p:nvPr>
        </p:nvSpPr>
        <p:spPr>
          <a:xfrm>
            <a:off x="6095999" y="3809747"/>
            <a:ext cx="2299855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14"/>
          <p:cNvSpPr/>
          <p:nvPr>
            <p:ph idx="13" type="pic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2" name="Google Shape;132;p14"/>
          <p:cNvSpPr txBox="1"/>
          <p:nvPr>
            <p:ph idx="14" type="body"/>
          </p:nvPr>
        </p:nvSpPr>
        <p:spPr>
          <a:xfrm>
            <a:off x="8759806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4"/>
          <p:cNvSpPr txBox="1"/>
          <p:nvPr>
            <p:ph idx="15" type="body"/>
          </p:nvPr>
        </p:nvSpPr>
        <p:spPr>
          <a:xfrm>
            <a:off x="8744480" y="3809747"/>
            <a:ext cx="1844126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4" name="Google Shape;134;p14"/>
          <p:cNvSpPr/>
          <p:nvPr>
            <p:ph idx="16" type="pic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5" name="Google Shape;135;p14"/>
          <p:cNvSpPr txBox="1"/>
          <p:nvPr>
            <p:ph idx="17" type="body"/>
          </p:nvPr>
        </p:nvSpPr>
        <p:spPr>
          <a:xfrm>
            <a:off x="1500168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14"/>
          <p:cNvSpPr txBox="1"/>
          <p:nvPr>
            <p:ph idx="18" type="body"/>
          </p:nvPr>
        </p:nvSpPr>
        <p:spPr>
          <a:xfrm>
            <a:off x="1500168" y="5668583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7" name="Google Shape;137;p14"/>
          <p:cNvSpPr/>
          <p:nvPr>
            <p:ph idx="19" type="pic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8" name="Google Shape;138;p14"/>
          <p:cNvSpPr txBox="1"/>
          <p:nvPr>
            <p:ph idx="20" type="body"/>
          </p:nvPr>
        </p:nvSpPr>
        <p:spPr>
          <a:xfrm>
            <a:off x="3849262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9" name="Google Shape;139;p14"/>
          <p:cNvSpPr txBox="1"/>
          <p:nvPr>
            <p:ph idx="21" type="body"/>
          </p:nvPr>
        </p:nvSpPr>
        <p:spPr>
          <a:xfrm>
            <a:off x="3849262" y="5668583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0" name="Google Shape;140;p14"/>
          <p:cNvSpPr/>
          <p:nvPr>
            <p:ph idx="22" type="pic"/>
          </p:nvPr>
        </p:nvSpPr>
        <p:spPr>
          <a:xfrm>
            <a:off x="665558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1" name="Google Shape;141;p14"/>
          <p:cNvSpPr txBox="1"/>
          <p:nvPr>
            <p:ph idx="23" type="body"/>
          </p:nvPr>
        </p:nvSpPr>
        <p:spPr>
          <a:xfrm>
            <a:off x="633992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2" name="Google Shape;142;p14"/>
          <p:cNvSpPr txBox="1"/>
          <p:nvPr>
            <p:ph idx="24" type="body"/>
          </p:nvPr>
        </p:nvSpPr>
        <p:spPr>
          <a:xfrm>
            <a:off x="6339926" y="5668583"/>
            <a:ext cx="1813474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3" name="Google Shape;143;p14"/>
          <p:cNvSpPr/>
          <p:nvPr>
            <p:ph idx="25" type="pic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4" name="Google Shape;144;p14"/>
          <p:cNvSpPr txBox="1"/>
          <p:nvPr>
            <p:ph idx="26" type="body"/>
          </p:nvPr>
        </p:nvSpPr>
        <p:spPr>
          <a:xfrm>
            <a:off x="875980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5" name="Google Shape;145;p14"/>
          <p:cNvSpPr txBox="1"/>
          <p:nvPr>
            <p:ph idx="27" type="body"/>
          </p:nvPr>
        </p:nvSpPr>
        <p:spPr>
          <a:xfrm>
            <a:off x="8744480" y="5668583"/>
            <a:ext cx="1844126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6" name="Google Shape;1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/>
          <p:nvPr/>
        </p:nvSpPr>
        <p:spPr>
          <a:xfrm>
            <a:off x="2113884" y="0"/>
            <a:ext cx="10078116" cy="68580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5"/>
          <p:cNvSpPr txBox="1"/>
          <p:nvPr>
            <p:ph type="title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166074" y="1507772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2" type="body"/>
          </p:nvPr>
        </p:nvSpPr>
        <p:spPr>
          <a:xfrm>
            <a:off x="732131" y="2584097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5"/>
          <p:cNvSpPr txBox="1"/>
          <p:nvPr>
            <p:ph idx="3" type="body"/>
          </p:nvPr>
        </p:nvSpPr>
        <p:spPr>
          <a:xfrm>
            <a:off x="1338556" y="3660422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4" type="body"/>
          </p:nvPr>
        </p:nvSpPr>
        <p:spPr>
          <a:xfrm>
            <a:off x="1922756" y="473674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15"/>
          <p:cNvSpPr txBox="1"/>
          <p:nvPr>
            <p:ph idx="5" type="body"/>
          </p:nvPr>
        </p:nvSpPr>
        <p:spPr>
          <a:xfrm>
            <a:off x="4401536" y="1613528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6" type="body"/>
          </p:nvPr>
        </p:nvSpPr>
        <p:spPr>
          <a:xfrm>
            <a:off x="4986029" y="2682564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15"/>
          <p:cNvSpPr txBox="1"/>
          <p:nvPr>
            <p:ph idx="7" type="body"/>
          </p:nvPr>
        </p:nvSpPr>
        <p:spPr>
          <a:xfrm>
            <a:off x="5576938" y="3755394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15"/>
          <p:cNvSpPr txBox="1"/>
          <p:nvPr>
            <p:ph idx="8" type="body"/>
          </p:nvPr>
        </p:nvSpPr>
        <p:spPr>
          <a:xfrm>
            <a:off x="6175280" y="4824430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5"/>
          <p:cNvSpPr txBox="1"/>
          <p:nvPr>
            <p:ph idx="11" type="ftr"/>
          </p:nvPr>
        </p:nvSpPr>
        <p:spPr>
          <a:xfrm>
            <a:off x="6749143" y="6356350"/>
            <a:ext cx="37759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5"/>
          <p:cNvSpPr txBox="1"/>
          <p:nvPr>
            <p:ph idx="12" type="sldNum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3" name="Google Shape;163;p15"/>
          <p:cNvCxnSpPr/>
          <p:nvPr/>
        </p:nvCxnSpPr>
        <p:spPr>
          <a:xfrm>
            <a:off x="4353515" y="5023933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4" name="Google Shape;164;p15"/>
          <p:cNvCxnSpPr/>
          <p:nvPr/>
        </p:nvCxnSpPr>
        <p:spPr>
          <a:xfrm>
            <a:off x="3759917" y="3948451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5" name="Google Shape;165;p15"/>
          <p:cNvCxnSpPr/>
          <p:nvPr/>
        </p:nvCxnSpPr>
        <p:spPr>
          <a:xfrm>
            <a:off x="3173453" y="2872686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6" name="Google Shape;166;p15"/>
          <p:cNvCxnSpPr/>
          <p:nvPr/>
        </p:nvCxnSpPr>
        <p:spPr>
          <a:xfrm>
            <a:off x="2586263" y="1796083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TxTwoObj">
  <p:cSld name="TWO_OBJECTS_WITH_TEXT">
    <p:bg>
      <p:bgPr>
        <a:solidFill>
          <a:schemeClr val="accen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/>
          <p:nvPr>
            <p:ph type="title"/>
          </p:nvPr>
        </p:nvSpPr>
        <p:spPr>
          <a:xfrm>
            <a:off x="2933700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6"/>
          <p:cNvSpPr txBox="1"/>
          <p:nvPr>
            <p:ph idx="1" type="body"/>
          </p:nvPr>
        </p:nvSpPr>
        <p:spPr>
          <a:xfrm>
            <a:off x="2933700" y="2776936"/>
            <a:ext cx="39243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0" name="Google Shape;170;p16"/>
          <p:cNvSpPr txBox="1"/>
          <p:nvPr>
            <p:ph idx="2" type="body"/>
          </p:nvPr>
        </p:nvSpPr>
        <p:spPr>
          <a:xfrm>
            <a:off x="2933700" y="3834606"/>
            <a:ext cx="3924300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16"/>
          <p:cNvSpPr txBox="1"/>
          <p:nvPr>
            <p:ph idx="3" type="body"/>
          </p:nvPr>
        </p:nvSpPr>
        <p:spPr>
          <a:xfrm>
            <a:off x="7410173" y="2776936"/>
            <a:ext cx="394362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16"/>
          <p:cNvSpPr txBox="1"/>
          <p:nvPr>
            <p:ph idx="4" type="body"/>
          </p:nvPr>
        </p:nvSpPr>
        <p:spPr>
          <a:xfrm>
            <a:off x="7410173" y="3834606"/>
            <a:ext cx="3943627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6" name="Google Shape;176;p16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25785" y="0"/>
            <a:ext cx="4368030" cy="3912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13620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13620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838200" y="6356350"/>
            <a:ext cx="1219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2463800" y="6356350"/>
            <a:ext cx="347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31" name="Google Shape;31;p3"/>
            <p:cNvCxnSpPr/>
            <p:nvPr/>
          </p:nvCxnSpPr>
          <p:spPr>
            <a:xfrm>
              <a:off x="9096375" y="1497012"/>
              <a:ext cx="309562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" name="Google Shape;32;p3"/>
            <p:cNvCxnSpPr/>
            <p:nvPr/>
          </p:nvCxnSpPr>
          <p:spPr>
            <a:xfrm flipH="1">
              <a:off x="6953250" y="-25401"/>
              <a:ext cx="3790950" cy="690245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1243104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4"/>
          <p:cNvSpPr txBox="1"/>
          <p:nvPr>
            <p:ph idx="2" type="body"/>
          </p:nvPr>
        </p:nvSpPr>
        <p:spPr>
          <a:xfrm>
            <a:off x="1243104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3" type="body"/>
          </p:nvPr>
        </p:nvSpPr>
        <p:spPr>
          <a:xfrm>
            <a:off x="4647665" y="2776936"/>
            <a:ext cx="28966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4"/>
          <p:cNvSpPr txBox="1"/>
          <p:nvPr>
            <p:ph idx="4" type="body"/>
          </p:nvPr>
        </p:nvSpPr>
        <p:spPr>
          <a:xfrm>
            <a:off x="4647665" y="3834606"/>
            <a:ext cx="2896671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5" type="body"/>
          </p:nvPr>
        </p:nvSpPr>
        <p:spPr>
          <a:xfrm>
            <a:off x="8066421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4"/>
          <p:cNvSpPr txBox="1"/>
          <p:nvPr>
            <p:ph idx="6" type="body"/>
          </p:nvPr>
        </p:nvSpPr>
        <p:spPr>
          <a:xfrm>
            <a:off x="8066421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45" name="Google Shape;45;p4"/>
            <p:cNvCxnSpPr/>
            <p:nvPr/>
          </p:nvCxnSpPr>
          <p:spPr>
            <a:xfrm flipH="1">
              <a:off x="0" y="0"/>
              <a:ext cx="1238250" cy="31051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" name="Google Shape;46;p4"/>
            <p:cNvCxnSpPr/>
            <p:nvPr/>
          </p:nvCxnSpPr>
          <p:spPr>
            <a:xfrm flipH="1">
              <a:off x="0" y="0"/>
              <a:ext cx="2238376" cy="2476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Art">
  <p:cSld name="Smart Art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49" name="Google Shape;49;p5"/>
            <p:cNvCxnSpPr/>
            <p:nvPr/>
          </p:nvCxnSpPr>
          <p:spPr>
            <a:xfrm flipH="1" rot="10800000">
              <a:off x="0" y="0"/>
              <a:ext cx="259080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" name="Google Shape;50;p5"/>
            <p:cNvCxnSpPr/>
            <p:nvPr/>
          </p:nvCxnSpPr>
          <p:spPr>
            <a:xfrm flipH="1">
              <a:off x="0" y="0"/>
              <a:ext cx="704850" cy="102790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1" name="Google Shape;5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/>
          <p:nvPr>
            <p:ph idx="2" type="dgm"/>
          </p:nvPr>
        </p:nvSpPr>
        <p:spPr>
          <a:xfrm>
            <a:off x="838200" y="2111375"/>
            <a:ext cx="10515600" cy="3744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 type="title">
  <p:cSld name="TITLE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" type="subTitle"/>
          </p:nvPr>
        </p:nvSpPr>
        <p:spPr>
          <a:xfrm>
            <a:off x="4267200" y="3238103"/>
            <a:ext cx="4179570" cy="1371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59" name="Google Shape;5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6"/>
          <p:cNvSpPr txBox="1"/>
          <p:nvPr>
            <p:ph idx="10" type="dt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1" type="ftr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ctrTitle"/>
          </p:nvPr>
        </p:nvSpPr>
        <p:spPr>
          <a:xfrm>
            <a:off x="6416040" y="4434840"/>
            <a:ext cx="4941771" cy="1122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" type="subTitle"/>
          </p:nvPr>
        </p:nvSpPr>
        <p:spPr>
          <a:xfrm>
            <a:off x="6416041" y="5586890"/>
            <a:ext cx="4941770" cy="396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66" name="Google Shape;66;p7"/>
          <p:cNvPicPr preferRelativeResize="0"/>
          <p:nvPr/>
        </p:nvPicPr>
        <p:blipFill rotWithShape="1">
          <a:blip r:embed="rId2">
            <a:alphaModFix/>
          </a:blip>
          <a:srcRect b="-1" l="9358" r="0" t="23650"/>
          <a:stretch/>
        </p:blipFill>
        <p:spPr>
          <a:xfrm>
            <a:off x="0" y="0"/>
            <a:ext cx="9488312" cy="505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8"/>
          <p:cNvPicPr preferRelativeResize="0"/>
          <p:nvPr/>
        </p:nvPicPr>
        <p:blipFill rotWithShape="1">
          <a:blip r:embed="rId2">
            <a:alphaModFix/>
          </a:blip>
          <a:srcRect b="23070" l="0" r="28339" t="1830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8"/>
          <p:cNvSpPr txBox="1"/>
          <p:nvPr>
            <p:ph type="title"/>
          </p:nvPr>
        </p:nvSpPr>
        <p:spPr>
          <a:xfrm>
            <a:off x="1333500" y="1020445"/>
            <a:ext cx="289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" type="body"/>
          </p:nvPr>
        </p:nvSpPr>
        <p:spPr>
          <a:xfrm>
            <a:off x="1333500" y="2924175"/>
            <a:ext cx="2895600" cy="251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0" type="dt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1" type="ftr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type="ctrTitle"/>
          </p:nvPr>
        </p:nvSpPr>
        <p:spPr>
          <a:xfrm>
            <a:off x="6991350" y="2148840"/>
            <a:ext cx="4179570" cy="17155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" type="subTitle"/>
          </p:nvPr>
        </p:nvSpPr>
        <p:spPr>
          <a:xfrm>
            <a:off x="6991350" y="3962003"/>
            <a:ext cx="417957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77" name="Google Shape;7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0"/>
          <p:cNvSpPr/>
          <p:nvPr>
            <p:ph idx="2" type="chart"/>
          </p:nvPr>
        </p:nvSpPr>
        <p:spPr>
          <a:xfrm>
            <a:off x="838200" y="2111608"/>
            <a:ext cx="10515600" cy="3744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/>
          <p:nvPr>
            <p:ph type="title"/>
          </p:nvPr>
        </p:nvSpPr>
        <p:spPr>
          <a:xfrm>
            <a:off x="4445500" y="428100"/>
            <a:ext cx="67152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/>
              <a:t>D</a:t>
            </a:r>
            <a:r>
              <a:rPr b="1" lang="en-US" sz="3600"/>
              <a:t>ETECTING</a:t>
            </a:r>
            <a:r>
              <a:rPr b="1" i="0" lang="en-US" sz="3600"/>
              <a:t> </a:t>
            </a:r>
            <a:r>
              <a:rPr b="1" lang="en-US" sz="3600"/>
              <a:t>PHISHING</a:t>
            </a:r>
            <a:r>
              <a:rPr b="1" i="0" lang="en-US" sz="3600"/>
              <a:t> WEBSITES USING DATA MINING ALGO</a:t>
            </a:r>
            <a:r>
              <a:rPr b="1" lang="en-US" sz="3600"/>
              <a:t>s</a:t>
            </a:r>
            <a:endParaRPr/>
          </a:p>
        </p:txBody>
      </p:sp>
      <p:sp>
        <p:nvSpPr>
          <p:cNvPr id="182" name="Google Shape;182;p17"/>
          <p:cNvSpPr txBox="1"/>
          <p:nvPr>
            <p:ph idx="1" type="body"/>
          </p:nvPr>
        </p:nvSpPr>
        <p:spPr>
          <a:xfrm>
            <a:off x="8481900" y="4255825"/>
            <a:ext cx="3133800" cy="21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By :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Reshma Krishnakumar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Santhosh Bodla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Surbhi Dogra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Tanya Gupta</a:t>
            </a:r>
            <a:endParaRPr/>
          </a:p>
        </p:txBody>
      </p:sp>
      <p:sp>
        <p:nvSpPr>
          <p:cNvPr id="183" name="Google Shape;18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17"/>
          <p:cNvSpPr txBox="1"/>
          <p:nvPr/>
        </p:nvSpPr>
        <p:spPr>
          <a:xfrm>
            <a:off x="193400" y="6119700"/>
            <a:ext cx="153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TEAM - 11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/>
          <p:nvPr>
            <p:ph type="title"/>
          </p:nvPr>
        </p:nvSpPr>
        <p:spPr>
          <a:xfrm>
            <a:off x="156700" y="490925"/>
            <a:ext cx="89178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MEAN IMPUTED DATA - FEATURE IMPORTANCE AND OUTLIERS</a:t>
            </a:r>
            <a:endParaRPr/>
          </a:p>
        </p:txBody>
      </p:sp>
      <p:sp>
        <p:nvSpPr>
          <p:cNvPr id="252" name="Google Shape;252;p26"/>
          <p:cNvSpPr txBox="1"/>
          <p:nvPr>
            <p:ph idx="1" type="body"/>
          </p:nvPr>
        </p:nvSpPr>
        <p:spPr>
          <a:xfrm>
            <a:off x="304800" y="1519225"/>
            <a:ext cx="5302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"/>
              <a:buNone/>
            </a:pPr>
            <a:r>
              <a:rPr b="1" lang="en-US" sz="1600"/>
              <a:t> Finding out the most important features which contribute to </a:t>
            </a:r>
            <a:r>
              <a:rPr b="1" lang="en-US" sz="1600"/>
              <a:t>detecting</a:t>
            </a:r>
            <a:r>
              <a:rPr b="1" lang="en-US" sz="1600"/>
              <a:t>  phishing</a:t>
            </a:r>
            <a:endParaRPr b="1" sz="16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"/>
              <a:buNone/>
            </a:pPr>
            <a:r>
              <a:t/>
            </a:r>
            <a:endParaRPr sz="1260"/>
          </a:p>
        </p:txBody>
      </p:sp>
      <p:sp>
        <p:nvSpPr>
          <p:cNvPr id="253" name="Google Shape;2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p26"/>
          <p:cNvSpPr txBox="1"/>
          <p:nvPr/>
        </p:nvSpPr>
        <p:spPr>
          <a:xfrm>
            <a:off x="6208308" y="2516338"/>
            <a:ext cx="530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528049"/>
            <a:ext cx="5302200" cy="3310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8304" y="3258965"/>
            <a:ext cx="6020121" cy="184891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6"/>
          <p:cNvSpPr txBox="1"/>
          <p:nvPr>
            <p:ph idx="1" type="body"/>
          </p:nvPr>
        </p:nvSpPr>
        <p:spPr>
          <a:xfrm>
            <a:off x="6208300" y="1645400"/>
            <a:ext cx="549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"/>
              <a:buNone/>
            </a:pPr>
            <a:r>
              <a:rPr b="1" lang="en-US" sz="1600"/>
              <a:t>Visualizing Outliers for certain features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/>
          <p:nvPr>
            <p:ph type="title"/>
          </p:nvPr>
        </p:nvSpPr>
        <p:spPr>
          <a:xfrm>
            <a:off x="3408436" y="80355"/>
            <a:ext cx="4326048" cy="5373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MEAN IMPUTED DATA</a:t>
            </a:r>
            <a:endParaRPr/>
          </a:p>
        </p:txBody>
      </p:sp>
      <p:sp>
        <p:nvSpPr>
          <p:cNvPr id="263" name="Google Shape;263;p27"/>
          <p:cNvSpPr txBox="1"/>
          <p:nvPr/>
        </p:nvSpPr>
        <p:spPr>
          <a:xfrm>
            <a:off x="459710" y="946174"/>
            <a:ext cx="5111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125"/>
              <a:buFont typeface="Arial"/>
              <a:buNone/>
            </a:pPr>
            <a:r>
              <a:rPr b="1" i="0" lang="en-US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Removal of Outliers using IQR</a:t>
            </a:r>
            <a:endParaRPr b="0" i="0" sz="6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5" name="Google Shape;265;p27"/>
          <p:cNvSpPr txBox="1"/>
          <p:nvPr/>
        </p:nvSpPr>
        <p:spPr>
          <a:xfrm>
            <a:off x="6467252" y="922961"/>
            <a:ext cx="609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Correlation between Phishing and other features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75" y="1865525"/>
            <a:ext cx="6438900" cy="213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0475" y="1444693"/>
            <a:ext cx="4943012" cy="4759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RESULTS OBTAINED </a:t>
            </a:r>
            <a:r>
              <a:rPr lang="en-US"/>
              <a:t>MEAN IMPUTED DATA</a:t>
            </a:r>
            <a:endParaRPr/>
          </a:p>
        </p:txBody>
      </p:sp>
      <p:sp>
        <p:nvSpPr>
          <p:cNvPr id="274" name="Google Shape;274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28"/>
          <p:cNvSpPr txBox="1"/>
          <p:nvPr/>
        </p:nvSpPr>
        <p:spPr>
          <a:xfrm>
            <a:off x="891450" y="2317750"/>
            <a:ext cx="89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6" name="Google Shape;276;p28"/>
          <p:cNvGraphicFramePr/>
          <p:nvPr/>
        </p:nvGraphicFramePr>
        <p:xfrm>
          <a:off x="952500" y="2834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{C9EC6BF3-924E-43B1-9A23-B574A4677AAA}</a:tableStyleId>
              </a:tblPr>
              <a:tblGrid>
                <a:gridCol w="5143500"/>
                <a:gridCol w="5143500"/>
              </a:tblGrid>
              <a:tr h="56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Classifier</a:t>
                      </a:r>
                      <a:endParaRPr b="1" sz="2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Accuracy</a:t>
                      </a:r>
                      <a:endParaRPr b="1" sz="2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56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Logistic Regression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99.94% (Overfitting)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KNN Classifier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94.42%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METHODOLOGIES - KNN IMPUTED DATA</a:t>
            </a:r>
            <a:endParaRPr/>
          </a:p>
        </p:txBody>
      </p:sp>
      <p:sp>
        <p:nvSpPr>
          <p:cNvPr id="283" name="Google Shape;283;p29"/>
          <p:cNvSpPr/>
          <p:nvPr>
            <p:ph idx="2" type="dgm"/>
          </p:nvPr>
        </p:nvSpPr>
        <p:spPr>
          <a:xfrm>
            <a:off x="838200" y="2111375"/>
            <a:ext cx="10515600" cy="374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4" marL="21145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Data Analysis on Categorical Features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4" marL="21145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Correlation between dependent Feature and Independent feature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4" marL="21145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Feature Selection using Recursive feature elimination with cross-validation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4" marL="21145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Model Training by leveraging Hyperparameter tuning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                for Obtaining Optimal Results </a:t>
            </a:r>
            <a:endParaRPr sz="2400"/>
          </a:p>
        </p:txBody>
      </p:sp>
      <p:sp>
        <p:nvSpPr>
          <p:cNvPr id="284" name="Google Shape;284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290" name="Google Shape;29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1" name="Google Shape;291;p30"/>
          <p:cNvSpPr txBox="1"/>
          <p:nvPr>
            <p:ph type="title"/>
          </p:nvPr>
        </p:nvSpPr>
        <p:spPr>
          <a:xfrm>
            <a:off x="3856456" y="50394"/>
            <a:ext cx="4326048" cy="5373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KNN IMPUTED DATA</a:t>
            </a:r>
            <a:endParaRPr/>
          </a:p>
        </p:txBody>
      </p:sp>
      <p:sp>
        <p:nvSpPr>
          <p:cNvPr id="292" name="Google Shape;292;p30"/>
          <p:cNvSpPr txBox="1"/>
          <p:nvPr/>
        </p:nvSpPr>
        <p:spPr>
          <a:xfrm>
            <a:off x="532735" y="853128"/>
            <a:ext cx="5111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Char char="•"/>
            </a:pPr>
            <a:r>
              <a:rPr b="1" i="0" lang="en-US" sz="167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 vs Features selected</a:t>
            </a:r>
            <a:endParaRPr b="0" i="0" sz="167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0"/>
          <p:cNvSpPr txBox="1"/>
          <p:nvPr/>
        </p:nvSpPr>
        <p:spPr>
          <a:xfrm>
            <a:off x="838200" y="6356350"/>
            <a:ext cx="1219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0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0"/>
          <p:cNvSpPr txBox="1"/>
          <p:nvPr/>
        </p:nvSpPr>
        <p:spPr>
          <a:xfrm>
            <a:off x="6547515" y="825683"/>
            <a:ext cx="5111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Importance using RFECV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675" y="1370650"/>
            <a:ext cx="4957050" cy="37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7532" y="1502050"/>
            <a:ext cx="4557193" cy="338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0"/>
          <p:cNvSpPr txBox="1"/>
          <p:nvPr/>
        </p:nvSpPr>
        <p:spPr>
          <a:xfrm>
            <a:off x="637200" y="5289800"/>
            <a:ext cx="10917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highlight>
                  <a:schemeClr val="lt1"/>
                </a:highlight>
              </a:rPr>
              <a:t>We can observe from the above plot as no of selected features increase our accuracy initially increased and then saturated. After approximately 30 selected features the accuracy is flattened.</a:t>
            </a:r>
            <a:endParaRPr b="1" sz="16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4" name="Google Shape;304;p31"/>
          <p:cNvSpPr txBox="1"/>
          <p:nvPr>
            <p:ph type="title"/>
          </p:nvPr>
        </p:nvSpPr>
        <p:spPr>
          <a:xfrm>
            <a:off x="2695353" y="72913"/>
            <a:ext cx="6496493" cy="7752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RESULTS OBTAINED FOR KNN IMPUTED DATA</a:t>
            </a:r>
            <a:endParaRPr/>
          </a:p>
        </p:txBody>
      </p:sp>
      <p:sp>
        <p:nvSpPr>
          <p:cNvPr id="305" name="Google Shape;305;p31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1"/>
          <p:cNvSpPr txBox="1"/>
          <p:nvPr/>
        </p:nvSpPr>
        <p:spPr>
          <a:xfrm>
            <a:off x="6635971" y="1141139"/>
            <a:ext cx="5111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7" name="Google Shape;307;p31"/>
          <p:cNvGraphicFramePr/>
          <p:nvPr/>
        </p:nvGraphicFramePr>
        <p:xfrm>
          <a:off x="952500" y="2142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{C9EC6BF3-924E-43B1-9A23-B574A4677AAA}</a:tableStyleId>
              </a:tblPr>
              <a:tblGrid>
                <a:gridCol w="5143500"/>
                <a:gridCol w="5143500"/>
              </a:tblGrid>
              <a:tr h="58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Classifier</a:t>
                      </a:r>
                      <a:endParaRPr b="1" sz="2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Accuracy</a:t>
                      </a:r>
                      <a:endParaRPr b="1" sz="2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56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Logistic Regression using hyperparameter tuning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89.07%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XGBoost hyperparameter tuning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92.77%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RandomForest hyperparameter tuning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95.63%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14" name="Google Shape;314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5" name="Google Shape;315;p32"/>
          <p:cNvSpPr txBox="1"/>
          <p:nvPr/>
        </p:nvSpPr>
        <p:spPr>
          <a:xfrm>
            <a:off x="921975" y="3423225"/>
            <a:ext cx="89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2"/>
          <p:cNvSpPr txBox="1"/>
          <p:nvPr/>
        </p:nvSpPr>
        <p:spPr>
          <a:xfrm>
            <a:off x="921975" y="2183275"/>
            <a:ext cx="10356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As Mean Imputation doesn’t incorporate relation among the features, despite dropping the outliers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US" sz="1600"/>
              <a:t>Logistic regression classifier</a:t>
            </a:r>
            <a:r>
              <a:rPr lang="en-US" sz="1600"/>
              <a:t> was </a:t>
            </a:r>
            <a:r>
              <a:rPr b="1" lang="en-US" sz="1600"/>
              <a:t>overfitting</a:t>
            </a:r>
            <a:r>
              <a:rPr lang="en-US" sz="1600"/>
              <a:t> with accuracy of </a:t>
            </a:r>
            <a:r>
              <a:rPr b="1" lang="en-US" sz="1600"/>
              <a:t>99%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And, </a:t>
            </a:r>
            <a:r>
              <a:rPr b="1" lang="en-US" sz="1600"/>
              <a:t>KNN C</a:t>
            </a:r>
            <a:r>
              <a:rPr b="1" lang="en-US" sz="1600"/>
              <a:t>lassifier</a:t>
            </a:r>
            <a:r>
              <a:rPr b="1" lang="en-US" sz="1600"/>
              <a:t> </a:t>
            </a:r>
            <a:r>
              <a:rPr lang="en-US" sz="1600"/>
              <a:t>gave accuracy of </a:t>
            </a:r>
            <a:r>
              <a:rPr b="1" lang="en-US" sz="1600"/>
              <a:t>95.34% 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To overcome the issue encountered with Mean Imputation, we performed KNN </a:t>
            </a:r>
            <a:r>
              <a:rPr lang="en-US" sz="1600"/>
              <a:t>imputation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US" sz="1600"/>
              <a:t>Logistic regression</a:t>
            </a:r>
            <a:r>
              <a:rPr lang="en-US" sz="1600"/>
              <a:t> gave accuracy of </a:t>
            </a:r>
            <a:r>
              <a:rPr b="1" lang="en-US" sz="1600"/>
              <a:t>89.07%(overcame overfitting)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US" sz="1600"/>
              <a:t>Random Forest Classifier</a:t>
            </a:r>
            <a:r>
              <a:rPr lang="en-US" sz="1600"/>
              <a:t> gave accuracy of </a:t>
            </a:r>
            <a:r>
              <a:rPr b="1" lang="en-US" sz="1600"/>
              <a:t>94.63%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US" sz="1600"/>
              <a:t>XGB Classifier</a:t>
            </a:r>
            <a:r>
              <a:rPr lang="en-US" sz="1600"/>
              <a:t> gave accuracy of </a:t>
            </a:r>
            <a:r>
              <a:rPr b="1" lang="en-US" sz="1600"/>
              <a:t>92.77%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Therefore, we </a:t>
            </a:r>
            <a:r>
              <a:rPr lang="en-US" sz="1600">
                <a:solidFill>
                  <a:schemeClr val="dk1"/>
                </a:solidFill>
              </a:rPr>
              <a:t>achieved</a:t>
            </a:r>
            <a:r>
              <a:rPr lang="en-US" sz="1600">
                <a:solidFill>
                  <a:schemeClr val="dk1"/>
                </a:solidFill>
              </a:rPr>
              <a:t> </a:t>
            </a:r>
            <a:r>
              <a:rPr b="1" lang="en-US" sz="1600">
                <a:solidFill>
                  <a:schemeClr val="dk1"/>
                </a:solidFill>
              </a:rPr>
              <a:t>best accuracy</a:t>
            </a:r>
            <a:r>
              <a:rPr lang="en-US" sz="1600">
                <a:solidFill>
                  <a:schemeClr val="dk1"/>
                </a:solidFill>
              </a:rPr>
              <a:t> using </a:t>
            </a:r>
            <a:r>
              <a:rPr b="1" lang="en-US" sz="1600">
                <a:solidFill>
                  <a:schemeClr val="dk1"/>
                </a:solidFill>
              </a:rPr>
              <a:t>KNN imputation.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It can be observed that the important features for both </a:t>
            </a:r>
            <a:r>
              <a:rPr b="1" lang="en-US" sz="1600">
                <a:solidFill>
                  <a:schemeClr val="dk1"/>
                </a:solidFill>
              </a:rPr>
              <a:t>KNN imputed analysis</a:t>
            </a:r>
            <a:r>
              <a:rPr lang="en-US" sz="1600">
                <a:solidFill>
                  <a:schemeClr val="dk1"/>
                </a:solidFill>
              </a:rPr>
              <a:t> and </a:t>
            </a:r>
            <a:r>
              <a:rPr b="1" lang="en-US" sz="1600">
                <a:solidFill>
                  <a:schemeClr val="dk1"/>
                </a:solidFill>
              </a:rPr>
              <a:t>Mean imputed analysis </a:t>
            </a:r>
            <a:r>
              <a:rPr lang="en-US" sz="1600">
                <a:solidFill>
                  <a:schemeClr val="dk1"/>
                </a:solidFill>
              </a:rPr>
              <a:t>is based on the </a:t>
            </a:r>
            <a:r>
              <a:rPr b="1" lang="en-US" sz="1600">
                <a:solidFill>
                  <a:schemeClr val="dk1"/>
                </a:solidFill>
              </a:rPr>
              <a:t>attributes relating to URL and External services</a:t>
            </a:r>
            <a:r>
              <a:rPr lang="en-US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"/>
          <p:cNvSpPr txBox="1"/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322" name="Google Shape;322;p33"/>
          <p:cNvSpPr txBox="1"/>
          <p:nvPr>
            <p:ph idx="12" type="sldNum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191" name="Google Shape;191;p18"/>
          <p:cNvSpPr/>
          <p:nvPr>
            <p:ph idx="2" type="dgm"/>
          </p:nvPr>
        </p:nvSpPr>
        <p:spPr>
          <a:xfrm>
            <a:off x="838200" y="1690825"/>
            <a:ext cx="10515600" cy="416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4292F"/>
                </a:solidFill>
                <a:highlight>
                  <a:srgbClr val="FFFFFF"/>
                </a:highlight>
              </a:rPr>
              <a:t>Phishing </a:t>
            </a:r>
            <a:r>
              <a:rPr lang="en-US" sz="1800">
                <a:solidFill>
                  <a:srgbClr val="24292F"/>
                </a:solidFill>
                <a:highlight>
                  <a:srgbClr val="FFFFFF"/>
                </a:highlight>
              </a:rPr>
              <a:t>is one of the most dangerous threats to your online accounts and data, because these kind of exploits hide behind the guise of being from a reputable company or person, and use elements of social engineering to make victims far more likely to fall for the scam.</a:t>
            </a: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In order to prevent the user from these practices we try to predict the data based on the URL of the website.</a:t>
            </a:r>
            <a:endParaRPr sz="18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Analyze different classification algorithms and choose the best model based on the performance metrics like F1 score.</a:t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192" name="Google Shape;192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type="title"/>
          </p:nvPr>
        </p:nvSpPr>
        <p:spPr>
          <a:xfrm>
            <a:off x="1261880" y="466725"/>
            <a:ext cx="81846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98" name="Google Shape;198;p19"/>
          <p:cNvSpPr txBox="1"/>
          <p:nvPr>
            <p:ph idx="1" type="body"/>
          </p:nvPr>
        </p:nvSpPr>
        <p:spPr>
          <a:xfrm>
            <a:off x="1173225" y="2365350"/>
            <a:ext cx="8184600" cy="3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>
                <a:solidFill>
                  <a:srgbClr val="000000"/>
                </a:solidFill>
              </a:rPr>
              <a:t>To give you an idea: 74% of U.S. organizations experienced a successful phishing attack in 2020, a 14% increase from 2019. According to the FBI, phishing is the most common type of cybercrime. In 2020, they saw 12 times more phishing attacks than in 2016.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/>
              <a:t>COVID-19 phishing scams likely accelerated the increase in 2020. The pandemic introduced new opportunities for scammers, and some estimate that drove up cybercrime by 600%!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99" name="Google Shape;19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idx="1" type="body"/>
          </p:nvPr>
        </p:nvSpPr>
        <p:spPr>
          <a:xfrm>
            <a:off x="1058175" y="2365350"/>
            <a:ext cx="5210400" cy="239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Total number of instances: 58,645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Number of non-phishing instances: 27,998   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Number of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phishing instances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: 30,647 Total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Number of features: 111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Reason to choose: More Balanced</a:t>
            </a:r>
            <a:endParaRPr/>
          </a:p>
        </p:txBody>
      </p:sp>
      <p:sp>
        <p:nvSpPr>
          <p:cNvPr id="206" name="Google Shape;206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20"/>
          <p:cNvSpPr txBox="1"/>
          <p:nvPr>
            <p:ph type="title"/>
          </p:nvPr>
        </p:nvSpPr>
        <p:spPr>
          <a:xfrm>
            <a:off x="1885150" y="686125"/>
            <a:ext cx="8421600" cy="11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DATA SET DETAILS</a:t>
            </a:r>
            <a:endParaRPr/>
          </a:p>
        </p:txBody>
      </p:sp>
      <p:pic>
        <p:nvPicPr>
          <p:cNvPr id="208" name="Google Shape;2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0200" y="1850725"/>
            <a:ext cx="4433600" cy="39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>
            <p:ph type="title"/>
          </p:nvPr>
        </p:nvSpPr>
        <p:spPr>
          <a:xfrm>
            <a:off x="1885150" y="686125"/>
            <a:ext cx="8421600" cy="11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DATA SET DESCRIPTION</a:t>
            </a:r>
            <a:endParaRPr/>
          </a:p>
        </p:txBody>
      </p:sp>
      <p:sp>
        <p:nvSpPr>
          <p:cNvPr id="214" name="Google Shape;21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iagram&#10;&#10;Description automatically generated" id="215" name="Google Shape;21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5181" y="1960546"/>
            <a:ext cx="6147116" cy="104145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1"/>
          <p:cNvSpPr txBox="1"/>
          <p:nvPr/>
        </p:nvSpPr>
        <p:spPr>
          <a:xfrm>
            <a:off x="914400" y="3771078"/>
            <a:ext cx="98796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Data set is divided into 6 Different parts as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Attributes based on the whole URL properties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Attributes based on the domain properties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Attributes based on the URL directory properties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Attributes based on the URL file properties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Attributes based on the URL parameter properties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Attributes based on the URL resolving data and external metrics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22"/>
          <p:cNvSpPr txBox="1"/>
          <p:nvPr/>
        </p:nvSpPr>
        <p:spPr>
          <a:xfrm>
            <a:off x="538800" y="197525"/>
            <a:ext cx="8071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800">
                <a:solidFill>
                  <a:schemeClr val="dk1"/>
                </a:solidFill>
              </a:rPr>
              <a:t>ORKFLOW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650" y="875375"/>
            <a:ext cx="5111525" cy="57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/>
          <p:nvPr>
            <p:ph idx="2" type="dgm"/>
          </p:nvPr>
        </p:nvSpPr>
        <p:spPr>
          <a:xfrm>
            <a:off x="838200" y="1087800"/>
            <a:ext cx="10605600" cy="456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</a:t>
            </a:r>
            <a:r>
              <a:rPr lang="en-US"/>
              <a:t>PRE-PROCESSING</a:t>
            </a:r>
            <a:endParaRPr/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Dropping all the Columns whose</a:t>
            </a:r>
            <a:r>
              <a:rPr lang="en-US" sz="2000"/>
              <a:t> </a:t>
            </a:r>
            <a:r>
              <a:rPr lang="en-US" sz="16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that have the same value in all samples</a:t>
            </a:r>
            <a:endParaRPr sz="20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Delete Duplicate rows (if any)</a:t>
            </a:r>
            <a:endParaRPr sz="16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Convert the -1’s to NAN values</a:t>
            </a:r>
            <a:endParaRPr sz="16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Dropping the columns having value -1 in more than 80% of the cells</a:t>
            </a:r>
            <a:endParaRPr sz="16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30" name="Google Shape;230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title"/>
          </p:nvPr>
        </p:nvSpPr>
        <p:spPr>
          <a:xfrm>
            <a:off x="3540150" y="297525"/>
            <a:ext cx="5111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VISUALIZATION</a:t>
            </a:r>
            <a:endParaRPr/>
          </a:p>
        </p:txBody>
      </p:sp>
      <p:sp>
        <p:nvSpPr>
          <p:cNvPr id="236" name="Google Shape;236;p24"/>
          <p:cNvSpPr txBox="1"/>
          <p:nvPr>
            <p:ph idx="1" type="body"/>
          </p:nvPr>
        </p:nvSpPr>
        <p:spPr>
          <a:xfrm>
            <a:off x="737500" y="1020925"/>
            <a:ext cx="100182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Visualize the Missing data using a bar chart from missingo library.</a:t>
            </a:r>
            <a:endParaRPr sz="1600"/>
          </a:p>
          <a:p>
            <a:pPr indent="-1968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600"/>
          </a:p>
        </p:txBody>
      </p:sp>
      <p:sp>
        <p:nvSpPr>
          <p:cNvPr id="237" name="Google Shape;237;p24"/>
          <p:cNvSpPr txBox="1"/>
          <p:nvPr>
            <p:ph idx="11" type="ftr"/>
          </p:nvPr>
        </p:nvSpPr>
        <p:spPr>
          <a:xfrm>
            <a:off x="2463800" y="6356350"/>
            <a:ext cx="347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38" name="Google Shape;23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9" name="Google Shape;2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250" y="1526975"/>
            <a:ext cx="7795625" cy="503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type="title"/>
          </p:nvPr>
        </p:nvSpPr>
        <p:spPr>
          <a:xfrm>
            <a:off x="147075" y="662825"/>
            <a:ext cx="10566000" cy="11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METHODOLOGIES - MEAN IMPUTED DATA</a:t>
            </a:r>
            <a:endParaRPr/>
          </a:p>
        </p:txBody>
      </p:sp>
      <p:sp>
        <p:nvSpPr>
          <p:cNvPr id="245" name="Google Shape;24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25"/>
          <p:cNvSpPr txBox="1"/>
          <p:nvPr/>
        </p:nvSpPr>
        <p:spPr>
          <a:xfrm>
            <a:off x="1020725" y="1603125"/>
            <a:ext cx="98985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4" marL="2114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Importance using XGBoost</a:t>
            </a:r>
            <a:endParaRPr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4" marL="2114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 Parameter Tuning of XGBoost</a:t>
            </a:r>
            <a:endParaRPr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4" marL="2114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Detection and Removal of Outliers</a:t>
            </a:r>
            <a:endParaRPr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4" marL="2114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 and Analysis of data</a:t>
            </a:r>
            <a:endParaRPr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4" marL="2114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Training by leveraging Hyperparameter tuning</a:t>
            </a:r>
            <a:endParaRPr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Obtaining Optimal Results</a:t>
            </a:r>
            <a:endParaRPr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