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A3AE6-1385-4F49-886C-185073A7D7A7}"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50D1F-1846-4D5B-9512-8EC91DBF987B}" type="slidenum">
              <a:rPr lang="en-IN" smtClean="0"/>
              <a:t>‹#›</a:t>
            </a:fld>
            <a:endParaRPr lang="en-IN"/>
          </a:p>
        </p:txBody>
      </p:sp>
    </p:spTree>
    <p:extLst>
      <p:ext uri="{BB962C8B-B14F-4D97-AF65-F5344CB8AC3E}">
        <p14:creationId xmlns:p14="http://schemas.microsoft.com/office/powerpoint/2010/main" val="153555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82777FF-CD55-4D8F-A44A-E11ABD5D01AD}" type="slidenum">
              <a:rPr lang="en-IN" smtClean="0"/>
              <a:t>‹#›</a:t>
            </a:fld>
            <a:endParaRPr lang="en-IN"/>
          </a:p>
        </p:txBody>
      </p:sp>
    </p:spTree>
    <p:extLst>
      <p:ext uri="{BB962C8B-B14F-4D97-AF65-F5344CB8AC3E}">
        <p14:creationId xmlns:p14="http://schemas.microsoft.com/office/powerpoint/2010/main" val="297656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30539-0C45-4999-8660-A5475BF6FC0D}"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85680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287614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41706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399709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930539-0C45-4999-8660-A5475BF6FC0D}"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423751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930539-0C45-4999-8660-A5475BF6FC0D}"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1053434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1243771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58327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235095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30539-0C45-4999-8660-A5475BF6FC0D}"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13964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30539-0C45-4999-8660-A5475BF6FC0D}"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92433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30539-0C45-4999-8660-A5475BF6FC0D}"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414942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30539-0C45-4999-8660-A5475BF6FC0D}"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14969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30539-0C45-4999-8660-A5475BF6FC0D}"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325783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30539-0C45-4999-8660-A5475BF6FC0D}"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4375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30539-0C45-4999-8660-A5475BF6FC0D}"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82777FF-CD55-4D8F-A44A-E11ABD5D01AD}" type="slidenum">
              <a:rPr lang="en-IN" smtClean="0"/>
              <a:t>‹#›</a:t>
            </a:fld>
            <a:endParaRPr lang="en-IN"/>
          </a:p>
        </p:txBody>
      </p:sp>
    </p:spTree>
    <p:extLst>
      <p:ext uri="{BB962C8B-B14F-4D97-AF65-F5344CB8AC3E}">
        <p14:creationId xmlns:p14="http://schemas.microsoft.com/office/powerpoint/2010/main" val="75564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A930539-0C45-4999-8660-A5475BF6FC0D}" type="datetimeFigureOut">
              <a:rPr lang="en-IN" smtClean="0"/>
              <a:t>08-08-2024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82777FF-CD55-4D8F-A44A-E11ABD5D01AD}" type="slidenum">
              <a:rPr lang="en-IN" smtClean="0"/>
              <a:t>‹#›</a:t>
            </a:fld>
            <a:endParaRPr lang="en-IN"/>
          </a:p>
        </p:txBody>
      </p:sp>
    </p:spTree>
    <p:extLst>
      <p:ext uri="{BB962C8B-B14F-4D97-AF65-F5344CB8AC3E}">
        <p14:creationId xmlns:p14="http://schemas.microsoft.com/office/powerpoint/2010/main" val="16674390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53C6-1064-1F13-E492-50CCA4A908C5}"/>
              </a:ext>
            </a:extLst>
          </p:cNvPr>
          <p:cNvSpPr>
            <a:spLocks noGrp="1"/>
          </p:cNvSpPr>
          <p:nvPr>
            <p:ph type="ctrTitle"/>
          </p:nvPr>
        </p:nvSpPr>
        <p:spPr>
          <a:xfrm>
            <a:off x="1524000" y="1122362"/>
            <a:ext cx="9144000" cy="2479675"/>
          </a:xfrm>
          <a:effectLst>
            <a:glow rad="63500">
              <a:schemeClr val="accent4">
                <a:satMod val="175000"/>
                <a:alpha val="40000"/>
              </a:schemeClr>
            </a:glow>
            <a:outerShdw blurRad="50800" dist="38100" dir="2700000" algn="tl" rotWithShape="0">
              <a:prstClr val="black">
                <a:alpha val="40000"/>
              </a:prstClr>
            </a:outerShdw>
          </a:effectLst>
        </p:spPr>
        <p:txBody>
          <a:bodyPr>
            <a:normAutofit/>
          </a:bodyPr>
          <a:lstStyle/>
          <a:p>
            <a:r>
              <a:rPr lang="en-US" sz="8000" dirty="0">
                <a:latin typeface="Freestyle Script" panose="030804020302050B0404" pitchFamily="66" charset="0"/>
              </a:rPr>
              <a:t>SUPPLY CHAIN ANALAYSIS</a:t>
            </a:r>
            <a:endParaRPr lang="en-IN" sz="8000" dirty="0">
              <a:latin typeface="Freestyle Script" panose="030804020302050B0404" pitchFamily="66" charset="0"/>
            </a:endParaRPr>
          </a:p>
        </p:txBody>
      </p:sp>
      <p:sp>
        <p:nvSpPr>
          <p:cNvPr id="3" name="Subtitle 2">
            <a:extLst>
              <a:ext uri="{FF2B5EF4-FFF2-40B4-BE49-F238E27FC236}">
                <a16:creationId xmlns:a16="http://schemas.microsoft.com/office/drawing/2014/main" id="{68030AEE-5F00-3964-1D29-B9E875CC93E1}"/>
              </a:ext>
            </a:extLst>
          </p:cNvPr>
          <p:cNvSpPr>
            <a:spLocks noGrp="1"/>
          </p:cNvSpPr>
          <p:nvPr>
            <p:ph type="subTitle" idx="1"/>
          </p:nvPr>
        </p:nvSpPr>
        <p:spPr>
          <a:xfrm>
            <a:off x="1524000" y="3602038"/>
            <a:ext cx="9144000" cy="688608"/>
          </a:xfrm>
        </p:spPr>
        <p:txBody>
          <a:bodyPr>
            <a:normAutofit fontScale="92500"/>
          </a:bodyPr>
          <a:lstStyle/>
          <a:p>
            <a:r>
              <a:rPr lang="en-US" sz="2800" dirty="0">
                <a:solidFill>
                  <a:schemeClr val="tx1"/>
                </a:solidFill>
              </a:rPr>
              <a:t>Domain: Fast Moving Consumer Goods (FMCG</a:t>
            </a:r>
            <a:r>
              <a:rPr lang="en-US" sz="2800" dirty="0">
                <a:solidFill>
                  <a:schemeClr val="accent1">
                    <a:lumMod val="75000"/>
                  </a:schemeClr>
                </a:solidFill>
              </a:rPr>
              <a:t>)</a:t>
            </a:r>
            <a:endParaRPr lang="en-IN" sz="2800" dirty="0">
              <a:solidFill>
                <a:schemeClr val="accent1">
                  <a:lumMod val="75000"/>
                </a:schemeClr>
              </a:solidFill>
            </a:endParaRPr>
          </a:p>
        </p:txBody>
      </p:sp>
    </p:spTree>
    <p:extLst>
      <p:ext uri="{BB962C8B-B14F-4D97-AF65-F5344CB8AC3E}">
        <p14:creationId xmlns:p14="http://schemas.microsoft.com/office/powerpoint/2010/main" val="14996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C956-7248-1D71-60D4-573AC7FA982F}"/>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5BC954AA-A952-6358-A443-5572C852E848}"/>
              </a:ext>
            </a:extLst>
          </p:cNvPr>
          <p:cNvSpPr>
            <a:spLocks noGrp="1"/>
          </p:cNvSpPr>
          <p:nvPr>
            <p:ph idx="1"/>
          </p:nvPr>
        </p:nvSpPr>
        <p:spPr>
          <a:xfrm>
            <a:off x="1154954" y="2377439"/>
            <a:ext cx="10282079" cy="4248443"/>
          </a:xfrm>
        </p:spPr>
        <p:txBody>
          <a:bodyPr>
            <a:noAutofit/>
          </a:bodyPr>
          <a:lstStyle/>
          <a:p>
            <a:r>
              <a:rPr lang="en-US" sz="2800" b="1" dirty="0"/>
              <a:t>Focus to increase dairy products as the demand foe these products is twice as compared to others.</a:t>
            </a:r>
          </a:p>
          <a:p>
            <a:r>
              <a:rPr lang="en-US" sz="2800" b="1" dirty="0"/>
              <a:t>A real time monitoring system to keep track of all the important key metrics and fast resolution.</a:t>
            </a:r>
          </a:p>
          <a:p>
            <a:r>
              <a:rPr lang="en-US" sz="2800" b="1" dirty="0"/>
              <a:t>Taking feedback from customers to understand the challenges.</a:t>
            </a:r>
          </a:p>
          <a:p>
            <a:r>
              <a:rPr lang="en-US" sz="2800" b="1" dirty="0"/>
              <a:t>Tailor city-specific strategy to increase and meet the order demands</a:t>
            </a:r>
            <a:r>
              <a:rPr lang="en-US" sz="2400" b="1" dirty="0"/>
              <a:t>.</a:t>
            </a:r>
            <a:endParaRPr lang="en-IN" sz="2400" b="1" dirty="0"/>
          </a:p>
        </p:txBody>
      </p:sp>
    </p:spTree>
    <p:extLst>
      <p:ext uri="{BB962C8B-B14F-4D97-AF65-F5344CB8AC3E}">
        <p14:creationId xmlns:p14="http://schemas.microsoft.com/office/powerpoint/2010/main" val="182748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D9F3-6108-6D94-474D-14CD22A61372}"/>
              </a:ext>
            </a:extLst>
          </p:cNvPr>
          <p:cNvSpPr>
            <a:spLocks noGrp="1"/>
          </p:cNvSpPr>
          <p:nvPr>
            <p:ph type="ctrTitle"/>
          </p:nvPr>
        </p:nvSpPr>
        <p:spPr>
          <a:xfrm>
            <a:off x="3263705" y="337624"/>
            <a:ext cx="7019777" cy="2926081"/>
          </a:xfrm>
        </p:spPr>
        <p:txBody>
          <a:bodyPr>
            <a:normAutofit/>
          </a:bodyPr>
          <a:lstStyle/>
          <a:p>
            <a:r>
              <a:rPr lang="en-US" sz="4800" dirty="0">
                <a:latin typeface="Arial" panose="020B0604020202020204" pitchFamily="34" charset="0"/>
                <a:cs typeface="Arial" panose="020B0604020202020204" pitchFamily="34" charset="0"/>
              </a:rPr>
              <a:t>Problem Statement</a:t>
            </a:r>
            <a:br>
              <a:rPr lang="en-US" sz="4000" dirty="0">
                <a:latin typeface="Bell MT" panose="02020503060305020303" pitchFamily="18" charset="0"/>
              </a:rPr>
            </a:br>
            <a:br>
              <a:rPr lang="en-US" sz="4000" dirty="0">
                <a:latin typeface="Bell MT" panose="02020503060305020303" pitchFamily="18" charset="0"/>
              </a:rPr>
            </a:br>
            <a:br>
              <a:rPr lang="en-US" sz="4000" dirty="0">
                <a:latin typeface="Bell MT" panose="02020503060305020303" pitchFamily="18" charset="0"/>
              </a:rPr>
            </a:br>
            <a:endParaRPr lang="en-IN" sz="4000" dirty="0">
              <a:latin typeface="Bell MT" panose="02020503060305020303" pitchFamily="18" charset="0"/>
            </a:endParaRPr>
          </a:p>
        </p:txBody>
      </p:sp>
      <p:sp>
        <p:nvSpPr>
          <p:cNvPr id="3" name="Subtitle 2">
            <a:extLst>
              <a:ext uri="{FF2B5EF4-FFF2-40B4-BE49-F238E27FC236}">
                <a16:creationId xmlns:a16="http://schemas.microsoft.com/office/drawing/2014/main" id="{A2E574B5-0977-3044-688E-CCB5F13AC2ED}"/>
              </a:ext>
            </a:extLst>
          </p:cNvPr>
          <p:cNvSpPr>
            <a:spLocks noGrp="1"/>
          </p:cNvSpPr>
          <p:nvPr>
            <p:ph type="subTitle" idx="1"/>
          </p:nvPr>
        </p:nvSpPr>
        <p:spPr>
          <a:xfrm>
            <a:off x="618978" y="1744395"/>
            <a:ext cx="10954044" cy="4234374"/>
          </a:xfrm>
        </p:spPr>
        <p:txBody>
          <a:bodyPr>
            <a:normAutofit lnSpcReduction="10000"/>
          </a:bodyPr>
          <a:lstStyle/>
          <a:p>
            <a:r>
              <a:rPr lang="en-US" sz="2000" cap="none" dirty="0" err="1">
                <a:solidFill>
                  <a:schemeClr val="bg1"/>
                </a:solidFill>
              </a:rPr>
              <a:t>AtliQ</a:t>
            </a:r>
            <a:r>
              <a:rPr lang="en-US" sz="2000" cap="none" dirty="0">
                <a:solidFill>
                  <a:schemeClr val="bg1"/>
                </a:solidFill>
              </a:rPr>
              <a:t> Mart is a growing FMCG manufacturer headquartered in Gujarat, India. It is currently operational in three cities Surat, Ahmedabad and Vadodara. They want to expand to other metros/Tier 1 cities in the next 2 years.</a:t>
            </a:r>
          </a:p>
          <a:p>
            <a:endParaRPr lang="en-US" sz="2000" cap="none" dirty="0"/>
          </a:p>
          <a:p>
            <a:r>
              <a:rPr lang="en-US" sz="2000" cap="none" dirty="0" err="1">
                <a:solidFill>
                  <a:schemeClr val="bg1"/>
                </a:solidFill>
              </a:rPr>
              <a:t>AtliQ</a:t>
            </a:r>
            <a:r>
              <a:rPr lang="en-US" sz="2000" cap="none" dirty="0">
                <a:solidFill>
                  <a:schemeClr val="bg1"/>
                </a:solidFill>
              </a:rPr>
              <a:t>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a:t>
            </a:r>
          </a:p>
          <a:p>
            <a:endParaRPr lang="en-US" sz="2000" cap="none" dirty="0">
              <a:solidFill>
                <a:schemeClr val="bg1"/>
              </a:solidFill>
            </a:endParaRPr>
          </a:p>
          <a:p>
            <a:r>
              <a:rPr lang="en-US" sz="2000" cap="none" dirty="0">
                <a:solidFill>
                  <a:schemeClr val="bg1"/>
                </a:solidFill>
              </a:rPr>
              <a:t>Management wants to fix this issue before expanding to other cities and requested their supply chain analytics team to track the ’On time’ and ‘In Full’ delivery service level for all the customers daily basis so that they can respond swiftly to these issues.</a:t>
            </a:r>
            <a:endParaRPr lang="en-IN" sz="2000" cap="none" dirty="0">
              <a:solidFill>
                <a:schemeClr val="bg1"/>
              </a:solidFill>
            </a:endParaRPr>
          </a:p>
        </p:txBody>
      </p:sp>
    </p:spTree>
    <p:extLst>
      <p:ext uri="{BB962C8B-B14F-4D97-AF65-F5344CB8AC3E}">
        <p14:creationId xmlns:p14="http://schemas.microsoft.com/office/powerpoint/2010/main" val="366126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568A-E91D-472A-50EE-04F0019EDB1D}"/>
              </a:ext>
            </a:extLst>
          </p:cNvPr>
          <p:cNvSpPr>
            <a:spLocks noGrp="1"/>
          </p:cNvSpPr>
          <p:nvPr>
            <p:ph type="ctrTitle"/>
          </p:nvPr>
        </p:nvSpPr>
        <p:spPr>
          <a:xfrm>
            <a:off x="1154955" y="745588"/>
            <a:ext cx="8825658" cy="1434904"/>
          </a:xfrm>
        </p:spPr>
        <p:txBody>
          <a:bodyPr/>
          <a:lstStyle/>
          <a:p>
            <a:r>
              <a:rPr lang="en-US" sz="6000" dirty="0">
                <a:latin typeface="Aptos Display" panose="020B0004020202020204" pitchFamily="34" charset="0"/>
              </a:rPr>
              <a:t>OBJECTIVE</a:t>
            </a:r>
            <a:endParaRPr lang="en-IN" sz="6000"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8C3A50A4-1B24-1C84-2503-BF3DE63E6139}"/>
              </a:ext>
            </a:extLst>
          </p:cNvPr>
          <p:cNvSpPr>
            <a:spLocks noGrp="1"/>
          </p:cNvSpPr>
          <p:nvPr>
            <p:ph type="subTitle" idx="1"/>
          </p:nvPr>
        </p:nvSpPr>
        <p:spPr>
          <a:xfrm>
            <a:off x="1154955" y="2475914"/>
            <a:ext cx="8825658" cy="3162886"/>
          </a:xfrm>
          <a:solidFill>
            <a:schemeClr val="bg1"/>
          </a:solidFill>
        </p:spPr>
        <p:txBody>
          <a:bodyPr>
            <a:normAutofit/>
          </a:bodyPr>
          <a:lstStyle/>
          <a:p>
            <a:r>
              <a:rPr lang="en-US" sz="3200" b="0" i="0" cap="none" dirty="0">
                <a:effectLst/>
                <a:highlight>
                  <a:srgbClr val="FFFFFF"/>
                </a:highlight>
                <a:latin typeface="-apple-system"/>
              </a:rPr>
              <a:t>The supply chain team decided to use a standard approach to measure the service level in which they will measure ‘on-time delivery (OT) %’, ‘in-full delivery (IF) %’, and on time in full (OTIF) %’ of the customer orders daily basis against the target service level set for each customer.</a:t>
            </a:r>
            <a:endParaRPr lang="en-IN" sz="3200" cap="none" dirty="0"/>
          </a:p>
        </p:txBody>
      </p:sp>
    </p:spTree>
    <p:extLst>
      <p:ext uri="{BB962C8B-B14F-4D97-AF65-F5344CB8AC3E}">
        <p14:creationId xmlns:p14="http://schemas.microsoft.com/office/powerpoint/2010/main" val="121159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DF95-BA07-742F-CC59-A79B55705918}"/>
              </a:ext>
            </a:extLst>
          </p:cNvPr>
          <p:cNvSpPr>
            <a:spLocks noGrp="1"/>
          </p:cNvSpPr>
          <p:nvPr>
            <p:ph type="title"/>
          </p:nvPr>
        </p:nvSpPr>
        <p:spPr/>
        <p:txBody>
          <a:bodyPr/>
          <a:lstStyle/>
          <a:p>
            <a:r>
              <a:rPr lang="en-US" dirty="0">
                <a:latin typeface="Arial Rounded MT Bold" panose="020F0704030504030204" pitchFamily="34" charset="0"/>
              </a:rPr>
              <a:t>BUSINESS TERMS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8A967D1-D093-2CE0-4885-BD38D18E4EB9}"/>
              </a:ext>
            </a:extLst>
          </p:cNvPr>
          <p:cNvSpPr>
            <a:spLocks noGrp="1"/>
          </p:cNvSpPr>
          <p:nvPr>
            <p:ph idx="1"/>
          </p:nvPr>
        </p:nvSpPr>
        <p:spPr>
          <a:xfrm>
            <a:off x="1154954" y="2603499"/>
            <a:ext cx="10380553" cy="4050519"/>
          </a:xfrm>
        </p:spPr>
        <p:txBody>
          <a:bodyPr>
            <a:noAutofit/>
          </a:bodyPr>
          <a:lstStyle/>
          <a:p>
            <a:r>
              <a:rPr lang="en-US" sz="2000" b="1" dirty="0"/>
              <a:t>LIFR% ( Line Fill Rate) </a:t>
            </a:r>
            <a:r>
              <a:rPr lang="en-US" sz="2000" dirty="0"/>
              <a:t>-  Number of orders lines shipped in Full Quantity / Total Order Lines</a:t>
            </a:r>
          </a:p>
          <a:p>
            <a:r>
              <a:rPr lang="en-US" sz="2000" b="1" dirty="0"/>
              <a:t>VOFR% (Volume Fill Rate) </a:t>
            </a:r>
            <a:r>
              <a:rPr lang="en-US" sz="2000" dirty="0"/>
              <a:t>-  Volume Fill Rate – Total Quantity Shipped / Total Quantity Ordered</a:t>
            </a:r>
          </a:p>
          <a:p>
            <a:r>
              <a:rPr lang="en-US" sz="2000" b="1" dirty="0"/>
              <a:t>OT% ( On Time) </a:t>
            </a:r>
            <a:r>
              <a:rPr lang="en-US" sz="2000" dirty="0"/>
              <a:t>-  On Time Delivery – Number of Orders delivered on Time/Total Number of Orders</a:t>
            </a:r>
          </a:p>
          <a:p>
            <a:r>
              <a:rPr lang="en-US" sz="2000" b="1" dirty="0"/>
              <a:t>IF% ( In Full) </a:t>
            </a:r>
            <a:r>
              <a:rPr lang="en-US" sz="2000" dirty="0"/>
              <a:t>– In Full Delivery – Number of Orders delivered in Full quantity/Total Number of Orders</a:t>
            </a:r>
          </a:p>
          <a:p>
            <a:r>
              <a:rPr lang="en-US" sz="2000" b="1" dirty="0"/>
              <a:t>OTIF%(On time In Full) </a:t>
            </a:r>
            <a:r>
              <a:rPr lang="en-US" sz="2000" dirty="0"/>
              <a:t>Delivery – Orders delivered both In full and On time/Total Number of Orders </a:t>
            </a:r>
            <a:endParaRPr lang="en-IN" sz="2000" dirty="0"/>
          </a:p>
        </p:txBody>
      </p:sp>
    </p:spTree>
    <p:extLst>
      <p:ext uri="{BB962C8B-B14F-4D97-AF65-F5344CB8AC3E}">
        <p14:creationId xmlns:p14="http://schemas.microsoft.com/office/powerpoint/2010/main" val="39685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0A3E-209D-B48E-9B2A-422650F463EB}"/>
              </a:ext>
            </a:extLst>
          </p:cNvPr>
          <p:cNvSpPr>
            <a:spLocks noGrp="1"/>
          </p:cNvSpPr>
          <p:nvPr>
            <p:ph type="title"/>
          </p:nvPr>
        </p:nvSpPr>
        <p:spPr>
          <a:xfrm>
            <a:off x="1154953" y="2700997"/>
            <a:ext cx="9747509" cy="2940147"/>
          </a:xfrm>
        </p:spPr>
        <p:txBody>
          <a:bodyPr/>
          <a:lstStyle/>
          <a:p>
            <a:r>
              <a:rPr lang="en-US" sz="8800" dirty="0">
                <a:solidFill>
                  <a:schemeClr val="tx1"/>
                </a:solidFill>
              </a:rPr>
              <a:t>DASHBOARD </a:t>
            </a:r>
            <a:endParaRPr lang="en-IN" sz="8800" dirty="0">
              <a:solidFill>
                <a:schemeClr val="tx1"/>
              </a:solidFill>
            </a:endParaRPr>
          </a:p>
        </p:txBody>
      </p:sp>
      <p:sp>
        <p:nvSpPr>
          <p:cNvPr id="3" name="Arrow: Right 2">
            <a:extLst>
              <a:ext uri="{FF2B5EF4-FFF2-40B4-BE49-F238E27FC236}">
                <a16:creationId xmlns:a16="http://schemas.microsoft.com/office/drawing/2014/main" id="{A92C1D94-FCCA-4AE0-AEFA-429253F2C6CA}"/>
              </a:ext>
            </a:extLst>
          </p:cNvPr>
          <p:cNvSpPr/>
          <p:nvPr/>
        </p:nvSpPr>
        <p:spPr>
          <a:xfrm>
            <a:off x="8904850" y="382641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453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5E7843-A735-05B2-A5D8-B21DB14034F5}"/>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19205" r="29931" b="5854"/>
          <a:stretch/>
        </p:blipFill>
        <p:spPr>
          <a:xfrm>
            <a:off x="0" y="1"/>
            <a:ext cx="12192000" cy="6857999"/>
          </a:xfrm>
          <a:prstGeom prst="rect">
            <a:avLst/>
          </a:prstGeom>
        </p:spPr>
      </p:pic>
    </p:spTree>
    <p:extLst>
      <p:ext uri="{BB962C8B-B14F-4D97-AF65-F5344CB8AC3E}">
        <p14:creationId xmlns:p14="http://schemas.microsoft.com/office/powerpoint/2010/main" val="227468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30B446-EE49-DAEC-AACF-B84464C43DCD}"/>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18205" r="29731" b="5818"/>
          <a:stretch/>
        </p:blipFill>
        <p:spPr>
          <a:xfrm>
            <a:off x="0" y="0"/>
            <a:ext cx="12192000" cy="6858000"/>
          </a:xfrm>
          <a:prstGeom prst="rect">
            <a:avLst/>
          </a:prstGeom>
        </p:spPr>
      </p:pic>
    </p:spTree>
    <p:extLst>
      <p:ext uri="{BB962C8B-B14F-4D97-AF65-F5344CB8AC3E}">
        <p14:creationId xmlns:p14="http://schemas.microsoft.com/office/powerpoint/2010/main" val="37527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5737DD-CE46-079D-3113-E42BAA1E135E}"/>
              </a:ext>
            </a:extLst>
          </p:cNvPr>
          <p:cNvPicPr>
            <a:picLocks noChangeAspect="1"/>
          </p:cNvPicPr>
          <p:nvPr/>
        </p:nvPicPr>
        <p:blipFill rotWithShape="1">
          <a:blip r:embed="rId2">
            <a:extLst>
              <a:ext uri="{28A0092B-C50C-407E-A947-70E740481C1C}">
                <a14:useLocalDpi xmlns:a14="http://schemas.microsoft.com/office/drawing/2010/main" val="0"/>
              </a:ext>
            </a:extLst>
          </a:blip>
          <a:srcRect l="3577" t="17856" r="29846" b="6074"/>
          <a:stretch/>
        </p:blipFill>
        <p:spPr>
          <a:xfrm>
            <a:off x="0" y="0"/>
            <a:ext cx="12192000" cy="6858000"/>
          </a:xfrm>
          <a:prstGeom prst="rect">
            <a:avLst/>
          </a:prstGeom>
        </p:spPr>
      </p:pic>
    </p:spTree>
    <p:extLst>
      <p:ext uri="{BB962C8B-B14F-4D97-AF65-F5344CB8AC3E}">
        <p14:creationId xmlns:p14="http://schemas.microsoft.com/office/powerpoint/2010/main" val="31485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1ADE-9CD3-524B-8CC4-AB0A67C1D9C3}"/>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ABF2E7A1-E226-982A-AE05-F9BF01C5E232}"/>
              </a:ext>
            </a:extLst>
          </p:cNvPr>
          <p:cNvSpPr>
            <a:spLocks noGrp="1"/>
          </p:cNvSpPr>
          <p:nvPr>
            <p:ph idx="1"/>
          </p:nvPr>
        </p:nvSpPr>
        <p:spPr>
          <a:xfrm>
            <a:off x="407963" y="2603499"/>
            <a:ext cx="11324492" cy="4134925"/>
          </a:xfrm>
        </p:spPr>
        <p:txBody>
          <a:bodyPr>
            <a:normAutofit/>
          </a:bodyPr>
          <a:lstStyle/>
          <a:p>
            <a:r>
              <a:rPr lang="en-US" sz="2200" b="1" dirty="0"/>
              <a:t>Milk is the most ordered product followed by Curd and Butter</a:t>
            </a:r>
          </a:p>
          <a:p>
            <a:r>
              <a:rPr lang="en-US" sz="2200" b="1" dirty="0"/>
              <a:t>Maximum orders are getting placed from dairy category. It contributes 67% of total order lines. There is a high demand in dairy products.</a:t>
            </a:r>
          </a:p>
          <a:p>
            <a:r>
              <a:rPr lang="en-US" sz="2200" b="1" dirty="0"/>
              <a:t>Lotus Mart, Acclaimed Stores and Vijay Stores are significant customers who are placing maximum orders.</a:t>
            </a:r>
          </a:p>
          <a:p>
            <a:r>
              <a:rPr lang="en-US" sz="2200" b="1" dirty="0"/>
              <a:t>Lotus Mart, Acclaimed Stores and Cool blue are facing major issues in delivery. OTIF Rate for these customers are lower as compared to other customers. Improving their metrics should be our priority to retain these customers.</a:t>
            </a:r>
          </a:p>
          <a:p>
            <a:r>
              <a:rPr lang="en-US" sz="2200" b="1" dirty="0"/>
              <a:t>All the key metrics like IF%, OT%, and OTIF% are way behind their targets.</a:t>
            </a:r>
          </a:p>
          <a:p>
            <a:endParaRPr lang="en-IN" dirty="0"/>
          </a:p>
        </p:txBody>
      </p:sp>
    </p:spTree>
    <p:extLst>
      <p:ext uri="{BB962C8B-B14F-4D97-AF65-F5344CB8AC3E}">
        <p14:creationId xmlns:p14="http://schemas.microsoft.com/office/powerpoint/2010/main" val="2839337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367</TotalTime>
  <Words>505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Aptos Display</vt:lpstr>
      <vt:lpstr>Arial</vt:lpstr>
      <vt:lpstr>Arial Rounded MT Bold</vt:lpstr>
      <vt:lpstr>Bell MT</vt:lpstr>
      <vt:lpstr>Calibri</vt:lpstr>
      <vt:lpstr>Century Gothic</vt:lpstr>
      <vt:lpstr>Freestyle Script</vt:lpstr>
      <vt:lpstr>Wingdings 3</vt:lpstr>
      <vt:lpstr>Ion Boardroom</vt:lpstr>
      <vt:lpstr>SUPPLY CHAIN ANALAYSIS</vt:lpstr>
      <vt:lpstr>Problem Statement   </vt:lpstr>
      <vt:lpstr>OBJECTIVE</vt:lpstr>
      <vt:lpstr>BUSINESS TERMS</vt:lpstr>
      <vt:lpstr>DASHBOARD </vt:lpstr>
      <vt:lpstr>PowerPoint Presentation</vt:lpstr>
      <vt:lpstr>PowerPoint Presentation</vt:lpstr>
      <vt:lpstr>PowerPoint Presentation</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tanyasinghal22@outlook.com</dc:creator>
  <cp:lastModifiedBy>tanyasinghal22@outlook.com</cp:lastModifiedBy>
  <cp:revision>1</cp:revision>
  <dcterms:created xsi:type="dcterms:W3CDTF">2024-08-08T13:17:31Z</dcterms:created>
  <dcterms:modified xsi:type="dcterms:W3CDTF">2024-08-08T19:24:43Z</dcterms:modified>
</cp:coreProperties>
</file>