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9" r:id="rId2"/>
    <p:sldId id="256" r:id="rId3"/>
    <p:sldId id="257" r:id="rId4"/>
    <p:sldId id="258" r:id="rId5"/>
    <p:sldId id="259" r:id="rId6"/>
    <p:sldId id="263" r:id="rId7"/>
    <p:sldId id="264" r:id="rId8"/>
    <p:sldId id="265" r:id="rId9"/>
    <p:sldId id="266" r:id="rId10"/>
    <p:sldId id="262" r:id="rId11"/>
    <p:sldId id="268" r:id="rId12"/>
    <p:sldId id="267" r:id="rId13"/>
    <p:sldId id="276" r:id="rId14"/>
    <p:sldId id="271" r:id="rId15"/>
    <p:sldId id="261" r:id="rId16"/>
    <p:sldId id="285" r:id="rId17"/>
    <p:sldId id="284" r:id="rId18"/>
    <p:sldId id="277" r:id="rId19"/>
    <p:sldId id="278" r:id="rId20"/>
    <p:sldId id="281" r:id="rId21"/>
    <p:sldId id="282" r:id="rId22"/>
    <p:sldId id="283"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F2F2F2"/>
    <a:srgbClr val="F1EFEE"/>
    <a:srgbClr val="F5F3F1"/>
    <a:srgbClr val="F8F5F3"/>
    <a:srgbClr val="F5F2F1"/>
    <a:srgbClr val="F4F1F0"/>
    <a:srgbClr val="F7F4F2"/>
    <a:srgbClr val="F4F2F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77" autoAdjust="0"/>
    <p:restoredTop sz="95559" autoAdjust="0"/>
  </p:normalViewPr>
  <p:slideViewPr>
    <p:cSldViewPr snapToGrid="0">
      <p:cViewPr varScale="1">
        <p:scale>
          <a:sx n="71" d="100"/>
          <a:sy n="71" d="100"/>
        </p:scale>
        <p:origin x="-52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C7F4CF-FAD3-4753-A5D8-D35E0A8B4380}" type="datetimeFigureOut">
              <a:rPr lang="zh-CN" altLang="en-US" smtClean="0"/>
              <a:pPr/>
              <a:t>2019/6/25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9927F-7422-466D-AA77-7766B4933CBE}" type="slidenum">
              <a:rPr lang="zh-CN" altLang="en-US" smtClean="0"/>
              <a:pPr/>
              <a:t>‹#›</a:t>
            </a:fld>
            <a:endParaRPr lang="zh-CN" altLang="en-US"/>
          </a:p>
        </p:txBody>
      </p:sp>
    </p:spTree>
    <p:extLst>
      <p:ext uri="{BB962C8B-B14F-4D97-AF65-F5344CB8AC3E}">
        <p14:creationId xmlns:p14="http://schemas.microsoft.com/office/powerpoint/2010/main" val="3243039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pPr/>
              <a:t>1</a:t>
            </a:fld>
            <a:endParaRPr lang="zh-CN" altLang="en-US"/>
          </a:p>
        </p:txBody>
      </p:sp>
    </p:spTree>
    <p:extLst>
      <p:ext uri="{BB962C8B-B14F-4D97-AF65-F5344CB8AC3E}">
        <p14:creationId xmlns:p14="http://schemas.microsoft.com/office/powerpoint/2010/main" val="1581897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pPr/>
              <a:t>10</a:t>
            </a:fld>
            <a:endParaRPr lang="zh-CN" altLang="en-US"/>
          </a:p>
        </p:txBody>
      </p:sp>
    </p:spTree>
    <p:extLst>
      <p:ext uri="{BB962C8B-B14F-4D97-AF65-F5344CB8AC3E}">
        <p14:creationId xmlns:p14="http://schemas.microsoft.com/office/powerpoint/2010/main" val="2148693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pPr/>
              <a:t>11</a:t>
            </a:fld>
            <a:endParaRPr lang="zh-CN" altLang="en-US"/>
          </a:p>
        </p:txBody>
      </p:sp>
    </p:spTree>
    <p:extLst>
      <p:ext uri="{BB962C8B-B14F-4D97-AF65-F5344CB8AC3E}">
        <p14:creationId xmlns:p14="http://schemas.microsoft.com/office/powerpoint/2010/main" val="2887188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pPr/>
              <a:t>12</a:t>
            </a:fld>
            <a:endParaRPr lang="zh-CN" altLang="en-US"/>
          </a:p>
        </p:txBody>
      </p:sp>
    </p:spTree>
    <p:extLst>
      <p:ext uri="{BB962C8B-B14F-4D97-AF65-F5344CB8AC3E}">
        <p14:creationId xmlns:p14="http://schemas.microsoft.com/office/powerpoint/2010/main" val="23108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pPr/>
              <a:t>13</a:t>
            </a:fld>
            <a:endParaRPr lang="zh-CN" altLang="en-US"/>
          </a:p>
        </p:txBody>
      </p:sp>
    </p:spTree>
    <p:extLst>
      <p:ext uri="{BB962C8B-B14F-4D97-AF65-F5344CB8AC3E}">
        <p14:creationId xmlns:p14="http://schemas.microsoft.com/office/powerpoint/2010/main" val="569921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pPr/>
              <a:t>14</a:t>
            </a:fld>
            <a:endParaRPr lang="zh-CN" altLang="en-US"/>
          </a:p>
        </p:txBody>
      </p:sp>
    </p:spTree>
    <p:extLst>
      <p:ext uri="{BB962C8B-B14F-4D97-AF65-F5344CB8AC3E}">
        <p14:creationId xmlns:p14="http://schemas.microsoft.com/office/powerpoint/2010/main" val="2230297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pPr/>
              <a:t>15</a:t>
            </a:fld>
            <a:endParaRPr lang="zh-CN" altLang="en-US"/>
          </a:p>
        </p:txBody>
      </p:sp>
    </p:spTree>
    <p:extLst>
      <p:ext uri="{BB962C8B-B14F-4D97-AF65-F5344CB8AC3E}">
        <p14:creationId xmlns:p14="http://schemas.microsoft.com/office/powerpoint/2010/main" val="1236141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pPr/>
              <a:t>16</a:t>
            </a:fld>
            <a:endParaRPr lang="zh-CN" altLang="en-US"/>
          </a:p>
        </p:txBody>
      </p:sp>
    </p:spTree>
    <p:extLst>
      <p:ext uri="{BB962C8B-B14F-4D97-AF65-F5344CB8AC3E}">
        <p14:creationId xmlns:p14="http://schemas.microsoft.com/office/powerpoint/2010/main" val="2434025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pPr/>
              <a:t>17</a:t>
            </a:fld>
            <a:endParaRPr lang="zh-CN" altLang="en-US"/>
          </a:p>
        </p:txBody>
      </p:sp>
    </p:spTree>
    <p:extLst>
      <p:ext uri="{BB962C8B-B14F-4D97-AF65-F5344CB8AC3E}">
        <p14:creationId xmlns:p14="http://schemas.microsoft.com/office/powerpoint/2010/main" val="3396037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pPr/>
              <a:t>18</a:t>
            </a:fld>
            <a:endParaRPr lang="zh-CN" altLang="en-US"/>
          </a:p>
        </p:txBody>
      </p:sp>
    </p:spTree>
    <p:extLst>
      <p:ext uri="{BB962C8B-B14F-4D97-AF65-F5344CB8AC3E}">
        <p14:creationId xmlns:p14="http://schemas.microsoft.com/office/powerpoint/2010/main" val="1167301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pPr/>
              <a:t>19</a:t>
            </a:fld>
            <a:endParaRPr lang="zh-CN" altLang="en-US"/>
          </a:p>
        </p:txBody>
      </p:sp>
    </p:spTree>
    <p:extLst>
      <p:ext uri="{BB962C8B-B14F-4D97-AF65-F5344CB8AC3E}">
        <p14:creationId xmlns:p14="http://schemas.microsoft.com/office/powerpoint/2010/main" val="179435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pPr/>
              <a:t>2</a:t>
            </a:fld>
            <a:endParaRPr lang="zh-CN" altLang="en-US"/>
          </a:p>
        </p:txBody>
      </p:sp>
    </p:spTree>
    <p:extLst>
      <p:ext uri="{BB962C8B-B14F-4D97-AF65-F5344CB8AC3E}">
        <p14:creationId xmlns:p14="http://schemas.microsoft.com/office/powerpoint/2010/main" val="2133304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pPr/>
              <a:t>20</a:t>
            </a:fld>
            <a:endParaRPr lang="zh-CN" altLang="en-US"/>
          </a:p>
        </p:txBody>
      </p:sp>
    </p:spTree>
    <p:extLst>
      <p:ext uri="{BB962C8B-B14F-4D97-AF65-F5344CB8AC3E}">
        <p14:creationId xmlns:p14="http://schemas.microsoft.com/office/powerpoint/2010/main" val="1236141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pPr/>
              <a:t>21</a:t>
            </a:fld>
            <a:endParaRPr lang="zh-CN" altLang="en-US"/>
          </a:p>
        </p:txBody>
      </p:sp>
    </p:spTree>
    <p:extLst>
      <p:ext uri="{BB962C8B-B14F-4D97-AF65-F5344CB8AC3E}">
        <p14:creationId xmlns:p14="http://schemas.microsoft.com/office/powerpoint/2010/main" val="1167301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pPr/>
              <a:t>22</a:t>
            </a:fld>
            <a:endParaRPr lang="zh-CN" altLang="en-US"/>
          </a:p>
        </p:txBody>
      </p:sp>
    </p:spTree>
    <p:extLst>
      <p:ext uri="{BB962C8B-B14F-4D97-AF65-F5344CB8AC3E}">
        <p14:creationId xmlns:p14="http://schemas.microsoft.com/office/powerpoint/2010/main" val="179435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pPr/>
              <a:t>3</a:t>
            </a:fld>
            <a:endParaRPr lang="zh-CN" altLang="en-US"/>
          </a:p>
        </p:txBody>
      </p:sp>
    </p:spTree>
    <p:extLst>
      <p:ext uri="{BB962C8B-B14F-4D97-AF65-F5344CB8AC3E}">
        <p14:creationId xmlns:p14="http://schemas.microsoft.com/office/powerpoint/2010/main" val="1668945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pPr/>
              <a:t>4</a:t>
            </a:fld>
            <a:endParaRPr lang="zh-CN" altLang="en-US"/>
          </a:p>
        </p:txBody>
      </p:sp>
    </p:spTree>
    <p:extLst>
      <p:ext uri="{BB962C8B-B14F-4D97-AF65-F5344CB8AC3E}">
        <p14:creationId xmlns:p14="http://schemas.microsoft.com/office/powerpoint/2010/main" val="265454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pPr/>
              <a:t>5</a:t>
            </a:fld>
            <a:endParaRPr lang="zh-CN" altLang="en-US"/>
          </a:p>
        </p:txBody>
      </p:sp>
    </p:spTree>
    <p:extLst>
      <p:ext uri="{BB962C8B-B14F-4D97-AF65-F5344CB8AC3E}">
        <p14:creationId xmlns:p14="http://schemas.microsoft.com/office/powerpoint/2010/main" val="2649259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pPr/>
              <a:t>6</a:t>
            </a:fld>
            <a:endParaRPr lang="zh-CN" altLang="en-US"/>
          </a:p>
        </p:txBody>
      </p:sp>
    </p:spTree>
    <p:extLst>
      <p:ext uri="{BB962C8B-B14F-4D97-AF65-F5344CB8AC3E}">
        <p14:creationId xmlns:p14="http://schemas.microsoft.com/office/powerpoint/2010/main" val="3821681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pPr/>
              <a:t>7</a:t>
            </a:fld>
            <a:endParaRPr lang="zh-CN" altLang="en-US"/>
          </a:p>
        </p:txBody>
      </p:sp>
    </p:spTree>
    <p:extLst>
      <p:ext uri="{BB962C8B-B14F-4D97-AF65-F5344CB8AC3E}">
        <p14:creationId xmlns:p14="http://schemas.microsoft.com/office/powerpoint/2010/main" val="1188141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pPr/>
              <a:t>8</a:t>
            </a:fld>
            <a:endParaRPr lang="zh-CN" altLang="en-US"/>
          </a:p>
        </p:txBody>
      </p:sp>
    </p:spTree>
    <p:extLst>
      <p:ext uri="{BB962C8B-B14F-4D97-AF65-F5344CB8AC3E}">
        <p14:creationId xmlns:p14="http://schemas.microsoft.com/office/powerpoint/2010/main" val="1924382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pPr/>
              <a:t>9</a:t>
            </a:fld>
            <a:endParaRPr lang="zh-CN" altLang="en-US"/>
          </a:p>
        </p:txBody>
      </p:sp>
    </p:spTree>
    <p:extLst>
      <p:ext uri="{BB962C8B-B14F-4D97-AF65-F5344CB8AC3E}">
        <p14:creationId xmlns:p14="http://schemas.microsoft.com/office/powerpoint/2010/main" val="65966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pPr/>
              <a:t>2019/6/25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pPr/>
              <a:t>‹#›</a:t>
            </a:fld>
            <a:endParaRPr lang="zh-CN" altLang="en-US"/>
          </a:p>
        </p:txBody>
      </p:sp>
    </p:spTree>
    <p:extLst>
      <p:ext uri="{BB962C8B-B14F-4D97-AF65-F5344CB8AC3E}">
        <p14:creationId xmlns:p14="http://schemas.microsoft.com/office/powerpoint/2010/main" val="628951070"/>
      </p:ext>
    </p:extLst>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pPr/>
              <a:t>2019/6/25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pPr/>
              <a:t>‹#›</a:t>
            </a:fld>
            <a:endParaRPr lang="zh-CN" altLang="en-US"/>
          </a:p>
        </p:txBody>
      </p:sp>
    </p:spTree>
    <p:extLst>
      <p:ext uri="{BB962C8B-B14F-4D97-AF65-F5344CB8AC3E}">
        <p14:creationId xmlns:p14="http://schemas.microsoft.com/office/powerpoint/2010/main" val="830191882"/>
      </p:ext>
    </p:extLst>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pPr/>
              <a:t>2019/6/25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pPr/>
              <a:t>‹#›</a:t>
            </a:fld>
            <a:endParaRPr lang="zh-CN" altLang="en-US"/>
          </a:p>
        </p:txBody>
      </p:sp>
    </p:spTree>
    <p:extLst>
      <p:ext uri="{BB962C8B-B14F-4D97-AF65-F5344CB8AC3E}">
        <p14:creationId xmlns:p14="http://schemas.microsoft.com/office/powerpoint/2010/main" val="3297218172"/>
      </p:ext>
    </p:extLst>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pPr/>
              <a:t>2019/6/25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pPr/>
              <a:t>‹#›</a:t>
            </a:fld>
            <a:endParaRPr lang="zh-CN" altLang="en-US"/>
          </a:p>
        </p:txBody>
      </p:sp>
    </p:spTree>
    <p:extLst>
      <p:ext uri="{BB962C8B-B14F-4D97-AF65-F5344CB8AC3E}">
        <p14:creationId xmlns:p14="http://schemas.microsoft.com/office/powerpoint/2010/main" val="2669200181"/>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pPr/>
              <a:t>2019/6/25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pPr/>
              <a:t>‹#›</a:t>
            </a:fld>
            <a:endParaRPr lang="zh-CN" altLang="en-US"/>
          </a:p>
        </p:txBody>
      </p:sp>
    </p:spTree>
    <p:extLst>
      <p:ext uri="{BB962C8B-B14F-4D97-AF65-F5344CB8AC3E}">
        <p14:creationId xmlns:p14="http://schemas.microsoft.com/office/powerpoint/2010/main" val="3882310115"/>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pPr/>
              <a:t>2019/6/25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pPr/>
              <a:t>‹#›</a:t>
            </a:fld>
            <a:endParaRPr lang="zh-CN" altLang="en-US"/>
          </a:p>
        </p:txBody>
      </p:sp>
    </p:spTree>
    <p:extLst>
      <p:ext uri="{BB962C8B-B14F-4D97-AF65-F5344CB8AC3E}">
        <p14:creationId xmlns:p14="http://schemas.microsoft.com/office/powerpoint/2010/main" val="2938560674"/>
      </p:ext>
    </p:extLst>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pPr/>
              <a:t>2019/6/25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pPr/>
              <a:t>‹#›</a:t>
            </a:fld>
            <a:endParaRPr lang="zh-CN" altLang="en-US"/>
          </a:p>
        </p:txBody>
      </p:sp>
    </p:spTree>
    <p:extLst>
      <p:ext uri="{BB962C8B-B14F-4D97-AF65-F5344CB8AC3E}">
        <p14:creationId xmlns:p14="http://schemas.microsoft.com/office/powerpoint/2010/main" val="748280480"/>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pPr/>
              <a:t>2019/6/25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pPr/>
              <a:t>‹#›</a:t>
            </a:fld>
            <a:endParaRPr lang="zh-CN" altLang="en-US"/>
          </a:p>
        </p:txBody>
      </p:sp>
    </p:spTree>
    <p:extLst>
      <p:ext uri="{BB962C8B-B14F-4D97-AF65-F5344CB8AC3E}">
        <p14:creationId xmlns:p14="http://schemas.microsoft.com/office/powerpoint/2010/main" val="3438552208"/>
      </p:ext>
    </p:extLst>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pPr/>
              <a:t>2019/6/25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pPr/>
              <a:t>‹#›</a:t>
            </a:fld>
            <a:endParaRPr lang="zh-CN" altLang="en-US"/>
          </a:p>
        </p:txBody>
      </p:sp>
    </p:spTree>
    <p:extLst>
      <p:ext uri="{BB962C8B-B14F-4D97-AF65-F5344CB8AC3E}">
        <p14:creationId xmlns:p14="http://schemas.microsoft.com/office/powerpoint/2010/main" val="165408264"/>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pPr/>
              <a:t>2019/6/25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pPr/>
              <a:t>‹#›</a:t>
            </a:fld>
            <a:endParaRPr lang="zh-CN" altLang="en-US"/>
          </a:p>
        </p:txBody>
      </p:sp>
    </p:spTree>
    <p:extLst>
      <p:ext uri="{BB962C8B-B14F-4D97-AF65-F5344CB8AC3E}">
        <p14:creationId xmlns:p14="http://schemas.microsoft.com/office/powerpoint/2010/main" val="1445013990"/>
      </p:ext>
    </p:extLst>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pPr/>
              <a:t>2019/6/25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pPr/>
              <a:t>‹#›</a:t>
            </a:fld>
            <a:endParaRPr lang="zh-CN" altLang="en-US"/>
          </a:p>
        </p:txBody>
      </p:sp>
    </p:spTree>
    <p:extLst>
      <p:ext uri="{BB962C8B-B14F-4D97-AF65-F5344CB8AC3E}">
        <p14:creationId xmlns:p14="http://schemas.microsoft.com/office/powerpoint/2010/main" val="1734238278"/>
      </p:ext>
    </p:extLst>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rgbClr val="2F5597"/>
          </a:fgClr>
          <a:bgClr>
            <a:schemeClr val="bg1"/>
          </a:bgClr>
        </a:patt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6684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8" name="直接连接符 7"/>
          <p:cNvCxnSpPr/>
          <p:nvPr/>
        </p:nvCxnSpPr>
        <p:spPr>
          <a:xfrm>
            <a:off x="2947737" y="13960"/>
            <a:ext cx="12031" cy="263491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0" y="2634916"/>
            <a:ext cx="295976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851" y="3468264"/>
            <a:ext cx="6256421" cy="240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962473" y="4247146"/>
            <a:ext cx="6256421" cy="240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 y="4223083"/>
            <a:ext cx="4126833" cy="158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807080" y="3453063"/>
            <a:ext cx="0" cy="3429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7796463" y="3441032"/>
            <a:ext cx="4419601" cy="120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620081" y="2008914"/>
            <a:ext cx="7690176" cy="923330"/>
          </a:xfrm>
          <a:prstGeom prst="rect">
            <a:avLst/>
          </a:prstGeom>
          <a:noFill/>
        </p:spPr>
        <p:txBody>
          <a:bodyPr wrap="square" rtlCol="0">
            <a:spAutoFit/>
          </a:bodyPr>
          <a:lstStyle/>
          <a:p>
            <a:r>
              <a:rPr lang="zh-CN" altLang="en-US" sz="5400" spc="1500" dirty="0" smtClean="0">
                <a:solidFill>
                  <a:schemeClr val="bg1"/>
                </a:solidFill>
                <a:latin typeface="汉仪菱心体简" panose="02010609000101010101" pitchFamily="49" charset="-122"/>
                <a:ea typeface="汉仪菱心体简" panose="02010609000101010101" pitchFamily="49" charset="-122"/>
              </a:rPr>
              <a:t>酒店会员管理系统</a:t>
            </a:r>
            <a:endParaRPr lang="zh-CN" altLang="en-US" sz="5400" spc="1500" dirty="0">
              <a:solidFill>
                <a:schemeClr val="bg1"/>
              </a:solidFill>
              <a:latin typeface="汉仪菱心体简" panose="02010609000101010101" pitchFamily="49" charset="-122"/>
              <a:ea typeface="汉仪菱心体简" panose="02010609000101010101" pitchFamily="49" charset="-122"/>
            </a:endParaRPr>
          </a:p>
        </p:txBody>
      </p:sp>
      <p:sp>
        <p:nvSpPr>
          <p:cNvPr id="24" name="文本框 23"/>
          <p:cNvSpPr txBox="1"/>
          <p:nvPr/>
        </p:nvSpPr>
        <p:spPr>
          <a:xfrm>
            <a:off x="8045495" y="4469071"/>
            <a:ext cx="3368988" cy="1754326"/>
          </a:xfrm>
          <a:prstGeom prst="rect">
            <a:avLst/>
          </a:prstGeom>
          <a:noFill/>
        </p:spPr>
        <p:txBody>
          <a:bodyPr wrap="square" rtlCol="0">
            <a:spAutoFit/>
          </a:bodyPr>
          <a:lstStyle/>
          <a:p>
            <a:r>
              <a:rPr lang="zh-CN" altLang="en-US" b="1" spc="300" dirty="0" smtClean="0">
                <a:solidFill>
                  <a:schemeClr val="bg1"/>
                </a:solidFill>
                <a:latin typeface="微软雅黑" panose="020B0503020204020204" pitchFamily="34" charset="-122"/>
                <a:ea typeface="微软雅黑" panose="020B0503020204020204" pitchFamily="34" charset="-122"/>
              </a:rPr>
              <a:t>小组名称：少年先疯队</a:t>
            </a:r>
            <a:endParaRPr lang="en-US" altLang="zh-CN" b="1" spc="300" dirty="0" smtClean="0">
              <a:solidFill>
                <a:schemeClr val="bg1"/>
              </a:solidFill>
              <a:latin typeface="微软雅黑" panose="020B0503020204020204" pitchFamily="34" charset="-122"/>
              <a:ea typeface="微软雅黑" panose="020B0503020204020204" pitchFamily="34" charset="-122"/>
            </a:endParaRPr>
          </a:p>
          <a:p>
            <a:endParaRPr lang="en-US" altLang="zh-CN" b="1" spc="300" dirty="0">
              <a:solidFill>
                <a:schemeClr val="bg1"/>
              </a:solidFill>
              <a:latin typeface="微软雅黑" panose="020B0503020204020204" pitchFamily="34" charset="-122"/>
              <a:ea typeface="微软雅黑" panose="020B0503020204020204" pitchFamily="34" charset="-122"/>
            </a:endParaRPr>
          </a:p>
          <a:p>
            <a:r>
              <a:rPr lang="zh-CN" altLang="en-US" b="1" spc="300" dirty="0" smtClean="0">
                <a:solidFill>
                  <a:schemeClr val="bg1"/>
                </a:solidFill>
                <a:latin typeface="微软雅黑" panose="020B0503020204020204" pitchFamily="34" charset="-122"/>
                <a:ea typeface="微软雅黑" panose="020B0503020204020204" pitchFamily="34" charset="-122"/>
              </a:rPr>
              <a:t>小组成员：姚玉婷 马丽莎</a:t>
            </a:r>
            <a:endParaRPr lang="en-US" altLang="zh-CN" b="1" spc="300" dirty="0" smtClean="0">
              <a:solidFill>
                <a:schemeClr val="bg1"/>
              </a:solidFill>
              <a:latin typeface="微软雅黑" panose="020B0503020204020204" pitchFamily="34" charset="-122"/>
              <a:ea typeface="微软雅黑" panose="020B0503020204020204" pitchFamily="34" charset="-122"/>
            </a:endParaRPr>
          </a:p>
          <a:p>
            <a:endParaRPr lang="en-US" altLang="zh-CN" b="1" spc="300" dirty="0">
              <a:solidFill>
                <a:schemeClr val="bg1"/>
              </a:solidFill>
              <a:latin typeface="微软雅黑" panose="020B0503020204020204" pitchFamily="34" charset="-122"/>
              <a:ea typeface="微软雅黑" panose="020B0503020204020204" pitchFamily="34" charset="-122"/>
            </a:endParaRPr>
          </a:p>
          <a:p>
            <a:r>
              <a:rPr lang="en-US" altLang="zh-CN" b="1" spc="300" dirty="0" smtClean="0">
                <a:solidFill>
                  <a:schemeClr val="bg1"/>
                </a:solidFill>
                <a:latin typeface="微软雅黑" panose="020B0503020204020204" pitchFamily="34" charset="-122"/>
                <a:ea typeface="微软雅黑" panose="020B0503020204020204" pitchFamily="34" charset="-122"/>
              </a:rPr>
              <a:t>             </a:t>
            </a:r>
            <a:r>
              <a:rPr lang="zh-CN" altLang="en-US" b="1" spc="300" dirty="0" smtClean="0">
                <a:solidFill>
                  <a:schemeClr val="bg1"/>
                </a:solidFill>
                <a:latin typeface="微软雅黑" panose="020B0503020204020204" pitchFamily="34" charset="-122"/>
                <a:ea typeface="微软雅黑" panose="020B0503020204020204" pitchFamily="34" charset="-122"/>
              </a:rPr>
              <a:t>孙苗坤 张  琼</a:t>
            </a:r>
            <a:endParaRPr lang="en-US" altLang="zh-CN" b="1" spc="300" dirty="0" smtClean="0">
              <a:solidFill>
                <a:schemeClr val="bg1"/>
              </a:solidFill>
              <a:latin typeface="微软雅黑" panose="020B0503020204020204" pitchFamily="34" charset="-122"/>
              <a:ea typeface="微软雅黑" panose="020B0503020204020204" pitchFamily="34" charset="-122"/>
            </a:endParaRPr>
          </a:p>
          <a:p>
            <a:r>
              <a:rPr lang="en-US" altLang="zh-CN" b="1" spc="300" dirty="0">
                <a:solidFill>
                  <a:schemeClr val="bg1"/>
                </a:solidFill>
                <a:latin typeface="微软雅黑" panose="020B0503020204020204" pitchFamily="34" charset="-122"/>
                <a:ea typeface="微软雅黑" panose="020B0503020204020204" pitchFamily="34" charset="-122"/>
              </a:rPr>
              <a:t> </a:t>
            </a:r>
            <a:r>
              <a:rPr lang="en-US" altLang="zh-CN" b="1" spc="300" dirty="0" smtClean="0">
                <a:solidFill>
                  <a:schemeClr val="bg1"/>
                </a:solidFill>
                <a:latin typeface="微软雅黑" panose="020B0503020204020204" pitchFamily="34" charset="-122"/>
                <a:ea typeface="微软雅黑" panose="020B0503020204020204" pitchFamily="34" charset="-122"/>
              </a:rPr>
              <a:t>                     </a:t>
            </a:r>
            <a:endParaRPr lang="en-US" altLang="zh-CN" b="1" spc="300" dirty="0" smtClean="0">
              <a:solidFill>
                <a:schemeClr val="bg1"/>
              </a:solidFill>
              <a:latin typeface="微软雅黑" panose="020B0503020204020204" pitchFamily="34" charset="-122"/>
              <a:ea typeface="微软雅黑" panose="020B0503020204020204" pitchFamily="34" charset="-122"/>
            </a:endParaRPr>
          </a:p>
        </p:txBody>
      </p:sp>
      <p:grpSp>
        <p:nvGrpSpPr>
          <p:cNvPr id="71" name="组合 70"/>
          <p:cNvGrpSpPr/>
          <p:nvPr/>
        </p:nvGrpSpPr>
        <p:grpSpPr>
          <a:xfrm rot="10800000">
            <a:off x="9550800" y="4375863"/>
            <a:ext cx="3196963" cy="3132367"/>
            <a:chOff x="-241322" y="-198407"/>
            <a:chExt cx="2400407" cy="2397341"/>
          </a:xfrm>
        </p:grpSpPr>
        <p:grpSp>
          <p:nvGrpSpPr>
            <p:cNvPr id="72" name="组合 71"/>
            <p:cNvGrpSpPr/>
            <p:nvPr/>
          </p:nvGrpSpPr>
          <p:grpSpPr>
            <a:xfrm>
              <a:off x="112549" y="124482"/>
              <a:ext cx="2046536" cy="2074452"/>
              <a:chOff x="-39851" y="-27918"/>
              <a:chExt cx="2046536" cy="2074452"/>
            </a:xfrm>
          </p:grpSpPr>
          <p:cxnSp>
            <p:nvCxnSpPr>
              <p:cNvPr id="80" name="直接连接符 79"/>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241322" y="-198407"/>
              <a:ext cx="2304737" cy="2336175"/>
              <a:chOff x="-39851" y="-27918"/>
              <a:chExt cx="2046536" cy="2074452"/>
            </a:xfrm>
          </p:grpSpPr>
          <p:cxnSp>
            <p:nvCxnSpPr>
              <p:cNvPr id="74" name="直接连接符 73"/>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2" name="组合 61"/>
          <p:cNvGrpSpPr/>
          <p:nvPr/>
        </p:nvGrpSpPr>
        <p:grpSpPr>
          <a:xfrm rot="5400000" flipV="1">
            <a:off x="-547085" y="-613131"/>
            <a:ext cx="3196963" cy="3132367"/>
            <a:chOff x="-241322" y="-198407"/>
            <a:chExt cx="2400407" cy="2397341"/>
          </a:xfrm>
        </p:grpSpPr>
        <p:grpSp>
          <p:nvGrpSpPr>
            <p:cNvPr id="86" name="组合 85"/>
            <p:cNvGrpSpPr/>
            <p:nvPr/>
          </p:nvGrpSpPr>
          <p:grpSpPr>
            <a:xfrm>
              <a:off x="112549" y="124482"/>
              <a:ext cx="2046536" cy="2074452"/>
              <a:chOff x="-39851" y="-27918"/>
              <a:chExt cx="2046536" cy="2074452"/>
            </a:xfrm>
          </p:grpSpPr>
          <p:cxnSp>
            <p:nvCxnSpPr>
              <p:cNvPr id="94" name="直接连接符 93"/>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241322" y="-198407"/>
              <a:ext cx="2304737" cy="2336175"/>
              <a:chOff x="-39851" y="-27918"/>
              <a:chExt cx="2046536" cy="2074452"/>
            </a:xfrm>
          </p:grpSpPr>
          <p:cxnSp>
            <p:nvCxnSpPr>
              <p:cNvPr id="88" name="直接连接符 87"/>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4780810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ppt_w</p:attrName>
                                        </p:attrNameLst>
                                      </p:cBhvr>
                                      <p:tavLst>
                                        <p:tav tm="0">
                                          <p:val>
                                            <p:fltVal val="0"/>
                                          </p:val>
                                        </p:tav>
                                        <p:tav tm="100000">
                                          <p:val>
                                            <p:strVal val="#ppt_w"/>
                                          </p:val>
                                        </p:tav>
                                      </p:tavLst>
                                    </p:anim>
                                    <p:anim calcmode="lin" valueType="num">
                                      <p:cBhvr>
                                        <p:cTn id="10" dur="500" fill="hold"/>
                                        <p:tgtEl>
                                          <p:spTgt spid="12"/>
                                        </p:tgtEl>
                                        <p:attrNameLst>
                                          <p:attrName>ppt_h</p:attrName>
                                        </p:attrNameLst>
                                      </p:cBhvr>
                                      <p:tavLst>
                                        <p:tav tm="0">
                                          <p:val>
                                            <p:strVal val="#ppt_h"/>
                                          </p:val>
                                        </p:tav>
                                        <p:tav tm="100000">
                                          <p:val>
                                            <p:strVal val="#ppt_h"/>
                                          </p:val>
                                        </p:tav>
                                      </p:tavLst>
                                    </p:anim>
                                  </p:childTnLst>
                                </p:cTn>
                              </p:par>
                            </p:childTnLst>
                          </p:cTn>
                        </p:par>
                        <p:par>
                          <p:cTn id="11" fill="hold">
                            <p:stCondLst>
                              <p:cond delay="1000"/>
                            </p:stCondLst>
                            <p:childTnLst>
                              <p:par>
                                <p:cTn id="12" presetID="17"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ppt_x</p:attrName>
                                        </p:attrNameLst>
                                      </p:cBhvr>
                                      <p:tavLst>
                                        <p:tav tm="0">
                                          <p:val>
                                            <p:strVal val="#ppt_x-#ppt_w/2"/>
                                          </p:val>
                                        </p:tav>
                                        <p:tav tm="100000">
                                          <p:val>
                                            <p:strVal val="#ppt_x"/>
                                          </p:val>
                                        </p:tav>
                                      </p:tavLst>
                                    </p:anim>
                                    <p:anim calcmode="lin" valueType="num">
                                      <p:cBhvr>
                                        <p:cTn id="15" dur="500" fill="hold"/>
                                        <p:tgtEl>
                                          <p:spTgt spid="14"/>
                                        </p:tgtEl>
                                        <p:attrNameLst>
                                          <p:attrName>ppt_y</p:attrName>
                                        </p:attrNameLst>
                                      </p:cBhvr>
                                      <p:tavLst>
                                        <p:tav tm="0">
                                          <p:val>
                                            <p:strVal val="#ppt_y"/>
                                          </p:val>
                                        </p:tav>
                                        <p:tav tm="100000">
                                          <p:val>
                                            <p:strVal val="#ppt_y"/>
                                          </p:val>
                                        </p:tav>
                                      </p:tavLst>
                                    </p:anim>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strVal val="#ppt_h"/>
                                          </p:val>
                                        </p:tav>
                                        <p:tav tm="100000">
                                          <p:val>
                                            <p:strVal val="#ppt_h"/>
                                          </p:val>
                                        </p:tav>
                                      </p:tavLst>
                                    </p:anim>
                                  </p:childTnLst>
                                </p:cTn>
                              </p:par>
                              <p:par>
                                <p:cTn id="18" presetID="17" presetClass="entr" presetSubtype="2"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ppt_x</p:attrName>
                                        </p:attrNameLst>
                                      </p:cBhvr>
                                      <p:tavLst>
                                        <p:tav tm="0">
                                          <p:val>
                                            <p:strVal val="#ppt_x+#ppt_w/2"/>
                                          </p:val>
                                        </p:tav>
                                        <p:tav tm="100000">
                                          <p:val>
                                            <p:strVal val="#ppt_x"/>
                                          </p:val>
                                        </p:tav>
                                      </p:tavLst>
                                    </p:anim>
                                    <p:anim calcmode="lin" valueType="num">
                                      <p:cBhvr>
                                        <p:cTn id="21" dur="500" fill="hold"/>
                                        <p:tgtEl>
                                          <p:spTgt spid="13"/>
                                        </p:tgtEl>
                                        <p:attrNameLst>
                                          <p:attrName>ppt_y</p:attrName>
                                        </p:attrNameLst>
                                      </p:cBhvr>
                                      <p:tavLst>
                                        <p:tav tm="0">
                                          <p:val>
                                            <p:strVal val="#ppt_y"/>
                                          </p:val>
                                        </p:tav>
                                        <p:tav tm="100000">
                                          <p:val>
                                            <p:strVal val="#ppt_y"/>
                                          </p:val>
                                        </p:tav>
                                      </p:tavLst>
                                    </p:anim>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strVal val="#ppt_h"/>
                                          </p:val>
                                        </p:tav>
                                        <p:tav tm="100000">
                                          <p:val>
                                            <p:strVal val="#ppt_h"/>
                                          </p:val>
                                        </p:tav>
                                      </p:tavLst>
                                    </p:anim>
                                  </p:childTnLst>
                                </p:cTn>
                              </p:par>
                            </p:childTnLst>
                          </p:cTn>
                        </p:par>
                        <p:par>
                          <p:cTn id="24" fill="hold">
                            <p:stCondLst>
                              <p:cond delay="1500"/>
                            </p:stCondLst>
                            <p:childTnLst>
                              <p:par>
                                <p:cTn id="25" presetID="17" presetClass="entr" presetSubtype="1"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100000">
                                          <p:val>
                                            <p:strVal val="#ppt_x"/>
                                          </p:val>
                                        </p:tav>
                                      </p:tavLst>
                                    </p:anim>
                                    <p:anim calcmode="lin" valueType="num">
                                      <p:cBhvr>
                                        <p:cTn id="28" dur="500" fill="hold"/>
                                        <p:tgtEl>
                                          <p:spTgt spid="8"/>
                                        </p:tgtEl>
                                        <p:attrNameLst>
                                          <p:attrName>ppt_y</p:attrName>
                                        </p:attrNameLst>
                                      </p:cBhvr>
                                      <p:tavLst>
                                        <p:tav tm="0">
                                          <p:val>
                                            <p:strVal val="#ppt_y-#ppt_h/2"/>
                                          </p:val>
                                        </p:tav>
                                        <p:tav tm="100000">
                                          <p:val>
                                            <p:strVal val="#ppt_y"/>
                                          </p:val>
                                        </p:tav>
                                      </p:tavLst>
                                    </p:anim>
                                    <p:anim calcmode="lin" valueType="num">
                                      <p:cBhvr>
                                        <p:cTn id="29" dur="500" fill="hold"/>
                                        <p:tgtEl>
                                          <p:spTgt spid="8"/>
                                        </p:tgtEl>
                                        <p:attrNameLst>
                                          <p:attrName>ppt_w</p:attrName>
                                        </p:attrNameLst>
                                      </p:cBhvr>
                                      <p:tavLst>
                                        <p:tav tm="0">
                                          <p:val>
                                            <p:strVal val="#ppt_w"/>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childTnLst>
                                </p:cTn>
                              </p:par>
                              <p:par>
                                <p:cTn id="31" presetID="17" presetClass="entr" presetSubtype="8"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ppt_x</p:attrName>
                                        </p:attrNameLst>
                                      </p:cBhvr>
                                      <p:tavLst>
                                        <p:tav tm="0">
                                          <p:val>
                                            <p:strVal val="#ppt_x-#ppt_w/2"/>
                                          </p:val>
                                        </p:tav>
                                        <p:tav tm="100000">
                                          <p:val>
                                            <p:strVal val="#ppt_x"/>
                                          </p:val>
                                        </p:tav>
                                      </p:tavLst>
                                    </p:anim>
                                    <p:anim calcmode="lin" valueType="num">
                                      <p:cBhvr>
                                        <p:cTn id="34" dur="500" fill="hold"/>
                                        <p:tgtEl>
                                          <p:spTgt spid="10"/>
                                        </p:tgtEl>
                                        <p:attrNameLst>
                                          <p:attrName>ppt_y</p:attrName>
                                        </p:attrNameLst>
                                      </p:cBhvr>
                                      <p:tavLst>
                                        <p:tav tm="0">
                                          <p:val>
                                            <p:strVal val="#ppt_y"/>
                                          </p:val>
                                        </p:tav>
                                        <p:tav tm="100000">
                                          <p:val>
                                            <p:strVal val="#ppt_y"/>
                                          </p:val>
                                        </p:tav>
                                      </p:tavLst>
                                    </p:anim>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strVal val="#ppt_h"/>
                                          </p:val>
                                        </p:tav>
                                        <p:tav tm="100000">
                                          <p:val>
                                            <p:strVal val="#ppt_h"/>
                                          </p:val>
                                        </p:tav>
                                      </p:tavLst>
                                    </p:anim>
                                  </p:childTnLst>
                                </p:cTn>
                              </p:par>
                              <p:par>
                                <p:cTn id="37" presetID="17"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ppt_x</p:attrName>
                                        </p:attrNameLst>
                                      </p:cBhvr>
                                      <p:tavLst>
                                        <p:tav tm="0">
                                          <p:val>
                                            <p:strVal val="#ppt_x"/>
                                          </p:val>
                                        </p:tav>
                                        <p:tav tm="100000">
                                          <p:val>
                                            <p:strVal val="#ppt_x"/>
                                          </p:val>
                                        </p:tav>
                                      </p:tavLst>
                                    </p:anim>
                                    <p:anim calcmode="lin" valueType="num">
                                      <p:cBhvr>
                                        <p:cTn id="40" dur="500" fill="hold"/>
                                        <p:tgtEl>
                                          <p:spTgt spid="16"/>
                                        </p:tgtEl>
                                        <p:attrNameLst>
                                          <p:attrName>ppt_y</p:attrName>
                                        </p:attrNameLst>
                                      </p:cBhvr>
                                      <p:tavLst>
                                        <p:tav tm="0">
                                          <p:val>
                                            <p:strVal val="#ppt_y+#ppt_h/2"/>
                                          </p:val>
                                        </p:tav>
                                        <p:tav tm="100000">
                                          <p:val>
                                            <p:strVal val="#ppt_y"/>
                                          </p:val>
                                        </p:tav>
                                      </p:tavLst>
                                    </p:anim>
                                    <p:anim calcmode="lin" valueType="num">
                                      <p:cBhvr>
                                        <p:cTn id="41" dur="500" fill="hold"/>
                                        <p:tgtEl>
                                          <p:spTgt spid="16"/>
                                        </p:tgtEl>
                                        <p:attrNameLst>
                                          <p:attrName>ppt_w</p:attrName>
                                        </p:attrNameLst>
                                      </p:cBhvr>
                                      <p:tavLst>
                                        <p:tav tm="0">
                                          <p:val>
                                            <p:strVal val="#ppt_w"/>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childTnLst>
                                </p:cTn>
                              </p:par>
                              <p:par>
                                <p:cTn id="43" presetID="17" presetClass="entr" presetSubtype="2"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ppt_x</p:attrName>
                                        </p:attrNameLst>
                                      </p:cBhvr>
                                      <p:tavLst>
                                        <p:tav tm="0">
                                          <p:val>
                                            <p:strVal val="#ppt_x+#ppt_w/2"/>
                                          </p:val>
                                        </p:tav>
                                        <p:tav tm="100000">
                                          <p:val>
                                            <p:strVal val="#ppt_x"/>
                                          </p:val>
                                        </p:tav>
                                      </p:tavLst>
                                    </p:anim>
                                    <p:anim calcmode="lin" valueType="num">
                                      <p:cBhvr>
                                        <p:cTn id="46" dur="500" fill="hold"/>
                                        <p:tgtEl>
                                          <p:spTgt spid="20"/>
                                        </p:tgtEl>
                                        <p:attrNameLst>
                                          <p:attrName>ppt_y</p:attrName>
                                        </p:attrNameLst>
                                      </p:cBhvr>
                                      <p:tavLst>
                                        <p:tav tm="0">
                                          <p:val>
                                            <p:strVal val="#ppt_y"/>
                                          </p:val>
                                        </p:tav>
                                        <p:tav tm="100000">
                                          <p:val>
                                            <p:strVal val="#ppt_y"/>
                                          </p:val>
                                        </p:tav>
                                      </p:tavLst>
                                    </p:anim>
                                    <p:anim calcmode="lin" valueType="num">
                                      <p:cBhvr>
                                        <p:cTn id="47" dur="500" fill="hold"/>
                                        <p:tgtEl>
                                          <p:spTgt spid="20"/>
                                        </p:tgtEl>
                                        <p:attrNameLst>
                                          <p:attrName>ppt_w</p:attrName>
                                        </p:attrNameLst>
                                      </p:cBhvr>
                                      <p:tavLst>
                                        <p:tav tm="0">
                                          <p:val>
                                            <p:fltVal val="0"/>
                                          </p:val>
                                        </p:tav>
                                        <p:tav tm="100000">
                                          <p:val>
                                            <p:strVal val="#ppt_w"/>
                                          </p:val>
                                        </p:tav>
                                      </p:tavLst>
                                    </p:anim>
                                    <p:anim calcmode="lin" valueType="num">
                                      <p:cBhvr>
                                        <p:cTn id="48" dur="500" fill="hold"/>
                                        <p:tgtEl>
                                          <p:spTgt spid="20"/>
                                        </p:tgtEl>
                                        <p:attrNameLst>
                                          <p:attrName>ppt_h</p:attrName>
                                        </p:attrNameLst>
                                      </p:cBhvr>
                                      <p:tavLst>
                                        <p:tav tm="0">
                                          <p:val>
                                            <p:strVal val="#ppt_h"/>
                                          </p:val>
                                        </p:tav>
                                        <p:tav tm="100000">
                                          <p:val>
                                            <p:strVal val="#ppt_h"/>
                                          </p:val>
                                        </p:tav>
                                      </p:tavLst>
                                    </p:anim>
                                  </p:childTnLst>
                                </p:cTn>
                              </p:par>
                              <p:par>
                                <p:cTn id="49" presetID="14" presetClass="entr" presetSubtype="10" fill="hold" nodeType="with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randombar(horizontal)">
                                      <p:cBhvr>
                                        <p:cTn id="51" dur="750"/>
                                        <p:tgtEl>
                                          <p:spTgt spid="71"/>
                                        </p:tgtEl>
                                      </p:cBhvr>
                                    </p:animEffect>
                                  </p:childTnLst>
                                </p:cTn>
                              </p:par>
                              <p:par>
                                <p:cTn id="52" presetID="14" presetClass="entr" presetSubtype="10" fill="hold" nodeType="with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randombar(horizontal)">
                                      <p:cBhvr>
                                        <p:cTn id="54" dur="750"/>
                                        <p:tgtEl>
                                          <p:spTgt spid="62"/>
                                        </p:tgtEl>
                                      </p:cBhvr>
                                    </p:animEffect>
                                  </p:childTnLst>
                                </p:cTn>
                              </p:par>
                            </p:childTnLst>
                          </p:cTn>
                        </p:par>
                        <p:par>
                          <p:cTn id="55" fill="hold">
                            <p:stCondLst>
                              <p:cond delay="2250"/>
                            </p:stCondLst>
                            <p:childTnLst>
                              <p:par>
                                <p:cTn id="56" presetID="20" presetClass="entr" presetSubtype="0" fill="hold" grpId="0" nodeType="afterEffect">
                                  <p:stCondLst>
                                    <p:cond delay="250"/>
                                  </p:stCondLst>
                                  <p:childTnLst>
                                    <p:set>
                                      <p:cBhvr>
                                        <p:cTn id="57" dur="1" fill="hold">
                                          <p:stCondLst>
                                            <p:cond delay="0"/>
                                          </p:stCondLst>
                                        </p:cTn>
                                        <p:tgtEl>
                                          <p:spTgt spid="24"/>
                                        </p:tgtEl>
                                        <p:attrNameLst>
                                          <p:attrName>style.visibility</p:attrName>
                                        </p:attrNameLst>
                                      </p:cBhvr>
                                      <p:to>
                                        <p:strVal val="visible"/>
                                      </p:to>
                                    </p:set>
                                    <p:animEffect transition="in" filter="wedge">
                                      <p:cBhvr>
                                        <p:cTn id="58" dur="250"/>
                                        <p:tgtEl>
                                          <p:spTgt spid="24"/>
                                        </p:tgtEl>
                                      </p:cBhvr>
                                    </p:animEffect>
                                  </p:childTnLst>
                                </p:cTn>
                              </p:par>
                            </p:childTnLst>
                          </p:cTn>
                        </p:par>
                        <p:par>
                          <p:cTn id="59" fill="hold">
                            <p:stCondLst>
                              <p:cond delay="2750"/>
                            </p:stCondLst>
                            <p:childTnLst>
                              <p:par>
                                <p:cTn id="60" presetID="14" presetClass="entr" presetSubtype="10" fill="hold" grpId="0" nodeType="afterEffect">
                                  <p:stCondLst>
                                    <p:cond delay="250"/>
                                  </p:stCondLst>
                                  <p:childTnLst>
                                    <p:set>
                                      <p:cBhvr>
                                        <p:cTn id="61" dur="1" fill="hold">
                                          <p:stCondLst>
                                            <p:cond delay="0"/>
                                          </p:stCondLst>
                                        </p:cTn>
                                        <p:tgtEl>
                                          <p:spTgt spid="23"/>
                                        </p:tgtEl>
                                        <p:attrNameLst>
                                          <p:attrName>style.visibility</p:attrName>
                                        </p:attrNameLst>
                                      </p:cBhvr>
                                      <p:to>
                                        <p:strVal val="visible"/>
                                      </p:to>
                                    </p:set>
                                    <p:animEffect transition="in" filter="randombar(horizontal)">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25165" y="868100"/>
            <a:ext cx="6589920" cy="4708981"/>
            <a:chOff x="3125165" y="868100"/>
            <a:chExt cx="6589920" cy="4708981"/>
          </a:xfrm>
        </p:grpSpPr>
        <p:sp>
          <p:nvSpPr>
            <p:cNvPr id="4" name="文本框 3"/>
            <p:cNvSpPr txBox="1"/>
            <p:nvPr/>
          </p:nvSpPr>
          <p:spPr>
            <a:xfrm>
              <a:off x="3125165" y="868100"/>
              <a:ext cx="2646878" cy="4708981"/>
            </a:xfrm>
            <a:prstGeom prst="rect">
              <a:avLst/>
            </a:prstGeom>
            <a:noFill/>
          </p:spPr>
          <p:txBody>
            <a:bodyPr wrap="none" rtlCol="0">
              <a:spAutoFit/>
            </a:bodyPr>
            <a:lstStyle/>
            <a:p>
              <a:r>
                <a:rPr lang="en-US" altLang="zh-CN" sz="30000" dirty="0">
                  <a:solidFill>
                    <a:srgbClr val="2F5597"/>
                  </a:solidFill>
                  <a:latin typeface="Kozuka Mincho Pro H" panose="02020A00000000000000" pitchFamily="18" charset="-128"/>
                  <a:ea typeface="Kozuka Mincho Pro H" panose="02020A00000000000000" pitchFamily="18" charset="-128"/>
                </a:rPr>
                <a:t>3</a:t>
              </a:r>
              <a:endParaRPr lang="zh-CN" altLang="en-US" sz="30000" dirty="0">
                <a:solidFill>
                  <a:srgbClr val="2F5597"/>
                </a:solidFill>
                <a:latin typeface="Kozuka Mincho Pro H" panose="02020A00000000000000" pitchFamily="18" charset="-128"/>
                <a:ea typeface="Kozuka Mincho Pro H" panose="02020A00000000000000" pitchFamily="18" charset="-128"/>
              </a:endParaRPr>
            </a:p>
          </p:txBody>
        </p:sp>
        <p:grpSp>
          <p:nvGrpSpPr>
            <p:cNvPr id="7" name="组合 6"/>
            <p:cNvGrpSpPr/>
            <p:nvPr/>
          </p:nvGrpSpPr>
          <p:grpSpPr>
            <a:xfrm>
              <a:off x="4305782" y="2128782"/>
              <a:ext cx="5409303" cy="2200150"/>
              <a:chOff x="4305782" y="2128782"/>
              <a:chExt cx="5409303" cy="2200150"/>
            </a:xfrm>
          </p:grpSpPr>
          <p:sp>
            <p:nvSpPr>
              <p:cNvPr id="5" name="矩形 4"/>
              <p:cNvSpPr/>
              <p:nvPr/>
            </p:nvSpPr>
            <p:spPr>
              <a:xfrm>
                <a:off x="4448604" y="2232954"/>
                <a:ext cx="5266481" cy="1979271"/>
              </a:xfrm>
              <a:prstGeom prst="rect">
                <a:avLst/>
              </a:prstGeom>
              <a:solidFill>
                <a:srgbClr val="F5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200" dirty="0" smtClean="0">
                  <a:solidFill>
                    <a:srgbClr val="2F5597"/>
                  </a:solidFill>
                  <a:latin typeface="汉仪菱心体简" panose="02010609000101010101" pitchFamily="49" charset="-122"/>
                  <a:ea typeface="汉仪菱心体简" panose="02010609000101010101" pitchFamily="49" charset="-122"/>
                </a:endParaRPr>
              </a:p>
              <a:p>
                <a:pPr algn="ctr"/>
                <a:r>
                  <a:rPr lang="zh-CN" altLang="en-US" sz="7200" dirty="0" smtClean="0">
                    <a:solidFill>
                      <a:srgbClr val="2F5597"/>
                    </a:solidFill>
                    <a:latin typeface="汉仪菱心体简" panose="02010609000101010101" pitchFamily="49" charset="-122"/>
                    <a:ea typeface="汉仪菱心体简" panose="02010609000101010101" pitchFamily="49" charset="-122"/>
                  </a:rPr>
                  <a:t>开发过程</a:t>
                </a:r>
                <a:endParaRPr lang="zh-CN" altLang="en-US" sz="7200" dirty="0">
                  <a:solidFill>
                    <a:srgbClr val="2F5597"/>
                  </a:solidFill>
                  <a:latin typeface="汉仪菱心体简" panose="02010609000101010101" pitchFamily="49" charset="-122"/>
                  <a:ea typeface="汉仪菱心体简" panose="02010609000101010101" pitchFamily="49" charset="-122"/>
                </a:endParaRPr>
              </a:p>
              <a:p>
                <a:pPr algn="ctr"/>
                <a:endParaRPr lang="zh-CN" altLang="en-US" sz="7000" b="1" spc="600" dirty="0">
                  <a:solidFill>
                    <a:srgbClr val="2F5597"/>
                  </a:solidFill>
                  <a:latin typeface="汉仪菱心体简" panose="02010609000101010101" pitchFamily="49" charset="-122"/>
                  <a:ea typeface="汉仪菱心体简" panose="02010609000101010101" pitchFamily="49" charset="-122"/>
                </a:endParaRPr>
              </a:p>
            </p:txBody>
          </p:sp>
          <p:sp>
            <p:nvSpPr>
              <p:cNvPr id="6" name="矩形 5"/>
              <p:cNvSpPr/>
              <p:nvPr/>
            </p:nvSpPr>
            <p:spPr>
              <a:xfrm>
                <a:off x="4305782" y="2128782"/>
                <a:ext cx="5177809" cy="2200150"/>
              </a:xfrm>
              <a:prstGeom prst="rect">
                <a:avLst/>
              </a:prstGeom>
              <a:noFill/>
              <a:ln>
                <a:solidFill>
                  <a:srgbClr val="F8F5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02038502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5035633" y="325146"/>
            <a:ext cx="1723549" cy="461665"/>
          </a:xfrm>
          <a:prstGeom prst="rect">
            <a:avLst/>
          </a:prstGeom>
          <a:noFill/>
        </p:spPr>
        <p:txBody>
          <a:bodyPr wrap="none" rtlCol="0">
            <a:spAutoFit/>
          </a:bodyPr>
          <a:lstStyle/>
          <a:p>
            <a:r>
              <a:rPr lang="zh-CN" altLang="en-US" sz="2400" spc="600" dirty="0" smtClean="0">
                <a:solidFill>
                  <a:srgbClr val="2F5597"/>
                </a:solidFill>
                <a:latin typeface="汉仪菱心体简" panose="02010609000101010101" pitchFamily="49" charset="-122"/>
                <a:ea typeface="汉仪菱心体简" panose="02010609000101010101" pitchFamily="49" charset="-122"/>
              </a:rPr>
              <a:t>系统设计</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pic>
        <p:nvPicPr>
          <p:cNvPr id="48" name="图片 4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rot="16200000" flipH="1">
            <a:off x="3056704" y="2369171"/>
            <a:ext cx="5284620" cy="3336534"/>
          </a:xfrm>
          <a:prstGeom prst="rect">
            <a:avLst/>
          </a:prstGeom>
        </p:spPr>
      </p:pic>
      <p:grpSp>
        <p:nvGrpSpPr>
          <p:cNvPr id="17" name="组合 16"/>
          <p:cNvGrpSpPr/>
          <p:nvPr/>
        </p:nvGrpSpPr>
        <p:grpSpPr>
          <a:xfrm>
            <a:off x="5886866" y="2199074"/>
            <a:ext cx="2415868" cy="575353"/>
            <a:chOff x="5876818" y="2106202"/>
            <a:chExt cx="2415868" cy="575353"/>
          </a:xfrm>
        </p:grpSpPr>
        <p:sp>
          <p:nvSpPr>
            <p:cNvPr id="2" name="矩形 1"/>
            <p:cNvSpPr/>
            <p:nvPr/>
          </p:nvSpPr>
          <p:spPr>
            <a:xfrm>
              <a:off x="5876818" y="2106202"/>
              <a:ext cx="2188395" cy="544531"/>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600" dirty="0" smtClean="0">
                  <a:latin typeface="微软雅黑" panose="020B0503020204020204" pitchFamily="34" charset="-122"/>
                  <a:ea typeface="微软雅黑" panose="020B0503020204020204" pitchFamily="34" charset="-122"/>
                </a:rPr>
                <a:t>详细设计</a:t>
              </a:r>
              <a:endParaRPr lang="zh-CN" altLang="en-US" spc="600" dirty="0">
                <a:latin typeface="微软雅黑" panose="020B0503020204020204" pitchFamily="34" charset="-122"/>
                <a:ea typeface="微软雅黑" panose="020B0503020204020204" pitchFamily="34" charset="-122"/>
              </a:endParaRPr>
            </a:p>
          </p:txBody>
        </p:sp>
        <p:sp>
          <p:nvSpPr>
            <p:cNvPr id="3" name="椭圆 2"/>
            <p:cNvSpPr/>
            <p:nvPr/>
          </p:nvSpPr>
          <p:spPr>
            <a:xfrm>
              <a:off x="7717333" y="2106202"/>
              <a:ext cx="575353" cy="575353"/>
            </a:xfrm>
            <a:prstGeom prst="ellipse">
              <a:avLst/>
            </a:prstGeom>
            <a:solidFill>
              <a:srgbClr val="2F559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2</a:t>
              </a:r>
              <a:endParaRPr lang="zh-CN" altLang="en-US" sz="2800" dirty="0">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3166628" y="4006823"/>
            <a:ext cx="2420426" cy="575353"/>
            <a:chOff x="5644787" y="2096154"/>
            <a:chExt cx="2420426" cy="575353"/>
          </a:xfrm>
          <a:solidFill>
            <a:schemeClr val="bg1">
              <a:lumMod val="75000"/>
            </a:schemeClr>
          </a:solidFill>
        </p:grpSpPr>
        <p:sp>
          <p:nvSpPr>
            <p:cNvPr id="70" name="矩形 69"/>
            <p:cNvSpPr/>
            <p:nvPr/>
          </p:nvSpPr>
          <p:spPr>
            <a:xfrm>
              <a:off x="5876818" y="2106202"/>
              <a:ext cx="2188395" cy="5445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600" dirty="0" smtClean="0">
                  <a:solidFill>
                    <a:schemeClr val="tx1">
                      <a:lumMod val="95000"/>
                      <a:lumOff val="5000"/>
                    </a:schemeClr>
                  </a:solidFill>
                  <a:latin typeface="微软雅黑" panose="020B0503020204020204" pitchFamily="34" charset="-122"/>
                  <a:ea typeface="微软雅黑" panose="020B0503020204020204" pitchFamily="34" charset="-122"/>
                </a:rPr>
                <a:t>总体设计</a:t>
              </a:r>
              <a:endParaRPr lang="zh-CN" altLang="en-US" spc="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71" name="椭圆 70"/>
            <p:cNvSpPr/>
            <p:nvPr/>
          </p:nvSpPr>
          <p:spPr>
            <a:xfrm>
              <a:off x="5644787" y="2096154"/>
              <a:ext cx="575353" cy="575353"/>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lumMod val="95000"/>
                      <a:lumOff val="5000"/>
                    </a:schemeClr>
                  </a:solidFill>
                  <a:latin typeface="微软雅黑" panose="020B0503020204020204" pitchFamily="34" charset="-122"/>
                  <a:ea typeface="微软雅黑" panose="020B0503020204020204" pitchFamily="34" charset="-122"/>
                </a:rPr>
                <a:t>1</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9" name="文本框 8"/>
          <p:cNvSpPr txBox="1"/>
          <p:nvPr/>
        </p:nvSpPr>
        <p:spPr>
          <a:xfrm>
            <a:off x="9023921" y="2102007"/>
            <a:ext cx="1367682" cy="1169551"/>
          </a:xfrm>
          <a:prstGeom prst="rect">
            <a:avLst/>
          </a:prstGeom>
          <a:noFill/>
        </p:spPr>
        <p:txBody>
          <a:bodyPr wrap="non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1</a:t>
            </a: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）登录模块</a:t>
            </a:r>
            <a:endParaRPr lang="en-US" altLang="zh-CN" sz="1400" dirty="0" smtClean="0">
              <a:solidFill>
                <a:schemeClr val="bg2">
                  <a:lumMod val="50000"/>
                </a:schemeClr>
              </a:solidFill>
              <a:latin typeface="微软雅黑" panose="020B0503020204020204" pitchFamily="34" charset="-122"/>
              <a:ea typeface="微软雅黑" panose="020B0503020204020204" pitchFamily="34" charset="-122"/>
            </a:endParaRPr>
          </a:p>
          <a:p>
            <a:endParaRPr lang="en-US" altLang="zh-CN" sz="1400" dirty="0" smtClean="0">
              <a:solidFill>
                <a:schemeClr val="bg2">
                  <a:lumMod val="50000"/>
                </a:schemeClr>
              </a:solidFill>
              <a:latin typeface="微软雅黑" panose="020B0503020204020204" pitchFamily="34" charset="-122"/>
              <a:ea typeface="微软雅黑" panose="020B0503020204020204" pitchFamily="34" charset="-122"/>
            </a:endParaRPr>
          </a:p>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2</a:t>
            </a: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）管理员模块</a:t>
            </a:r>
            <a:endParaRPr lang="en-US" altLang="zh-CN" sz="1400" dirty="0" smtClean="0">
              <a:solidFill>
                <a:schemeClr val="bg2">
                  <a:lumMod val="50000"/>
                </a:schemeClr>
              </a:solidFill>
              <a:latin typeface="微软雅黑" panose="020B0503020204020204" pitchFamily="34" charset="-122"/>
              <a:ea typeface="微软雅黑" panose="020B0503020204020204" pitchFamily="34" charset="-122"/>
            </a:endParaRPr>
          </a:p>
          <a:p>
            <a:endParaRPr lang="en-US" altLang="zh-CN" sz="1400" dirty="0" smtClean="0">
              <a:solidFill>
                <a:schemeClr val="bg2">
                  <a:lumMod val="50000"/>
                </a:schemeClr>
              </a:solidFill>
              <a:latin typeface="微软雅黑" panose="020B0503020204020204" pitchFamily="34" charset="-122"/>
              <a:ea typeface="微软雅黑" panose="020B0503020204020204" pitchFamily="34" charset="-122"/>
            </a:endParaRPr>
          </a:p>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3</a:t>
            </a: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）会员模块</a:t>
            </a: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30521" y="3919804"/>
            <a:ext cx="2085827" cy="738664"/>
          </a:xfrm>
          <a:prstGeom prst="rect">
            <a:avLst/>
          </a:prstGeom>
          <a:noFill/>
        </p:spPr>
        <p:txBody>
          <a:bodyPr wrap="non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1</a:t>
            </a: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）系统的基本功能模块</a:t>
            </a:r>
            <a:endParaRPr lang="en-US" altLang="zh-CN" sz="1400" dirty="0" smtClean="0">
              <a:solidFill>
                <a:schemeClr val="bg2">
                  <a:lumMod val="50000"/>
                </a:schemeClr>
              </a:solidFill>
              <a:latin typeface="微软雅黑" panose="020B0503020204020204" pitchFamily="34" charset="-122"/>
              <a:ea typeface="微软雅黑" panose="020B0503020204020204" pitchFamily="34" charset="-122"/>
            </a:endParaRPr>
          </a:p>
          <a:p>
            <a:endParaRPr lang="en-US" altLang="zh-CN" sz="1400" dirty="0" smtClean="0">
              <a:solidFill>
                <a:schemeClr val="bg2">
                  <a:lumMod val="50000"/>
                </a:schemeClr>
              </a:solidFill>
              <a:latin typeface="微软雅黑" panose="020B0503020204020204" pitchFamily="34" charset="-122"/>
              <a:ea typeface="微软雅黑" panose="020B0503020204020204" pitchFamily="34" charset="-122"/>
            </a:endParaRPr>
          </a:p>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2</a:t>
            </a:r>
            <a:r>
              <a:rPr lang="zh-CN" altLang="en-US" sz="1400" dirty="0" smtClean="0">
                <a:solidFill>
                  <a:schemeClr val="bg2">
                    <a:lumMod val="50000"/>
                  </a:schemeClr>
                </a:solidFill>
                <a:latin typeface="微软雅黑" panose="020B0503020204020204" pitchFamily="34" charset="-122"/>
                <a:ea typeface="微软雅黑" panose="020B0503020204020204" pitchFamily="34" charset="-122"/>
              </a:rPr>
              <a:t>）数据库设计</a:t>
            </a: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652433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250" fill="hold"/>
                                        <p:tgtEl>
                                          <p:spTgt spid="18"/>
                                        </p:tgtEl>
                                        <p:attrNameLst>
                                          <p:attrName>ppt_w</p:attrName>
                                        </p:attrNameLst>
                                      </p:cBhvr>
                                      <p:tavLst>
                                        <p:tav tm="0">
                                          <p:val>
                                            <p:strVal val="#ppt_w+.3"/>
                                          </p:val>
                                        </p:tav>
                                        <p:tav tm="100000">
                                          <p:val>
                                            <p:strVal val="#ppt_w"/>
                                          </p:val>
                                        </p:tav>
                                      </p:tavLst>
                                    </p:anim>
                                    <p:anim calcmode="lin" valueType="num">
                                      <p:cBhvr>
                                        <p:cTn id="8" dur="1250" fill="hold"/>
                                        <p:tgtEl>
                                          <p:spTgt spid="18"/>
                                        </p:tgtEl>
                                        <p:attrNameLst>
                                          <p:attrName>ppt_h</p:attrName>
                                        </p:attrNameLst>
                                      </p:cBhvr>
                                      <p:tavLst>
                                        <p:tav tm="0">
                                          <p:val>
                                            <p:strVal val="#ppt_h"/>
                                          </p:val>
                                        </p:tav>
                                        <p:tav tm="100000">
                                          <p:val>
                                            <p:strVal val="#ppt_h"/>
                                          </p:val>
                                        </p:tav>
                                      </p:tavLst>
                                    </p:anim>
                                    <p:animEffect transition="in" filter="fade">
                                      <p:cBhvr>
                                        <p:cTn id="9" dur="1250"/>
                                        <p:tgtEl>
                                          <p:spTgt spid="18"/>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1750"/>
                            </p:stCondLst>
                            <p:childTnLst>
                              <p:par>
                                <p:cTn id="15" presetID="45" presetClass="entr" presetSubtype="0" fill="hold" nodeType="after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2000"/>
                                        <p:tgtEl>
                                          <p:spTgt spid="48"/>
                                        </p:tgtEl>
                                      </p:cBhvr>
                                    </p:animEffect>
                                    <p:anim calcmode="lin" valueType="num">
                                      <p:cBhvr>
                                        <p:cTn id="18" dur="2000" fill="hold"/>
                                        <p:tgtEl>
                                          <p:spTgt spid="48"/>
                                        </p:tgtEl>
                                        <p:attrNameLst>
                                          <p:attrName>ppt_w</p:attrName>
                                        </p:attrNameLst>
                                      </p:cBhvr>
                                      <p:tavLst>
                                        <p:tav tm="0" fmla="#ppt_w*sin(2.5*pi*$)">
                                          <p:val>
                                            <p:fltVal val="0"/>
                                          </p:val>
                                        </p:tav>
                                        <p:tav tm="100000">
                                          <p:val>
                                            <p:fltVal val="1"/>
                                          </p:val>
                                        </p:tav>
                                      </p:tavLst>
                                    </p:anim>
                                    <p:anim calcmode="lin" valueType="num">
                                      <p:cBhvr>
                                        <p:cTn id="19" dur="2000" fill="hold"/>
                                        <p:tgtEl>
                                          <p:spTgt spid="48"/>
                                        </p:tgtEl>
                                        <p:attrNameLst>
                                          <p:attrName>ppt_h</p:attrName>
                                        </p:attrNameLst>
                                      </p:cBhvr>
                                      <p:tavLst>
                                        <p:tav tm="0">
                                          <p:val>
                                            <p:strVal val="#ppt_h"/>
                                          </p:val>
                                        </p:tav>
                                        <p:tav tm="100000">
                                          <p:val>
                                            <p:strVal val="#ppt_h"/>
                                          </p:val>
                                        </p:tav>
                                      </p:tavLst>
                                    </p:anim>
                                  </p:childTnLst>
                                </p:cTn>
                              </p:par>
                            </p:childTnLst>
                          </p:cTn>
                        </p:par>
                        <p:par>
                          <p:cTn id="20" fill="hold">
                            <p:stCondLst>
                              <p:cond delay="3750"/>
                            </p:stCondLst>
                            <p:childTnLst>
                              <p:par>
                                <p:cTn id="21" presetID="17" presetClass="entr" presetSubtype="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1000" fill="hold"/>
                                        <p:tgtEl>
                                          <p:spTgt spid="17"/>
                                        </p:tgtEl>
                                        <p:attrNameLst>
                                          <p:attrName>ppt_x</p:attrName>
                                        </p:attrNameLst>
                                      </p:cBhvr>
                                      <p:tavLst>
                                        <p:tav tm="0">
                                          <p:val>
                                            <p:strVal val="#ppt_x-#ppt_w/2"/>
                                          </p:val>
                                        </p:tav>
                                        <p:tav tm="100000">
                                          <p:val>
                                            <p:strVal val="#ppt_x"/>
                                          </p:val>
                                        </p:tav>
                                      </p:tavLst>
                                    </p:anim>
                                    <p:anim calcmode="lin" valueType="num">
                                      <p:cBhvr>
                                        <p:cTn id="24" dur="1000" fill="hold"/>
                                        <p:tgtEl>
                                          <p:spTgt spid="17"/>
                                        </p:tgtEl>
                                        <p:attrNameLst>
                                          <p:attrName>ppt_y</p:attrName>
                                        </p:attrNameLst>
                                      </p:cBhvr>
                                      <p:tavLst>
                                        <p:tav tm="0">
                                          <p:val>
                                            <p:strVal val="#ppt_y"/>
                                          </p:val>
                                        </p:tav>
                                        <p:tav tm="100000">
                                          <p:val>
                                            <p:strVal val="#ppt_y"/>
                                          </p:val>
                                        </p:tav>
                                      </p:tavLst>
                                    </p:anim>
                                    <p:anim calcmode="lin" valueType="num">
                                      <p:cBhvr>
                                        <p:cTn id="25" dur="1000" fill="hold"/>
                                        <p:tgtEl>
                                          <p:spTgt spid="17"/>
                                        </p:tgtEl>
                                        <p:attrNameLst>
                                          <p:attrName>ppt_w</p:attrName>
                                        </p:attrNameLst>
                                      </p:cBhvr>
                                      <p:tavLst>
                                        <p:tav tm="0">
                                          <p:val>
                                            <p:fltVal val="0"/>
                                          </p:val>
                                        </p:tav>
                                        <p:tav tm="100000">
                                          <p:val>
                                            <p:strVal val="#ppt_w"/>
                                          </p:val>
                                        </p:tav>
                                      </p:tavLst>
                                    </p:anim>
                                    <p:anim calcmode="lin" valueType="num">
                                      <p:cBhvr>
                                        <p:cTn id="26" dur="1000" fill="hold"/>
                                        <p:tgtEl>
                                          <p:spTgt spid="17"/>
                                        </p:tgtEl>
                                        <p:attrNameLst>
                                          <p:attrName>ppt_h</p:attrName>
                                        </p:attrNameLst>
                                      </p:cBhvr>
                                      <p:tavLst>
                                        <p:tav tm="0">
                                          <p:val>
                                            <p:strVal val="#ppt_h"/>
                                          </p:val>
                                        </p:tav>
                                        <p:tav tm="100000">
                                          <p:val>
                                            <p:strVal val="#ppt_h"/>
                                          </p:val>
                                        </p:tav>
                                      </p:tavLst>
                                    </p:anim>
                                  </p:childTnLst>
                                </p:cTn>
                              </p:par>
                            </p:childTnLst>
                          </p:cTn>
                        </p:par>
                        <p:par>
                          <p:cTn id="27" fill="hold">
                            <p:stCondLst>
                              <p:cond delay="4750"/>
                            </p:stCondLst>
                            <p:childTnLst>
                              <p:par>
                                <p:cTn id="28" presetID="4" presetClass="entr" presetSubtype="16"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ox(in)">
                                      <p:cBhvr>
                                        <p:cTn id="30" dur="2000"/>
                                        <p:tgtEl>
                                          <p:spTgt spid="9"/>
                                        </p:tgtEl>
                                      </p:cBhvr>
                                    </p:animEffect>
                                  </p:childTnLst>
                                </p:cTn>
                              </p:par>
                            </p:childTnLst>
                          </p:cTn>
                        </p:par>
                        <p:par>
                          <p:cTn id="31" fill="hold">
                            <p:stCondLst>
                              <p:cond delay="6750"/>
                            </p:stCondLst>
                            <p:childTnLst>
                              <p:par>
                                <p:cTn id="32" presetID="17" presetClass="entr" presetSubtype="2" fill="hold" nodeType="after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p:cTn id="34" dur="1000" fill="hold"/>
                                        <p:tgtEl>
                                          <p:spTgt spid="69"/>
                                        </p:tgtEl>
                                        <p:attrNameLst>
                                          <p:attrName>ppt_x</p:attrName>
                                        </p:attrNameLst>
                                      </p:cBhvr>
                                      <p:tavLst>
                                        <p:tav tm="0">
                                          <p:val>
                                            <p:strVal val="#ppt_x+#ppt_w/2"/>
                                          </p:val>
                                        </p:tav>
                                        <p:tav tm="100000">
                                          <p:val>
                                            <p:strVal val="#ppt_x"/>
                                          </p:val>
                                        </p:tav>
                                      </p:tavLst>
                                    </p:anim>
                                    <p:anim calcmode="lin" valueType="num">
                                      <p:cBhvr>
                                        <p:cTn id="35" dur="1000" fill="hold"/>
                                        <p:tgtEl>
                                          <p:spTgt spid="69"/>
                                        </p:tgtEl>
                                        <p:attrNameLst>
                                          <p:attrName>ppt_y</p:attrName>
                                        </p:attrNameLst>
                                      </p:cBhvr>
                                      <p:tavLst>
                                        <p:tav tm="0">
                                          <p:val>
                                            <p:strVal val="#ppt_y"/>
                                          </p:val>
                                        </p:tav>
                                        <p:tav tm="100000">
                                          <p:val>
                                            <p:strVal val="#ppt_y"/>
                                          </p:val>
                                        </p:tav>
                                      </p:tavLst>
                                    </p:anim>
                                    <p:anim calcmode="lin" valueType="num">
                                      <p:cBhvr>
                                        <p:cTn id="36" dur="1000" fill="hold"/>
                                        <p:tgtEl>
                                          <p:spTgt spid="69"/>
                                        </p:tgtEl>
                                        <p:attrNameLst>
                                          <p:attrName>ppt_w</p:attrName>
                                        </p:attrNameLst>
                                      </p:cBhvr>
                                      <p:tavLst>
                                        <p:tav tm="0">
                                          <p:val>
                                            <p:fltVal val="0"/>
                                          </p:val>
                                        </p:tav>
                                        <p:tav tm="100000">
                                          <p:val>
                                            <p:strVal val="#ppt_w"/>
                                          </p:val>
                                        </p:tav>
                                      </p:tavLst>
                                    </p:anim>
                                    <p:anim calcmode="lin" valueType="num">
                                      <p:cBhvr>
                                        <p:cTn id="37" dur="1000" fill="hold"/>
                                        <p:tgtEl>
                                          <p:spTgt spid="69"/>
                                        </p:tgtEl>
                                        <p:attrNameLst>
                                          <p:attrName>ppt_h</p:attrName>
                                        </p:attrNameLst>
                                      </p:cBhvr>
                                      <p:tavLst>
                                        <p:tav tm="0">
                                          <p:val>
                                            <p:strVal val="#ppt_h"/>
                                          </p:val>
                                        </p:tav>
                                        <p:tav tm="100000">
                                          <p:val>
                                            <p:strVal val="#ppt_h"/>
                                          </p:val>
                                        </p:tav>
                                      </p:tavLst>
                                    </p:anim>
                                  </p:childTnLst>
                                </p:cTn>
                              </p:par>
                            </p:childTnLst>
                          </p:cTn>
                        </p:par>
                        <p:par>
                          <p:cTn id="38" fill="hold">
                            <p:stCondLst>
                              <p:cond delay="7750"/>
                            </p:stCondLst>
                            <p:childTnLst>
                              <p:par>
                                <p:cTn id="39" presetID="4" presetClass="entr" presetSubtype="16"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box(in)">
                                      <p:cBhvr>
                                        <p:cTn id="41"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5035633" y="325146"/>
            <a:ext cx="1723549" cy="461665"/>
          </a:xfrm>
          <a:prstGeom prst="rect">
            <a:avLst/>
          </a:prstGeom>
          <a:noFill/>
        </p:spPr>
        <p:txBody>
          <a:bodyPr wrap="none" rtlCol="0">
            <a:spAutoFit/>
          </a:bodyPr>
          <a:lstStyle/>
          <a:p>
            <a:r>
              <a:rPr lang="zh-CN" altLang="en-US" sz="2400" spc="600" dirty="0" smtClean="0">
                <a:solidFill>
                  <a:srgbClr val="2F5597"/>
                </a:solidFill>
                <a:latin typeface="汉仪菱心体简" panose="02010609000101010101" pitchFamily="49" charset="-122"/>
                <a:ea typeface="汉仪菱心体简" panose="02010609000101010101" pitchFamily="49" charset="-122"/>
              </a:rPr>
              <a:t>总体设计</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sp>
        <p:nvSpPr>
          <p:cNvPr id="26" name="文本框 25"/>
          <p:cNvSpPr txBox="1"/>
          <p:nvPr/>
        </p:nvSpPr>
        <p:spPr>
          <a:xfrm>
            <a:off x="4167653" y="5672666"/>
            <a:ext cx="6341801" cy="954107"/>
          </a:xfrm>
          <a:prstGeom prst="rect">
            <a:avLst/>
          </a:prstGeom>
          <a:noFill/>
        </p:spPr>
        <p:txBody>
          <a:bodyPr wrap="none" rtlCol="0">
            <a:spAutoFit/>
          </a:bodyPr>
          <a:lstStyle/>
          <a:p>
            <a:pPr algn="just"/>
            <a:r>
              <a:rPr lang="zh-CN" altLang="en-US" sz="1400" dirty="0" smtClean="0">
                <a:solidFill>
                  <a:schemeClr val="bg1"/>
                </a:solidFill>
                <a:latin typeface="微软雅黑" panose="020B0503020204020204" pitchFamily="34" charset="-122"/>
                <a:ea typeface="微软雅黑" panose="020B0503020204020204" pitchFamily="34" charset="-122"/>
              </a:rPr>
              <a:t>为</a:t>
            </a:r>
            <a:r>
              <a:rPr lang="zh-CN" altLang="en-US" sz="1400" dirty="0">
                <a:solidFill>
                  <a:schemeClr val="bg1"/>
                </a:solidFill>
                <a:latin typeface="微软雅黑" panose="020B0503020204020204" pitchFamily="34" charset="-122"/>
                <a:ea typeface="微软雅黑" panose="020B0503020204020204" pitchFamily="34" charset="-122"/>
              </a:rPr>
              <a:t>减少数据输入错误，并能使数据库高效工作，表设计应按照一定</a:t>
            </a:r>
            <a:r>
              <a:rPr lang="zh-CN" altLang="en-US" sz="1400" dirty="0" smtClean="0">
                <a:solidFill>
                  <a:schemeClr val="bg1"/>
                </a:solidFill>
                <a:latin typeface="微软雅黑" panose="020B0503020204020204" pitchFamily="34" charset="-122"/>
                <a:ea typeface="微软雅黑" panose="020B0503020204020204" pitchFamily="34" charset="-122"/>
              </a:rPr>
              <a:t>原则对信</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just"/>
            <a:r>
              <a:rPr lang="zh-CN" altLang="en-US" sz="1400" dirty="0" smtClean="0">
                <a:solidFill>
                  <a:schemeClr val="bg1"/>
                </a:solidFill>
                <a:latin typeface="微软雅黑" panose="020B0503020204020204" pitchFamily="34" charset="-122"/>
                <a:ea typeface="微软雅黑" panose="020B0503020204020204" pitchFamily="34" charset="-122"/>
              </a:rPr>
              <a:t>息</a:t>
            </a:r>
            <a:r>
              <a:rPr lang="zh-CN" altLang="en-US" sz="1400" dirty="0">
                <a:solidFill>
                  <a:schemeClr val="bg1"/>
                </a:solidFill>
                <a:latin typeface="微软雅黑" panose="020B0503020204020204" pitchFamily="34" charset="-122"/>
                <a:ea typeface="微软雅黑" panose="020B0503020204020204" pitchFamily="34" charset="-122"/>
              </a:rPr>
              <a:t>进行分类</a:t>
            </a:r>
            <a:r>
              <a:rPr lang="zh-CN" altLang="en-US" sz="1400" dirty="0" smtClean="0">
                <a:solidFill>
                  <a:schemeClr val="bg1"/>
                </a:solidFill>
                <a:latin typeface="微软雅黑" panose="020B0503020204020204" pitchFamily="34" charset="-122"/>
                <a:ea typeface="微软雅黑" panose="020B0503020204020204" pitchFamily="34" charset="-122"/>
              </a:rPr>
              <a:t>，同时</a:t>
            </a:r>
            <a:r>
              <a:rPr lang="zh-CN" altLang="en-US" sz="1400" dirty="0">
                <a:solidFill>
                  <a:schemeClr val="bg1"/>
                </a:solidFill>
                <a:latin typeface="微软雅黑" panose="020B0503020204020204" pitchFamily="34" charset="-122"/>
                <a:ea typeface="微软雅黑" panose="020B0503020204020204" pitchFamily="34" charset="-122"/>
              </a:rPr>
              <a:t>为确保表结构设计的合理性，通常还要对表进行规范化</a:t>
            </a:r>
            <a:r>
              <a:rPr lang="zh-CN" altLang="en-US" sz="1400" dirty="0" smtClean="0">
                <a:solidFill>
                  <a:schemeClr val="bg1"/>
                </a:solidFill>
                <a:latin typeface="微软雅黑" panose="020B0503020204020204" pitchFamily="34" charset="-122"/>
                <a:ea typeface="微软雅黑" panose="020B0503020204020204" pitchFamily="34" charset="-122"/>
              </a:rPr>
              <a:t>设</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just"/>
            <a:r>
              <a:rPr lang="zh-CN" altLang="en-US" sz="1400" dirty="0" smtClean="0">
                <a:solidFill>
                  <a:schemeClr val="bg1"/>
                </a:solidFill>
                <a:latin typeface="微软雅黑" panose="020B0503020204020204" pitchFamily="34" charset="-122"/>
                <a:ea typeface="微软雅黑" panose="020B0503020204020204" pitchFamily="34" charset="-122"/>
              </a:rPr>
              <a:t>计，以</a:t>
            </a:r>
            <a:r>
              <a:rPr lang="zh-CN" altLang="en-US" sz="1400" dirty="0">
                <a:solidFill>
                  <a:schemeClr val="bg1"/>
                </a:solidFill>
                <a:latin typeface="微软雅黑" panose="020B0503020204020204" pitchFamily="34" charset="-122"/>
                <a:ea typeface="微软雅黑" panose="020B0503020204020204" pitchFamily="34" charset="-122"/>
              </a:rPr>
              <a:t>消除表中存在的冗余</a:t>
            </a:r>
            <a:r>
              <a:rPr lang="zh-CN" altLang="en-US" sz="1400" dirty="0" smtClean="0">
                <a:solidFill>
                  <a:schemeClr val="bg1"/>
                </a:solidFill>
                <a:latin typeface="微软雅黑" panose="020B0503020204020204" pitchFamily="34" charset="-122"/>
                <a:ea typeface="微软雅黑" panose="020B0503020204020204" pitchFamily="34" charset="-122"/>
              </a:rPr>
              <a:t>，保证</a:t>
            </a:r>
            <a:r>
              <a:rPr lang="zh-CN" altLang="en-US" sz="1400" dirty="0">
                <a:solidFill>
                  <a:schemeClr val="bg1"/>
                </a:solidFill>
                <a:latin typeface="微软雅黑" panose="020B0503020204020204" pitchFamily="34" charset="-122"/>
                <a:ea typeface="微软雅黑" panose="020B0503020204020204" pitchFamily="34" charset="-122"/>
              </a:rPr>
              <a:t>一个表只围绕一个主题，并使表容易维护。</a:t>
            </a:r>
          </a:p>
          <a:p>
            <a:pPr algn="just"/>
            <a:endParaRPr lang="zh-CN" altLang="en-US" sz="1400" dirty="0">
              <a:solidFill>
                <a:schemeClr val="bg1"/>
              </a:solidFill>
            </a:endParaRPr>
          </a:p>
        </p:txBody>
      </p:sp>
      <p:sp>
        <p:nvSpPr>
          <p:cNvPr id="21" name="TextBox 20"/>
          <p:cNvSpPr txBox="1"/>
          <p:nvPr/>
        </p:nvSpPr>
        <p:spPr>
          <a:xfrm>
            <a:off x="489857" y="1099457"/>
            <a:ext cx="1454244" cy="338554"/>
          </a:xfrm>
          <a:prstGeom prst="rect">
            <a:avLst/>
          </a:prstGeom>
          <a:noFill/>
        </p:spPr>
        <p:txBody>
          <a:bodyPr wrap="none" rtlCol="0">
            <a:spAutoFit/>
          </a:bodyPr>
          <a:lstStyle/>
          <a:p>
            <a:r>
              <a:rPr lang="zh-CN" altLang="en-US" sz="1600" b="1" dirty="0" smtClean="0">
                <a:solidFill>
                  <a:schemeClr val="accent1">
                    <a:lumMod val="75000"/>
                  </a:schemeClr>
                </a:solidFill>
                <a:latin typeface="微软雅黑" pitchFamily="34" charset="-122"/>
                <a:ea typeface="微软雅黑" pitchFamily="34" charset="-122"/>
              </a:rPr>
              <a:t>数 据 库 设 计</a:t>
            </a:r>
            <a:endParaRPr lang="zh-CN" altLang="en-US" sz="1600" b="1" dirty="0">
              <a:solidFill>
                <a:schemeClr val="accent1">
                  <a:lumMod val="75000"/>
                </a:schemeClr>
              </a:solidFill>
              <a:latin typeface="微软雅黑" pitchFamily="34" charset="-122"/>
              <a:ea typeface="微软雅黑" pitchFamily="34" charset="-122"/>
            </a:endParaRPr>
          </a:p>
        </p:txBody>
      </p:sp>
      <p:pic>
        <p:nvPicPr>
          <p:cNvPr id="27" name="图片 26" descr="捕34.PNG"/>
          <p:cNvPicPr>
            <a:picLocks noChangeAspect="1"/>
          </p:cNvPicPr>
          <p:nvPr/>
        </p:nvPicPr>
        <p:blipFill>
          <a:blip r:embed="rId3"/>
          <a:stretch>
            <a:fillRect/>
          </a:stretch>
        </p:blipFill>
        <p:spPr>
          <a:xfrm>
            <a:off x="2437889" y="1180785"/>
            <a:ext cx="7714240" cy="4741043"/>
          </a:xfrm>
          <a:prstGeom prst="rect">
            <a:avLst/>
          </a:prstGeom>
        </p:spPr>
      </p:pic>
    </p:spTree>
    <p:extLst>
      <p:ext uri="{BB962C8B-B14F-4D97-AF65-F5344CB8AC3E}">
        <p14:creationId xmlns:p14="http://schemas.microsoft.com/office/powerpoint/2010/main" val="373798583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250" fill="hold"/>
                                        <p:tgtEl>
                                          <p:spTgt spid="14"/>
                                        </p:tgtEl>
                                        <p:attrNameLst>
                                          <p:attrName>ppt_w</p:attrName>
                                        </p:attrNameLst>
                                      </p:cBhvr>
                                      <p:tavLst>
                                        <p:tav tm="0">
                                          <p:val>
                                            <p:strVal val="#ppt_w+.3"/>
                                          </p:val>
                                        </p:tav>
                                        <p:tav tm="100000">
                                          <p:val>
                                            <p:strVal val="#ppt_w"/>
                                          </p:val>
                                        </p:tav>
                                      </p:tavLst>
                                    </p:anim>
                                    <p:anim calcmode="lin" valueType="num">
                                      <p:cBhvr>
                                        <p:cTn id="8" dur="1250" fill="hold"/>
                                        <p:tgtEl>
                                          <p:spTgt spid="14"/>
                                        </p:tgtEl>
                                        <p:attrNameLst>
                                          <p:attrName>ppt_h</p:attrName>
                                        </p:attrNameLst>
                                      </p:cBhvr>
                                      <p:tavLst>
                                        <p:tav tm="0">
                                          <p:val>
                                            <p:strVal val="#ppt_h"/>
                                          </p:val>
                                        </p:tav>
                                        <p:tav tm="100000">
                                          <p:val>
                                            <p:strVal val="#ppt_h"/>
                                          </p:val>
                                        </p:tav>
                                      </p:tavLst>
                                    </p:anim>
                                    <p:animEffect transition="in" filter="fade">
                                      <p:cBhvr>
                                        <p:cTn id="9" dur="1250"/>
                                        <p:tgtEl>
                                          <p:spTgt spid="1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5035633" y="325146"/>
            <a:ext cx="1723549" cy="461665"/>
          </a:xfrm>
          <a:prstGeom prst="rect">
            <a:avLst/>
          </a:prstGeom>
          <a:noFill/>
        </p:spPr>
        <p:txBody>
          <a:bodyPr wrap="none" rtlCol="0">
            <a:spAutoFit/>
          </a:bodyPr>
          <a:lstStyle/>
          <a:p>
            <a:r>
              <a:rPr lang="zh-CN" altLang="en-US" sz="2400" spc="600" dirty="0" smtClean="0">
                <a:solidFill>
                  <a:srgbClr val="2F5597"/>
                </a:solidFill>
                <a:latin typeface="汉仪菱心体简" panose="02010609000101010101" pitchFamily="49" charset="-122"/>
                <a:ea typeface="汉仪菱心体简" panose="02010609000101010101" pitchFamily="49" charset="-122"/>
              </a:rPr>
              <a:t>详细设计</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sp>
        <p:nvSpPr>
          <p:cNvPr id="17" name="六边形 16"/>
          <p:cNvSpPr/>
          <p:nvPr/>
        </p:nvSpPr>
        <p:spPr>
          <a:xfrm>
            <a:off x="737295" y="1734271"/>
            <a:ext cx="886317" cy="776561"/>
          </a:xfrm>
          <a:prstGeom prst="hexagon">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a:off x="4082716" y="4614902"/>
            <a:ext cx="1546456" cy="1354953"/>
          </a:xfrm>
          <a:prstGeom prst="hexagon">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3936177" y="931137"/>
            <a:ext cx="1918084" cy="1680562"/>
            <a:chOff x="3936177" y="931137"/>
            <a:chExt cx="1918084" cy="1680562"/>
          </a:xfrm>
        </p:grpSpPr>
        <p:sp>
          <p:nvSpPr>
            <p:cNvPr id="20" name="六边形 19"/>
            <p:cNvSpPr/>
            <p:nvPr/>
          </p:nvSpPr>
          <p:spPr>
            <a:xfrm>
              <a:off x="3936177" y="931137"/>
              <a:ext cx="1918084" cy="168056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382814" y="931137"/>
              <a:ext cx="1040524" cy="168056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六边形 21"/>
          <p:cNvSpPr/>
          <p:nvPr/>
        </p:nvSpPr>
        <p:spPr>
          <a:xfrm>
            <a:off x="4631639" y="2761940"/>
            <a:ext cx="1022530" cy="895907"/>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5620397" y="3445714"/>
            <a:ext cx="554020" cy="485415"/>
            <a:chOff x="5620397" y="3445714"/>
            <a:chExt cx="554020" cy="485415"/>
          </a:xfrm>
        </p:grpSpPr>
        <p:sp>
          <p:nvSpPr>
            <p:cNvPr id="24" name="六边形 23"/>
            <p:cNvSpPr/>
            <p:nvPr/>
          </p:nvSpPr>
          <p:spPr>
            <a:xfrm>
              <a:off x="5620397" y="3445714"/>
              <a:ext cx="554020" cy="485414"/>
            </a:xfrm>
            <a:prstGeom prst="hexag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719194" y="3445715"/>
              <a:ext cx="334766" cy="48541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任意多边形 25"/>
          <p:cNvSpPr/>
          <p:nvPr/>
        </p:nvSpPr>
        <p:spPr>
          <a:xfrm>
            <a:off x="0" y="3751483"/>
            <a:ext cx="1233004" cy="1657027"/>
          </a:xfrm>
          <a:custGeom>
            <a:avLst/>
            <a:gdLst>
              <a:gd name="connsiteX0" fmla="*/ 0 w 1233004"/>
              <a:gd name="connsiteY0" fmla="*/ 0 h 1657027"/>
              <a:gd name="connsiteX1" fmla="*/ 818747 w 1233004"/>
              <a:gd name="connsiteY1" fmla="*/ 0 h 1657027"/>
              <a:gd name="connsiteX2" fmla="*/ 1233004 w 1233004"/>
              <a:gd name="connsiteY2" fmla="*/ 828514 h 1657027"/>
              <a:gd name="connsiteX3" fmla="*/ 818747 w 1233004"/>
              <a:gd name="connsiteY3" fmla="*/ 1657027 h 1657027"/>
              <a:gd name="connsiteX4" fmla="*/ 0 w 1233004"/>
              <a:gd name="connsiteY4" fmla="*/ 1657027 h 1657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004" h="1657027">
                <a:moveTo>
                  <a:pt x="0" y="0"/>
                </a:moveTo>
                <a:lnTo>
                  <a:pt x="818747" y="0"/>
                </a:lnTo>
                <a:lnTo>
                  <a:pt x="1233004" y="828514"/>
                </a:lnTo>
                <a:lnTo>
                  <a:pt x="818747" y="1657027"/>
                </a:lnTo>
                <a:lnTo>
                  <a:pt x="0" y="1657027"/>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7257753" y="3576343"/>
            <a:ext cx="2220480" cy="1661993"/>
          </a:xfrm>
          <a:prstGeom prst="rect">
            <a:avLst/>
          </a:prstGeom>
          <a:noFill/>
        </p:spPr>
        <p:txBody>
          <a:bodyPr wrap="none" rtlCol="0">
            <a:spAutoFit/>
          </a:bodyPr>
          <a:lstStyle/>
          <a:p>
            <a:pPr algn="just"/>
            <a:r>
              <a:rPr lang="zh-CN" altLang="en-US" sz="1600" b="1" dirty="0" smtClean="0">
                <a:solidFill>
                  <a:srgbClr val="2F5597"/>
                </a:solidFill>
                <a:latin typeface="微软雅黑" panose="020B0503020204020204" pitchFamily="34" charset="-122"/>
                <a:ea typeface="微软雅黑" panose="020B0503020204020204" pitchFamily="34" charset="-122"/>
              </a:rPr>
              <a:t>登录模块</a:t>
            </a:r>
            <a:endParaRPr lang="en-US" altLang="zh-CN" sz="1600" b="1" dirty="0" smtClean="0">
              <a:solidFill>
                <a:srgbClr val="2F5597"/>
              </a:solidFill>
              <a:latin typeface="微软雅黑" panose="020B0503020204020204" pitchFamily="34" charset="-122"/>
              <a:ea typeface="微软雅黑" panose="020B0503020204020204" pitchFamily="34" charset="-122"/>
            </a:endParaRPr>
          </a:p>
          <a:p>
            <a:pPr algn="just">
              <a:buFont typeface="Wingdings" pitchFamily="2" charset="2"/>
              <a:buChar char="l"/>
            </a:pPr>
            <a:endParaRPr lang="en-US" altLang="zh-CN" sz="1600" b="1" dirty="0" smtClean="0">
              <a:solidFill>
                <a:schemeClr val="bg2">
                  <a:lumMod val="50000"/>
                </a:schemeClr>
              </a:solidFill>
              <a:latin typeface="微软雅黑" panose="020B0503020204020204" pitchFamily="34" charset="-122"/>
              <a:ea typeface="微软雅黑" panose="020B0503020204020204" pitchFamily="34" charset="-122"/>
            </a:endParaRPr>
          </a:p>
          <a:p>
            <a:pPr algn="just">
              <a:buFont typeface="Wingdings" pitchFamily="2" charset="2"/>
              <a:buChar char="l"/>
            </a:pP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  管理员和会员</a:t>
            </a:r>
            <a:r>
              <a:rPr lang="zh-CN" altLang="en-US" sz="1400" b="1" dirty="0" smtClean="0">
                <a:solidFill>
                  <a:schemeClr val="accent1">
                    <a:lumMod val="50000"/>
                  </a:schemeClr>
                </a:solidFill>
                <a:latin typeface="微软雅黑" panose="020B0503020204020204" pitchFamily="34" charset="-122"/>
                <a:ea typeface="微软雅黑" panose="020B0503020204020204" pitchFamily="34" charset="-122"/>
              </a:rPr>
              <a:t>分别登录</a:t>
            </a:r>
            <a:endParaRPr lang="en-US" altLang="zh-CN" sz="1400" b="1"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buFont typeface="Wingdings" pitchFamily="2" charset="2"/>
              <a:buChar char="l"/>
            </a:pPr>
            <a:endPar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buFont typeface="Wingdings" pitchFamily="2" charset="2"/>
              <a:buChar char="l"/>
            </a:pPr>
            <a:r>
              <a:rPr lang="zh-CN" altLang="en-US" sz="1400" b="1" dirty="0" smtClean="0">
                <a:solidFill>
                  <a:schemeClr val="accent1">
                    <a:lumMod val="50000"/>
                  </a:schemeClr>
                </a:solidFill>
                <a:latin typeface="微软雅黑" panose="020B0503020204020204" pitchFamily="34" charset="-122"/>
                <a:ea typeface="微软雅黑" panose="020B0503020204020204" pitchFamily="34" charset="-122"/>
              </a:rPr>
              <a:t>  验证码</a:t>
            </a: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验证登录</a:t>
            </a:r>
            <a:endPar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buFont typeface="Wingdings" pitchFamily="2" charset="2"/>
              <a:buChar char="l"/>
            </a:pPr>
            <a:endPar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buFont typeface="Wingdings" pitchFamily="2" charset="2"/>
              <a:buChar char="l"/>
            </a:pP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  防止表单</a:t>
            </a:r>
            <a:r>
              <a:rPr lang="zh-CN" altLang="en-US" sz="1400" b="1" dirty="0" smtClean="0">
                <a:solidFill>
                  <a:schemeClr val="accent1">
                    <a:lumMod val="50000"/>
                  </a:schemeClr>
                </a:solidFill>
                <a:latin typeface="微软雅黑" panose="020B0503020204020204" pitchFamily="34" charset="-122"/>
                <a:ea typeface="微软雅黑" panose="020B0503020204020204" pitchFamily="34" charset="-122"/>
              </a:rPr>
              <a:t>重复提交</a:t>
            </a:r>
            <a:endParaRPr lang="zh-CN" altLang="en-US" sz="1400" b="1"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29" name="六边形 28"/>
          <p:cNvSpPr/>
          <p:nvPr/>
        </p:nvSpPr>
        <p:spPr>
          <a:xfrm>
            <a:off x="1012371" y="2046515"/>
            <a:ext cx="3701143" cy="3178628"/>
          </a:xfrm>
          <a:prstGeom prst="hexagon">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128340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strVal val="#ppt_w+.3"/>
                                          </p:val>
                                        </p:tav>
                                        <p:tav tm="100000">
                                          <p:val>
                                            <p:strVal val="#ppt_w"/>
                                          </p:val>
                                        </p:tav>
                                      </p:tavLst>
                                    </p:anim>
                                    <p:anim calcmode="lin" valueType="num">
                                      <p:cBhvr>
                                        <p:cTn id="8" dur="1250" fill="hold"/>
                                        <p:tgtEl>
                                          <p:spTgt spid="15"/>
                                        </p:tgtEl>
                                        <p:attrNameLst>
                                          <p:attrName>ppt_h</p:attrName>
                                        </p:attrNameLst>
                                      </p:cBhvr>
                                      <p:tavLst>
                                        <p:tav tm="0">
                                          <p:val>
                                            <p:strVal val="#ppt_h"/>
                                          </p:val>
                                        </p:tav>
                                        <p:tav tm="100000">
                                          <p:val>
                                            <p:strVal val="#ppt_h"/>
                                          </p:val>
                                        </p:tav>
                                      </p:tavLst>
                                    </p:anim>
                                    <p:animEffect transition="in" filter="fade">
                                      <p:cBhvr>
                                        <p:cTn id="9" dur="1250"/>
                                        <p:tgtEl>
                                          <p:spTgt spid="15"/>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750"/>
                            </p:stCondLst>
                            <p:childTnLst>
                              <p:par>
                                <p:cTn id="15" presetID="9" presetClass="entr" presetSubtype="0" fill="hold" grpId="0" nodeType="afterEffect">
                                  <p:stCondLst>
                                    <p:cond delay="25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750"/>
                                        <p:tgtEl>
                                          <p:spTgt spid="17"/>
                                        </p:tgtEl>
                                      </p:cBhvr>
                                    </p:animEffect>
                                  </p:childTnLst>
                                </p:cTn>
                              </p:par>
                            </p:childTnLst>
                          </p:cTn>
                        </p:par>
                        <p:par>
                          <p:cTn id="18" fill="hold">
                            <p:stCondLst>
                              <p:cond delay="2750"/>
                            </p:stCondLst>
                            <p:childTnLst>
                              <p:par>
                                <p:cTn id="19" presetID="9" presetClass="entr" presetSubtype="0" fill="hold" grpId="0" nodeType="afterEffect">
                                  <p:stCondLst>
                                    <p:cond delay="25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750"/>
                                        <p:tgtEl>
                                          <p:spTgt spid="18"/>
                                        </p:tgtEl>
                                      </p:cBhvr>
                                    </p:animEffect>
                                  </p:childTnLst>
                                </p:cTn>
                              </p:par>
                            </p:childTnLst>
                          </p:cTn>
                        </p:par>
                        <p:par>
                          <p:cTn id="22" fill="hold">
                            <p:stCondLst>
                              <p:cond delay="3750"/>
                            </p:stCondLst>
                            <p:childTnLst>
                              <p:par>
                                <p:cTn id="23" presetID="9" presetClass="entr" presetSubtype="0" fill="hold" nodeType="afterEffect">
                                  <p:stCondLst>
                                    <p:cond delay="250"/>
                                  </p:stCondLst>
                                  <p:childTnLst>
                                    <p:set>
                                      <p:cBhvr>
                                        <p:cTn id="24" dur="1" fill="hold">
                                          <p:stCondLst>
                                            <p:cond delay="0"/>
                                          </p:stCondLst>
                                        </p:cTn>
                                        <p:tgtEl>
                                          <p:spTgt spid="19"/>
                                        </p:tgtEl>
                                        <p:attrNameLst>
                                          <p:attrName>style.visibility</p:attrName>
                                        </p:attrNameLst>
                                      </p:cBhvr>
                                      <p:to>
                                        <p:strVal val="visible"/>
                                      </p:to>
                                    </p:set>
                                    <p:animEffect transition="in" filter="dissolve">
                                      <p:cBhvr>
                                        <p:cTn id="25" dur="750"/>
                                        <p:tgtEl>
                                          <p:spTgt spid="19"/>
                                        </p:tgtEl>
                                      </p:cBhvr>
                                    </p:animEffect>
                                  </p:childTnLst>
                                </p:cTn>
                              </p:par>
                            </p:childTnLst>
                          </p:cTn>
                        </p:par>
                        <p:par>
                          <p:cTn id="26" fill="hold">
                            <p:stCondLst>
                              <p:cond delay="4750"/>
                            </p:stCondLst>
                            <p:childTnLst>
                              <p:par>
                                <p:cTn id="27" presetID="9" presetClass="entr" presetSubtype="0" fill="hold" grpId="0" nodeType="afterEffect">
                                  <p:stCondLst>
                                    <p:cond delay="250"/>
                                  </p:stCondLst>
                                  <p:childTnLst>
                                    <p:set>
                                      <p:cBhvr>
                                        <p:cTn id="28" dur="1" fill="hold">
                                          <p:stCondLst>
                                            <p:cond delay="0"/>
                                          </p:stCondLst>
                                        </p:cTn>
                                        <p:tgtEl>
                                          <p:spTgt spid="22"/>
                                        </p:tgtEl>
                                        <p:attrNameLst>
                                          <p:attrName>style.visibility</p:attrName>
                                        </p:attrNameLst>
                                      </p:cBhvr>
                                      <p:to>
                                        <p:strVal val="visible"/>
                                      </p:to>
                                    </p:set>
                                    <p:animEffect transition="in" filter="dissolve">
                                      <p:cBhvr>
                                        <p:cTn id="29" dur="750"/>
                                        <p:tgtEl>
                                          <p:spTgt spid="22"/>
                                        </p:tgtEl>
                                      </p:cBhvr>
                                    </p:animEffect>
                                  </p:childTnLst>
                                </p:cTn>
                              </p:par>
                            </p:childTnLst>
                          </p:cTn>
                        </p:par>
                        <p:par>
                          <p:cTn id="30" fill="hold">
                            <p:stCondLst>
                              <p:cond delay="5750"/>
                            </p:stCondLst>
                            <p:childTnLst>
                              <p:par>
                                <p:cTn id="31" presetID="9" presetClass="entr" presetSubtype="0" fill="hold" nodeType="afterEffect">
                                  <p:stCondLst>
                                    <p:cond delay="250"/>
                                  </p:stCondLst>
                                  <p:childTnLst>
                                    <p:set>
                                      <p:cBhvr>
                                        <p:cTn id="32" dur="1" fill="hold">
                                          <p:stCondLst>
                                            <p:cond delay="0"/>
                                          </p:stCondLst>
                                        </p:cTn>
                                        <p:tgtEl>
                                          <p:spTgt spid="23"/>
                                        </p:tgtEl>
                                        <p:attrNameLst>
                                          <p:attrName>style.visibility</p:attrName>
                                        </p:attrNameLst>
                                      </p:cBhvr>
                                      <p:to>
                                        <p:strVal val="visible"/>
                                      </p:to>
                                    </p:set>
                                    <p:animEffect transition="in" filter="dissolve">
                                      <p:cBhvr>
                                        <p:cTn id="33" dur="750"/>
                                        <p:tgtEl>
                                          <p:spTgt spid="23"/>
                                        </p:tgtEl>
                                      </p:cBhvr>
                                    </p:animEffect>
                                  </p:childTnLst>
                                </p:cTn>
                              </p:par>
                            </p:childTnLst>
                          </p:cTn>
                        </p:par>
                        <p:par>
                          <p:cTn id="34" fill="hold">
                            <p:stCondLst>
                              <p:cond delay="6750"/>
                            </p:stCondLst>
                            <p:childTnLst>
                              <p:par>
                                <p:cTn id="35" presetID="9" presetClass="entr" presetSubtype="0" fill="hold" grpId="0" nodeType="afterEffect">
                                  <p:stCondLst>
                                    <p:cond delay="250"/>
                                  </p:stCondLst>
                                  <p:childTnLst>
                                    <p:set>
                                      <p:cBhvr>
                                        <p:cTn id="36" dur="1" fill="hold">
                                          <p:stCondLst>
                                            <p:cond delay="0"/>
                                          </p:stCondLst>
                                        </p:cTn>
                                        <p:tgtEl>
                                          <p:spTgt spid="26"/>
                                        </p:tgtEl>
                                        <p:attrNameLst>
                                          <p:attrName>style.visibility</p:attrName>
                                        </p:attrNameLst>
                                      </p:cBhvr>
                                      <p:to>
                                        <p:strVal val="visible"/>
                                      </p:to>
                                    </p:set>
                                    <p:animEffect transition="in" filter="dissolve">
                                      <p:cBhvr>
                                        <p:cTn id="37" dur="750"/>
                                        <p:tgtEl>
                                          <p:spTgt spid="26"/>
                                        </p:tgtEl>
                                      </p:cBhvr>
                                    </p:animEffect>
                                  </p:childTnLst>
                                </p:cTn>
                              </p:par>
                            </p:childTnLst>
                          </p:cTn>
                        </p:par>
                        <p:par>
                          <p:cTn id="38" fill="hold">
                            <p:stCondLst>
                              <p:cond delay="7750"/>
                            </p:stCondLst>
                            <p:childTnLst>
                              <p:par>
                                <p:cTn id="39" presetID="10" presetClass="entr" presetSubtype="0" fill="hold" grpId="0" nodeType="afterEffect">
                                  <p:stCondLst>
                                    <p:cond delay="50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animBg="1"/>
      <p:bldP spid="18" grpId="0" animBg="1"/>
      <p:bldP spid="22" grpId="0" animBg="1"/>
      <p:bldP spid="26" grpId="0" animBg="1"/>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5035633" y="325146"/>
            <a:ext cx="1723549" cy="461665"/>
          </a:xfrm>
          <a:prstGeom prst="rect">
            <a:avLst/>
          </a:prstGeom>
          <a:noFill/>
        </p:spPr>
        <p:txBody>
          <a:bodyPr wrap="none" rtlCol="0">
            <a:spAutoFit/>
          </a:bodyPr>
          <a:lstStyle/>
          <a:p>
            <a:r>
              <a:rPr lang="zh-CN" altLang="en-US" sz="2400" spc="600" dirty="0" smtClean="0">
                <a:solidFill>
                  <a:srgbClr val="2F5597"/>
                </a:solidFill>
                <a:latin typeface="汉仪菱心体简" panose="02010609000101010101" pitchFamily="49" charset="-122"/>
                <a:ea typeface="汉仪菱心体简" panose="02010609000101010101" pitchFamily="49" charset="-122"/>
              </a:rPr>
              <a:t>详细设计</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sp>
        <p:nvSpPr>
          <p:cNvPr id="15" name="六边形 14"/>
          <p:cNvSpPr/>
          <p:nvPr/>
        </p:nvSpPr>
        <p:spPr>
          <a:xfrm>
            <a:off x="4082716" y="4614902"/>
            <a:ext cx="1546456" cy="1354953"/>
          </a:xfrm>
          <a:prstGeom prst="hexagon">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0" y="3751483"/>
            <a:ext cx="1233004" cy="1657027"/>
          </a:xfrm>
          <a:custGeom>
            <a:avLst/>
            <a:gdLst>
              <a:gd name="connsiteX0" fmla="*/ 0 w 1233004"/>
              <a:gd name="connsiteY0" fmla="*/ 0 h 1657027"/>
              <a:gd name="connsiteX1" fmla="*/ 818747 w 1233004"/>
              <a:gd name="connsiteY1" fmla="*/ 0 h 1657027"/>
              <a:gd name="connsiteX2" fmla="*/ 1233004 w 1233004"/>
              <a:gd name="connsiteY2" fmla="*/ 828514 h 1657027"/>
              <a:gd name="connsiteX3" fmla="*/ 818747 w 1233004"/>
              <a:gd name="connsiteY3" fmla="*/ 1657027 h 1657027"/>
              <a:gd name="connsiteX4" fmla="*/ 0 w 1233004"/>
              <a:gd name="connsiteY4" fmla="*/ 1657027 h 1657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004" h="1657027">
                <a:moveTo>
                  <a:pt x="0" y="0"/>
                </a:moveTo>
                <a:lnTo>
                  <a:pt x="818747" y="0"/>
                </a:lnTo>
                <a:lnTo>
                  <a:pt x="1233004" y="828514"/>
                </a:lnTo>
                <a:lnTo>
                  <a:pt x="818747" y="1657027"/>
                </a:lnTo>
                <a:lnTo>
                  <a:pt x="0" y="1657027"/>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p:cNvSpPr/>
          <p:nvPr/>
        </p:nvSpPr>
        <p:spPr>
          <a:xfrm>
            <a:off x="737295" y="1734271"/>
            <a:ext cx="886317" cy="776561"/>
          </a:xfrm>
          <a:prstGeom prst="hexagon">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a:off x="4631639" y="2761940"/>
            <a:ext cx="1022530" cy="895907"/>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3936177" y="931137"/>
            <a:ext cx="1918084" cy="1680562"/>
            <a:chOff x="3936177" y="931137"/>
            <a:chExt cx="1918084" cy="1680562"/>
          </a:xfrm>
        </p:grpSpPr>
        <p:sp>
          <p:nvSpPr>
            <p:cNvPr id="20" name="六边形 19"/>
            <p:cNvSpPr/>
            <p:nvPr/>
          </p:nvSpPr>
          <p:spPr>
            <a:xfrm>
              <a:off x="3936177" y="931137"/>
              <a:ext cx="1918084" cy="168056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382814" y="931137"/>
              <a:ext cx="1040524" cy="168056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5620397" y="3445714"/>
            <a:ext cx="554020" cy="485415"/>
            <a:chOff x="5620397" y="3445714"/>
            <a:chExt cx="554020" cy="485415"/>
          </a:xfrm>
        </p:grpSpPr>
        <p:sp>
          <p:nvSpPr>
            <p:cNvPr id="19" name="六边形 18"/>
            <p:cNvSpPr/>
            <p:nvPr/>
          </p:nvSpPr>
          <p:spPr>
            <a:xfrm>
              <a:off x="5620397" y="3445714"/>
              <a:ext cx="554020" cy="485414"/>
            </a:xfrm>
            <a:prstGeom prst="hexag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719194" y="3445715"/>
              <a:ext cx="334766" cy="48541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7159781" y="3511028"/>
            <a:ext cx="2970685" cy="2523768"/>
          </a:xfrm>
          <a:prstGeom prst="rect">
            <a:avLst/>
          </a:prstGeom>
          <a:noFill/>
        </p:spPr>
        <p:txBody>
          <a:bodyPr wrap="none" rtlCol="0">
            <a:spAutoFit/>
          </a:bodyPr>
          <a:lstStyle/>
          <a:p>
            <a:pPr algn="just"/>
            <a:r>
              <a:rPr lang="zh-CN" altLang="en-US" sz="1600" b="1" dirty="0" smtClean="0">
                <a:solidFill>
                  <a:srgbClr val="2F5597"/>
                </a:solidFill>
                <a:latin typeface="微软雅黑" panose="020B0503020204020204" pitchFamily="34" charset="-122"/>
                <a:ea typeface="微软雅黑" panose="020B0503020204020204" pitchFamily="34" charset="-122"/>
              </a:rPr>
              <a:t>会员登录</a:t>
            </a:r>
            <a:endParaRPr lang="en-US" altLang="zh-CN" sz="1600" b="1" dirty="0" smtClean="0">
              <a:solidFill>
                <a:srgbClr val="2F5597"/>
              </a:solidFill>
              <a:latin typeface="微软雅黑" panose="020B0503020204020204" pitchFamily="34" charset="-122"/>
              <a:ea typeface="微软雅黑" panose="020B0503020204020204" pitchFamily="34" charset="-122"/>
            </a:endParaRPr>
          </a:p>
          <a:p>
            <a:pPr algn="just"/>
            <a:endParaRPr lang="en-US" altLang="zh-CN" sz="1600" b="1" dirty="0" smtClean="0">
              <a:solidFill>
                <a:schemeClr val="bg2">
                  <a:lumMod val="50000"/>
                </a:schemeClr>
              </a:solidFill>
              <a:latin typeface="微软雅黑" panose="020B0503020204020204" pitchFamily="34" charset="-122"/>
              <a:ea typeface="微软雅黑" panose="020B0503020204020204" pitchFamily="34" charset="-122"/>
            </a:endParaRPr>
          </a:p>
          <a:p>
            <a:pPr algn="just"/>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rPr>
              <a:t>1</a:t>
            </a: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）查询消费记录</a:t>
            </a:r>
            <a:endPar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endPar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buFont typeface="Wingdings" pitchFamily="2" charset="2"/>
              <a:buChar char="n"/>
            </a:pPr>
            <a:r>
              <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rPr>
              <a:t>      </a:t>
            </a:r>
            <a:r>
              <a:rPr lang="zh-CN" altLang="en-US" sz="1400" b="1" dirty="0" smtClean="0">
                <a:solidFill>
                  <a:schemeClr val="accent1">
                    <a:lumMod val="50000"/>
                  </a:schemeClr>
                </a:solidFill>
                <a:latin typeface="微软雅黑" panose="020B0503020204020204" pitchFamily="34" charset="-122"/>
                <a:ea typeface="微软雅黑" panose="020B0503020204020204" pitchFamily="34" charset="-122"/>
              </a:rPr>
              <a:t>删除</a:t>
            </a: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消费记录</a:t>
            </a:r>
            <a:endPar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buFont typeface="Wingdings" pitchFamily="2" charset="2"/>
              <a:buChar char="n"/>
            </a:pPr>
            <a:r>
              <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rPr>
              <a:t>      </a:t>
            </a:r>
            <a:r>
              <a:rPr lang="zh-CN" altLang="en-US" sz="1400" b="1" dirty="0" smtClean="0">
                <a:solidFill>
                  <a:schemeClr val="accent1">
                    <a:lumMod val="50000"/>
                  </a:schemeClr>
                </a:solidFill>
                <a:latin typeface="微软雅黑" panose="020B0503020204020204" pitchFamily="34" charset="-122"/>
                <a:ea typeface="微软雅黑" panose="020B0503020204020204" pitchFamily="34" charset="-122"/>
              </a:rPr>
              <a:t>分页</a:t>
            </a: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显示消费记录</a:t>
            </a:r>
            <a:endPar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endPar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rPr>
              <a:t>2</a:t>
            </a: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）积分兑换</a:t>
            </a:r>
            <a:endPar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endPar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buFont typeface="Wingdings" pitchFamily="2" charset="2"/>
              <a:buChar char="n"/>
            </a:pP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     </a:t>
            </a:r>
            <a:r>
              <a:rPr lang="zh-CN" altLang="en-US" sz="1400" b="1" dirty="0" smtClean="0">
                <a:solidFill>
                  <a:schemeClr val="accent1">
                    <a:lumMod val="50000"/>
                  </a:schemeClr>
                </a:solidFill>
                <a:latin typeface="微软雅黑" panose="020B0503020204020204" pitchFamily="34" charset="-122"/>
                <a:ea typeface="微软雅黑" panose="020B0503020204020204" pitchFamily="34" charset="-122"/>
              </a:rPr>
              <a:t> 事务处理</a:t>
            </a: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的方式实现</a:t>
            </a:r>
            <a:r>
              <a:rPr lang="zh-CN" altLang="en-US" sz="1400" b="1" dirty="0" smtClean="0">
                <a:solidFill>
                  <a:schemeClr val="accent1">
                    <a:lumMod val="50000"/>
                  </a:schemeClr>
                </a:solidFill>
                <a:latin typeface="微软雅黑" panose="020B0503020204020204" pitchFamily="34" charset="-122"/>
                <a:ea typeface="微软雅黑" panose="020B0503020204020204" pitchFamily="34" charset="-122"/>
              </a:rPr>
              <a:t>兑换</a:t>
            </a: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功能</a:t>
            </a:r>
            <a:endPar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buFont typeface="Wingdings" pitchFamily="2" charset="2"/>
              <a:buChar char="n"/>
            </a:pP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      </a:t>
            </a:r>
            <a:r>
              <a:rPr lang="zh-CN" altLang="en-US" sz="1400" b="1" dirty="0" smtClean="0">
                <a:solidFill>
                  <a:schemeClr val="accent1">
                    <a:lumMod val="50000"/>
                  </a:schemeClr>
                </a:solidFill>
                <a:latin typeface="微软雅黑" panose="020B0503020204020204" pitchFamily="34" charset="-122"/>
                <a:ea typeface="微软雅黑" panose="020B0503020204020204" pitchFamily="34" charset="-122"/>
              </a:rPr>
              <a:t>分页</a:t>
            </a: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显示商品信息</a:t>
            </a:r>
            <a:endPar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0" name="六边形 29"/>
          <p:cNvSpPr/>
          <p:nvPr/>
        </p:nvSpPr>
        <p:spPr>
          <a:xfrm>
            <a:off x="1001485" y="2090057"/>
            <a:ext cx="3701143" cy="3156857"/>
          </a:xfrm>
          <a:prstGeom prst="hexagon">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8154935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250" fill="hold"/>
                                        <p:tgtEl>
                                          <p:spTgt spid="16"/>
                                        </p:tgtEl>
                                        <p:attrNameLst>
                                          <p:attrName>ppt_w</p:attrName>
                                        </p:attrNameLst>
                                      </p:cBhvr>
                                      <p:tavLst>
                                        <p:tav tm="0">
                                          <p:val>
                                            <p:strVal val="#ppt_w+.3"/>
                                          </p:val>
                                        </p:tav>
                                        <p:tav tm="100000">
                                          <p:val>
                                            <p:strVal val="#ppt_w"/>
                                          </p:val>
                                        </p:tav>
                                      </p:tavLst>
                                    </p:anim>
                                    <p:anim calcmode="lin" valueType="num">
                                      <p:cBhvr>
                                        <p:cTn id="8" dur="1250" fill="hold"/>
                                        <p:tgtEl>
                                          <p:spTgt spid="16"/>
                                        </p:tgtEl>
                                        <p:attrNameLst>
                                          <p:attrName>ppt_h</p:attrName>
                                        </p:attrNameLst>
                                      </p:cBhvr>
                                      <p:tavLst>
                                        <p:tav tm="0">
                                          <p:val>
                                            <p:strVal val="#ppt_h"/>
                                          </p:val>
                                        </p:tav>
                                        <p:tav tm="100000">
                                          <p:val>
                                            <p:strVal val="#ppt_h"/>
                                          </p:val>
                                        </p:tav>
                                      </p:tavLst>
                                    </p:anim>
                                    <p:animEffect transition="in" filter="fade">
                                      <p:cBhvr>
                                        <p:cTn id="9" dur="1250"/>
                                        <p:tgtEl>
                                          <p:spTgt spid="16"/>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750"/>
                            </p:stCondLst>
                            <p:childTnLst>
                              <p:par>
                                <p:cTn id="15" presetID="9" presetClass="entr" presetSubtype="0" fill="hold" grpId="0" nodeType="afterEffect">
                                  <p:stCondLst>
                                    <p:cond delay="25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750"/>
                                        <p:tgtEl>
                                          <p:spTgt spid="17"/>
                                        </p:tgtEl>
                                      </p:cBhvr>
                                    </p:animEffect>
                                  </p:childTnLst>
                                </p:cTn>
                              </p:par>
                            </p:childTnLst>
                          </p:cTn>
                        </p:par>
                        <p:par>
                          <p:cTn id="18" fill="hold">
                            <p:stCondLst>
                              <p:cond delay="2750"/>
                            </p:stCondLst>
                            <p:childTnLst>
                              <p:par>
                                <p:cTn id="19" presetID="9" presetClass="entr" presetSubtype="0" fill="hold" grpId="0" nodeType="afterEffect">
                                  <p:stCondLst>
                                    <p:cond delay="25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750"/>
                                        <p:tgtEl>
                                          <p:spTgt spid="18"/>
                                        </p:tgtEl>
                                      </p:cBhvr>
                                    </p:animEffect>
                                  </p:childTnLst>
                                </p:cTn>
                              </p:par>
                            </p:childTnLst>
                          </p:cTn>
                        </p:par>
                        <p:par>
                          <p:cTn id="22" fill="hold">
                            <p:stCondLst>
                              <p:cond delay="3750"/>
                            </p:stCondLst>
                            <p:childTnLst>
                              <p:par>
                                <p:cTn id="23" presetID="9" presetClass="entr" presetSubtype="0" fill="hold" nodeType="afterEffect">
                                  <p:stCondLst>
                                    <p:cond delay="25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750"/>
                                        <p:tgtEl>
                                          <p:spTgt spid="22"/>
                                        </p:tgtEl>
                                      </p:cBhvr>
                                    </p:animEffect>
                                  </p:childTnLst>
                                </p:cTn>
                              </p:par>
                            </p:childTnLst>
                          </p:cTn>
                        </p:par>
                        <p:par>
                          <p:cTn id="26" fill="hold">
                            <p:stCondLst>
                              <p:cond delay="4750"/>
                            </p:stCondLst>
                            <p:childTnLst>
                              <p:par>
                                <p:cTn id="27" presetID="9" presetClass="entr" presetSubtype="0" fill="hold" grpId="0" nodeType="afterEffect">
                                  <p:stCondLst>
                                    <p:cond delay="250"/>
                                  </p:stCondLst>
                                  <p:childTnLst>
                                    <p:set>
                                      <p:cBhvr>
                                        <p:cTn id="28" dur="1" fill="hold">
                                          <p:stCondLst>
                                            <p:cond delay="0"/>
                                          </p:stCondLst>
                                        </p:cTn>
                                        <p:tgtEl>
                                          <p:spTgt spid="23"/>
                                        </p:tgtEl>
                                        <p:attrNameLst>
                                          <p:attrName>style.visibility</p:attrName>
                                        </p:attrNameLst>
                                      </p:cBhvr>
                                      <p:to>
                                        <p:strVal val="visible"/>
                                      </p:to>
                                    </p:set>
                                    <p:animEffect transition="in" filter="dissolve">
                                      <p:cBhvr>
                                        <p:cTn id="29" dur="750"/>
                                        <p:tgtEl>
                                          <p:spTgt spid="23"/>
                                        </p:tgtEl>
                                      </p:cBhvr>
                                    </p:animEffect>
                                  </p:childTnLst>
                                </p:cTn>
                              </p:par>
                            </p:childTnLst>
                          </p:cTn>
                        </p:par>
                        <p:par>
                          <p:cTn id="30" fill="hold">
                            <p:stCondLst>
                              <p:cond delay="5750"/>
                            </p:stCondLst>
                            <p:childTnLst>
                              <p:par>
                                <p:cTn id="31" presetID="9" presetClass="entr" presetSubtype="0" fill="hold" grpId="0" nodeType="afterEffect">
                                  <p:stCondLst>
                                    <p:cond delay="250"/>
                                  </p:stCondLst>
                                  <p:childTnLst>
                                    <p:set>
                                      <p:cBhvr>
                                        <p:cTn id="32" dur="1" fill="hold">
                                          <p:stCondLst>
                                            <p:cond delay="0"/>
                                          </p:stCondLst>
                                        </p:cTn>
                                        <p:tgtEl>
                                          <p:spTgt spid="15"/>
                                        </p:tgtEl>
                                        <p:attrNameLst>
                                          <p:attrName>style.visibility</p:attrName>
                                        </p:attrNameLst>
                                      </p:cBhvr>
                                      <p:to>
                                        <p:strVal val="visible"/>
                                      </p:to>
                                    </p:set>
                                    <p:animEffect transition="in" filter="dissolve">
                                      <p:cBhvr>
                                        <p:cTn id="33" dur="750"/>
                                        <p:tgtEl>
                                          <p:spTgt spid="15"/>
                                        </p:tgtEl>
                                      </p:cBhvr>
                                    </p:animEffect>
                                  </p:childTnLst>
                                </p:cTn>
                              </p:par>
                            </p:childTnLst>
                          </p:cTn>
                        </p:par>
                        <p:par>
                          <p:cTn id="34" fill="hold">
                            <p:stCondLst>
                              <p:cond delay="6750"/>
                            </p:stCondLst>
                            <p:childTnLst>
                              <p:par>
                                <p:cTn id="35" presetID="9" presetClass="entr" presetSubtype="0" fill="hold" nodeType="afterEffect">
                                  <p:stCondLst>
                                    <p:cond delay="25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750"/>
                                        <p:tgtEl>
                                          <p:spTgt spid="21"/>
                                        </p:tgtEl>
                                      </p:cBhvr>
                                    </p:animEffect>
                                  </p:childTnLst>
                                </p:cTn>
                              </p:par>
                            </p:childTnLst>
                          </p:cTn>
                        </p:par>
                        <p:par>
                          <p:cTn id="38" fill="hold">
                            <p:stCondLst>
                              <p:cond delay="7750"/>
                            </p:stCondLst>
                            <p:childTnLst>
                              <p:par>
                                <p:cTn id="39" presetID="10" presetClass="entr" presetSubtype="0" fill="hold" grpId="0" nodeType="afterEffect">
                                  <p:stCondLst>
                                    <p:cond delay="50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animBg="1"/>
      <p:bldP spid="23" grpId="0" animBg="1"/>
      <p:bldP spid="17" grpId="0" animBg="1"/>
      <p:bldP spid="18"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25165" y="868100"/>
            <a:ext cx="7457670" cy="4708981"/>
            <a:chOff x="3125165" y="868100"/>
            <a:chExt cx="7457670" cy="4708981"/>
          </a:xfrm>
        </p:grpSpPr>
        <p:sp>
          <p:nvSpPr>
            <p:cNvPr id="4" name="文本框 3"/>
            <p:cNvSpPr txBox="1"/>
            <p:nvPr/>
          </p:nvSpPr>
          <p:spPr>
            <a:xfrm>
              <a:off x="3125165" y="868100"/>
              <a:ext cx="2646878" cy="4708981"/>
            </a:xfrm>
            <a:prstGeom prst="rect">
              <a:avLst/>
            </a:prstGeom>
            <a:noFill/>
          </p:spPr>
          <p:txBody>
            <a:bodyPr wrap="none" rtlCol="0">
              <a:spAutoFit/>
            </a:bodyPr>
            <a:lstStyle/>
            <a:p>
              <a:r>
                <a:rPr lang="en-US" altLang="zh-CN" sz="30000" dirty="0">
                  <a:solidFill>
                    <a:srgbClr val="2F5597"/>
                  </a:solidFill>
                  <a:latin typeface="Kozuka Mincho Pro H" panose="02020A00000000000000" pitchFamily="18" charset="-128"/>
                  <a:ea typeface="Kozuka Mincho Pro H" panose="02020A00000000000000" pitchFamily="18" charset="-128"/>
                </a:rPr>
                <a:t>4</a:t>
              </a:r>
              <a:endParaRPr lang="zh-CN" altLang="en-US" sz="30000" dirty="0">
                <a:solidFill>
                  <a:srgbClr val="2F5597"/>
                </a:solidFill>
                <a:latin typeface="Kozuka Mincho Pro H" panose="02020A00000000000000" pitchFamily="18" charset="-128"/>
                <a:ea typeface="Kozuka Mincho Pro H" panose="02020A00000000000000" pitchFamily="18" charset="-128"/>
              </a:endParaRPr>
            </a:p>
          </p:txBody>
        </p:sp>
        <p:grpSp>
          <p:nvGrpSpPr>
            <p:cNvPr id="7" name="组合 6"/>
            <p:cNvGrpSpPr/>
            <p:nvPr/>
          </p:nvGrpSpPr>
          <p:grpSpPr>
            <a:xfrm>
              <a:off x="4305782" y="2128782"/>
              <a:ext cx="5409303" cy="2200150"/>
              <a:chOff x="4305782" y="2128782"/>
              <a:chExt cx="5409303" cy="2200150"/>
            </a:xfrm>
          </p:grpSpPr>
          <p:sp>
            <p:nvSpPr>
              <p:cNvPr id="5" name="矩形 4"/>
              <p:cNvSpPr/>
              <p:nvPr/>
            </p:nvSpPr>
            <p:spPr>
              <a:xfrm>
                <a:off x="4448604" y="2232954"/>
                <a:ext cx="5266481" cy="1979271"/>
              </a:xfrm>
              <a:prstGeom prst="rect">
                <a:avLst/>
              </a:prstGeom>
              <a:solidFill>
                <a:srgbClr val="F5F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0" spc="600" dirty="0">
                  <a:solidFill>
                    <a:srgbClr val="2F5597"/>
                  </a:solidFill>
                  <a:latin typeface="汉仪菱心体简" panose="02010609000101010101" pitchFamily="49" charset="-122"/>
                  <a:ea typeface="汉仪菱心体简" panose="02010609000101010101" pitchFamily="49" charset="-122"/>
                </a:endParaRPr>
              </a:p>
            </p:txBody>
          </p:sp>
          <p:sp>
            <p:nvSpPr>
              <p:cNvPr id="6" name="矩形 5"/>
              <p:cNvSpPr/>
              <p:nvPr/>
            </p:nvSpPr>
            <p:spPr>
              <a:xfrm>
                <a:off x="4305782" y="2128782"/>
                <a:ext cx="5177809" cy="2200150"/>
              </a:xfrm>
              <a:prstGeom prst="rect">
                <a:avLst/>
              </a:prstGeom>
              <a:noFill/>
              <a:ln>
                <a:solidFill>
                  <a:srgbClr val="F1EF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4683564" y="2637813"/>
              <a:ext cx="5899271" cy="2277547"/>
            </a:xfrm>
            <a:prstGeom prst="rect">
              <a:avLst/>
            </a:prstGeom>
            <a:noFill/>
          </p:spPr>
          <p:txBody>
            <a:bodyPr wrap="square" rtlCol="0">
              <a:spAutoFit/>
            </a:bodyPr>
            <a:lstStyle/>
            <a:p>
              <a:r>
                <a:rPr lang="zh-CN" altLang="en-US" sz="7200" dirty="0">
                  <a:solidFill>
                    <a:srgbClr val="2F5597"/>
                  </a:solidFill>
                  <a:latin typeface="汉仪菱心体简" panose="02010609000101010101" pitchFamily="49" charset="-122"/>
                  <a:ea typeface="汉仪菱心体简" panose="02010609000101010101" pitchFamily="49" charset="-122"/>
                </a:rPr>
                <a:t>系统功能简介</a:t>
              </a:r>
            </a:p>
            <a:p>
              <a:endParaRPr lang="zh-CN" altLang="en-US" sz="7000" spc="2000" dirty="0" smtClean="0">
                <a:solidFill>
                  <a:srgbClr val="2F5597"/>
                </a:solidFill>
                <a:latin typeface="汉仪菱心体简" panose="02010609000101010101" pitchFamily="49" charset="-122"/>
                <a:ea typeface="汉仪菱心体简" panose="02010609000101010101" pitchFamily="49" charset="-122"/>
              </a:endParaRPr>
            </a:p>
          </p:txBody>
        </p:sp>
      </p:grpSp>
    </p:spTree>
    <p:extLst>
      <p:ext uri="{BB962C8B-B14F-4D97-AF65-F5344CB8AC3E}">
        <p14:creationId xmlns:p14="http://schemas.microsoft.com/office/powerpoint/2010/main" val="44351514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9067" y="457843"/>
            <a:ext cx="7116682" cy="166589"/>
            <a:chOff x="2339067" y="457843"/>
            <a:chExt cx="7116682" cy="166589"/>
          </a:xfrm>
        </p:grpSpPr>
        <p:grpSp>
          <p:nvGrpSpPr>
            <p:cNvPr id="46" name="组合 45"/>
            <p:cNvGrpSpPr/>
            <p:nvPr/>
          </p:nvGrpSpPr>
          <p:grpSpPr>
            <a:xfrm>
              <a:off x="2339067" y="457843"/>
              <a:ext cx="1828586" cy="136906"/>
              <a:chOff x="2989063" y="523944"/>
              <a:chExt cx="1828586" cy="136906"/>
            </a:xfrm>
          </p:grpSpPr>
          <p:sp>
            <p:nvSpPr>
              <p:cNvPr id="53" name="椭圆 52"/>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flipH="1">
              <a:off x="7627163" y="487526"/>
              <a:ext cx="1828586" cy="136906"/>
              <a:chOff x="2989063" y="523944"/>
              <a:chExt cx="1828586" cy="136906"/>
            </a:xfrm>
          </p:grpSpPr>
          <p:sp>
            <p:nvSpPr>
              <p:cNvPr id="49" name="椭圆 48"/>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8" name="文本框 47"/>
          <p:cNvSpPr txBox="1"/>
          <p:nvPr/>
        </p:nvSpPr>
        <p:spPr>
          <a:xfrm>
            <a:off x="5035633" y="325146"/>
            <a:ext cx="1723549" cy="461665"/>
          </a:xfrm>
          <a:prstGeom prst="rect">
            <a:avLst/>
          </a:prstGeom>
          <a:noFill/>
        </p:spPr>
        <p:txBody>
          <a:bodyPr wrap="none" rtlCol="0">
            <a:spAutoFit/>
          </a:bodyPr>
          <a:lstStyle/>
          <a:p>
            <a:r>
              <a:rPr lang="zh-CN" altLang="en-US" sz="2400" spc="600" dirty="0" smtClean="0">
                <a:solidFill>
                  <a:srgbClr val="2F5597"/>
                </a:solidFill>
                <a:latin typeface="汉仪菱心体简" panose="02010609000101010101" pitchFamily="49" charset="-122"/>
                <a:ea typeface="汉仪菱心体简" panose="02010609000101010101" pitchFamily="49" charset="-122"/>
              </a:rPr>
              <a:t>总体设计</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pic>
        <p:nvPicPr>
          <p:cNvPr id="61" name="图片 60" descr="2222.PNG"/>
          <p:cNvPicPr>
            <a:picLocks noChangeAspect="1"/>
          </p:cNvPicPr>
          <p:nvPr/>
        </p:nvPicPr>
        <p:blipFill>
          <a:blip r:embed="rId3"/>
          <a:stretch>
            <a:fillRect/>
          </a:stretch>
        </p:blipFill>
        <p:spPr>
          <a:xfrm>
            <a:off x="2547258" y="1246992"/>
            <a:ext cx="7287643" cy="5611008"/>
          </a:xfrm>
          <a:prstGeom prst="rect">
            <a:avLst/>
          </a:prstGeom>
        </p:spPr>
      </p:pic>
      <p:sp>
        <p:nvSpPr>
          <p:cNvPr id="62" name="文本框 57"/>
          <p:cNvSpPr txBox="1"/>
          <p:nvPr/>
        </p:nvSpPr>
        <p:spPr>
          <a:xfrm>
            <a:off x="561083" y="855478"/>
            <a:ext cx="2031325" cy="338554"/>
          </a:xfrm>
          <a:prstGeom prst="rect">
            <a:avLst/>
          </a:prstGeom>
          <a:noFill/>
        </p:spPr>
        <p:txBody>
          <a:bodyPr wrap="none" rtlCol="0">
            <a:spAutoFit/>
          </a:bodyPr>
          <a:lstStyle/>
          <a:p>
            <a:r>
              <a:rPr lang="zh-CN" altLang="en-US" sz="1600" b="1" dirty="0" smtClean="0">
                <a:solidFill>
                  <a:srgbClr val="2F5597"/>
                </a:solidFill>
                <a:latin typeface="微软雅黑" panose="020B0503020204020204" pitchFamily="34" charset="-122"/>
                <a:ea typeface="微软雅黑" panose="020B0503020204020204" pitchFamily="34" charset="-122"/>
              </a:rPr>
              <a:t>系统的基本功能模块</a:t>
            </a:r>
            <a:endParaRPr lang="zh-CN" altLang="en-US" sz="1600" b="1" dirty="0">
              <a:solidFill>
                <a:srgbClr val="2F559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185602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strVal val="#ppt_w+.3"/>
                                          </p:val>
                                        </p:tav>
                                        <p:tav tm="100000">
                                          <p:val>
                                            <p:strVal val="#ppt_w"/>
                                          </p:val>
                                        </p:tav>
                                      </p:tavLst>
                                    </p:anim>
                                    <p:anim calcmode="lin" valueType="num">
                                      <p:cBhvr>
                                        <p:cTn id="8" dur="1250" fill="hold"/>
                                        <p:tgtEl>
                                          <p:spTgt spid="2"/>
                                        </p:tgtEl>
                                        <p:attrNameLst>
                                          <p:attrName>ppt_h</p:attrName>
                                        </p:attrNameLst>
                                      </p:cBhvr>
                                      <p:tavLst>
                                        <p:tav tm="0">
                                          <p:val>
                                            <p:strVal val="#ppt_h"/>
                                          </p:val>
                                        </p:tav>
                                        <p:tav tm="100000">
                                          <p:val>
                                            <p:strVal val="#ppt_h"/>
                                          </p:val>
                                        </p:tav>
                                      </p:tavLst>
                                    </p:anim>
                                    <p:animEffect transition="in" filter="fade">
                                      <p:cBhvr>
                                        <p:cTn id="9" dur="1250"/>
                                        <p:tgtEl>
                                          <p:spTgt spid="2"/>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5035633" y="325146"/>
            <a:ext cx="1723549" cy="461665"/>
          </a:xfrm>
          <a:prstGeom prst="rect">
            <a:avLst/>
          </a:prstGeom>
          <a:noFill/>
        </p:spPr>
        <p:txBody>
          <a:bodyPr wrap="none" rtlCol="0">
            <a:spAutoFit/>
          </a:bodyPr>
          <a:lstStyle/>
          <a:p>
            <a:r>
              <a:rPr lang="zh-CN" altLang="en-US" sz="2400" spc="600" dirty="0" smtClean="0">
                <a:solidFill>
                  <a:srgbClr val="2F5597"/>
                </a:solidFill>
                <a:latin typeface="汉仪菱心体简" panose="02010609000101010101" pitchFamily="49" charset="-122"/>
                <a:ea typeface="汉仪菱心体简" panose="02010609000101010101" pitchFamily="49" charset="-122"/>
              </a:rPr>
              <a:t>详细设计</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sp>
        <p:nvSpPr>
          <p:cNvPr id="20" name="矩形 19"/>
          <p:cNvSpPr/>
          <p:nvPr/>
        </p:nvSpPr>
        <p:spPr>
          <a:xfrm>
            <a:off x="0" y="5585552"/>
            <a:ext cx="12192000" cy="127244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spc="300" dirty="0">
              <a:solidFill>
                <a:schemeClr val="bg1"/>
              </a:solidFill>
              <a:latin typeface="微软雅黑" panose="020B0503020204020204" pitchFamily="34" charset="-122"/>
              <a:ea typeface="微软雅黑" panose="020B0503020204020204" pitchFamily="34" charset="-122"/>
            </a:endParaRPr>
          </a:p>
        </p:txBody>
      </p:sp>
      <p:sp>
        <p:nvSpPr>
          <p:cNvPr id="23" name="椭圆 22"/>
          <p:cNvSpPr/>
          <p:nvPr/>
        </p:nvSpPr>
        <p:spPr>
          <a:xfrm>
            <a:off x="560832" y="5679232"/>
            <a:ext cx="1085088" cy="1085088"/>
          </a:xfrm>
          <a:prstGeom prst="ellipse">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776569" y="5932372"/>
            <a:ext cx="562258" cy="599765"/>
            <a:chOff x="776569" y="5932372"/>
            <a:chExt cx="562258" cy="599765"/>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569" y="5932372"/>
              <a:ext cx="431070" cy="431070"/>
            </a:xfrm>
            <a:prstGeom prst="rect">
              <a:avLst/>
            </a:prstGeom>
          </p:spPr>
        </p:pic>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452" y="6269762"/>
              <a:ext cx="262375" cy="262375"/>
            </a:xfrm>
            <a:prstGeom prst="rect">
              <a:avLst/>
            </a:prstGeom>
          </p:spPr>
        </p:pic>
      </p:grpSp>
      <p:sp>
        <p:nvSpPr>
          <p:cNvPr id="28" name="矩形 27"/>
          <p:cNvSpPr/>
          <p:nvPr/>
        </p:nvSpPr>
        <p:spPr>
          <a:xfrm>
            <a:off x="5072741" y="1545735"/>
            <a:ext cx="2035629" cy="3004457"/>
          </a:xfrm>
          <a:prstGeom prst="rect">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928245" y="1545737"/>
            <a:ext cx="2035629" cy="3004457"/>
          </a:xfrm>
          <a:prstGeom prst="rect">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771" y="1545755"/>
            <a:ext cx="2035629" cy="3004457"/>
          </a:xfrm>
          <a:prstGeom prst="rect">
            <a:avLst/>
          </a:prstGeom>
          <a:blipFill>
            <a:blip r:embed="rId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26"/>
          <p:cNvSpPr txBox="1"/>
          <p:nvPr/>
        </p:nvSpPr>
        <p:spPr>
          <a:xfrm>
            <a:off x="8106838" y="1518942"/>
            <a:ext cx="3676006" cy="3816429"/>
          </a:xfrm>
          <a:prstGeom prst="rect">
            <a:avLst/>
          </a:prstGeom>
          <a:noFill/>
        </p:spPr>
        <p:txBody>
          <a:bodyPr wrap="none" rtlCol="0">
            <a:spAutoFit/>
          </a:bodyPr>
          <a:lstStyle/>
          <a:p>
            <a:pPr algn="just"/>
            <a:r>
              <a:rPr lang="zh-CN" altLang="en-US" sz="1600" b="1" dirty="0" smtClean="0">
                <a:solidFill>
                  <a:srgbClr val="2F5597"/>
                </a:solidFill>
                <a:latin typeface="微软雅黑" panose="020B0503020204020204" pitchFamily="34" charset="-122"/>
                <a:ea typeface="微软雅黑" panose="020B0503020204020204" pitchFamily="34" charset="-122"/>
              </a:rPr>
              <a:t>管理员登录</a:t>
            </a:r>
            <a:endParaRPr lang="en-US" altLang="zh-CN" sz="1600" b="1" dirty="0" smtClean="0">
              <a:solidFill>
                <a:srgbClr val="2F5597"/>
              </a:solidFill>
              <a:latin typeface="微软雅黑" panose="020B0503020204020204" pitchFamily="34" charset="-122"/>
              <a:ea typeface="微软雅黑" panose="020B0503020204020204" pitchFamily="34" charset="-122"/>
            </a:endParaRPr>
          </a:p>
          <a:p>
            <a:pPr algn="just"/>
            <a:endParaRPr lang="en-US" altLang="zh-CN" sz="1600" b="1" dirty="0" smtClean="0">
              <a:solidFill>
                <a:schemeClr val="bg2">
                  <a:lumMod val="50000"/>
                </a:schemeClr>
              </a:solidFill>
              <a:latin typeface="微软雅黑" panose="020B0503020204020204" pitchFamily="34" charset="-122"/>
              <a:ea typeface="微软雅黑" panose="020B0503020204020204" pitchFamily="34" charset="-122"/>
            </a:endParaRPr>
          </a:p>
          <a:p>
            <a:pPr algn="just"/>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rPr>
              <a:t>1</a:t>
            </a: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）管理信息</a:t>
            </a:r>
            <a:endPar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endPar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buFont typeface="Wingdings" pitchFamily="2" charset="2"/>
              <a:buChar char="u"/>
            </a:pP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    房间管理</a:t>
            </a:r>
            <a:r>
              <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rPr>
              <a:t>-</a:t>
            </a:r>
            <a:r>
              <a:rPr lang="zh-CN" altLang="en-US" sz="1400" b="1" dirty="0" smtClean="0">
                <a:solidFill>
                  <a:schemeClr val="accent1">
                    <a:lumMod val="50000"/>
                  </a:schemeClr>
                </a:solidFill>
                <a:latin typeface="微软雅黑" panose="020B0503020204020204" pitchFamily="34" charset="-122"/>
                <a:ea typeface="微软雅黑" panose="020B0503020204020204" pitchFamily="34" charset="-122"/>
              </a:rPr>
              <a:t>分页显示</a:t>
            </a:r>
            <a:endParaRPr lang="en-US" altLang="zh-CN" sz="1400" b="1"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buFont typeface="Wingdings" pitchFamily="2" charset="2"/>
              <a:buChar char="u"/>
            </a:pP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    商品管理</a:t>
            </a:r>
            <a:r>
              <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rPr>
              <a:t>-</a:t>
            </a:r>
            <a:r>
              <a:rPr lang="zh-CN" altLang="en-US" sz="1400" b="1" dirty="0" smtClean="0">
                <a:solidFill>
                  <a:schemeClr val="accent1">
                    <a:lumMod val="50000"/>
                  </a:schemeClr>
                </a:solidFill>
                <a:latin typeface="微软雅黑" panose="020B0503020204020204" pitchFamily="34" charset="-122"/>
                <a:ea typeface="微软雅黑" panose="020B0503020204020204" pitchFamily="34" charset="-122"/>
              </a:rPr>
              <a:t>添加商品</a:t>
            </a:r>
            <a:r>
              <a:rPr lang="en-US" altLang="zh-CN" sz="1400" b="1" dirty="0" smtClean="0">
                <a:solidFill>
                  <a:schemeClr val="accent1">
                    <a:lumMod val="50000"/>
                  </a:schemeClr>
                </a:solidFill>
                <a:latin typeface="微软雅黑" panose="020B0503020204020204" pitchFamily="34" charset="-122"/>
                <a:ea typeface="微软雅黑" panose="020B0503020204020204" pitchFamily="34" charset="-122"/>
              </a:rPr>
              <a:t>-</a:t>
            </a:r>
            <a:r>
              <a:rPr lang="zh-CN" altLang="en-US" sz="1400" b="1" dirty="0" smtClean="0">
                <a:solidFill>
                  <a:schemeClr val="accent1">
                    <a:lumMod val="50000"/>
                  </a:schemeClr>
                </a:solidFill>
                <a:latin typeface="微软雅黑" panose="020B0503020204020204" pitchFamily="34" charset="-122"/>
                <a:ea typeface="微软雅黑" panose="020B0503020204020204" pitchFamily="34" charset="-122"/>
              </a:rPr>
              <a:t>删除商品</a:t>
            </a:r>
            <a:r>
              <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rPr>
              <a:t>-</a:t>
            </a:r>
            <a:r>
              <a:rPr lang="zh-CN" altLang="en-US" sz="1400" b="1" dirty="0" smtClean="0">
                <a:solidFill>
                  <a:schemeClr val="accent1">
                    <a:lumMod val="50000"/>
                  </a:schemeClr>
                </a:solidFill>
                <a:latin typeface="微软雅黑" panose="020B0503020204020204" pitchFamily="34" charset="-122"/>
                <a:ea typeface="微软雅黑" panose="020B0503020204020204" pitchFamily="34" charset="-122"/>
              </a:rPr>
              <a:t>分页显示</a:t>
            </a:r>
            <a:endParaRPr lang="en-US" altLang="zh-CN" sz="1400" b="1"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endPar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rPr>
              <a:t>2</a:t>
            </a: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）会员信息管理</a:t>
            </a:r>
            <a:endPar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endPar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buFont typeface="Wingdings" pitchFamily="2" charset="2"/>
              <a:buChar char="u"/>
            </a:pP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    添加会员</a:t>
            </a:r>
            <a:endPar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buFont typeface="Wingdings" pitchFamily="2" charset="2"/>
              <a:buChar char="u"/>
            </a:pP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    查询会员</a:t>
            </a:r>
            <a:r>
              <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rPr>
              <a:t>-</a:t>
            </a:r>
            <a:r>
              <a:rPr lang="zh-CN" altLang="en-US" sz="1400" b="1" dirty="0" smtClean="0">
                <a:solidFill>
                  <a:schemeClr val="accent1">
                    <a:lumMod val="50000"/>
                  </a:schemeClr>
                </a:solidFill>
                <a:latin typeface="微软雅黑" panose="020B0503020204020204" pitchFamily="34" charset="-122"/>
                <a:ea typeface="微软雅黑" panose="020B0503020204020204" pitchFamily="34" charset="-122"/>
              </a:rPr>
              <a:t>删除会员</a:t>
            </a:r>
            <a:r>
              <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rPr>
              <a:t>-</a:t>
            </a:r>
            <a:r>
              <a:rPr lang="zh-CN" altLang="en-US" sz="1400" b="1" dirty="0" smtClean="0">
                <a:solidFill>
                  <a:schemeClr val="accent1">
                    <a:lumMod val="50000"/>
                  </a:schemeClr>
                </a:solidFill>
                <a:latin typeface="微软雅黑" panose="020B0503020204020204" pitchFamily="34" charset="-122"/>
                <a:ea typeface="微软雅黑" panose="020B0503020204020204" pitchFamily="34" charset="-122"/>
              </a:rPr>
              <a:t>分页显示</a:t>
            </a:r>
            <a:endParaRPr lang="en-US" altLang="zh-CN" sz="1400" b="1"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endPar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rPr>
              <a:t>3</a:t>
            </a: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）收费管理</a:t>
            </a:r>
            <a:endPar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endPar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buFont typeface="Wingdings" pitchFamily="2" charset="2"/>
              <a:buChar char="u"/>
            </a:pP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    充值</a:t>
            </a:r>
            <a:r>
              <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rPr>
              <a:t>-</a:t>
            </a:r>
            <a:r>
              <a:rPr lang="zh-CN" altLang="en-US" sz="1400" b="1" dirty="0" smtClean="0">
                <a:solidFill>
                  <a:schemeClr val="accent1">
                    <a:lumMod val="50000"/>
                  </a:schemeClr>
                </a:solidFill>
                <a:latin typeface="微软雅黑" panose="020B0503020204020204" pitchFamily="34" charset="-122"/>
                <a:ea typeface="微软雅黑" panose="020B0503020204020204" pitchFamily="34" charset="-122"/>
              </a:rPr>
              <a:t>查询会员</a:t>
            </a: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rPr>
              <a:t>id</a:t>
            </a: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rPr>
              <a:t>-</a:t>
            </a:r>
            <a:r>
              <a:rPr lang="zh-CN" altLang="en-US" sz="1400" b="1" dirty="0" smtClean="0">
                <a:solidFill>
                  <a:schemeClr val="accent1">
                    <a:lumMod val="50000"/>
                  </a:schemeClr>
                </a:solidFill>
                <a:latin typeface="微软雅黑" panose="020B0503020204020204" pitchFamily="34" charset="-122"/>
                <a:ea typeface="微软雅黑" panose="020B0503020204020204" pitchFamily="34" charset="-122"/>
              </a:rPr>
              <a:t>充值</a:t>
            </a:r>
            <a:endParaRPr lang="en-US" altLang="zh-CN" sz="1400" b="1"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buFont typeface="Wingdings" pitchFamily="2" charset="2"/>
              <a:buChar char="u"/>
            </a:pP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    住房</a:t>
            </a:r>
            <a:r>
              <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rPr>
              <a:t>-</a:t>
            </a:r>
            <a:r>
              <a:rPr lang="zh-CN" altLang="en-US" sz="1400" b="1" dirty="0" smtClean="0">
                <a:solidFill>
                  <a:schemeClr val="accent1">
                    <a:lumMod val="50000"/>
                  </a:schemeClr>
                </a:solidFill>
                <a:latin typeface="微软雅黑" panose="020B0503020204020204" pitchFamily="34" charset="-122"/>
                <a:ea typeface="微软雅黑" panose="020B0503020204020204" pitchFamily="34" charset="-122"/>
              </a:rPr>
              <a:t>事务处理</a:t>
            </a:r>
            <a:endParaRPr lang="en-US" altLang="zh-CN" sz="1400" b="1" dirty="0" smtClean="0">
              <a:solidFill>
                <a:schemeClr val="accent1">
                  <a:lumMod val="50000"/>
                </a:schemeClr>
              </a:solidFill>
              <a:latin typeface="微软雅黑" panose="020B0503020204020204" pitchFamily="34" charset="-122"/>
              <a:ea typeface="微软雅黑" panose="020B0503020204020204" pitchFamily="34" charset="-122"/>
            </a:endParaRPr>
          </a:p>
          <a:p>
            <a:pPr algn="just">
              <a:buFont typeface="Wingdings" pitchFamily="2" charset="2"/>
              <a:buChar char="u"/>
            </a:pPr>
            <a:r>
              <a:rPr lang="zh-CN" altLang="en-US" sz="1400" dirty="0" smtClean="0">
                <a:solidFill>
                  <a:schemeClr val="accent1">
                    <a:lumMod val="50000"/>
                  </a:schemeClr>
                </a:solidFill>
                <a:latin typeface="微软雅黑" panose="020B0503020204020204" pitchFamily="34" charset="-122"/>
                <a:ea typeface="微软雅黑" panose="020B0503020204020204" pitchFamily="34" charset="-122"/>
              </a:rPr>
              <a:t>    退房</a:t>
            </a:r>
            <a:endParaRPr lang="en-US" altLang="zh-CN" sz="1400" dirty="0" smtClean="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829958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250" fill="hold"/>
                                        <p:tgtEl>
                                          <p:spTgt spid="14"/>
                                        </p:tgtEl>
                                        <p:attrNameLst>
                                          <p:attrName>ppt_w</p:attrName>
                                        </p:attrNameLst>
                                      </p:cBhvr>
                                      <p:tavLst>
                                        <p:tav tm="0">
                                          <p:val>
                                            <p:strVal val="#ppt_w+.3"/>
                                          </p:val>
                                        </p:tav>
                                        <p:tav tm="100000">
                                          <p:val>
                                            <p:strVal val="#ppt_w"/>
                                          </p:val>
                                        </p:tav>
                                      </p:tavLst>
                                    </p:anim>
                                    <p:anim calcmode="lin" valueType="num">
                                      <p:cBhvr>
                                        <p:cTn id="8" dur="1250" fill="hold"/>
                                        <p:tgtEl>
                                          <p:spTgt spid="14"/>
                                        </p:tgtEl>
                                        <p:attrNameLst>
                                          <p:attrName>ppt_h</p:attrName>
                                        </p:attrNameLst>
                                      </p:cBhvr>
                                      <p:tavLst>
                                        <p:tav tm="0">
                                          <p:val>
                                            <p:strVal val="#ppt_h"/>
                                          </p:val>
                                        </p:tav>
                                        <p:tav tm="100000">
                                          <p:val>
                                            <p:strVal val="#ppt_h"/>
                                          </p:val>
                                        </p:tav>
                                      </p:tavLst>
                                    </p:anim>
                                    <p:animEffect transition="in" filter="fade">
                                      <p:cBhvr>
                                        <p:cTn id="9" dur="1250"/>
                                        <p:tgtEl>
                                          <p:spTgt spid="1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mph" presetSubtype="0" fill="hold" nodeType="clickEffect">
                                  <p:stCondLst>
                                    <p:cond delay="0"/>
                                  </p:stCondLst>
                                  <p:childTnLst>
                                    <p:animRot by="21600000">
                                      <p:cBhvr>
                                        <p:cTn id="17" dur="2000" fill="hold"/>
                                        <p:tgtEl>
                                          <p:spTgt spid="25"/>
                                        </p:tgtEl>
                                        <p:attrNameLst>
                                          <p:attrName>r</p:attrName>
                                        </p:attrNameLst>
                                      </p:cBhvr>
                                    </p:animRot>
                                  </p:childTnLst>
                                </p:cTn>
                              </p:par>
                            </p:childTnLst>
                          </p:cTn>
                        </p:par>
                        <p:par>
                          <p:cTn id="18" fill="hold">
                            <p:stCondLst>
                              <p:cond delay="2000"/>
                            </p:stCondLst>
                            <p:childTnLst>
                              <p:par>
                                <p:cTn id="19" presetID="10" presetClass="entr" presetSubtype="0" fill="hold" grpId="0" nodeType="afterEffect">
                                  <p:stCondLst>
                                    <p:cond delay="50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7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5035633" y="293919"/>
            <a:ext cx="1723549" cy="461665"/>
          </a:xfrm>
          <a:prstGeom prst="rect">
            <a:avLst/>
          </a:prstGeom>
          <a:noFill/>
        </p:spPr>
        <p:txBody>
          <a:bodyPr wrap="none" rtlCol="0">
            <a:spAutoFit/>
          </a:bodyPr>
          <a:lstStyle/>
          <a:p>
            <a:r>
              <a:rPr lang="zh-CN" altLang="en-US" sz="2400" spc="600" dirty="0" smtClean="0">
                <a:solidFill>
                  <a:srgbClr val="2F5597"/>
                </a:solidFill>
                <a:latin typeface="汉仪菱心体简" panose="02010609000101010101" pitchFamily="49" charset="-122"/>
                <a:ea typeface="汉仪菱心体简" panose="02010609000101010101" pitchFamily="49" charset="-122"/>
              </a:rPr>
              <a:t>系统测试</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sp>
        <p:nvSpPr>
          <p:cNvPr id="62" name="矩形 61"/>
          <p:cNvSpPr/>
          <p:nvPr/>
        </p:nvSpPr>
        <p:spPr>
          <a:xfrm>
            <a:off x="0" y="1066800"/>
            <a:ext cx="12192000" cy="5778231"/>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p:cNvSpPr txBox="1"/>
          <p:nvPr/>
        </p:nvSpPr>
        <p:spPr>
          <a:xfrm>
            <a:off x="333422" y="1390211"/>
            <a:ext cx="1210588" cy="400110"/>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登录模块</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1635633" y="2354685"/>
            <a:ext cx="4046706" cy="2677656"/>
          </a:xfrm>
          <a:prstGeom prst="rect">
            <a:avLst/>
          </a:prstGeom>
          <a:noFill/>
        </p:spPr>
        <p:txBody>
          <a:bodyPr wrap="square" rtlCol="0">
            <a:spAutoFit/>
          </a:bodyPr>
          <a:lstStyle/>
          <a:p>
            <a:r>
              <a:rPr lang="zh-CN" altLang="en-US" sz="1400" b="1" spc="300" dirty="0" smtClean="0">
                <a:solidFill>
                  <a:schemeClr val="bg1"/>
                </a:solidFill>
                <a:latin typeface="微软雅黑" panose="020B0503020204020204" pitchFamily="34" charset="-122"/>
                <a:ea typeface="微软雅黑" panose="020B0503020204020204" pitchFamily="34" charset="-122"/>
              </a:rPr>
              <a:t>用户名</a:t>
            </a:r>
            <a:endParaRPr lang="en-US" altLang="zh-CN" sz="1400" b="1" spc="300" dirty="0" smtClean="0">
              <a:solidFill>
                <a:schemeClr val="bg1"/>
              </a:solidFill>
              <a:latin typeface="微软雅黑" panose="020B0503020204020204" pitchFamily="34" charset="-122"/>
              <a:ea typeface="微软雅黑" panose="020B0503020204020204" pitchFamily="34" charset="-122"/>
            </a:endParaRPr>
          </a:p>
          <a:p>
            <a:endParaRPr lang="en-US" altLang="zh-CN" sz="14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400" spc="300" dirty="0" smtClean="0">
                <a:solidFill>
                  <a:schemeClr val="bg1"/>
                </a:solidFill>
                <a:latin typeface="微软雅黑" panose="020B0503020204020204" pitchFamily="34" charset="-122"/>
                <a:ea typeface="微软雅黑" panose="020B0503020204020204" pitchFamily="34" charset="-122"/>
              </a:rPr>
              <a:t>  用户名长度</a:t>
            </a:r>
            <a:endParaRPr lang="en-US" altLang="zh-CN" sz="14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400" spc="300" dirty="0" smtClean="0">
                <a:solidFill>
                  <a:schemeClr val="bg1"/>
                </a:solidFill>
                <a:latin typeface="微软雅黑" panose="020B0503020204020204" pitchFamily="34" charset="-122"/>
                <a:ea typeface="微软雅黑" panose="020B0503020204020204" pitchFamily="34" charset="-122"/>
              </a:rPr>
              <a:t>  用户名组合</a:t>
            </a:r>
            <a:endParaRPr lang="en-US" altLang="zh-CN" sz="14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400" spc="300" dirty="0" smtClean="0">
                <a:solidFill>
                  <a:schemeClr val="bg1"/>
                </a:solidFill>
                <a:latin typeface="微软雅黑" panose="020B0503020204020204" pitchFamily="34" charset="-122"/>
                <a:ea typeface="微软雅黑" panose="020B0503020204020204" pitchFamily="34" charset="-122"/>
              </a:rPr>
              <a:t>  空值</a:t>
            </a:r>
            <a:endParaRPr lang="en-US" altLang="zh-CN" sz="14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endParaRPr lang="en-US" altLang="zh-CN" sz="1400" spc="300" dirty="0" smtClean="0">
              <a:solidFill>
                <a:schemeClr val="bg1"/>
              </a:solidFill>
              <a:latin typeface="微软雅黑" panose="020B0503020204020204" pitchFamily="34" charset="-122"/>
              <a:ea typeface="微软雅黑" panose="020B0503020204020204" pitchFamily="34" charset="-122"/>
            </a:endParaRPr>
          </a:p>
          <a:p>
            <a:r>
              <a:rPr lang="zh-CN" altLang="en-US" sz="1400" b="1" spc="300" dirty="0" smtClean="0">
                <a:solidFill>
                  <a:schemeClr val="bg1"/>
                </a:solidFill>
                <a:latin typeface="微软雅黑" panose="020B0503020204020204" pitchFamily="34" charset="-122"/>
                <a:ea typeface="微软雅黑" panose="020B0503020204020204" pitchFamily="34" charset="-122"/>
              </a:rPr>
              <a:t>密码</a:t>
            </a:r>
            <a:endParaRPr lang="en-US" altLang="zh-CN" sz="1400" b="1" spc="300" dirty="0" smtClean="0">
              <a:solidFill>
                <a:schemeClr val="bg1"/>
              </a:solidFill>
              <a:latin typeface="微软雅黑" panose="020B0503020204020204" pitchFamily="34" charset="-122"/>
              <a:ea typeface="微软雅黑" panose="020B0503020204020204" pitchFamily="34" charset="-122"/>
            </a:endParaRPr>
          </a:p>
          <a:p>
            <a:endParaRPr lang="en-US" altLang="zh-CN" sz="14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400" spc="300" dirty="0" smtClean="0">
                <a:solidFill>
                  <a:schemeClr val="bg1"/>
                </a:solidFill>
                <a:latin typeface="微软雅黑" panose="020B0503020204020204" pitchFamily="34" charset="-122"/>
                <a:ea typeface="微软雅黑" panose="020B0503020204020204" pitchFamily="34" charset="-122"/>
              </a:rPr>
              <a:t>  密码长度</a:t>
            </a:r>
            <a:endParaRPr lang="en-US" altLang="zh-CN" sz="14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400" spc="300" dirty="0" smtClean="0">
                <a:solidFill>
                  <a:schemeClr val="bg1"/>
                </a:solidFill>
                <a:latin typeface="微软雅黑" panose="020B0503020204020204" pitchFamily="34" charset="-122"/>
                <a:ea typeface="微软雅黑" panose="020B0503020204020204" pitchFamily="34" charset="-122"/>
              </a:rPr>
              <a:t>  密码组合</a:t>
            </a:r>
            <a:endParaRPr lang="en-US" altLang="zh-CN" sz="14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400" spc="300" dirty="0" smtClean="0">
                <a:solidFill>
                  <a:schemeClr val="bg1"/>
                </a:solidFill>
                <a:latin typeface="微软雅黑" panose="020B0503020204020204" pitchFamily="34" charset="-122"/>
                <a:ea typeface="微软雅黑" panose="020B0503020204020204" pitchFamily="34" charset="-122"/>
              </a:rPr>
              <a:t>  空值</a:t>
            </a:r>
            <a:endParaRPr lang="en-US" altLang="zh-CN" sz="1400" spc="300" dirty="0" smtClean="0">
              <a:solidFill>
                <a:schemeClr val="bg1"/>
              </a:solidFill>
              <a:latin typeface="微软雅黑" panose="020B0503020204020204" pitchFamily="34" charset="-122"/>
              <a:ea typeface="微软雅黑" panose="020B0503020204020204" pitchFamily="34" charset="-122"/>
            </a:endParaRPr>
          </a:p>
          <a:p>
            <a:endParaRPr lang="en-US" altLang="zh-CN" sz="1400" spc="300" dirty="0" smtClean="0">
              <a:solidFill>
                <a:schemeClr val="bg1"/>
              </a:solidFill>
              <a:latin typeface="微软雅黑" panose="020B0503020204020204" pitchFamily="34" charset="-122"/>
              <a:ea typeface="微软雅黑" panose="020B0503020204020204" pitchFamily="34" charset="-122"/>
            </a:endParaRPr>
          </a:p>
        </p:txBody>
      </p:sp>
      <p:sp>
        <p:nvSpPr>
          <p:cNvPr id="26" name="文本框 71"/>
          <p:cNvSpPr txBox="1"/>
          <p:nvPr/>
        </p:nvSpPr>
        <p:spPr>
          <a:xfrm>
            <a:off x="5896022" y="1433756"/>
            <a:ext cx="1210588" cy="400110"/>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用户模块</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7" name="文本框 72"/>
          <p:cNvSpPr txBox="1"/>
          <p:nvPr/>
        </p:nvSpPr>
        <p:spPr>
          <a:xfrm>
            <a:off x="7350645" y="2289370"/>
            <a:ext cx="4046706" cy="3323987"/>
          </a:xfrm>
          <a:prstGeom prst="rect">
            <a:avLst/>
          </a:prstGeom>
          <a:noFill/>
        </p:spPr>
        <p:txBody>
          <a:bodyPr wrap="square" rtlCol="0">
            <a:spAutoFit/>
          </a:bodyPr>
          <a:lstStyle/>
          <a:p>
            <a:r>
              <a:rPr lang="zh-CN" altLang="en-US" sz="1400" b="1" spc="300" dirty="0" smtClean="0">
                <a:solidFill>
                  <a:schemeClr val="bg1"/>
                </a:solidFill>
                <a:latin typeface="微软雅黑" panose="020B0503020204020204" pitchFamily="34" charset="-122"/>
                <a:ea typeface="微软雅黑" panose="020B0503020204020204" pitchFamily="34" charset="-122"/>
              </a:rPr>
              <a:t>查询消费记录</a:t>
            </a:r>
            <a:endParaRPr lang="en-US" altLang="zh-CN" sz="1400" b="1" spc="300" dirty="0" smtClean="0">
              <a:solidFill>
                <a:schemeClr val="bg1"/>
              </a:solidFill>
              <a:latin typeface="微软雅黑" panose="020B0503020204020204" pitchFamily="34" charset="-122"/>
              <a:ea typeface="微软雅黑" panose="020B0503020204020204" pitchFamily="34" charset="-122"/>
            </a:endParaRPr>
          </a:p>
          <a:p>
            <a:endParaRPr lang="en-US" altLang="zh-CN" sz="1400" b="1"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400" spc="300" dirty="0" smtClean="0">
                <a:solidFill>
                  <a:schemeClr val="bg1"/>
                </a:solidFill>
                <a:latin typeface="微软雅黑" panose="020B0503020204020204" pitchFamily="34" charset="-122"/>
                <a:ea typeface="微软雅黑" panose="020B0503020204020204" pitchFamily="34" charset="-122"/>
              </a:rPr>
              <a:t>  首页、末页、上一页、下一页</a:t>
            </a:r>
            <a:endParaRPr lang="en-US" altLang="zh-CN" sz="14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400" spc="300" dirty="0" smtClean="0">
                <a:solidFill>
                  <a:schemeClr val="bg1"/>
                </a:solidFill>
                <a:latin typeface="微软雅黑" panose="020B0503020204020204" pitchFamily="34" charset="-122"/>
                <a:ea typeface="微软雅黑" panose="020B0503020204020204" pitchFamily="34" charset="-122"/>
              </a:rPr>
              <a:t>  删除后数据库是否变化</a:t>
            </a:r>
            <a:endParaRPr lang="en-US" altLang="zh-CN" sz="14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endParaRPr lang="en-US" altLang="zh-CN" sz="1400" spc="300" dirty="0" smtClean="0">
              <a:solidFill>
                <a:schemeClr val="bg1"/>
              </a:solidFill>
              <a:latin typeface="微软雅黑" panose="020B0503020204020204" pitchFamily="34" charset="-122"/>
              <a:ea typeface="微软雅黑" panose="020B0503020204020204" pitchFamily="34" charset="-122"/>
            </a:endParaRPr>
          </a:p>
          <a:p>
            <a:r>
              <a:rPr lang="zh-CN" altLang="en-US" sz="1400" b="1" spc="300" dirty="0" smtClean="0">
                <a:solidFill>
                  <a:schemeClr val="bg1"/>
                </a:solidFill>
                <a:latin typeface="微软雅黑" panose="020B0503020204020204" pitchFamily="34" charset="-122"/>
                <a:ea typeface="微软雅黑" panose="020B0503020204020204" pitchFamily="34" charset="-122"/>
              </a:rPr>
              <a:t>积分兑换</a:t>
            </a:r>
            <a:endParaRPr lang="en-US" altLang="zh-CN" sz="1400" b="1" spc="300" dirty="0" smtClean="0">
              <a:solidFill>
                <a:schemeClr val="bg1"/>
              </a:solidFill>
              <a:latin typeface="微软雅黑" panose="020B0503020204020204" pitchFamily="34" charset="-122"/>
              <a:ea typeface="微软雅黑" panose="020B0503020204020204" pitchFamily="34" charset="-122"/>
            </a:endParaRPr>
          </a:p>
          <a:p>
            <a:endParaRPr lang="en-US" altLang="zh-CN" sz="1400" b="1"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400" spc="300" dirty="0" smtClean="0">
                <a:solidFill>
                  <a:schemeClr val="bg1"/>
                </a:solidFill>
                <a:latin typeface="微软雅黑" panose="020B0503020204020204" pitchFamily="34" charset="-122"/>
                <a:ea typeface="微软雅黑" panose="020B0503020204020204" pitchFamily="34" charset="-122"/>
              </a:rPr>
              <a:t>  执行兑换操作后，商品的数量是否减少，用户积分是否减少相应积分，如果用户积分为零或者余额小于商品价格，商品数量不减少，用户余额不减少。如果商品数量等于零，用户积分不变</a:t>
            </a:r>
            <a:endParaRPr lang="en-US" altLang="zh-CN" sz="14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400" spc="300" dirty="0" smtClean="0">
                <a:solidFill>
                  <a:schemeClr val="bg1"/>
                </a:solidFill>
                <a:latin typeface="微软雅黑" panose="020B0503020204020204" pitchFamily="34" charset="-122"/>
                <a:ea typeface="微软雅黑" panose="020B0503020204020204" pitchFamily="34" charset="-122"/>
              </a:rPr>
              <a:t>  首页、末页、上一页、下一页</a:t>
            </a:r>
            <a:endParaRPr lang="en-US" altLang="zh-CN" sz="1400" spc="300" dirty="0" smtClean="0">
              <a:solidFill>
                <a:schemeClr val="bg1"/>
              </a:solidFill>
              <a:latin typeface="微软雅黑" panose="020B0503020204020204" pitchFamily="34" charset="-122"/>
              <a:ea typeface="微软雅黑" panose="020B0503020204020204" pitchFamily="34" charset="-122"/>
            </a:endParaRPr>
          </a:p>
          <a:p>
            <a:endParaRPr lang="en-US" altLang="zh-CN" sz="1400" spc="300" dirty="0" smtClean="0">
              <a:solidFill>
                <a:schemeClr val="bg1"/>
              </a:solidFill>
              <a:latin typeface="微软雅黑" panose="020B0503020204020204" pitchFamily="34" charset="-122"/>
              <a:ea typeface="微软雅黑" panose="020B0503020204020204" pitchFamily="34" charset="-122"/>
            </a:endParaRPr>
          </a:p>
          <a:p>
            <a:endParaRPr lang="en-US" altLang="zh-CN" sz="1400" spc="3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554980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250" fill="hold"/>
                                        <p:tgtEl>
                                          <p:spTgt spid="14"/>
                                        </p:tgtEl>
                                        <p:attrNameLst>
                                          <p:attrName>ppt_w</p:attrName>
                                        </p:attrNameLst>
                                      </p:cBhvr>
                                      <p:tavLst>
                                        <p:tav tm="0">
                                          <p:val>
                                            <p:strVal val="#ppt_w+.3"/>
                                          </p:val>
                                        </p:tav>
                                        <p:tav tm="100000">
                                          <p:val>
                                            <p:strVal val="#ppt_w"/>
                                          </p:val>
                                        </p:tav>
                                      </p:tavLst>
                                    </p:anim>
                                    <p:anim calcmode="lin" valueType="num">
                                      <p:cBhvr>
                                        <p:cTn id="8" dur="1250" fill="hold"/>
                                        <p:tgtEl>
                                          <p:spTgt spid="14"/>
                                        </p:tgtEl>
                                        <p:attrNameLst>
                                          <p:attrName>ppt_h</p:attrName>
                                        </p:attrNameLst>
                                      </p:cBhvr>
                                      <p:tavLst>
                                        <p:tav tm="0">
                                          <p:val>
                                            <p:strVal val="#ppt_h"/>
                                          </p:val>
                                        </p:tav>
                                        <p:tav tm="100000">
                                          <p:val>
                                            <p:strVal val="#ppt_h"/>
                                          </p:val>
                                        </p:tav>
                                      </p:tavLst>
                                    </p:anim>
                                    <p:animEffect transition="in" filter="fade">
                                      <p:cBhvr>
                                        <p:cTn id="9" dur="1250"/>
                                        <p:tgtEl>
                                          <p:spTgt spid="1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750"/>
                            </p:stCondLst>
                            <p:childTnLst>
                              <p:par>
                                <p:cTn id="15" presetID="22" presetClass="entr" presetSubtype="4"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down)">
                                      <p:cBhvr>
                                        <p:cTn id="17" dur="1000"/>
                                        <p:tgtEl>
                                          <p:spTgt spid="62"/>
                                        </p:tgtEl>
                                      </p:cBhvr>
                                    </p:animEffect>
                                  </p:childTnLst>
                                </p:cTn>
                              </p:par>
                            </p:childTnLst>
                          </p:cTn>
                        </p:par>
                        <p:par>
                          <p:cTn id="18" fill="hold">
                            <p:stCondLst>
                              <p:cond delay="2750"/>
                            </p:stCondLst>
                            <p:childTnLst>
                              <p:par>
                                <p:cTn id="19" presetID="12" presetClass="entr" presetSubtype="4" fill="hold" grpId="0" nodeType="afterEffect">
                                  <p:stCondLst>
                                    <p:cond delay="0"/>
                                  </p:stCondLst>
                                  <p:childTnLst>
                                    <p:set>
                                      <p:cBhvr>
                                        <p:cTn id="20" dur="1" fill="hold">
                                          <p:stCondLst>
                                            <p:cond delay="0"/>
                                          </p:stCondLst>
                                        </p:cTn>
                                        <p:tgtEl>
                                          <p:spTgt spid="72"/>
                                        </p:tgtEl>
                                        <p:attrNameLst>
                                          <p:attrName>style.visibility</p:attrName>
                                        </p:attrNameLst>
                                      </p:cBhvr>
                                      <p:to>
                                        <p:strVal val="visible"/>
                                      </p:to>
                                    </p:set>
                                    <p:anim calcmode="lin" valueType="num">
                                      <p:cBhvr additive="base">
                                        <p:cTn id="21" dur="1000"/>
                                        <p:tgtEl>
                                          <p:spTgt spid="72"/>
                                        </p:tgtEl>
                                        <p:attrNameLst>
                                          <p:attrName>ppt_y</p:attrName>
                                        </p:attrNameLst>
                                      </p:cBhvr>
                                      <p:tavLst>
                                        <p:tav tm="0">
                                          <p:val>
                                            <p:strVal val="#ppt_y+#ppt_h*1.125000"/>
                                          </p:val>
                                        </p:tav>
                                        <p:tav tm="100000">
                                          <p:val>
                                            <p:strVal val="#ppt_y"/>
                                          </p:val>
                                        </p:tav>
                                      </p:tavLst>
                                    </p:anim>
                                    <p:animEffect transition="in" filter="wipe(up)">
                                      <p:cBhvr>
                                        <p:cTn id="22" dur="1000"/>
                                        <p:tgtEl>
                                          <p:spTgt spid="72"/>
                                        </p:tgtEl>
                                      </p:cBhvr>
                                    </p:animEffect>
                                  </p:childTnLst>
                                </p:cTn>
                              </p:par>
                            </p:childTnLst>
                          </p:cTn>
                        </p:par>
                        <p:par>
                          <p:cTn id="23" fill="hold">
                            <p:stCondLst>
                              <p:cond delay="3750"/>
                            </p:stCondLst>
                            <p:childTnLst>
                              <p:par>
                                <p:cTn id="24" presetID="10" presetClass="entr" presetSubtype="0" fill="hold" grpId="0" nodeType="after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fade">
                                      <p:cBhvr>
                                        <p:cTn id="26" dur="500"/>
                                        <p:tgtEl>
                                          <p:spTgt spid="73"/>
                                        </p:tgtEl>
                                      </p:cBhvr>
                                    </p:animEffect>
                                  </p:childTnLst>
                                </p:cTn>
                              </p:par>
                            </p:childTnLst>
                          </p:cTn>
                        </p:par>
                        <p:par>
                          <p:cTn id="27" fill="hold">
                            <p:stCondLst>
                              <p:cond delay="4250"/>
                            </p:stCondLst>
                            <p:childTnLst>
                              <p:par>
                                <p:cTn id="28" presetID="12" presetClass="entr" presetSubtype="4"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1000"/>
                                        <p:tgtEl>
                                          <p:spTgt spid="26"/>
                                        </p:tgtEl>
                                        <p:attrNameLst>
                                          <p:attrName>ppt_y</p:attrName>
                                        </p:attrNameLst>
                                      </p:cBhvr>
                                      <p:tavLst>
                                        <p:tav tm="0">
                                          <p:val>
                                            <p:strVal val="#ppt_y+#ppt_h*1.125000"/>
                                          </p:val>
                                        </p:tav>
                                        <p:tav tm="100000">
                                          <p:val>
                                            <p:strVal val="#ppt_y"/>
                                          </p:val>
                                        </p:tav>
                                      </p:tavLst>
                                    </p:anim>
                                    <p:animEffect transition="in" filter="wipe(up)">
                                      <p:cBhvr>
                                        <p:cTn id="31" dur="1000"/>
                                        <p:tgtEl>
                                          <p:spTgt spid="26"/>
                                        </p:tgtEl>
                                      </p:cBhvr>
                                    </p:animEffect>
                                  </p:childTnLst>
                                </p:cTn>
                              </p:par>
                            </p:childTnLst>
                          </p:cTn>
                        </p:par>
                        <p:par>
                          <p:cTn id="32" fill="hold">
                            <p:stCondLst>
                              <p:cond delay="525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2" grpId="0" animBg="1"/>
      <p:bldP spid="72" grpId="0"/>
      <p:bldP spid="73" grpId="0"/>
      <p:bldP spid="26"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5035633" y="281512"/>
            <a:ext cx="1723549" cy="461665"/>
          </a:xfrm>
          <a:prstGeom prst="rect">
            <a:avLst/>
          </a:prstGeom>
          <a:noFill/>
        </p:spPr>
        <p:txBody>
          <a:bodyPr wrap="none" rtlCol="0">
            <a:spAutoFit/>
          </a:bodyPr>
          <a:lstStyle/>
          <a:p>
            <a:r>
              <a:rPr lang="zh-CN" altLang="en-US" sz="2400" spc="600" dirty="0" smtClean="0">
                <a:solidFill>
                  <a:srgbClr val="2F5597"/>
                </a:solidFill>
                <a:latin typeface="汉仪菱心体简" panose="02010609000101010101" pitchFamily="49" charset="-122"/>
                <a:ea typeface="汉仪菱心体简" panose="02010609000101010101" pitchFamily="49" charset="-122"/>
              </a:rPr>
              <a:t>系统测试</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sp>
        <p:nvSpPr>
          <p:cNvPr id="41" name="矩形 40"/>
          <p:cNvSpPr/>
          <p:nvPr/>
        </p:nvSpPr>
        <p:spPr>
          <a:xfrm>
            <a:off x="0" y="1066800"/>
            <a:ext cx="12192000" cy="5778231"/>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71"/>
          <p:cNvSpPr txBox="1"/>
          <p:nvPr/>
        </p:nvSpPr>
        <p:spPr>
          <a:xfrm>
            <a:off x="333422" y="1390211"/>
            <a:ext cx="1467068" cy="400110"/>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管理员模块</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3" name="文本框 72"/>
          <p:cNvSpPr txBox="1"/>
          <p:nvPr/>
        </p:nvSpPr>
        <p:spPr>
          <a:xfrm>
            <a:off x="1624747" y="1962800"/>
            <a:ext cx="4046706" cy="5293757"/>
          </a:xfrm>
          <a:prstGeom prst="rect">
            <a:avLst/>
          </a:prstGeom>
          <a:noFill/>
        </p:spPr>
        <p:txBody>
          <a:bodyPr wrap="square" rtlCol="0">
            <a:spAutoFit/>
          </a:bodyPr>
          <a:lstStyle/>
          <a:p>
            <a:r>
              <a:rPr lang="zh-CN" altLang="en-US" sz="1400" b="1" spc="300" dirty="0" smtClean="0">
                <a:solidFill>
                  <a:schemeClr val="bg1"/>
                </a:solidFill>
                <a:latin typeface="微软雅黑" panose="020B0503020204020204" pitchFamily="34" charset="-122"/>
                <a:ea typeface="微软雅黑" panose="020B0503020204020204" pitchFamily="34" charset="-122"/>
              </a:rPr>
              <a:t>房间管理模块</a:t>
            </a:r>
            <a:endParaRPr lang="en-US" altLang="zh-CN" sz="1400" b="1" spc="300" dirty="0" smtClean="0">
              <a:solidFill>
                <a:schemeClr val="bg1"/>
              </a:solidFill>
              <a:latin typeface="微软雅黑" panose="020B0503020204020204" pitchFamily="34" charset="-122"/>
              <a:ea typeface="微软雅黑" panose="020B0503020204020204" pitchFamily="34" charset="-122"/>
            </a:endParaRPr>
          </a:p>
          <a:p>
            <a:endParaRPr lang="en-US" altLang="zh-CN" sz="14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400" spc="300" dirty="0" smtClean="0">
                <a:solidFill>
                  <a:schemeClr val="bg1"/>
                </a:solidFill>
                <a:latin typeface="微软雅黑" panose="020B0503020204020204" pitchFamily="34" charset="-122"/>
                <a:ea typeface="微软雅黑" panose="020B0503020204020204" pitchFamily="34" charset="-122"/>
              </a:rPr>
              <a:t>  </a:t>
            </a:r>
            <a:r>
              <a:rPr lang="zh-CN" altLang="en-US" sz="1200" spc="300" dirty="0" smtClean="0">
                <a:solidFill>
                  <a:schemeClr val="bg1"/>
                </a:solidFill>
                <a:latin typeface="微软雅黑" panose="020B0503020204020204" pitchFamily="34" charset="-122"/>
                <a:ea typeface="微软雅黑" panose="020B0503020204020204" pitchFamily="34" charset="-122"/>
              </a:rPr>
              <a:t>首页、末页、上一页、下一页</a:t>
            </a:r>
            <a:endParaRPr lang="en-US" altLang="zh-CN" sz="1200" spc="300" dirty="0" smtClean="0">
              <a:solidFill>
                <a:schemeClr val="bg1"/>
              </a:solidFill>
              <a:latin typeface="微软雅黑" panose="020B0503020204020204" pitchFamily="34" charset="-122"/>
              <a:ea typeface="微软雅黑" panose="020B0503020204020204" pitchFamily="34" charset="-122"/>
            </a:endParaRPr>
          </a:p>
          <a:p>
            <a:endParaRPr lang="en-US" altLang="zh-CN" sz="1400" spc="300" dirty="0" smtClean="0">
              <a:solidFill>
                <a:schemeClr val="bg1"/>
              </a:solidFill>
              <a:latin typeface="微软雅黑" panose="020B0503020204020204" pitchFamily="34" charset="-122"/>
              <a:ea typeface="微软雅黑" panose="020B0503020204020204" pitchFamily="34" charset="-122"/>
            </a:endParaRPr>
          </a:p>
          <a:p>
            <a:r>
              <a:rPr lang="zh-CN" altLang="en-US" sz="1400" b="1" spc="300" dirty="0" smtClean="0">
                <a:solidFill>
                  <a:schemeClr val="bg1"/>
                </a:solidFill>
                <a:latin typeface="微软雅黑" panose="020B0503020204020204" pitchFamily="34" charset="-122"/>
                <a:ea typeface="微软雅黑" panose="020B0503020204020204" pitchFamily="34" charset="-122"/>
              </a:rPr>
              <a:t>商品管理模块</a:t>
            </a:r>
            <a:endParaRPr lang="en-US" altLang="zh-CN" sz="1400" b="1" spc="300" dirty="0" smtClean="0">
              <a:solidFill>
                <a:schemeClr val="bg1"/>
              </a:solidFill>
              <a:latin typeface="微软雅黑" panose="020B0503020204020204" pitchFamily="34" charset="-122"/>
              <a:ea typeface="微软雅黑" panose="020B0503020204020204" pitchFamily="34" charset="-122"/>
            </a:endParaRPr>
          </a:p>
          <a:p>
            <a:endParaRPr lang="en-US" altLang="zh-CN" sz="14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200" spc="300" dirty="0" smtClean="0">
                <a:solidFill>
                  <a:schemeClr val="bg1"/>
                </a:solidFill>
                <a:latin typeface="微软雅黑" panose="020B0503020204020204" pitchFamily="34" charset="-122"/>
                <a:ea typeface="微软雅黑" panose="020B0503020204020204" pitchFamily="34" charset="-122"/>
              </a:rPr>
              <a:t>  首页、末页、上一页、下一页</a:t>
            </a:r>
            <a:endParaRPr lang="en-US" altLang="zh-CN" sz="12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200" spc="300" dirty="0" smtClean="0">
                <a:solidFill>
                  <a:schemeClr val="bg1"/>
                </a:solidFill>
                <a:latin typeface="微软雅黑" panose="020B0503020204020204" pitchFamily="34" charset="-122"/>
                <a:ea typeface="微软雅黑" panose="020B0503020204020204" pitchFamily="34" charset="-122"/>
              </a:rPr>
              <a:t>  商品添加，如果商品的</a:t>
            </a:r>
            <a:r>
              <a:rPr lang="en-US" altLang="zh-CN" sz="1200" spc="300" dirty="0" smtClean="0">
                <a:solidFill>
                  <a:schemeClr val="bg1"/>
                </a:solidFill>
                <a:latin typeface="微软雅黑" panose="020B0503020204020204" pitchFamily="34" charset="-122"/>
                <a:ea typeface="微软雅黑" panose="020B0503020204020204" pitchFamily="34" charset="-122"/>
              </a:rPr>
              <a:t>id</a:t>
            </a:r>
            <a:r>
              <a:rPr lang="zh-CN" altLang="en-US" sz="1200" spc="300" dirty="0" smtClean="0">
                <a:solidFill>
                  <a:schemeClr val="bg1"/>
                </a:solidFill>
                <a:latin typeface="微软雅黑" panose="020B0503020204020204" pitchFamily="34" charset="-122"/>
                <a:ea typeface="微软雅黑" panose="020B0503020204020204" pitchFamily="34" charset="-122"/>
              </a:rPr>
              <a:t>已经存在，就返回添加失败窗口，否则通过。如果商品</a:t>
            </a:r>
            <a:r>
              <a:rPr lang="en-US" altLang="zh-CN" sz="1200" spc="300" dirty="0" smtClean="0">
                <a:solidFill>
                  <a:schemeClr val="bg1"/>
                </a:solidFill>
                <a:latin typeface="微软雅黑" panose="020B0503020204020204" pitchFamily="34" charset="-122"/>
                <a:ea typeface="微软雅黑" panose="020B0503020204020204" pitchFamily="34" charset="-122"/>
              </a:rPr>
              <a:t>id</a:t>
            </a:r>
            <a:r>
              <a:rPr lang="zh-CN" altLang="en-US" sz="1200" spc="300" dirty="0" smtClean="0">
                <a:solidFill>
                  <a:schemeClr val="bg1"/>
                </a:solidFill>
                <a:latin typeface="微软雅黑" panose="020B0503020204020204" pitchFamily="34" charset="-122"/>
                <a:ea typeface="微软雅黑" panose="020B0503020204020204" pitchFamily="34" charset="-122"/>
              </a:rPr>
              <a:t>、名称、价格、数量为空，显示添加失败。如果商品名称超过固定长度，显示添加失败。</a:t>
            </a:r>
            <a:endParaRPr lang="en-US" altLang="zh-CN" sz="12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200" spc="300" dirty="0" smtClean="0">
                <a:solidFill>
                  <a:schemeClr val="bg1"/>
                </a:solidFill>
                <a:latin typeface="微软雅黑" panose="020B0503020204020204" pitchFamily="34" charset="-122"/>
                <a:ea typeface="微软雅黑" panose="020B0503020204020204" pitchFamily="34" charset="-122"/>
              </a:rPr>
              <a:t>  执行删除操作，数据库也会删除本数据</a:t>
            </a:r>
            <a:endParaRPr lang="en-US" altLang="zh-CN" sz="12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endParaRPr lang="en-US" altLang="zh-CN" sz="1400" spc="300" dirty="0" smtClean="0">
              <a:solidFill>
                <a:schemeClr val="bg1"/>
              </a:solidFill>
              <a:latin typeface="微软雅黑" panose="020B0503020204020204" pitchFamily="34" charset="-122"/>
              <a:ea typeface="微软雅黑" panose="020B0503020204020204" pitchFamily="34" charset="-122"/>
            </a:endParaRPr>
          </a:p>
          <a:p>
            <a:r>
              <a:rPr lang="zh-CN" altLang="en-US" sz="1400" b="1" spc="300" dirty="0" smtClean="0">
                <a:solidFill>
                  <a:schemeClr val="bg1"/>
                </a:solidFill>
                <a:latin typeface="微软雅黑" panose="020B0503020204020204" pitchFamily="34" charset="-122"/>
                <a:ea typeface="微软雅黑" panose="020B0503020204020204" pitchFamily="34" charset="-122"/>
              </a:rPr>
              <a:t>添加会员模块</a:t>
            </a:r>
            <a:endParaRPr lang="en-US" altLang="zh-CN" sz="1400" b="1" spc="300" dirty="0" smtClean="0">
              <a:solidFill>
                <a:schemeClr val="bg1"/>
              </a:solidFill>
              <a:latin typeface="微软雅黑" panose="020B0503020204020204" pitchFamily="34" charset="-122"/>
              <a:ea typeface="微软雅黑" panose="020B0503020204020204" pitchFamily="34" charset="-122"/>
            </a:endParaRPr>
          </a:p>
          <a:p>
            <a:endParaRPr lang="en-US" altLang="zh-CN" sz="1400" b="1"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200" spc="300" dirty="0" smtClean="0">
                <a:solidFill>
                  <a:schemeClr val="bg1"/>
                </a:solidFill>
                <a:latin typeface="微软雅黑" panose="020B0503020204020204" pitchFamily="34" charset="-122"/>
                <a:ea typeface="微软雅黑" panose="020B0503020204020204" pitchFamily="34" charset="-122"/>
              </a:rPr>
              <a:t>  如果会员</a:t>
            </a:r>
            <a:r>
              <a:rPr lang="en-US" altLang="zh-CN" sz="1200" spc="300" dirty="0" smtClean="0">
                <a:solidFill>
                  <a:schemeClr val="bg1"/>
                </a:solidFill>
                <a:latin typeface="微软雅黑" panose="020B0503020204020204" pitchFamily="34" charset="-122"/>
                <a:ea typeface="微软雅黑" panose="020B0503020204020204" pitchFamily="34" charset="-122"/>
              </a:rPr>
              <a:t>id</a:t>
            </a:r>
            <a:r>
              <a:rPr lang="zh-CN" altLang="en-US" sz="1200" spc="300" dirty="0" smtClean="0">
                <a:solidFill>
                  <a:schemeClr val="bg1"/>
                </a:solidFill>
                <a:latin typeface="微软雅黑" panose="020B0503020204020204" pitchFamily="34" charset="-122"/>
                <a:ea typeface="微软雅黑" panose="020B0503020204020204" pitchFamily="34" charset="-122"/>
              </a:rPr>
              <a:t>已经存在，显示添加失败，否则通过</a:t>
            </a:r>
            <a:endParaRPr lang="en-US" altLang="zh-CN" sz="12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200" spc="300" dirty="0" smtClean="0">
                <a:solidFill>
                  <a:schemeClr val="bg1"/>
                </a:solidFill>
                <a:latin typeface="微软雅黑" panose="020B0503020204020204" pitchFamily="34" charset="-122"/>
                <a:ea typeface="微软雅黑" panose="020B0503020204020204" pitchFamily="34" charset="-122"/>
              </a:rPr>
              <a:t>  如果会员</a:t>
            </a:r>
            <a:r>
              <a:rPr lang="en-US" altLang="zh-CN" sz="1200" spc="300" dirty="0" smtClean="0">
                <a:solidFill>
                  <a:schemeClr val="bg1"/>
                </a:solidFill>
                <a:latin typeface="微软雅黑" panose="020B0503020204020204" pitchFamily="34" charset="-122"/>
                <a:ea typeface="微软雅黑" panose="020B0503020204020204" pitchFamily="34" charset="-122"/>
              </a:rPr>
              <a:t>id</a:t>
            </a:r>
            <a:r>
              <a:rPr lang="zh-CN" altLang="en-US" sz="1200" spc="300" dirty="0" smtClean="0">
                <a:solidFill>
                  <a:schemeClr val="bg1"/>
                </a:solidFill>
                <a:latin typeface="微软雅黑" panose="020B0503020204020204" pitchFamily="34" charset="-122"/>
                <a:ea typeface="微软雅黑" panose="020B0503020204020204" pitchFamily="34" charset="-122"/>
              </a:rPr>
              <a:t>，会员名，密码，身份证号为空，显示添加失败，否则显示添加成功</a:t>
            </a:r>
            <a:endParaRPr lang="en-US" altLang="zh-CN" sz="12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200" spc="300" dirty="0" smtClean="0">
                <a:solidFill>
                  <a:schemeClr val="bg1"/>
                </a:solidFill>
                <a:latin typeface="微软雅黑" panose="020B0503020204020204" pitchFamily="34" charset="-122"/>
                <a:ea typeface="微软雅黑" panose="020B0503020204020204" pitchFamily="34" charset="-122"/>
              </a:rPr>
              <a:t>  如果会员密码和确认密码不同，则显示添加失败，否则显示添加成功</a:t>
            </a:r>
            <a:endParaRPr lang="en-US" altLang="zh-CN" sz="12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endParaRPr lang="en-US" altLang="zh-CN" sz="1200" spc="300" dirty="0" smtClean="0">
              <a:solidFill>
                <a:schemeClr val="bg1"/>
              </a:solidFill>
              <a:latin typeface="微软雅黑" panose="020B0503020204020204" pitchFamily="34" charset="-122"/>
              <a:ea typeface="微软雅黑" panose="020B0503020204020204" pitchFamily="34" charset="-122"/>
            </a:endParaRPr>
          </a:p>
          <a:p>
            <a:endParaRPr lang="en-US" altLang="zh-CN" sz="1400" b="1" spc="300" dirty="0" smtClean="0">
              <a:solidFill>
                <a:schemeClr val="bg1"/>
              </a:solidFill>
              <a:latin typeface="微软雅黑" panose="020B0503020204020204" pitchFamily="34" charset="-122"/>
              <a:ea typeface="微软雅黑" panose="020B0503020204020204" pitchFamily="34" charset="-122"/>
            </a:endParaRPr>
          </a:p>
          <a:p>
            <a:endParaRPr lang="en-US" altLang="zh-CN" sz="1400" b="1" spc="300" dirty="0" smtClean="0">
              <a:solidFill>
                <a:schemeClr val="bg1"/>
              </a:solidFill>
              <a:latin typeface="微软雅黑" panose="020B0503020204020204" pitchFamily="34" charset="-122"/>
              <a:ea typeface="微软雅黑" panose="020B0503020204020204" pitchFamily="34" charset="-122"/>
            </a:endParaRPr>
          </a:p>
          <a:p>
            <a:endParaRPr lang="en-US" altLang="zh-CN" sz="1400" b="1" spc="300" dirty="0" smtClean="0">
              <a:solidFill>
                <a:schemeClr val="bg1"/>
              </a:solidFill>
              <a:latin typeface="微软雅黑" panose="020B0503020204020204" pitchFamily="34" charset="-122"/>
              <a:ea typeface="微软雅黑" panose="020B0503020204020204" pitchFamily="34" charset="-122"/>
            </a:endParaRPr>
          </a:p>
          <a:p>
            <a:endParaRPr lang="en-US" altLang="zh-CN" sz="1400" spc="300" dirty="0" smtClean="0">
              <a:solidFill>
                <a:schemeClr val="bg1"/>
              </a:solidFill>
              <a:latin typeface="微软雅黑" panose="020B0503020204020204" pitchFamily="34" charset="-122"/>
              <a:ea typeface="微软雅黑" panose="020B0503020204020204" pitchFamily="34" charset="-122"/>
            </a:endParaRPr>
          </a:p>
        </p:txBody>
      </p:sp>
      <p:sp>
        <p:nvSpPr>
          <p:cNvPr id="44" name="文本框 72"/>
          <p:cNvSpPr txBox="1"/>
          <p:nvPr/>
        </p:nvSpPr>
        <p:spPr>
          <a:xfrm>
            <a:off x="6926081" y="1951917"/>
            <a:ext cx="4046706" cy="5601533"/>
          </a:xfrm>
          <a:prstGeom prst="rect">
            <a:avLst/>
          </a:prstGeom>
          <a:noFill/>
        </p:spPr>
        <p:txBody>
          <a:bodyPr wrap="square" rtlCol="0">
            <a:spAutoFit/>
          </a:bodyPr>
          <a:lstStyle/>
          <a:p>
            <a:r>
              <a:rPr lang="zh-CN" altLang="en-US" sz="1400" b="1" spc="300" dirty="0" smtClean="0">
                <a:solidFill>
                  <a:schemeClr val="bg1"/>
                </a:solidFill>
                <a:latin typeface="微软雅黑" panose="020B0503020204020204" pitchFamily="34" charset="-122"/>
                <a:ea typeface="微软雅黑" panose="020B0503020204020204" pitchFamily="34" charset="-122"/>
              </a:rPr>
              <a:t>查询会员</a:t>
            </a:r>
            <a:endParaRPr lang="en-US" altLang="zh-CN" sz="1400" b="1" spc="300" dirty="0" smtClean="0">
              <a:solidFill>
                <a:schemeClr val="bg1"/>
              </a:solidFill>
              <a:latin typeface="微软雅黑" panose="020B0503020204020204" pitchFamily="34" charset="-122"/>
              <a:ea typeface="微软雅黑" panose="020B0503020204020204" pitchFamily="34" charset="-122"/>
            </a:endParaRPr>
          </a:p>
          <a:p>
            <a:endParaRPr lang="en-US" altLang="zh-CN" sz="14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200" spc="300" dirty="0" smtClean="0">
                <a:solidFill>
                  <a:schemeClr val="bg1"/>
                </a:solidFill>
                <a:latin typeface="微软雅黑" panose="020B0503020204020204" pitchFamily="34" charset="-122"/>
                <a:ea typeface="微软雅黑" panose="020B0503020204020204" pitchFamily="34" charset="-122"/>
              </a:rPr>
              <a:t>  首页、末页、上一页、下一页</a:t>
            </a:r>
            <a:endParaRPr lang="en-US" altLang="zh-CN" sz="12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200" spc="300" dirty="0" smtClean="0">
                <a:solidFill>
                  <a:schemeClr val="bg1"/>
                </a:solidFill>
                <a:latin typeface="微软雅黑" panose="020B0503020204020204" pitchFamily="34" charset="-122"/>
                <a:ea typeface="微软雅黑" panose="020B0503020204020204" pitchFamily="34" charset="-122"/>
              </a:rPr>
              <a:t>  执行删除操作，数据库也会删除本数据</a:t>
            </a:r>
            <a:endParaRPr lang="en-US" altLang="zh-CN" sz="12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endParaRPr lang="en-US" altLang="zh-CN" sz="1200" spc="300" dirty="0" smtClean="0">
              <a:solidFill>
                <a:schemeClr val="bg1"/>
              </a:solidFill>
              <a:latin typeface="微软雅黑" panose="020B0503020204020204" pitchFamily="34" charset="-122"/>
              <a:ea typeface="微软雅黑" panose="020B0503020204020204" pitchFamily="34" charset="-122"/>
            </a:endParaRPr>
          </a:p>
          <a:p>
            <a:r>
              <a:rPr lang="zh-CN" altLang="en-US" sz="1400" b="1" spc="300" dirty="0" smtClean="0">
                <a:solidFill>
                  <a:schemeClr val="bg1"/>
                </a:solidFill>
                <a:latin typeface="微软雅黑" panose="020B0503020204020204" pitchFamily="34" charset="-122"/>
                <a:ea typeface="微软雅黑" panose="020B0503020204020204" pitchFamily="34" charset="-122"/>
              </a:rPr>
              <a:t>充值</a:t>
            </a:r>
            <a:endParaRPr lang="en-US" altLang="zh-CN" sz="1400" b="1" spc="300" dirty="0" smtClean="0">
              <a:solidFill>
                <a:schemeClr val="bg1"/>
              </a:solidFill>
              <a:latin typeface="微软雅黑" panose="020B0503020204020204" pitchFamily="34" charset="-122"/>
              <a:ea typeface="微软雅黑" panose="020B0503020204020204" pitchFamily="34" charset="-122"/>
            </a:endParaRPr>
          </a:p>
          <a:p>
            <a:endParaRPr lang="en-US" altLang="zh-CN" sz="1400" b="1"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200" spc="300" dirty="0" smtClean="0">
                <a:solidFill>
                  <a:schemeClr val="bg1"/>
                </a:solidFill>
                <a:latin typeface="微软雅黑" panose="020B0503020204020204" pitchFamily="34" charset="-122"/>
                <a:ea typeface="微软雅黑" panose="020B0503020204020204" pitchFamily="34" charset="-122"/>
              </a:rPr>
              <a:t>  如果会员编号不存在，返回查询页面，否则跳转到会员信息页面</a:t>
            </a:r>
            <a:endParaRPr lang="en-US" altLang="zh-CN" sz="12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en-US" altLang="zh-CN" sz="1200" spc="300" dirty="0" smtClean="0">
                <a:solidFill>
                  <a:schemeClr val="bg1"/>
                </a:solidFill>
                <a:latin typeface="微软雅黑" panose="020B0503020204020204" pitchFamily="34" charset="-122"/>
                <a:ea typeface="微软雅黑" panose="020B0503020204020204" pitchFamily="34" charset="-122"/>
              </a:rPr>
              <a:t>  </a:t>
            </a:r>
            <a:r>
              <a:rPr lang="zh-CN" altLang="en-US" sz="1200" spc="300" dirty="0" smtClean="0">
                <a:solidFill>
                  <a:schemeClr val="bg1"/>
                </a:solidFill>
                <a:latin typeface="微软雅黑" panose="020B0503020204020204" pitchFamily="34" charset="-122"/>
                <a:ea typeface="微软雅黑" panose="020B0503020204020204" pitchFamily="34" charset="-122"/>
              </a:rPr>
              <a:t>到充值页面后，如果会员编号和用户名为空，则返回充值页面</a:t>
            </a:r>
            <a:endParaRPr lang="en-US" altLang="zh-CN" sz="12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endParaRPr lang="en-US" altLang="zh-CN" sz="1200" spc="300" dirty="0" smtClean="0">
              <a:solidFill>
                <a:schemeClr val="bg1"/>
              </a:solidFill>
              <a:latin typeface="微软雅黑" panose="020B0503020204020204" pitchFamily="34" charset="-122"/>
              <a:ea typeface="微软雅黑" panose="020B0503020204020204" pitchFamily="34" charset="-122"/>
            </a:endParaRPr>
          </a:p>
          <a:p>
            <a:r>
              <a:rPr lang="zh-CN" altLang="en-US" sz="1400" b="1" spc="300" dirty="0" smtClean="0">
                <a:solidFill>
                  <a:schemeClr val="bg1"/>
                </a:solidFill>
                <a:latin typeface="微软雅黑" panose="020B0503020204020204" pitchFamily="34" charset="-122"/>
                <a:ea typeface="微软雅黑" panose="020B0503020204020204" pitchFamily="34" charset="-122"/>
              </a:rPr>
              <a:t>住房</a:t>
            </a:r>
            <a:endParaRPr lang="en-US" altLang="zh-CN" sz="1400" b="1" spc="300" dirty="0" smtClean="0">
              <a:solidFill>
                <a:schemeClr val="bg1"/>
              </a:solidFill>
              <a:latin typeface="微软雅黑" panose="020B0503020204020204" pitchFamily="34" charset="-122"/>
              <a:ea typeface="微软雅黑" panose="020B0503020204020204" pitchFamily="34" charset="-122"/>
            </a:endParaRPr>
          </a:p>
          <a:p>
            <a:endParaRPr lang="en-US" altLang="zh-CN" sz="1400" b="1"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200" spc="300" dirty="0" smtClean="0">
                <a:solidFill>
                  <a:schemeClr val="bg1"/>
                </a:solidFill>
                <a:latin typeface="微软雅黑" panose="020B0503020204020204" pitchFamily="34" charset="-122"/>
                <a:ea typeface="微软雅黑" panose="020B0503020204020204" pitchFamily="34" charset="-122"/>
              </a:rPr>
              <a:t>  如果会员编号、房间编号、身份证号、消费金额和所得积分为空，则返回住房页面</a:t>
            </a:r>
            <a:endParaRPr lang="en-US" altLang="zh-CN" sz="12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200" spc="300" dirty="0" smtClean="0">
                <a:solidFill>
                  <a:schemeClr val="bg1"/>
                </a:solidFill>
                <a:latin typeface="微软雅黑" panose="020B0503020204020204" pitchFamily="34" charset="-122"/>
                <a:ea typeface="微软雅黑" panose="020B0503020204020204" pitchFamily="34" charset="-122"/>
              </a:rPr>
              <a:t>  如果房间状态为</a:t>
            </a:r>
            <a:r>
              <a:rPr lang="en-US" altLang="zh-CN" sz="1200" spc="300" dirty="0" smtClean="0">
                <a:solidFill>
                  <a:schemeClr val="bg1"/>
                </a:solidFill>
                <a:latin typeface="微软雅黑" panose="020B0503020204020204" pitchFamily="34" charset="-122"/>
                <a:ea typeface="微软雅黑" panose="020B0503020204020204" pitchFamily="34" charset="-122"/>
              </a:rPr>
              <a:t>full</a:t>
            </a:r>
            <a:r>
              <a:rPr lang="zh-CN" altLang="en-US" sz="1200" spc="300" dirty="0" smtClean="0">
                <a:solidFill>
                  <a:schemeClr val="bg1"/>
                </a:solidFill>
                <a:latin typeface="微软雅黑" panose="020B0503020204020204" pitchFamily="34" charset="-122"/>
                <a:ea typeface="微软雅黑" panose="020B0503020204020204" pitchFamily="34" charset="-122"/>
              </a:rPr>
              <a:t>，则返回住房页面，否则显示入住成功</a:t>
            </a:r>
            <a:endParaRPr lang="en-US" altLang="zh-CN" sz="12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200" spc="300" dirty="0" smtClean="0">
                <a:solidFill>
                  <a:schemeClr val="bg1"/>
                </a:solidFill>
                <a:latin typeface="微软雅黑" panose="020B0503020204020204" pitchFamily="34" charset="-122"/>
                <a:ea typeface="微软雅黑" panose="020B0503020204020204" pitchFamily="34" charset="-122"/>
              </a:rPr>
              <a:t>如果入住成功，则会添加一条消费记录</a:t>
            </a:r>
            <a:endParaRPr lang="en-US" altLang="zh-CN" sz="12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endParaRPr lang="en-US" altLang="zh-CN" sz="1400" b="1" spc="300" dirty="0" smtClean="0">
              <a:solidFill>
                <a:schemeClr val="bg1"/>
              </a:solidFill>
              <a:latin typeface="微软雅黑" panose="020B0503020204020204" pitchFamily="34" charset="-122"/>
              <a:ea typeface="微软雅黑" panose="020B0503020204020204" pitchFamily="34" charset="-122"/>
            </a:endParaRPr>
          </a:p>
          <a:p>
            <a:r>
              <a:rPr lang="zh-CN" altLang="en-US" sz="1400" b="1" spc="300" dirty="0" smtClean="0">
                <a:solidFill>
                  <a:schemeClr val="bg1"/>
                </a:solidFill>
                <a:latin typeface="微软雅黑" panose="020B0503020204020204" pitchFamily="34" charset="-122"/>
                <a:ea typeface="微软雅黑" panose="020B0503020204020204" pitchFamily="34" charset="-122"/>
              </a:rPr>
              <a:t>退房</a:t>
            </a:r>
            <a:endParaRPr lang="en-US" altLang="zh-CN" sz="1400" b="1" spc="300" dirty="0" smtClean="0">
              <a:solidFill>
                <a:schemeClr val="bg1"/>
              </a:solidFill>
              <a:latin typeface="微软雅黑" panose="020B0503020204020204" pitchFamily="34" charset="-122"/>
              <a:ea typeface="微软雅黑" panose="020B0503020204020204" pitchFamily="34" charset="-122"/>
            </a:endParaRPr>
          </a:p>
          <a:p>
            <a:endParaRPr lang="en-US" altLang="zh-CN" sz="1200" spc="300" dirty="0" smtClean="0">
              <a:solidFill>
                <a:schemeClr val="bg1"/>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200" spc="300" dirty="0" smtClean="0">
                <a:solidFill>
                  <a:schemeClr val="bg1"/>
                </a:solidFill>
                <a:latin typeface="微软雅黑" panose="020B0503020204020204" pitchFamily="34" charset="-122"/>
                <a:ea typeface="微软雅黑" panose="020B0503020204020204" pitchFamily="34" charset="-122"/>
              </a:rPr>
              <a:t>如果房间状态为</a:t>
            </a:r>
            <a:r>
              <a:rPr lang="en-US" altLang="zh-CN" sz="1200" spc="300" dirty="0" smtClean="0">
                <a:solidFill>
                  <a:schemeClr val="bg1"/>
                </a:solidFill>
                <a:latin typeface="微软雅黑" panose="020B0503020204020204" pitchFamily="34" charset="-122"/>
                <a:ea typeface="微软雅黑" panose="020B0503020204020204" pitchFamily="34" charset="-122"/>
              </a:rPr>
              <a:t>null</a:t>
            </a:r>
            <a:r>
              <a:rPr lang="zh-CN" altLang="en-US" sz="1200" spc="300" dirty="0" smtClean="0">
                <a:solidFill>
                  <a:schemeClr val="bg1"/>
                </a:solidFill>
                <a:latin typeface="微软雅黑" panose="020B0503020204020204" pitchFamily="34" charset="-122"/>
                <a:ea typeface="微软雅黑" panose="020B0503020204020204" pitchFamily="34" charset="-122"/>
              </a:rPr>
              <a:t>，则返回退房页面，否则显示退房成功</a:t>
            </a:r>
            <a:endParaRPr lang="en-US" altLang="zh-CN" sz="1200" spc="300" dirty="0" smtClean="0">
              <a:solidFill>
                <a:schemeClr val="bg1"/>
              </a:solidFill>
              <a:latin typeface="微软雅黑" panose="020B0503020204020204" pitchFamily="34" charset="-122"/>
              <a:ea typeface="微软雅黑" panose="020B0503020204020204" pitchFamily="34" charset="-122"/>
            </a:endParaRPr>
          </a:p>
          <a:p>
            <a:endParaRPr lang="en-US" altLang="zh-CN" sz="1200" spc="300" dirty="0" smtClean="0">
              <a:solidFill>
                <a:schemeClr val="bg1"/>
              </a:solidFill>
              <a:latin typeface="微软雅黑" panose="020B0503020204020204" pitchFamily="34" charset="-122"/>
              <a:ea typeface="微软雅黑" panose="020B0503020204020204" pitchFamily="34" charset="-122"/>
            </a:endParaRPr>
          </a:p>
          <a:p>
            <a:endParaRPr lang="en-US" altLang="zh-CN" sz="1400" b="1" spc="300" dirty="0" smtClean="0">
              <a:solidFill>
                <a:schemeClr val="bg1"/>
              </a:solidFill>
              <a:latin typeface="微软雅黑" panose="020B0503020204020204" pitchFamily="34" charset="-122"/>
              <a:ea typeface="微软雅黑" panose="020B0503020204020204" pitchFamily="34" charset="-122"/>
            </a:endParaRPr>
          </a:p>
          <a:p>
            <a:endParaRPr lang="en-US" altLang="zh-CN" sz="1400" b="1" spc="300" dirty="0" smtClean="0">
              <a:solidFill>
                <a:schemeClr val="bg1"/>
              </a:solidFill>
              <a:latin typeface="微软雅黑" panose="020B0503020204020204" pitchFamily="34" charset="-122"/>
              <a:ea typeface="微软雅黑" panose="020B0503020204020204" pitchFamily="34" charset="-122"/>
            </a:endParaRPr>
          </a:p>
          <a:p>
            <a:endParaRPr lang="en-US" altLang="zh-CN" sz="1400" spc="3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341444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250" fill="hold"/>
                                        <p:tgtEl>
                                          <p:spTgt spid="40"/>
                                        </p:tgtEl>
                                        <p:attrNameLst>
                                          <p:attrName>ppt_w</p:attrName>
                                        </p:attrNameLst>
                                      </p:cBhvr>
                                      <p:tavLst>
                                        <p:tav tm="0">
                                          <p:val>
                                            <p:strVal val="#ppt_w+.3"/>
                                          </p:val>
                                        </p:tav>
                                        <p:tav tm="100000">
                                          <p:val>
                                            <p:strVal val="#ppt_w"/>
                                          </p:val>
                                        </p:tav>
                                      </p:tavLst>
                                    </p:anim>
                                    <p:anim calcmode="lin" valueType="num">
                                      <p:cBhvr>
                                        <p:cTn id="8" dur="1250" fill="hold"/>
                                        <p:tgtEl>
                                          <p:spTgt spid="40"/>
                                        </p:tgtEl>
                                        <p:attrNameLst>
                                          <p:attrName>ppt_h</p:attrName>
                                        </p:attrNameLst>
                                      </p:cBhvr>
                                      <p:tavLst>
                                        <p:tav tm="0">
                                          <p:val>
                                            <p:strVal val="#ppt_h"/>
                                          </p:val>
                                        </p:tav>
                                        <p:tav tm="100000">
                                          <p:val>
                                            <p:strVal val="#ppt_h"/>
                                          </p:val>
                                        </p:tav>
                                      </p:tavLst>
                                    </p:anim>
                                    <p:animEffect transition="in" filter="fade">
                                      <p:cBhvr>
                                        <p:cTn id="9" dur="1250"/>
                                        <p:tgtEl>
                                          <p:spTgt spid="40"/>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750"/>
                            </p:stCondLst>
                            <p:childTnLst>
                              <p:par>
                                <p:cTn id="15" presetID="2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1000"/>
                                        <p:tgtEl>
                                          <p:spTgt spid="41"/>
                                        </p:tgtEl>
                                      </p:cBhvr>
                                    </p:animEffect>
                                  </p:childTnLst>
                                </p:cTn>
                              </p:par>
                            </p:childTnLst>
                          </p:cTn>
                        </p:par>
                        <p:par>
                          <p:cTn id="18" fill="hold">
                            <p:stCondLst>
                              <p:cond delay="2750"/>
                            </p:stCondLst>
                            <p:childTnLst>
                              <p:par>
                                <p:cTn id="19" presetID="1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1000"/>
                                        <p:tgtEl>
                                          <p:spTgt spid="42"/>
                                        </p:tgtEl>
                                        <p:attrNameLst>
                                          <p:attrName>ppt_y</p:attrName>
                                        </p:attrNameLst>
                                      </p:cBhvr>
                                      <p:tavLst>
                                        <p:tav tm="0">
                                          <p:val>
                                            <p:strVal val="#ppt_y+#ppt_h*1.125000"/>
                                          </p:val>
                                        </p:tav>
                                        <p:tav tm="100000">
                                          <p:val>
                                            <p:strVal val="#ppt_y"/>
                                          </p:val>
                                        </p:tav>
                                      </p:tavLst>
                                    </p:anim>
                                    <p:animEffect transition="in" filter="wipe(up)">
                                      <p:cBhvr>
                                        <p:cTn id="22" dur="1000"/>
                                        <p:tgtEl>
                                          <p:spTgt spid="42"/>
                                        </p:tgtEl>
                                      </p:cBhvr>
                                    </p:animEffect>
                                  </p:childTnLst>
                                </p:cTn>
                              </p:par>
                            </p:childTnLst>
                          </p:cTn>
                        </p:par>
                        <p:par>
                          <p:cTn id="23" fill="hold">
                            <p:stCondLst>
                              <p:cond delay="3750"/>
                            </p:stCondLst>
                            <p:childTnLst>
                              <p:par>
                                <p:cTn id="24" presetID="10" presetClass="entr" presetSubtype="0" fill="hold" grpId="0" nodeType="after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childTnLst>
                          </p:cTn>
                        </p:par>
                        <p:par>
                          <p:cTn id="27" fill="hold">
                            <p:stCondLst>
                              <p:cond delay="4250"/>
                            </p:stCondLst>
                            <p:childTnLst>
                              <p:par>
                                <p:cTn id="28" presetID="10" presetClass="entr" presetSubtype="0"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1" grpId="0" animBg="1"/>
      <p:bldP spid="42" grpId="0"/>
      <p:bldP spid="43" grpId="0"/>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0"/>
            <a:ext cx="4594690" cy="6858000"/>
            <a:chOff x="0" y="0"/>
            <a:chExt cx="4594690" cy="6858000"/>
          </a:xfrm>
        </p:grpSpPr>
        <p:grpSp>
          <p:nvGrpSpPr>
            <p:cNvPr id="2" name="组合 1"/>
            <p:cNvGrpSpPr/>
            <p:nvPr/>
          </p:nvGrpSpPr>
          <p:grpSpPr>
            <a:xfrm>
              <a:off x="0" y="0"/>
              <a:ext cx="4594690" cy="6858000"/>
              <a:chOff x="0" y="0"/>
              <a:chExt cx="4594690" cy="6858000"/>
            </a:xfrm>
          </p:grpSpPr>
          <p:sp>
            <p:nvSpPr>
              <p:cNvPr id="24" name="等腰三角形 23"/>
              <p:cNvSpPr/>
              <p:nvPr/>
            </p:nvSpPr>
            <p:spPr>
              <a:xfrm rot="5400000">
                <a:off x="3835529" y="2888903"/>
                <a:ext cx="815395" cy="702927"/>
              </a:xfrm>
              <a:prstGeom prst="triangle">
                <a:avLst/>
              </a:prstGeom>
              <a:solidFill>
                <a:schemeClr val="accent5">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0"/>
                <a:ext cx="4027470" cy="6858000"/>
              </a:xfrm>
              <a:prstGeom prst="rect">
                <a:avLst/>
              </a:prstGeom>
              <a:solidFill>
                <a:schemeClr val="accent5">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 name="椭圆 5"/>
            <p:cNvSpPr/>
            <p:nvPr/>
          </p:nvSpPr>
          <p:spPr>
            <a:xfrm>
              <a:off x="1058238" y="1181528"/>
              <a:ext cx="2126751" cy="2126751"/>
            </a:xfrm>
            <a:prstGeom prst="ellipse">
              <a:avLst/>
            </a:prstGeom>
            <a:noFill/>
            <a:ln w="1111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51071" y="4065580"/>
              <a:ext cx="2133918" cy="523220"/>
            </a:xfrm>
            <a:prstGeom prst="rect">
              <a:avLst/>
            </a:prstGeom>
            <a:noFill/>
          </p:spPr>
          <p:txBody>
            <a:bodyPr wrap="none" rtlCol="0">
              <a:spAutoFit/>
            </a:bodyPr>
            <a:lstStyle/>
            <a:p>
              <a:r>
                <a:rPr lang="zh-CN" altLang="en-US" sz="2800" spc="1000" dirty="0" smtClean="0">
                  <a:solidFill>
                    <a:schemeClr val="bg1"/>
                  </a:solidFill>
                  <a:latin typeface="汉仪菱心体简" panose="02010609000101010101" pitchFamily="49" charset="-122"/>
                  <a:ea typeface="汉仪菱心体简" panose="02010609000101010101" pitchFamily="49" charset="-122"/>
                </a:rPr>
                <a:t>论题大纲</a:t>
              </a:r>
              <a:endParaRPr lang="zh-CN" altLang="en-US" sz="2800" spc="1000" dirty="0">
                <a:solidFill>
                  <a:schemeClr val="bg1"/>
                </a:solidFill>
                <a:latin typeface="汉仪菱心体简" panose="02010609000101010101" pitchFamily="49" charset="-122"/>
                <a:ea typeface="汉仪菱心体简" panose="02010609000101010101" pitchFamily="49" charset="-122"/>
              </a:endParaRPr>
            </a:p>
          </p:txBody>
        </p:sp>
        <p:sp>
          <p:nvSpPr>
            <p:cNvPr id="12" name="文本框 11"/>
            <p:cNvSpPr txBox="1"/>
            <p:nvPr/>
          </p:nvSpPr>
          <p:spPr>
            <a:xfrm>
              <a:off x="1387611" y="4718952"/>
              <a:ext cx="1293944" cy="461665"/>
            </a:xfrm>
            <a:prstGeom prst="rect">
              <a:avLst/>
            </a:prstGeom>
            <a:noFill/>
          </p:spPr>
          <p:txBody>
            <a:bodyPr wrap="none" rtlCol="0">
              <a:spAutoFit/>
            </a:bodyPr>
            <a:lstStyle/>
            <a:p>
              <a:r>
                <a:rPr lang="en-US" altLang="zh-CN" sz="2400" dirty="0" smtClean="0">
                  <a:solidFill>
                    <a:schemeClr val="bg1"/>
                  </a:solidFill>
                  <a:latin typeface="Adobe Caslon Pro Bold" panose="0205070206050A020403" pitchFamily="18" charset="0"/>
                  <a:ea typeface="Kozuka Gothic Pro B" panose="020B0800000000000000" pitchFamily="34" charset="-128"/>
                </a:rPr>
                <a:t>contents</a:t>
              </a:r>
              <a:endParaRPr lang="zh-CN" altLang="en-US" sz="2400" dirty="0">
                <a:solidFill>
                  <a:schemeClr val="bg1"/>
                </a:solidFill>
                <a:latin typeface="Adobe Caslon Pro Bold" panose="0205070206050A020403" pitchFamily="18" charset="0"/>
                <a:ea typeface="Kozuka Gothic Pro B" panose="020B0800000000000000" pitchFamily="34" charset="-128"/>
              </a:endParaRPr>
            </a:p>
          </p:txBody>
        </p:sp>
        <p:grpSp>
          <p:nvGrpSpPr>
            <p:cNvPr id="20" name="组合 19"/>
            <p:cNvGrpSpPr/>
            <p:nvPr/>
          </p:nvGrpSpPr>
          <p:grpSpPr>
            <a:xfrm flipH="1">
              <a:off x="722518" y="4925660"/>
              <a:ext cx="637650" cy="48248"/>
              <a:chOff x="2782883" y="4944533"/>
              <a:chExt cx="637650" cy="48248"/>
            </a:xfrm>
          </p:grpSpPr>
          <p:cxnSp>
            <p:nvCxnSpPr>
              <p:cNvPr id="18" name="直接连接符 17"/>
              <p:cNvCxnSpPr/>
              <p:nvPr/>
            </p:nvCxnSpPr>
            <p:spPr>
              <a:xfrm>
                <a:off x="2806654" y="4968657"/>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H="1">
                <a:off x="2782883" y="4944533"/>
                <a:ext cx="53139" cy="482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716862" y="4925660"/>
              <a:ext cx="637650" cy="48248"/>
              <a:chOff x="2782883" y="4944533"/>
              <a:chExt cx="637650" cy="48248"/>
            </a:xfrm>
          </p:grpSpPr>
          <p:cxnSp>
            <p:nvCxnSpPr>
              <p:cNvPr id="22" name="直接连接符 21"/>
              <p:cNvCxnSpPr/>
              <p:nvPr/>
            </p:nvCxnSpPr>
            <p:spPr>
              <a:xfrm>
                <a:off x="2806654" y="4968657"/>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flipH="1">
                <a:off x="2782883" y="4944533"/>
                <a:ext cx="53139" cy="482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272" y="1688386"/>
            <a:ext cx="1144283" cy="1144283"/>
          </a:xfrm>
          <a:prstGeom prst="rect">
            <a:avLst/>
          </a:prstGeom>
        </p:spPr>
      </p:pic>
      <p:grpSp>
        <p:nvGrpSpPr>
          <p:cNvPr id="8" name="组合 7"/>
          <p:cNvGrpSpPr/>
          <p:nvPr/>
        </p:nvGrpSpPr>
        <p:grpSpPr>
          <a:xfrm>
            <a:off x="7374710" y="1151158"/>
            <a:ext cx="3597737" cy="613458"/>
            <a:chOff x="7343421" y="1218073"/>
            <a:chExt cx="3597737" cy="613458"/>
          </a:xfrm>
        </p:grpSpPr>
        <p:sp>
          <p:nvSpPr>
            <p:cNvPr id="29" name="椭圆 28"/>
            <p:cNvSpPr/>
            <p:nvPr/>
          </p:nvSpPr>
          <p:spPr>
            <a:xfrm>
              <a:off x="7343421" y="1218073"/>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bg1"/>
                  </a:solidFill>
                  <a:latin typeface="汉仪菱心体简" panose="02010609000101010101" pitchFamily="49" charset="-122"/>
                  <a:ea typeface="汉仪菱心体简" panose="02010609000101010101" pitchFamily="49" charset="-122"/>
                </a:rPr>
                <a:t>1</a:t>
              </a:r>
              <a:endParaRPr lang="zh-CN" altLang="en-US" dirty="0"/>
            </a:p>
          </p:txBody>
        </p:sp>
        <p:sp>
          <p:nvSpPr>
            <p:cNvPr id="25" name="文本框 24"/>
            <p:cNvSpPr txBox="1"/>
            <p:nvPr/>
          </p:nvSpPr>
          <p:spPr>
            <a:xfrm>
              <a:off x="8602056" y="1293636"/>
              <a:ext cx="2339102" cy="461665"/>
            </a:xfrm>
            <a:prstGeom prst="rect">
              <a:avLst/>
            </a:prstGeom>
            <a:noFill/>
          </p:spPr>
          <p:txBody>
            <a:bodyPr wrap="none" rtlCol="0">
              <a:spAutoFit/>
            </a:bodyPr>
            <a:lstStyle/>
            <a:p>
              <a:r>
                <a:rPr lang="zh-CN" altLang="en-US" sz="2400" dirty="0">
                  <a:solidFill>
                    <a:srgbClr val="2F5597"/>
                  </a:solidFill>
                  <a:latin typeface="汉仪菱心体简" panose="02010609000101010101" pitchFamily="49" charset="-122"/>
                  <a:ea typeface="汉仪菱心体简" panose="02010609000101010101" pitchFamily="49" charset="-122"/>
                </a:rPr>
                <a:t>项目</a:t>
              </a:r>
              <a:r>
                <a:rPr lang="zh-CN" altLang="en-US" sz="2400" dirty="0" smtClean="0">
                  <a:solidFill>
                    <a:srgbClr val="2F5597"/>
                  </a:solidFill>
                  <a:latin typeface="汉仪菱心体简" panose="02010609000101010101" pitchFamily="49" charset="-122"/>
                  <a:ea typeface="汉仪菱心体简" panose="02010609000101010101" pitchFamily="49" charset="-122"/>
                </a:rPr>
                <a:t>背景和简介</a:t>
              </a:r>
              <a:endParaRPr lang="zh-CN" altLang="en-US" sz="2400" dirty="0">
                <a:solidFill>
                  <a:srgbClr val="2F5597"/>
                </a:solidFill>
                <a:latin typeface="汉仪菱心体简" panose="02010609000101010101" pitchFamily="49" charset="-122"/>
                <a:ea typeface="汉仪菱心体简" panose="02010609000101010101" pitchFamily="49" charset="-122"/>
              </a:endParaRPr>
            </a:p>
          </p:txBody>
        </p:sp>
      </p:grpSp>
      <p:grpSp>
        <p:nvGrpSpPr>
          <p:cNvPr id="9" name="组合 8"/>
          <p:cNvGrpSpPr/>
          <p:nvPr/>
        </p:nvGrpSpPr>
        <p:grpSpPr>
          <a:xfrm>
            <a:off x="7343421" y="2266369"/>
            <a:ext cx="3938171" cy="613458"/>
            <a:chOff x="7343421" y="2320799"/>
            <a:chExt cx="3938171" cy="613458"/>
          </a:xfrm>
        </p:grpSpPr>
        <p:sp>
          <p:nvSpPr>
            <p:cNvPr id="26" name="文本框 25"/>
            <p:cNvSpPr txBox="1"/>
            <p:nvPr/>
          </p:nvSpPr>
          <p:spPr>
            <a:xfrm>
              <a:off x="8634714" y="2396696"/>
              <a:ext cx="2646878" cy="461665"/>
            </a:xfrm>
            <a:prstGeom prst="rect">
              <a:avLst/>
            </a:prstGeom>
            <a:noFill/>
          </p:spPr>
          <p:txBody>
            <a:bodyPr wrap="none" rtlCol="0">
              <a:spAutoFit/>
            </a:bodyPr>
            <a:lstStyle/>
            <a:p>
              <a:r>
                <a:rPr lang="zh-CN" altLang="en-US" sz="2400" dirty="0" smtClean="0">
                  <a:solidFill>
                    <a:srgbClr val="2F5597"/>
                  </a:solidFill>
                  <a:latin typeface="汉仪菱心体简" panose="02010609000101010101" pitchFamily="49" charset="-122"/>
                  <a:ea typeface="汉仪菱心体简" panose="02010609000101010101" pitchFamily="49" charset="-122"/>
                </a:rPr>
                <a:t>合同执行情况报告</a:t>
              </a:r>
              <a:endParaRPr lang="zh-CN" altLang="en-US" sz="2400" dirty="0">
                <a:solidFill>
                  <a:srgbClr val="2F5597"/>
                </a:solidFill>
                <a:latin typeface="汉仪菱心体简" panose="02010609000101010101" pitchFamily="49" charset="-122"/>
                <a:ea typeface="汉仪菱心体简" panose="02010609000101010101" pitchFamily="49" charset="-122"/>
              </a:endParaRPr>
            </a:p>
          </p:txBody>
        </p:sp>
        <p:sp>
          <p:nvSpPr>
            <p:cNvPr id="30" name="椭圆 29"/>
            <p:cNvSpPr/>
            <p:nvPr/>
          </p:nvSpPr>
          <p:spPr>
            <a:xfrm>
              <a:off x="7343421" y="2320799"/>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bg1"/>
                  </a:solidFill>
                  <a:latin typeface="汉仪菱心体简" panose="02010609000101010101" pitchFamily="49" charset="-122"/>
                  <a:ea typeface="汉仪菱心体简" panose="02010609000101010101" pitchFamily="49" charset="-122"/>
                </a:rPr>
                <a:t>2</a:t>
              </a:r>
              <a:endParaRPr lang="zh-CN" altLang="en-US" dirty="0"/>
            </a:p>
          </p:txBody>
        </p:sp>
      </p:grpSp>
      <p:grpSp>
        <p:nvGrpSpPr>
          <p:cNvPr id="10" name="组合 9"/>
          <p:cNvGrpSpPr/>
          <p:nvPr/>
        </p:nvGrpSpPr>
        <p:grpSpPr>
          <a:xfrm>
            <a:off x="7343421" y="3451816"/>
            <a:ext cx="2707065" cy="613458"/>
            <a:chOff x="7343421" y="3528018"/>
            <a:chExt cx="2707065" cy="613458"/>
          </a:xfrm>
        </p:grpSpPr>
        <p:sp>
          <p:nvSpPr>
            <p:cNvPr id="27" name="文本框 26"/>
            <p:cNvSpPr txBox="1"/>
            <p:nvPr/>
          </p:nvSpPr>
          <p:spPr>
            <a:xfrm>
              <a:off x="8634714" y="3603915"/>
              <a:ext cx="1415772" cy="461665"/>
            </a:xfrm>
            <a:prstGeom prst="rect">
              <a:avLst/>
            </a:prstGeom>
            <a:noFill/>
          </p:spPr>
          <p:txBody>
            <a:bodyPr wrap="none" rtlCol="0">
              <a:spAutoFit/>
            </a:bodyPr>
            <a:lstStyle/>
            <a:p>
              <a:r>
                <a:rPr lang="zh-CN" altLang="en-US" sz="2400" dirty="0" smtClean="0">
                  <a:solidFill>
                    <a:srgbClr val="2F5597"/>
                  </a:solidFill>
                  <a:latin typeface="汉仪菱心体简" panose="02010609000101010101" pitchFamily="49" charset="-122"/>
                  <a:ea typeface="汉仪菱心体简" panose="02010609000101010101" pitchFamily="49" charset="-122"/>
                </a:rPr>
                <a:t>开发过程</a:t>
              </a:r>
              <a:endParaRPr lang="zh-CN" altLang="en-US" sz="2400" dirty="0">
                <a:solidFill>
                  <a:srgbClr val="2F5597"/>
                </a:solidFill>
                <a:latin typeface="汉仪菱心体简" panose="02010609000101010101" pitchFamily="49" charset="-122"/>
                <a:ea typeface="汉仪菱心体简" panose="02010609000101010101" pitchFamily="49" charset="-122"/>
              </a:endParaRPr>
            </a:p>
          </p:txBody>
        </p:sp>
        <p:sp>
          <p:nvSpPr>
            <p:cNvPr id="31" name="椭圆 30"/>
            <p:cNvSpPr/>
            <p:nvPr/>
          </p:nvSpPr>
          <p:spPr>
            <a:xfrm>
              <a:off x="7343421" y="3528018"/>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bg1"/>
                  </a:solidFill>
                  <a:latin typeface="汉仪菱心体简" panose="02010609000101010101" pitchFamily="49" charset="-122"/>
                  <a:ea typeface="汉仪菱心体简" panose="02010609000101010101" pitchFamily="49" charset="-122"/>
                </a:rPr>
                <a:t>3</a:t>
              </a:r>
              <a:endParaRPr lang="zh-CN" altLang="en-US" dirty="0"/>
            </a:p>
          </p:txBody>
        </p:sp>
      </p:grpSp>
      <p:grpSp>
        <p:nvGrpSpPr>
          <p:cNvPr id="33" name="组合 32"/>
          <p:cNvGrpSpPr/>
          <p:nvPr/>
        </p:nvGrpSpPr>
        <p:grpSpPr>
          <a:xfrm>
            <a:off x="7342052" y="4534326"/>
            <a:ext cx="3322618" cy="637518"/>
            <a:chOff x="7343421" y="1194013"/>
            <a:chExt cx="3322618" cy="637518"/>
          </a:xfrm>
        </p:grpSpPr>
        <p:sp>
          <p:nvSpPr>
            <p:cNvPr id="34" name="椭圆 33"/>
            <p:cNvSpPr/>
            <p:nvPr/>
          </p:nvSpPr>
          <p:spPr>
            <a:xfrm>
              <a:off x="7343421" y="1218073"/>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bg1"/>
                  </a:solidFill>
                  <a:latin typeface="汉仪菱心体简" panose="02010609000101010101" pitchFamily="49" charset="-122"/>
                  <a:ea typeface="汉仪菱心体简" panose="02010609000101010101" pitchFamily="49" charset="-122"/>
                </a:rPr>
                <a:t>4</a:t>
              </a:r>
              <a:endParaRPr lang="zh-CN" altLang="en-US" dirty="0"/>
            </a:p>
          </p:txBody>
        </p:sp>
        <p:sp>
          <p:nvSpPr>
            <p:cNvPr id="35" name="文本框 24"/>
            <p:cNvSpPr txBox="1"/>
            <p:nvPr/>
          </p:nvSpPr>
          <p:spPr>
            <a:xfrm>
              <a:off x="8634714" y="1194013"/>
              <a:ext cx="2031325" cy="461665"/>
            </a:xfrm>
            <a:prstGeom prst="rect">
              <a:avLst/>
            </a:prstGeom>
            <a:noFill/>
          </p:spPr>
          <p:txBody>
            <a:bodyPr wrap="none" rtlCol="0">
              <a:spAutoFit/>
            </a:bodyPr>
            <a:lstStyle/>
            <a:p>
              <a:r>
                <a:rPr lang="zh-CN" altLang="en-US" sz="2400" dirty="0" smtClean="0">
                  <a:solidFill>
                    <a:srgbClr val="2F5597"/>
                  </a:solidFill>
                  <a:latin typeface="汉仪菱心体简" panose="02010609000101010101" pitchFamily="49" charset="-122"/>
                  <a:ea typeface="汉仪菱心体简" panose="02010609000101010101" pitchFamily="49" charset="-122"/>
                </a:rPr>
                <a:t>系统功能简介</a:t>
              </a:r>
              <a:endParaRPr lang="zh-CN" altLang="en-US" sz="2400" dirty="0">
                <a:solidFill>
                  <a:srgbClr val="2F5597"/>
                </a:solidFill>
                <a:latin typeface="汉仪菱心体简" panose="02010609000101010101" pitchFamily="49" charset="-122"/>
                <a:ea typeface="汉仪菱心体简" panose="02010609000101010101" pitchFamily="49" charset="-122"/>
              </a:endParaRPr>
            </a:p>
          </p:txBody>
        </p:sp>
      </p:grpSp>
      <p:grpSp>
        <p:nvGrpSpPr>
          <p:cNvPr id="36" name="组合 35"/>
          <p:cNvGrpSpPr/>
          <p:nvPr/>
        </p:nvGrpSpPr>
        <p:grpSpPr>
          <a:xfrm>
            <a:off x="7363823" y="5579355"/>
            <a:ext cx="3938171" cy="637518"/>
            <a:chOff x="7343421" y="1194013"/>
            <a:chExt cx="3938171" cy="637518"/>
          </a:xfrm>
        </p:grpSpPr>
        <p:sp>
          <p:nvSpPr>
            <p:cNvPr id="37" name="椭圆 36"/>
            <p:cNvSpPr/>
            <p:nvPr/>
          </p:nvSpPr>
          <p:spPr>
            <a:xfrm>
              <a:off x="7343421" y="1218073"/>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bg1"/>
                  </a:solidFill>
                  <a:latin typeface="汉仪菱心体简" panose="02010609000101010101" pitchFamily="49" charset="-122"/>
                  <a:ea typeface="汉仪菱心体简" panose="02010609000101010101" pitchFamily="49" charset="-122"/>
                </a:rPr>
                <a:t>5</a:t>
              </a:r>
              <a:endParaRPr lang="zh-CN" altLang="en-US" dirty="0"/>
            </a:p>
          </p:txBody>
        </p:sp>
        <p:sp>
          <p:nvSpPr>
            <p:cNvPr id="38" name="文本框 24"/>
            <p:cNvSpPr txBox="1"/>
            <p:nvPr/>
          </p:nvSpPr>
          <p:spPr>
            <a:xfrm>
              <a:off x="8634714" y="1194013"/>
              <a:ext cx="2646878" cy="461665"/>
            </a:xfrm>
            <a:prstGeom prst="rect">
              <a:avLst/>
            </a:prstGeom>
            <a:noFill/>
          </p:spPr>
          <p:txBody>
            <a:bodyPr wrap="none" rtlCol="0">
              <a:spAutoFit/>
            </a:bodyPr>
            <a:lstStyle/>
            <a:p>
              <a:r>
                <a:rPr lang="zh-CN" altLang="en-US" sz="2400" dirty="0" smtClean="0">
                  <a:solidFill>
                    <a:srgbClr val="2F5597"/>
                  </a:solidFill>
                  <a:latin typeface="汉仪菱心体简" panose="02010609000101010101" pitchFamily="49" charset="-122"/>
                  <a:ea typeface="汉仪菱心体简" panose="02010609000101010101" pitchFamily="49" charset="-122"/>
                </a:rPr>
                <a:t>项目应用成功期望</a:t>
              </a:r>
              <a:endParaRPr lang="zh-CN" altLang="en-US" sz="2400" dirty="0">
                <a:solidFill>
                  <a:srgbClr val="2F5597"/>
                </a:solidFill>
                <a:latin typeface="汉仪菱心体简" panose="02010609000101010101" pitchFamily="49" charset="-122"/>
                <a:ea typeface="汉仪菱心体简" panose="02010609000101010101" pitchFamily="49" charset="-122"/>
              </a:endParaRPr>
            </a:p>
          </p:txBody>
        </p:sp>
      </p:grpSp>
    </p:spTree>
    <p:extLst>
      <p:ext uri="{BB962C8B-B14F-4D97-AF65-F5344CB8AC3E}">
        <p14:creationId xmlns:p14="http://schemas.microsoft.com/office/powerpoint/2010/main" val="317709883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ppt_w/2"/>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ppt_w</p:attrName>
                                        </p:attrNameLst>
                                      </p:cBhvr>
                                      <p:tavLst>
                                        <p:tav tm="0">
                                          <p:val>
                                            <p:fltVal val="0"/>
                                          </p:val>
                                        </p:tav>
                                        <p:tav tm="100000">
                                          <p:val>
                                            <p:strVal val="#ppt_w"/>
                                          </p:val>
                                        </p:tav>
                                      </p:tavLst>
                                    </p:anim>
                                    <p:anim calcmode="lin" valueType="num">
                                      <p:cBhvr>
                                        <p:cTn id="10" dur="500" fill="hold"/>
                                        <p:tgtEl>
                                          <p:spTgt spid="13"/>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2" presetClass="emph" presetSubtype="0" fill="hold" nodeType="afterEffect">
                                  <p:stCondLst>
                                    <p:cond delay="0"/>
                                  </p:stCondLst>
                                  <p:childTnLst>
                                    <p:animRot by="120000">
                                      <p:cBhvr>
                                        <p:cTn id="13" dur="50" fill="hold">
                                          <p:stCondLst>
                                            <p:cond delay="0"/>
                                          </p:stCondLst>
                                        </p:cTn>
                                        <p:tgtEl>
                                          <p:spTgt spid="5"/>
                                        </p:tgtEl>
                                        <p:attrNameLst>
                                          <p:attrName>r</p:attrName>
                                        </p:attrNameLst>
                                      </p:cBhvr>
                                    </p:animRot>
                                    <p:animRot by="-240000">
                                      <p:cBhvr>
                                        <p:cTn id="14" dur="100" fill="hold">
                                          <p:stCondLst>
                                            <p:cond delay="100"/>
                                          </p:stCondLst>
                                        </p:cTn>
                                        <p:tgtEl>
                                          <p:spTgt spid="5"/>
                                        </p:tgtEl>
                                        <p:attrNameLst>
                                          <p:attrName>r</p:attrName>
                                        </p:attrNameLst>
                                      </p:cBhvr>
                                    </p:animRot>
                                    <p:animRot by="240000">
                                      <p:cBhvr>
                                        <p:cTn id="15" dur="100" fill="hold">
                                          <p:stCondLst>
                                            <p:cond delay="200"/>
                                          </p:stCondLst>
                                        </p:cTn>
                                        <p:tgtEl>
                                          <p:spTgt spid="5"/>
                                        </p:tgtEl>
                                        <p:attrNameLst>
                                          <p:attrName>r</p:attrName>
                                        </p:attrNameLst>
                                      </p:cBhvr>
                                    </p:animRot>
                                    <p:animRot by="-240000">
                                      <p:cBhvr>
                                        <p:cTn id="16" dur="100" fill="hold">
                                          <p:stCondLst>
                                            <p:cond delay="300"/>
                                          </p:stCondLst>
                                        </p:cTn>
                                        <p:tgtEl>
                                          <p:spTgt spid="5"/>
                                        </p:tgtEl>
                                        <p:attrNameLst>
                                          <p:attrName>r</p:attrName>
                                        </p:attrNameLst>
                                      </p:cBhvr>
                                    </p:animRot>
                                    <p:animRot by="120000">
                                      <p:cBhvr>
                                        <p:cTn id="17" dur="100" fill="hold">
                                          <p:stCondLst>
                                            <p:cond delay="400"/>
                                          </p:stCondLst>
                                        </p:cTn>
                                        <p:tgtEl>
                                          <p:spTgt spid="5"/>
                                        </p:tgtEl>
                                        <p:attrNameLst>
                                          <p:attrName>r</p:attrName>
                                        </p:attrNameLst>
                                      </p:cBhvr>
                                    </p:animRot>
                                  </p:childTnLst>
                                </p:cTn>
                              </p:par>
                            </p:childTnLst>
                          </p:cTn>
                        </p:par>
                        <p:par>
                          <p:cTn id="18" fill="hold">
                            <p:stCondLst>
                              <p:cond delay="1000"/>
                            </p:stCondLst>
                            <p:childTnLst>
                              <p:par>
                                <p:cTn id="19" presetID="12" presetClass="entr" presetSubtype="1" fill="hold" nodeType="afterEffect">
                                  <p:stCondLst>
                                    <p:cond delay="25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250"/>
                                        <p:tgtEl>
                                          <p:spTgt spid="8"/>
                                        </p:tgtEl>
                                        <p:attrNameLst>
                                          <p:attrName>ppt_y</p:attrName>
                                        </p:attrNameLst>
                                      </p:cBhvr>
                                      <p:tavLst>
                                        <p:tav tm="0">
                                          <p:val>
                                            <p:strVal val="#ppt_y-#ppt_h*1.125000"/>
                                          </p:val>
                                        </p:tav>
                                        <p:tav tm="100000">
                                          <p:val>
                                            <p:strVal val="#ppt_y"/>
                                          </p:val>
                                        </p:tav>
                                      </p:tavLst>
                                    </p:anim>
                                    <p:animEffect transition="in" filter="wipe(down)">
                                      <p:cBhvr>
                                        <p:cTn id="22" dur="250"/>
                                        <p:tgtEl>
                                          <p:spTgt spid="8"/>
                                        </p:tgtEl>
                                      </p:cBhvr>
                                    </p:animEffect>
                                  </p:childTnLst>
                                </p:cTn>
                              </p:par>
                            </p:childTnLst>
                          </p:cTn>
                        </p:par>
                        <p:par>
                          <p:cTn id="23" fill="hold">
                            <p:stCondLst>
                              <p:cond delay="1500"/>
                            </p:stCondLst>
                            <p:childTnLst>
                              <p:par>
                                <p:cTn id="24" presetID="12" presetClass="entr" presetSubtype="1" fill="hold" nodeType="afterEffect">
                                  <p:stCondLst>
                                    <p:cond delay="25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250"/>
                                        <p:tgtEl>
                                          <p:spTgt spid="9"/>
                                        </p:tgtEl>
                                        <p:attrNameLst>
                                          <p:attrName>ppt_y</p:attrName>
                                        </p:attrNameLst>
                                      </p:cBhvr>
                                      <p:tavLst>
                                        <p:tav tm="0">
                                          <p:val>
                                            <p:strVal val="#ppt_y-#ppt_h*1.125000"/>
                                          </p:val>
                                        </p:tav>
                                        <p:tav tm="100000">
                                          <p:val>
                                            <p:strVal val="#ppt_y"/>
                                          </p:val>
                                        </p:tav>
                                      </p:tavLst>
                                    </p:anim>
                                    <p:animEffect transition="in" filter="wipe(down)">
                                      <p:cBhvr>
                                        <p:cTn id="27" dur="250"/>
                                        <p:tgtEl>
                                          <p:spTgt spid="9"/>
                                        </p:tgtEl>
                                      </p:cBhvr>
                                    </p:animEffect>
                                  </p:childTnLst>
                                </p:cTn>
                              </p:par>
                            </p:childTnLst>
                          </p:cTn>
                        </p:par>
                        <p:par>
                          <p:cTn id="28" fill="hold">
                            <p:stCondLst>
                              <p:cond delay="2000"/>
                            </p:stCondLst>
                            <p:childTnLst>
                              <p:par>
                                <p:cTn id="29" presetID="12" presetClass="entr" presetSubtype="1" fill="hold" nodeType="afterEffect">
                                  <p:stCondLst>
                                    <p:cond delay="25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250"/>
                                        <p:tgtEl>
                                          <p:spTgt spid="10"/>
                                        </p:tgtEl>
                                        <p:attrNameLst>
                                          <p:attrName>ppt_y</p:attrName>
                                        </p:attrNameLst>
                                      </p:cBhvr>
                                      <p:tavLst>
                                        <p:tav tm="0">
                                          <p:val>
                                            <p:strVal val="#ppt_y-#ppt_h*1.125000"/>
                                          </p:val>
                                        </p:tav>
                                        <p:tav tm="100000">
                                          <p:val>
                                            <p:strVal val="#ppt_y"/>
                                          </p:val>
                                        </p:tav>
                                      </p:tavLst>
                                    </p:anim>
                                    <p:animEffect transition="in" filter="wipe(down)">
                                      <p:cBhvr>
                                        <p:cTn id="32" dur="250"/>
                                        <p:tgtEl>
                                          <p:spTgt spid="10"/>
                                        </p:tgtEl>
                                      </p:cBhvr>
                                    </p:animEffect>
                                  </p:childTnLst>
                                </p:cTn>
                              </p:par>
                            </p:childTnLst>
                          </p:cTn>
                        </p:par>
                        <p:par>
                          <p:cTn id="33" fill="hold">
                            <p:stCondLst>
                              <p:cond delay="2500"/>
                            </p:stCondLst>
                            <p:childTnLst>
                              <p:par>
                                <p:cTn id="34" presetID="12" presetClass="entr" presetSubtype="1" fill="hold" nodeType="afterEffect">
                                  <p:stCondLst>
                                    <p:cond delay="250"/>
                                  </p:stCondLst>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250"/>
                                        <p:tgtEl>
                                          <p:spTgt spid="33"/>
                                        </p:tgtEl>
                                        <p:attrNameLst>
                                          <p:attrName>ppt_y</p:attrName>
                                        </p:attrNameLst>
                                      </p:cBhvr>
                                      <p:tavLst>
                                        <p:tav tm="0">
                                          <p:val>
                                            <p:strVal val="#ppt_y-#ppt_h*1.125000"/>
                                          </p:val>
                                        </p:tav>
                                        <p:tav tm="100000">
                                          <p:val>
                                            <p:strVal val="#ppt_y"/>
                                          </p:val>
                                        </p:tav>
                                      </p:tavLst>
                                    </p:anim>
                                    <p:animEffect transition="in" filter="wipe(down)">
                                      <p:cBhvr>
                                        <p:cTn id="37" dur="250"/>
                                        <p:tgtEl>
                                          <p:spTgt spid="33"/>
                                        </p:tgtEl>
                                      </p:cBhvr>
                                    </p:animEffect>
                                  </p:childTnLst>
                                </p:cTn>
                              </p:par>
                            </p:childTnLst>
                          </p:cTn>
                        </p:par>
                        <p:par>
                          <p:cTn id="38" fill="hold">
                            <p:stCondLst>
                              <p:cond delay="3000"/>
                            </p:stCondLst>
                            <p:childTnLst>
                              <p:par>
                                <p:cTn id="39" presetID="12" presetClass="entr" presetSubtype="1" fill="hold" nodeType="afterEffect">
                                  <p:stCondLst>
                                    <p:cond delay="25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250"/>
                                        <p:tgtEl>
                                          <p:spTgt spid="36"/>
                                        </p:tgtEl>
                                        <p:attrNameLst>
                                          <p:attrName>ppt_y</p:attrName>
                                        </p:attrNameLst>
                                      </p:cBhvr>
                                      <p:tavLst>
                                        <p:tav tm="0">
                                          <p:val>
                                            <p:strVal val="#ppt_y-#ppt_h*1.125000"/>
                                          </p:val>
                                        </p:tav>
                                        <p:tav tm="100000">
                                          <p:val>
                                            <p:strVal val="#ppt_y"/>
                                          </p:val>
                                        </p:tav>
                                      </p:tavLst>
                                    </p:anim>
                                    <p:animEffect transition="in" filter="wipe(down)">
                                      <p:cBhvr>
                                        <p:cTn id="42" dur="2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25165" y="868100"/>
            <a:ext cx="8143470" cy="4708981"/>
            <a:chOff x="3125165" y="868100"/>
            <a:chExt cx="8143470" cy="4708981"/>
          </a:xfrm>
        </p:grpSpPr>
        <p:sp>
          <p:nvSpPr>
            <p:cNvPr id="4" name="文本框 3"/>
            <p:cNvSpPr txBox="1"/>
            <p:nvPr/>
          </p:nvSpPr>
          <p:spPr>
            <a:xfrm>
              <a:off x="3125165" y="868100"/>
              <a:ext cx="2108269" cy="4708981"/>
            </a:xfrm>
            <a:prstGeom prst="rect">
              <a:avLst/>
            </a:prstGeom>
            <a:noFill/>
          </p:spPr>
          <p:txBody>
            <a:bodyPr wrap="none" rtlCol="0">
              <a:spAutoFit/>
            </a:bodyPr>
            <a:lstStyle/>
            <a:p>
              <a:r>
                <a:rPr lang="en-US" altLang="zh-CN" sz="30000" dirty="0" smtClean="0">
                  <a:solidFill>
                    <a:srgbClr val="2F5597"/>
                  </a:solidFill>
                  <a:latin typeface="Kozuka Mincho Pro H" panose="02020A00000000000000" pitchFamily="18" charset="-128"/>
                  <a:ea typeface="Kozuka Mincho Pro H" panose="02020A00000000000000" pitchFamily="18" charset="-128"/>
                </a:rPr>
                <a:t>5</a:t>
              </a:r>
              <a:endParaRPr lang="zh-CN" altLang="en-US" sz="30000" dirty="0">
                <a:solidFill>
                  <a:srgbClr val="2F5597"/>
                </a:solidFill>
                <a:latin typeface="Kozuka Mincho Pro H" panose="02020A00000000000000" pitchFamily="18" charset="-128"/>
                <a:ea typeface="Kozuka Mincho Pro H" panose="02020A00000000000000" pitchFamily="18" charset="-128"/>
              </a:endParaRPr>
            </a:p>
          </p:txBody>
        </p:sp>
        <p:grpSp>
          <p:nvGrpSpPr>
            <p:cNvPr id="3" name="组合 6"/>
            <p:cNvGrpSpPr/>
            <p:nvPr/>
          </p:nvGrpSpPr>
          <p:grpSpPr>
            <a:xfrm>
              <a:off x="4305782" y="2128782"/>
              <a:ext cx="5409303" cy="2200150"/>
              <a:chOff x="4305782" y="2128782"/>
              <a:chExt cx="5409303" cy="2200150"/>
            </a:xfrm>
          </p:grpSpPr>
          <p:sp>
            <p:nvSpPr>
              <p:cNvPr id="5" name="矩形 4"/>
              <p:cNvSpPr/>
              <p:nvPr/>
            </p:nvSpPr>
            <p:spPr>
              <a:xfrm>
                <a:off x="4448604" y="2232954"/>
                <a:ext cx="5266481" cy="1979271"/>
              </a:xfrm>
              <a:prstGeom prst="rect">
                <a:avLst/>
              </a:prstGeom>
              <a:solidFill>
                <a:srgbClr val="F5F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0" spc="600" dirty="0">
                  <a:solidFill>
                    <a:srgbClr val="2F5597"/>
                  </a:solidFill>
                  <a:latin typeface="汉仪菱心体简" panose="02010609000101010101" pitchFamily="49" charset="-122"/>
                  <a:ea typeface="汉仪菱心体简" panose="02010609000101010101" pitchFamily="49" charset="-122"/>
                </a:endParaRPr>
              </a:p>
            </p:txBody>
          </p:sp>
          <p:sp>
            <p:nvSpPr>
              <p:cNvPr id="6" name="矩形 5"/>
              <p:cNvSpPr/>
              <p:nvPr/>
            </p:nvSpPr>
            <p:spPr>
              <a:xfrm>
                <a:off x="4305782" y="2128782"/>
                <a:ext cx="5177809" cy="2200150"/>
              </a:xfrm>
              <a:prstGeom prst="rect">
                <a:avLst/>
              </a:prstGeom>
              <a:noFill/>
              <a:ln>
                <a:solidFill>
                  <a:srgbClr val="F1EF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4683564" y="2637813"/>
              <a:ext cx="6585071" cy="2092881"/>
            </a:xfrm>
            <a:prstGeom prst="rect">
              <a:avLst/>
            </a:prstGeom>
            <a:noFill/>
          </p:spPr>
          <p:txBody>
            <a:bodyPr wrap="square" rtlCol="0">
              <a:spAutoFit/>
            </a:bodyPr>
            <a:lstStyle/>
            <a:p>
              <a:r>
                <a:rPr lang="zh-CN" altLang="en-US" sz="6000" dirty="0">
                  <a:solidFill>
                    <a:srgbClr val="2F5597"/>
                  </a:solidFill>
                  <a:latin typeface="汉仪菱心体简" panose="02010609000101010101" pitchFamily="49" charset="-122"/>
                  <a:ea typeface="汉仪菱心体简" panose="02010609000101010101" pitchFamily="49" charset="-122"/>
                </a:rPr>
                <a:t>项目应用成功期望</a:t>
              </a:r>
            </a:p>
            <a:p>
              <a:endParaRPr lang="zh-CN" altLang="en-US" sz="7000" spc="2000" dirty="0" smtClean="0">
                <a:solidFill>
                  <a:srgbClr val="2F5597"/>
                </a:solidFill>
                <a:latin typeface="汉仪菱心体简" panose="02010609000101010101" pitchFamily="49" charset="-122"/>
                <a:ea typeface="汉仪菱心体简" panose="02010609000101010101" pitchFamily="49" charset="-122"/>
              </a:endParaRPr>
            </a:p>
          </p:txBody>
        </p:sp>
      </p:grpSp>
    </p:spTree>
    <p:extLst>
      <p:ext uri="{BB962C8B-B14F-4D97-AF65-F5344CB8AC3E}">
        <p14:creationId xmlns:p14="http://schemas.microsoft.com/office/powerpoint/2010/main" val="44351514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3"/>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5035633" y="293919"/>
            <a:ext cx="1338828" cy="461665"/>
          </a:xfrm>
          <a:prstGeom prst="rect">
            <a:avLst/>
          </a:prstGeom>
          <a:noFill/>
        </p:spPr>
        <p:txBody>
          <a:bodyPr wrap="none" rtlCol="0">
            <a:spAutoFit/>
          </a:bodyPr>
          <a:lstStyle/>
          <a:p>
            <a:r>
              <a:rPr lang="zh-CN" altLang="en-US" sz="2400" spc="600" dirty="0" smtClean="0">
                <a:solidFill>
                  <a:srgbClr val="2F5597"/>
                </a:solidFill>
                <a:latin typeface="汉仪菱心体简" panose="02010609000101010101" pitchFamily="49" charset="-122"/>
                <a:ea typeface="汉仪菱心体简" panose="02010609000101010101" pitchFamily="49" charset="-122"/>
              </a:rPr>
              <a:t>结束语</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sp>
        <p:nvSpPr>
          <p:cNvPr id="62" name="矩形 61"/>
          <p:cNvSpPr/>
          <p:nvPr/>
        </p:nvSpPr>
        <p:spPr>
          <a:xfrm>
            <a:off x="0" y="3667709"/>
            <a:ext cx="12192000" cy="318820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5"/>
          <p:cNvGrpSpPr/>
          <p:nvPr/>
        </p:nvGrpSpPr>
        <p:grpSpPr>
          <a:xfrm>
            <a:off x="451104" y="1743456"/>
            <a:ext cx="3716549" cy="3716549"/>
            <a:chOff x="451104" y="1743456"/>
            <a:chExt cx="3716549" cy="3716549"/>
          </a:xfrm>
        </p:grpSpPr>
        <p:sp>
          <p:nvSpPr>
            <p:cNvPr id="63" name="椭圆 62"/>
            <p:cNvSpPr/>
            <p:nvPr/>
          </p:nvSpPr>
          <p:spPr>
            <a:xfrm>
              <a:off x="451104" y="1743456"/>
              <a:ext cx="3716549" cy="3716549"/>
            </a:xfrm>
            <a:prstGeom prst="ellipse">
              <a:avLst/>
            </a:prstGeom>
            <a:noFill/>
            <a:ln w="184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616341" y="1877822"/>
              <a:ext cx="3386074" cy="3386074"/>
            </a:xfrm>
            <a:prstGeom prst="ellipse">
              <a:avLst/>
            </a:pr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933805" y="2187946"/>
              <a:ext cx="2751143" cy="2751143"/>
            </a:xfrm>
            <a:prstGeom prst="ellipse">
              <a:avLst/>
            </a:pr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785700" y="2047181"/>
              <a:ext cx="3047355" cy="3047355"/>
            </a:xfrm>
            <a:prstGeom prst="ellipse">
              <a:avLst/>
            </a:prstGeom>
            <a:noFill/>
            <a:ln w="184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1064423" y="2369711"/>
              <a:ext cx="2419233" cy="2419233"/>
            </a:xfrm>
            <a:prstGeom prst="ellipse">
              <a:avLst/>
            </a:prstGeom>
            <a:noFill/>
            <a:ln w="184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1246188" y="2504077"/>
              <a:ext cx="2121936" cy="2121936"/>
            </a:xfrm>
            <a:prstGeom prst="ellipse">
              <a:avLst/>
            </a:pr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399277" y="2671448"/>
              <a:ext cx="1815757" cy="1815757"/>
            </a:xfrm>
            <a:prstGeom prst="ellipse">
              <a:avLst/>
            </a:prstGeom>
            <a:noFill/>
            <a:ln w="184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文本框 72"/>
          <p:cNvSpPr txBox="1"/>
          <p:nvPr/>
        </p:nvSpPr>
        <p:spPr>
          <a:xfrm>
            <a:off x="5793978" y="3769817"/>
            <a:ext cx="5876543" cy="3216265"/>
          </a:xfrm>
          <a:prstGeom prst="rect">
            <a:avLst/>
          </a:prstGeom>
          <a:noFill/>
        </p:spPr>
        <p:txBody>
          <a:bodyPr wrap="square" rtlCol="0">
            <a:spAutoFit/>
          </a:bodyPr>
          <a:lstStyle/>
          <a:p>
            <a:pPr indent="720000">
              <a:lnSpc>
                <a:spcPct val="150000"/>
              </a:lnSpc>
            </a:pPr>
            <a:r>
              <a:rPr lang="zh-CN" altLang="en-US" sz="1400" dirty="0" smtClean="0">
                <a:solidFill>
                  <a:schemeClr val="bg1"/>
                </a:solidFill>
                <a:latin typeface="微软雅黑" pitchFamily="34" charset="-122"/>
                <a:ea typeface="微软雅黑" pitchFamily="34" charset="-122"/>
              </a:rPr>
              <a:t>此系统实现了消费记录模块、积分兑换模块、管理模块、会员管理模块和消费模块。通过对此系统的设计我学到了如何灵活的运用所学到的知识，还掌握了一些以前不知道的，让我学会了怎样合理的分配时间。通过这次做毕业设计发现自己的看法有点太片面。毕业设计不仅是对前面所学知识的一种检验，而且也是对自己能力的一种提高。通过这次毕业设计使我明白了自己原来知识还比较欠缺。自己要学习的东西还很多，以前老是觉得自己什么东西都会，什么东西都懂，有点眼高手低。通过这次毕业设计，我才明白学习是一个长期积累的过程，在以后会主键思考这些问题，在使用中将这些不足的地方逐渐修改与进一步的完善。</a:t>
            </a:r>
            <a:endParaRPr lang="zh-CN" altLang="en-US" sz="1400" spc="300" dirty="0">
              <a:solidFill>
                <a:schemeClr val="bg1"/>
              </a:solidFill>
              <a:latin typeface="微软雅黑" pitchFamily="34" charset="-122"/>
              <a:ea typeface="微软雅黑" pitchFamily="34" charset="-122"/>
            </a:endParaRPr>
          </a:p>
          <a:p>
            <a:endParaRPr lang="zh-CN" altLang="en-US" sz="1400" spc="300" dirty="0">
              <a:solidFill>
                <a:schemeClr val="bg1"/>
              </a:solidFill>
              <a:latin typeface="微软雅黑" pitchFamily="34" charset="-122"/>
              <a:ea typeface="微软雅黑" pitchFamily="34" charset="-122"/>
            </a:endParaRPr>
          </a:p>
        </p:txBody>
      </p:sp>
      <p:pic>
        <p:nvPicPr>
          <p:cNvPr id="18" name="图片 17"/>
          <p:cNvPicPr>
            <a:picLocks noChangeAspect="1"/>
          </p:cNvPicPr>
          <p:nvPr/>
        </p:nvPicPr>
        <p:blipFill>
          <a:blip r:embed="rId3"/>
          <a:stretch>
            <a:fillRect/>
          </a:stretch>
        </p:blipFill>
        <p:spPr>
          <a:xfrm>
            <a:off x="2099708" y="2639217"/>
            <a:ext cx="2383743" cy="1158340"/>
          </a:xfrm>
          <a:prstGeom prst="rect">
            <a:avLst/>
          </a:prstGeom>
        </p:spPr>
      </p:pic>
    </p:spTree>
    <p:extLst>
      <p:ext uri="{BB962C8B-B14F-4D97-AF65-F5344CB8AC3E}">
        <p14:creationId xmlns:p14="http://schemas.microsoft.com/office/powerpoint/2010/main" val="307554980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strVal val="#ppt_w+.3"/>
                                          </p:val>
                                        </p:tav>
                                        <p:tav tm="100000">
                                          <p:val>
                                            <p:strVal val="#ppt_w"/>
                                          </p:val>
                                        </p:tav>
                                      </p:tavLst>
                                    </p:anim>
                                    <p:anim calcmode="lin" valueType="num">
                                      <p:cBhvr>
                                        <p:cTn id="8" dur="1250" fill="hold"/>
                                        <p:tgtEl>
                                          <p:spTgt spid="2"/>
                                        </p:tgtEl>
                                        <p:attrNameLst>
                                          <p:attrName>ppt_h</p:attrName>
                                        </p:attrNameLst>
                                      </p:cBhvr>
                                      <p:tavLst>
                                        <p:tav tm="0">
                                          <p:val>
                                            <p:strVal val="#ppt_h"/>
                                          </p:val>
                                        </p:tav>
                                        <p:tav tm="100000">
                                          <p:val>
                                            <p:strVal val="#ppt_h"/>
                                          </p:val>
                                        </p:tav>
                                      </p:tavLst>
                                    </p:anim>
                                    <p:animEffect transition="in" filter="fade">
                                      <p:cBhvr>
                                        <p:cTn id="9" dur="1250"/>
                                        <p:tgtEl>
                                          <p:spTgt spid="2"/>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750"/>
                            </p:stCondLst>
                            <p:childTnLst>
                              <p:par>
                                <p:cTn id="15" presetID="6" presetClass="entr" presetSubtype="16" fill="hold" nodeType="afterEffect">
                                  <p:stCondLst>
                                    <p:cond delay="250"/>
                                  </p:stCondLst>
                                  <p:childTnLst>
                                    <p:set>
                                      <p:cBhvr>
                                        <p:cTn id="16" dur="1" fill="hold">
                                          <p:stCondLst>
                                            <p:cond delay="0"/>
                                          </p:stCondLst>
                                        </p:cTn>
                                        <p:tgtEl>
                                          <p:spTgt spid="14"/>
                                        </p:tgtEl>
                                        <p:attrNameLst>
                                          <p:attrName>style.visibility</p:attrName>
                                        </p:attrNameLst>
                                      </p:cBhvr>
                                      <p:to>
                                        <p:strVal val="visible"/>
                                      </p:to>
                                    </p:set>
                                    <p:animEffect transition="in" filter="circle(in)">
                                      <p:cBhvr>
                                        <p:cTn id="17" dur="2000"/>
                                        <p:tgtEl>
                                          <p:spTgt spid="14"/>
                                        </p:tgtEl>
                                      </p:cBhvr>
                                    </p:animEffect>
                                  </p:childTnLst>
                                </p:cTn>
                              </p:par>
                            </p:childTnLst>
                          </p:cTn>
                        </p:par>
                        <p:par>
                          <p:cTn id="18" fill="hold">
                            <p:stCondLst>
                              <p:cond delay="4000"/>
                            </p:stCondLst>
                            <p:childTnLst>
                              <p:par>
                                <p:cTn id="19" presetID="22" presetClass="entr" presetSubtype="4" fill="hold" grpId="0" nodeType="after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wipe(down)">
                                      <p:cBhvr>
                                        <p:cTn id="21" dur="1000"/>
                                        <p:tgtEl>
                                          <p:spTgt spid="62"/>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3"/>
                                        </p:tgtEl>
                                        <p:attrNameLst>
                                          <p:attrName>style.visibility</p:attrName>
                                        </p:attrNameLst>
                                      </p:cBhvr>
                                      <p:to>
                                        <p:strVal val="visible"/>
                                      </p:to>
                                    </p:set>
                                    <p:animEffect transition="in" filter="fade">
                                      <p:cBhvr>
                                        <p:cTn id="3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2" grpId="0" animBg="1"/>
      <p:bldP spid="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9"/>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5035633" y="281512"/>
            <a:ext cx="954107" cy="461665"/>
          </a:xfrm>
          <a:prstGeom prst="rect">
            <a:avLst/>
          </a:prstGeom>
          <a:noFill/>
        </p:spPr>
        <p:txBody>
          <a:bodyPr wrap="none" rtlCol="0">
            <a:spAutoFit/>
          </a:bodyPr>
          <a:lstStyle/>
          <a:p>
            <a:r>
              <a:rPr lang="zh-CN" altLang="en-US" sz="2400" spc="600" dirty="0" smtClean="0">
                <a:solidFill>
                  <a:srgbClr val="2F5597"/>
                </a:solidFill>
                <a:latin typeface="汉仪菱心体简" panose="02010609000101010101" pitchFamily="49" charset="-122"/>
                <a:ea typeface="汉仪菱心体简" panose="02010609000101010101" pitchFamily="49" charset="-122"/>
              </a:rPr>
              <a:t>致谢</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grpSp>
        <p:nvGrpSpPr>
          <p:cNvPr id="14" name="组合 13"/>
          <p:cNvGrpSpPr/>
          <p:nvPr/>
        </p:nvGrpSpPr>
        <p:grpSpPr>
          <a:xfrm>
            <a:off x="3733106" y="4918608"/>
            <a:ext cx="1302527" cy="1302527"/>
            <a:chOff x="3577091" y="4859316"/>
            <a:chExt cx="1302527" cy="1302527"/>
          </a:xfrm>
        </p:grpSpPr>
        <p:sp>
          <p:nvSpPr>
            <p:cNvPr id="15" name="椭圆 14"/>
            <p:cNvSpPr/>
            <p:nvPr/>
          </p:nvSpPr>
          <p:spPr>
            <a:xfrm>
              <a:off x="3601843" y="4880289"/>
              <a:ext cx="1260580" cy="1260580"/>
            </a:xfrm>
            <a:prstGeom prst="ellipse">
              <a:avLst/>
            </a:prstGeom>
            <a:solidFill>
              <a:schemeClr val="bg1"/>
            </a:solidFill>
            <a:ln>
              <a:noFill/>
            </a:ln>
            <a:effectLst>
              <a:outerShdw blurRad="165100" dist="38100" dir="4560000" sx="107000" sy="107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577091" y="4859316"/>
              <a:ext cx="1302527" cy="1302527"/>
              <a:chOff x="7370862" y="3365017"/>
              <a:chExt cx="1302527" cy="1302527"/>
            </a:xfrm>
          </p:grpSpPr>
          <p:sp>
            <p:nvSpPr>
              <p:cNvPr id="17" name="椭圆 16"/>
              <p:cNvSpPr/>
              <p:nvPr/>
            </p:nvSpPr>
            <p:spPr>
              <a:xfrm>
                <a:off x="7370862" y="3365017"/>
                <a:ext cx="1302527" cy="13025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434618" y="3454734"/>
                <a:ext cx="1139888" cy="113988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7512714" y="3506870"/>
                <a:ext cx="1018824" cy="1018824"/>
                <a:chOff x="3313641" y="5273557"/>
                <a:chExt cx="1018824" cy="1018824"/>
              </a:xfrm>
              <a:solidFill>
                <a:schemeClr val="bg1">
                  <a:lumMod val="50000"/>
                </a:schemeClr>
              </a:solidFill>
            </p:grpSpPr>
            <p:sp>
              <p:nvSpPr>
                <p:cNvPr id="20" name="椭圆 19"/>
                <p:cNvSpPr/>
                <p:nvPr/>
              </p:nvSpPr>
              <p:spPr>
                <a:xfrm>
                  <a:off x="3313641" y="5273557"/>
                  <a:ext cx="1018824" cy="10188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30000" y="5464142"/>
                  <a:ext cx="637653" cy="637653"/>
                </a:xfrm>
                <a:prstGeom prst="rect">
                  <a:avLst/>
                </a:prstGeom>
                <a:grpFill/>
              </p:spPr>
            </p:pic>
          </p:grpSp>
        </p:grpSp>
      </p:grpSp>
      <p:grpSp>
        <p:nvGrpSpPr>
          <p:cNvPr id="22" name="组合 21"/>
          <p:cNvGrpSpPr/>
          <p:nvPr/>
        </p:nvGrpSpPr>
        <p:grpSpPr>
          <a:xfrm>
            <a:off x="2686614" y="3468963"/>
            <a:ext cx="1761412" cy="1761412"/>
            <a:chOff x="8366310" y="982210"/>
            <a:chExt cx="1761412" cy="1761412"/>
          </a:xfrm>
        </p:grpSpPr>
        <p:sp>
          <p:nvSpPr>
            <p:cNvPr id="23" name="椭圆 22"/>
            <p:cNvSpPr/>
            <p:nvPr/>
          </p:nvSpPr>
          <p:spPr>
            <a:xfrm>
              <a:off x="8366310" y="982210"/>
              <a:ext cx="1761412" cy="1761412"/>
            </a:xfrm>
            <a:prstGeom prst="ellipse">
              <a:avLst/>
            </a:prstGeom>
            <a:solidFill>
              <a:schemeClr val="bg1"/>
            </a:solidFill>
            <a:ln>
              <a:noFill/>
            </a:ln>
            <a:effectLst>
              <a:outerShdw blurRad="165100" dist="38100" dir="4560000" sx="107000" sy="107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8493624" y="1109524"/>
              <a:ext cx="1506784" cy="1506784"/>
              <a:chOff x="8382512" y="3345501"/>
              <a:chExt cx="1506784" cy="1506784"/>
            </a:xfrm>
          </p:grpSpPr>
          <p:sp>
            <p:nvSpPr>
              <p:cNvPr id="25" name="椭圆 24"/>
              <p:cNvSpPr/>
              <p:nvPr/>
            </p:nvSpPr>
            <p:spPr>
              <a:xfrm>
                <a:off x="8382512" y="3345501"/>
                <a:ext cx="1506784" cy="150678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8466011" y="3429000"/>
                <a:ext cx="1339787" cy="1339787"/>
                <a:chOff x="8466011" y="3429000"/>
                <a:chExt cx="1339787" cy="1339787"/>
              </a:xfrm>
            </p:grpSpPr>
            <p:sp>
              <p:nvSpPr>
                <p:cNvPr id="27" name="椭圆 26"/>
                <p:cNvSpPr/>
                <p:nvPr/>
              </p:nvSpPr>
              <p:spPr>
                <a:xfrm>
                  <a:off x="8466011" y="3429000"/>
                  <a:ext cx="1339787" cy="1339787"/>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3158" y="3526147"/>
                  <a:ext cx="1145492" cy="1145492"/>
                </a:xfrm>
                <a:prstGeom prst="rect">
                  <a:avLst/>
                </a:prstGeom>
              </p:spPr>
            </p:pic>
          </p:grpSp>
        </p:grpSp>
      </p:grpSp>
      <p:grpSp>
        <p:nvGrpSpPr>
          <p:cNvPr id="29" name="组合 28"/>
          <p:cNvGrpSpPr/>
          <p:nvPr/>
        </p:nvGrpSpPr>
        <p:grpSpPr>
          <a:xfrm>
            <a:off x="1328664" y="1898198"/>
            <a:ext cx="2094543" cy="2094543"/>
            <a:chOff x="1050521" y="1349635"/>
            <a:chExt cx="2094543" cy="2094543"/>
          </a:xfrm>
        </p:grpSpPr>
        <p:sp>
          <p:nvSpPr>
            <p:cNvPr id="30" name="椭圆 29"/>
            <p:cNvSpPr/>
            <p:nvPr/>
          </p:nvSpPr>
          <p:spPr>
            <a:xfrm>
              <a:off x="1050521" y="1349635"/>
              <a:ext cx="2094543" cy="2094543"/>
            </a:xfrm>
            <a:prstGeom prst="ellipse">
              <a:avLst/>
            </a:prstGeom>
            <a:solidFill>
              <a:schemeClr val="bg1"/>
            </a:solidFill>
            <a:ln>
              <a:noFill/>
            </a:ln>
            <a:effectLst>
              <a:outerShdw blurRad="165100" dist="38100" dir="4560000" sx="107000" sy="107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1162299" y="1461413"/>
              <a:ext cx="1870989" cy="1870989"/>
              <a:chOff x="640113" y="1539448"/>
              <a:chExt cx="1870989" cy="1870989"/>
            </a:xfrm>
            <a:effectLst>
              <a:outerShdw dist="50800" sx="1000" sy="1000" algn="ctr" rotWithShape="0">
                <a:schemeClr val="bg2"/>
              </a:outerShdw>
            </a:effectLst>
          </p:grpSpPr>
          <p:sp>
            <p:nvSpPr>
              <p:cNvPr id="32" name="椭圆 31"/>
              <p:cNvSpPr/>
              <p:nvPr/>
            </p:nvSpPr>
            <p:spPr>
              <a:xfrm>
                <a:off x="640113" y="1539448"/>
                <a:ext cx="1870989" cy="18709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762809" y="1662144"/>
                <a:ext cx="1625600" cy="1625600"/>
                <a:chOff x="762809" y="1662144"/>
                <a:chExt cx="1625600" cy="1625600"/>
              </a:xfrm>
              <a:solidFill>
                <a:schemeClr val="bg1">
                  <a:lumMod val="50000"/>
                </a:schemeClr>
              </a:solidFill>
            </p:grpSpPr>
            <p:sp>
              <p:nvSpPr>
                <p:cNvPr id="34" name="椭圆 33"/>
                <p:cNvSpPr/>
                <p:nvPr/>
              </p:nvSpPr>
              <p:spPr>
                <a:xfrm>
                  <a:off x="762809" y="1662144"/>
                  <a:ext cx="1625600" cy="1625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5" name="图片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1091325" y="1978784"/>
                  <a:ext cx="868104" cy="868104"/>
                </a:xfrm>
                <a:prstGeom prst="rect">
                  <a:avLst/>
                </a:prstGeom>
                <a:grpFill/>
              </p:spPr>
            </p:pic>
          </p:grpSp>
        </p:grpSp>
      </p:grpSp>
      <p:sp>
        <p:nvSpPr>
          <p:cNvPr id="37" name="文本框 36"/>
          <p:cNvSpPr txBox="1"/>
          <p:nvPr/>
        </p:nvSpPr>
        <p:spPr>
          <a:xfrm>
            <a:off x="4366806" y="1995425"/>
            <a:ext cx="6748981"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首先，感谢悉心指导我的老师，也感谢帮助我的同学！</a:t>
            </a:r>
            <a:endParaRPr lang="zh-CN" altLang="en-US" sz="1600" dirty="0">
              <a:latin typeface="微软雅黑" pitchFamily="34" charset="-122"/>
              <a:ea typeface="微软雅黑" pitchFamily="34" charset="-122"/>
            </a:endParaRPr>
          </a:p>
        </p:txBody>
      </p:sp>
      <p:sp>
        <p:nvSpPr>
          <p:cNvPr id="38" name="文本框 37"/>
          <p:cNvSpPr txBox="1"/>
          <p:nvPr/>
        </p:nvSpPr>
        <p:spPr>
          <a:xfrm>
            <a:off x="5073523" y="3135575"/>
            <a:ext cx="6748981" cy="1169551"/>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通过本次毕业设计的制作，使我对以前所学的课程有了很深的理解；并使我对编写一个小型程序有了一定的了解。从项目的确定、制定计划、系统分析、系统设计、总体设计和详细设计到系统调试，说明书整理，使我加深了对软件工程、数据库编程的理解。使我从中对一些未曾接触的知识也有了一定的掌握。不仅使我所学的知识再温习了一遍，而且锻炼了我的分析问题和解决问题的能力。</a:t>
            </a:r>
            <a:endParaRPr lang="zh-CN" altLang="en-US" sz="1400" dirty="0">
              <a:solidFill>
                <a:schemeClr val="bg2">
                  <a:lumMod val="50000"/>
                </a:schemeClr>
              </a:solidFill>
              <a:latin typeface="微软雅黑" pitchFamily="34" charset="-122"/>
              <a:ea typeface="微软雅黑" pitchFamily="34" charset="-122"/>
            </a:endParaRPr>
          </a:p>
        </p:txBody>
      </p:sp>
      <p:sp>
        <p:nvSpPr>
          <p:cNvPr id="39" name="文本框 38"/>
          <p:cNvSpPr txBox="1"/>
          <p:nvPr/>
        </p:nvSpPr>
        <p:spPr>
          <a:xfrm>
            <a:off x="5873318" y="5103061"/>
            <a:ext cx="6748981"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由于时间仓促，经验不足，本系统还不够完善，有许多不足的地方待改进！</a:t>
            </a:r>
            <a:endParaRPr lang="zh-CN" altLang="en-US" sz="1400" dirty="0">
              <a:solidFill>
                <a:schemeClr val="bg2">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89341444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strVal val="#ppt_w+.3"/>
                                          </p:val>
                                        </p:tav>
                                        <p:tav tm="100000">
                                          <p:val>
                                            <p:strVal val="#ppt_w"/>
                                          </p:val>
                                        </p:tav>
                                      </p:tavLst>
                                    </p:anim>
                                    <p:anim calcmode="lin" valueType="num">
                                      <p:cBhvr>
                                        <p:cTn id="8" dur="1250" fill="hold"/>
                                        <p:tgtEl>
                                          <p:spTgt spid="2"/>
                                        </p:tgtEl>
                                        <p:attrNameLst>
                                          <p:attrName>ppt_h</p:attrName>
                                        </p:attrNameLst>
                                      </p:cBhvr>
                                      <p:tavLst>
                                        <p:tav tm="0">
                                          <p:val>
                                            <p:strVal val="#ppt_h"/>
                                          </p:val>
                                        </p:tav>
                                        <p:tav tm="100000">
                                          <p:val>
                                            <p:strVal val="#ppt_h"/>
                                          </p:val>
                                        </p:tav>
                                      </p:tavLst>
                                    </p:anim>
                                    <p:animEffect transition="in" filter="fade">
                                      <p:cBhvr>
                                        <p:cTn id="9" dur="1250"/>
                                        <p:tgtEl>
                                          <p:spTgt spid="2"/>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750"/>
                            </p:stCondLst>
                            <p:childTnLst>
                              <p:par>
                                <p:cTn id="15" presetID="53" presetClass="entr" presetSubtype="16" fill="hold" nodeType="afterEffect">
                                  <p:stCondLst>
                                    <p:cond delay="250"/>
                                  </p:stCondLst>
                                  <p:childTnLst>
                                    <p:set>
                                      <p:cBhvr>
                                        <p:cTn id="16" dur="1" fill="hold">
                                          <p:stCondLst>
                                            <p:cond delay="0"/>
                                          </p:stCondLst>
                                        </p:cTn>
                                        <p:tgtEl>
                                          <p:spTgt spid="14"/>
                                        </p:tgtEl>
                                        <p:attrNameLst>
                                          <p:attrName>style.visibility</p:attrName>
                                        </p:attrNameLst>
                                      </p:cBhvr>
                                      <p:to>
                                        <p:strVal val="visible"/>
                                      </p:to>
                                    </p:set>
                                    <p:anim calcmode="lin" valueType="num">
                                      <p:cBhvr>
                                        <p:cTn id="17" dur="750" fill="hold"/>
                                        <p:tgtEl>
                                          <p:spTgt spid="14"/>
                                        </p:tgtEl>
                                        <p:attrNameLst>
                                          <p:attrName>ppt_w</p:attrName>
                                        </p:attrNameLst>
                                      </p:cBhvr>
                                      <p:tavLst>
                                        <p:tav tm="0">
                                          <p:val>
                                            <p:fltVal val="0"/>
                                          </p:val>
                                        </p:tav>
                                        <p:tav tm="100000">
                                          <p:val>
                                            <p:strVal val="#ppt_w"/>
                                          </p:val>
                                        </p:tav>
                                      </p:tavLst>
                                    </p:anim>
                                    <p:anim calcmode="lin" valueType="num">
                                      <p:cBhvr>
                                        <p:cTn id="18" dur="750" fill="hold"/>
                                        <p:tgtEl>
                                          <p:spTgt spid="14"/>
                                        </p:tgtEl>
                                        <p:attrNameLst>
                                          <p:attrName>ppt_h</p:attrName>
                                        </p:attrNameLst>
                                      </p:cBhvr>
                                      <p:tavLst>
                                        <p:tav tm="0">
                                          <p:val>
                                            <p:fltVal val="0"/>
                                          </p:val>
                                        </p:tav>
                                        <p:tav tm="100000">
                                          <p:val>
                                            <p:strVal val="#ppt_h"/>
                                          </p:val>
                                        </p:tav>
                                      </p:tavLst>
                                    </p:anim>
                                    <p:animEffect transition="in" filter="fade">
                                      <p:cBhvr>
                                        <p:cTn id="19" dur="750"/>
                                        <p:tgtEl>
                                          <p:spTgt spid="14"/>
                                        </p:tgtEl>
                                      </p:cBhvr>
                                    </p:animEffect>
                                  </p:childTnLst>
                                </p:cTn>
                              </p:par>
                            </p:childTnLst>
                          </p:cTn>
                        </p:par>
                        <p:par>
                          <p:cTn id="20" fill="hold">
                            <p:stCondLst>
                              <p:cond delay="2750"/>
                            </p:stCondLst>
                            <p:childTnLst>
                              <p:par>
                                <p:cTn id="21" presetID="53" presetClass="entr" presetSubtype="16" fill="hold" nodeType="afterEffect">
                                  <p:stCondLst>
                                    <p:cond delay="250"/>
                                  </p:stCondLst>
                                  <p:childTnLst>
                                    <p:set>
                                      <p:cBhvr>
                                        <p:cTn id="22" dur="1" fill="hold">
                                          <p:stCondLst>
                                            <p:cond delay="0"/>
                                          </p:stCondLst>
                                        </p:cTn>
                                        <p:tgtEl>
                                          <p:spTgt spid="22"/>
                                        </p:tgtEl>
                                        <p:attrNameLst>
                                          <p:attrName>style.visibility</p:attrName>
                                        </p:attrNameLst>
                                      </p:cBhvr>
                                      <p:to>
                                        <p:strVal val="visible"/>
                                      </p:to>
                                    </p:set>
                                    <p:anim calcmode="lin" valueType="num">
                                      <p:cBhvr>
                                        <p:cTn id="23" dur="750" fill="hold"/>
                                        <p:tgtEl>
                                          <p:spTgt spid="22"/>
                                        </p:tgtEl>
                                        <p:attrNameLst>
                                          <p:attrName>ppt_w</p:attrName>
                                        </p:attrNameLst>
                                      </p:cBhvr>
                                      <p:tavLst>
                                        <p:tav tm="0">
                                          <p:val>
                                            <p:fltVal val="0"/>
                                          </p:val>
                                        </p:tav>
                                        <p:tav tm="100000">
                                          <p:val>
                                            <p:strVal val="#ppt_w"/>
                                          </p:val>
                                        </p:tav>
                                      </p:tavLst>
                                    </p:anim>
                                    <p:anim calcmode="lin" valueType="num">
                                      <p:cBhvr>
                                        <p:cTn id="24" dur="750" fill="hold"/>
                                        <p:tgtEl>
                                          <p:spTgt spid="22"/>
                                        </p:tgtEl>
                                        <p:attrNameLst>
                                          <p:attrName>ppt_h</p:attrName>
                                        </p:attrNameLst>
                                      </p:cBhvr>
                                      <p:tavLst>
                                        <p:tav tm="0">
                                          <p:val>
                                            <p:fltVal val="0"/>
                                          </p:val>
                                        </p:tav>
                                        <p:tav tm="100000">
                                          <p:val>
                                            <p:strVal val="#ppt_h"/>
                                          </p:val>
                                        </p:tav>
                                      </p:tavLst>
                                    </p:anim>
                                    <p:animEffect transition="in" filter="fade">
                                      <p:cBhvr>
                                        <p:cTn id="25" dur="750"/>
                                        <p:tgtEl>
                                          <p:spTgt spid="22"/>
                                        </p:tgtEl>
                                      </p:cBhvr>
                                    </p:animEffect>
                                  </p:childTnLst>
                                </p:cTn>
                              </p:par>
                            </p:childTnLst>
                          </p:cTn>
                        </p:par>
                        <p:par>
                          <p:cTn id="26" fill="hold">
                            <p:stCondLst>
                              <p:cond delay="3750"/>
                            </p:stCondLst>
                            <p:childTnLst>
                              <p:par>
                                <p:cTn id="27" presetID="53" presetClass="entr" presetSubtype="16" fill="hold" nodeType="afterEffect">
                                  <p:stCondLst>
                                    <p:cond delay="250"/>
                                  </p:stCondLst>
                                  <p:childTnLst>
                                    <p:set>
                                      <p:cBhvr>
                                        <p:cTn id="28" dur="1" fill="hold">
                                          <p:stCondLst>
                                            <p:cond delay="0"/>
                                          </p:stCondLst>
                                        </p:cTn>
                                        <p:tgtEl>
                                          <p:spTgt spid="29"/>
                                        </p:tgtEl>
                                        <p:attrNameLst>
                                          <p:attrName>style.visibility</p:attrName>
                                        </p:attrNameLst>
                                      </p:cBhvr>
                                      <p:to>
                                        <p:strVal val="visible"/>
                                      </p:to>
                                    </p:set>
                                    <p:anim calcmode="lin" valueType="num">
                                      <p:cBhvr>
                                        <p:cTn id="29" dur="750" fill="hold"/>
                                        <p:tgtEl>
                                          <p:spTgt spid="29"/>
                                        </p:tgtEl>
                                        <p:attrNameLst>
                                          <p:attrName>ppt_w</p:attrName>
                                        </p:attrNameLst>
                                      </p:cBhvr>
                                      <p:tavLst>
                                        <p:tav tm="0">
                                          <p:val>
                                            <p:fltVal val="0"/>
                                          </p:val>
                                        </p:tav>
                                        <p:tav tm="100000">
                                          <p:val>
                                            <p:strVal val="#ppt_w"/>
                                          </p:val>
                                        </p:tav>
                                      </p:tavLst>
                                    </p:anim>
                                    <p:anim calcmode="lin" valueType="num">
                                      <p:cBhvr>
                                        <p:cTn id="30" dur="750" fill="hold"/>
                                        <p:tgtEl>
                                          <p:spTgt spid="29"/>
                                        </p:tgtEl>
                                        <p:attrNameLst>
                                          <p:attrName>ppt_h</p:attrName>
                                        </p:attrNameLst>
                                      </p:cBhvr>
                                      <p:tavLst>
                                        <p:tav tm="0">
                                          <p:val>
                                            <p:fltVal val="0"/>
                                          </p:val>
                                        </p:tav>
                                        <p:tav tm="100000">
                                          <p:val>
                                            <p:strVal val="#ppt_h"/>
                                          </p:val>
                                        </p:tav>
                                      </p:tavLst>
                                    </p:anim>
                                    <p:animEffect transition="in" filter="fade">
                                      <p:cBhvr>
                                        <p:cTn id="31" dur="750"/>
                                        <p:tgtEl>
                                          <p:spTgt spid="29"/>
                                        </p:tgtEl>
                                      </p:cBhvr>
                                    </p:animEffect>
                                  </p:childTnLst>
                                </p:cTn>
                              </p:par>
                            </p:childTnLst>
                          </p:cTn>
                        </p:par>
                        <p:par>
                          <p:cTn id="32" fill="hold">
                            <p:stCondLst>
                              <p:cond delay="4750"/>
                            </p:stCondLst>
                            <p:childTnLst>
                              <p:par>
                                <p:cTn id="33" presetID="10" presetClass="entr" presetSubtype="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750"/>
                                        <p:tgtEl>
                                          <p:spTgt spid="37"/>
                                        </p:tgtEl>
                                      </p:cBhvr>
                                    </p:animEffect>
                                  </p:childTnLst>
                                </p:cTn>
                              </p:par>
                            </p:childTnLst>
                          </p:cTn>
                        </p:par>
                        <p:par>
                          <p:cTn id="36" fill="hold">
                            <p:stCondLst>
                              <p:cond delay="5500"/>
                            </p:stCondLst>
                            <p:childTnLst>
                              <p:par>
                                <p:cTn id="37" presetID="10" presetClass="entr" presetSubtype="0"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750"/>
                                        <p:tgtEl>
                                          <p:spTgt spid="38"/>
                                        </p:tgtEl>
                                      </p:cBhvr>
                                    </p:animEffect>
                                  </p:childTnLst>
                                </p:cTn>
                              </p:par>
                            </p:childTnLst>
                          </p:cTn>
                        </p:par>
                        <p:par>
                          <p:cTn id="40" fill="hold">
                            <p:stCondLst>
                              <p:cond delay="6250"/>
                            </p:stCondLst>
                            <p:childTnLst>
                              <p:par>
                                <p:cTn id="41" presetID="10" presetClass="entr" presetSubtype="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7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7" grpId="0"/>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250034" y="2139056"/>
            <a:ext cx="6507613" cy="2509579"/>
            <a:chOff x="4250034" y="2139056"/>
            <a:chExt cx="6507613" cy="2509579"/>
          </a:xfrm>
        </p:grpSpPr>
        <p:sp>
          <p:nvSpPr>
            <p:cNvPr id="4" name="文本框 3"/>
            <p:cNvSpPr txBox="1"/>
            <p:nvPr/>
          </p:nvSpPr>
          <p:spPr>
            <a:xfrm>
              <a:off x="4250034" y="2283507"/>
              <a:ext cx="1180617" cy="1938992"/>
            </a:xfrm>
            <a:prstGeom prst="rect">
              <a:avLst/>
            </a:prstGeom>
            <a:noFill/>
          </p:spPr>
          <p:txBody>
            <a:bodyPr wrap="square" rtlCol="0">
              <a:spAutoFit/>
            </a:bodyPr>
            <a:lstStyle/>
            <a:p>
              <a:r>
                <a:rPr lang="en-US" altLang="zh-CN" sz="12000" dirty="0" smtClean="0">
                  <a:solidFill>
                    <a:srgbClr val="2F5597"/>
                  </a:solidFill>
                  <a:latin typeface="Kozuka Mincho Pro H" panose="02020A00000000000000" pitchFamily="18" charset="-128"/>
                  <a:ea typeface="Kozuka Mincho Pro H" panose="02020A00000000000000" pitchFamily="18" charset="-128"/>
                </a:rPr>
                <a:t>1</a:t>
              </a:r>
              <a:endParaRPr lang="zh-CN" altLang="en-US" sz="12000" dirty="0">
                <a:solidFill>
                  <a:srgbClr val="2F5597"/>
                </a:solidFill>
                <a:latin typeface="Kozuka Mincho Pro H" panose="02020A00000000000000" pitchFamily="18" charset="-128"/>
                <a:ea typeface="Kozuka Mincho Pro H" panose="02020A00000000000000" pitchFamily="18" charset="-128"/>
              </a:endParaRPr>
            </a:p>
          </p:txBody>
        </p:sp>
        <p:grpSp>
          <p:nvGrpSpPr>
            <p:cNvPr id="7" name="组合 6"/>
            <p:cNvGrpSpPr/>
            <p:nvPr/>
          </p:nvGrpSpPr>
          <p:grpSpPr>
            <a:xfrm>
              <a:off x="5148263" y="2139056"/>
              <a:ext cx="5409303" cy="2200150"/>
              <a:chOff x="4305782" y="2128782"/>
              <a:chExt cx="5409303" cy="2200150"/>
            </a:xfrm>
          </p:grpSpPr>
          <p:sp>
            <p:nvSpPr>
              <p:cNvPr id="5" name="矩形 4"/>
              <p:cNvSpPr/>
              <p:nvPr/>
            </p:nvSpPr>
            <p:spPr>
              <a:xfrm>
                <a:off x="4448604" y="2232954"/>
                <a:ext cx="5266481" cy="1979271"/>
              </a:xfrm>
              <a:prstGeom prst="rect">
                <a:avLst/>
              </a:prstGeom>
              <a:solidFill>
                <a:srgbClr val="F5F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0" spc="600" dirty="0">
                  <a:solidFill>
                    <a:srgbClr val="2F5597"/>
                  </a:solidFill>
                  <a:latin typeface="汉仪菱心体简" panose="02010609000101010101" pitchFamily="49" charset="-122"/>
                  <a:ea typeface="汉仪菱心体简" panose="02010609000101010101" pitchFamily="49" charset="-122"/>
                </a:endParaRPr>
              </a:p>
            </p:txBody>
          </p:sp>
          <p:sp>
            <p:nvSpPr>
              <p:cNvPr id="6" name="矩形 5"/>
              <p:cNvSpPr/>
              <p:nvPr/>
            </p:nvSpPr>
            <p:spPr>
              <a:xfrm>
                <a:off x="4305782" y="2128782"/>
                <a:ext cx="5177809" cy="2200150"/>
              </a:xfrm>
              <a:prstGeom prst="rect">
                <a:avLst/>
              </a:prstGeom>
              <a:noFill/>
              <a:ln>
                <a:solidFill>
                  <a:srgbClr val="F4F2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5526045" y="2648087"/>
              <a:ext cx="5231602" cy="2000548"/>
            </a:xfrm>
            <a:prstGeom prst="rect">
              <a:avLst/>
            </a:prstGeom>
            <a:noFill/>
          </p:spPr>
          <p:txBody>
            <a:bodyPr wrap="square" rtlCol="0">
              <a:spAutoFit/>
            </a:bodyPr>
            <a:lstStyle/>
            <a:p>
              <a:r>
                <a:rPr lang="zh-CN" altLang="en-US" sz="5400" dirty="0">
                  <a:solidFill>
                    <a:srgbClr val="2F5597"/>
                  </a:solidFill>
                  <a:latin typeface="汉仪菱心体简" panose="02010609000101010101" pitchFamily="49" charset="-122"/>
                  <a:ea typeface="汉仪菱心体简" panose="02010609000101010101" pitchFamily="49" charset="-122"/>
                </a:rPr>
                <a:t>项目背景和简介</a:t>
              </a:r>
            </a:p>
            <a:p>
              <a:endParaRPr lang="zh-CN" altLang="en-US" sz="7000" spc="2000" dirty="0" smtClean="0">
                <a:solidFill>
                  <a:srgbClr val="2F5597"/>
                </a:solidFill>
                <a:latin typeface="汉仪菱心体简" panose="02010609000101010101" pitchFamily="49" charset="-122"/>
                <a:ea typeface="汉仪菱心体简" panose="02010609000101010101" pitchFamily="49" charset="-122"/>
              </a:endParaRPr>
            </a:p>
          </p:txBody>
        </p:sp>
      </p:grpSp>
    </p:spTree>
    <p:extLst>
      <p:ext uri="{BB962C8B-B14F-4D97-AF65-F5344CB8AC3E}">
        <p14:creationId xmlns:p14="http://schemas.microsoft.com/office/powerpoint/2010/main" val="306098481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5035633" y="325146"/>
            <a:ext cx="1723549" cy="461665"/>
          </a:xfrm>
          <a:prstGeom prst="rect">
            <a:avLst/>
          </a:prstGeom>
          <a:noFill/>
        </p:spPr>
        <p:txBody>
          <a:bodyPr wrap="none" rtlCol="0">
            <a:spAutoFit/>
          </a:bodyPr>
          <a:lstStyle/>
          <a:p>
            <a:r>
              <a:rPr lang="zh-CN" altLang="en-US" sz="2400" spc="600" dirty="0" smtClean="0">
                <a:solidFill>
                  <a:srgbClr val="2F5597"/>
                </a:solidFill>
                <a:latin typeface="汉仪菱心体简" panose="02010609000101010101" pitchFamily="49" charset="-122"/>
                <a:ea typeface="汉仪菱心体简" panose="02010609000101010101" pitchFamily="49" charset="-122"/>
              </a:rPr>
              <a:t>开发背景</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sp>
        <p:nvSpPr>
          <p:cNvPr id="18" name="矩形 17"/>
          <p:cNvSpPr/>
          <p:nvPr/>
        </p:nvSpPr>
        <p:spPr>
          <a:xfrm>
            <a:off x="5878285" y="1743712"/>
            <a:ext cx="6281057" cy="2641426"/>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latin typeface="新宋体" panose="02010609030101010101" pitchFamily="49" charset="-122"/>
                <a:ea typeface="新宋体" panose="02010609030101010101" pitchFamily="49" charset="-122"/>
              </a:rPr>
              <a:t>随着时代的发展，国内越来越多的酒店开始使用酒店会员管理系统。尤其是小型酒店的服务水平不同，各自的服务方式不同。所以对于国内大多的小型的宾馆、酒店来说并不适合使用市场上较为成熟的商品酒店管理系统，所以就需要定制自己的酒店管理系统来提高酒店的管理效率和服务水平。</a:t>
            </a:r>
            <a:endParaRPr lang="zh-CN" altLang="en-US" sz="1600" dirty="0">
              <a:latin typeface="新宋体" panose="02010609030101010101" pitchFamily="49" charset="-122"/>
              <a:ea typeface="新宋体" panose="02010609030101010101" pitchFamily="49" charset="-122"/>
            </a:endParaRPr>
          </a:p>
        </p:txBody>
      </p:sp>
      <p:sp>
        <p:nvSpPr>
          <p:cNvPr id="19" name="文本框 18"/>
          <p:cNvSpPr txBox="1"/>
          <p:nvPr/>
        </p:nvSpPr>
        <p:spPr>
          <a:xfrm>
            <a:off x="1643678" y="5202410"/>
            <a:ext cx="10033516" cy="830997"/>
          </a:xfrm>
          <a:prstGeom prst="rect">
            <a:avLst/>
          </a:prstGeom>
          <a:noFill/>
        </p:spPr>
        <p:txBody>
          <a:bodyPr wrap="none" rtlCol="0">
            <a:spAutoFit/>
          </a:bodyPr>
          <a:lstStyle/>
          <a:p>
            <a:r>
              <a:rPr lang="zh-CN" altLang="en-US" sz="1600" kern="2000">
                <a:solidFill>
                  <a:schemeClr val="bg1">
                    <a:lumMod val="50000"/>
                  </a:schemeClr>
                </a:solidFill>
                <a:latin typeface="微软雅黑" pitchFamily="34" charset="-122"/>
                <a:ea typeface="微软雅黑" pitchFamily="34" charset="-122"/>
              </a:rPr>
              <a:t>在旅游业发展迅速的今天</a:t>
            </a:r>
            <a:r>
              <a:rPr lang="en-US" altLang="zh-CN" sz="1600" kern="2000">
                <a:solidFill>
                  <a:schemeClr val="bg1">
                    <a:lumMod val="50000"/>
                  </a:schemeClr>
                </a:solidFill>
                <a:latin typeface="微软雅黑" pitchFamily="34" charset="-122"/>
                <a:ea typeface="微软雅黑" pitchFamily="34" charset="-122"/>
              </a:rPr>
              <a:t>,</a:t>
            </a:r>
            <a:r>
              <a:rPr lang="zh-CN" altLang="en-US" sz="1600" kern="2000">
                <a:solidFill>
                  <a:schemeClr val="bg1">
                    <a:lumMod val="50000"/>
                  </a:schemeClr>
                </a:solidFill>
                <a:latin typeface="微软雅黑" pitchFamily="34" charset="-122"/>
                <a:ea typeface="微软雅黑" pitchFamily="34" charset="-122"/>
              </a:rPr>
              <a:t>宾馆、酒店业的特色经营和个性化管理日趋明显</a:t>
            </a:r>
            <a:r>
              <a:rPr lang="zh-CN" altLang="en-US" sz="1600" kern="2000" smtClean="0">
                <a:solidFill>
                  <a:schemeClr val="bg1">
                    <a:lumMod val="50000"/>
                  </a:schemeClr>
                </a:solidFill>
                <a:latin typeface="微软雅黑" pitchFamily="34" charset="-122"/>
                <a:ea typeface="微软雅黑" pitchFamily="34" charset="-122"/>
              </a:rPr>
              <a:t>，</a:t>
            </a:r>
            <a:endParaRPr lang="en-US" altLang="zh-CN" sz="1600" kern="2000" smtClean="0">
              <a:solidFill>
                <a:schemeClr val="bg1">
                  <a:lumMod val="50000"/>
                </a:schemeClr>
              </a:solidFill>
              <a:latin typeface="微软雅黑" pitchFamily="34" charset="-122"/>
              <a:ea typeface="微软雅黑" pitchFamily="34" charset="-122"/>
            </a:endParaRPr>
          </a:p>
          <a:p>
            <a:r>
              <a:rPr lang="zh-CN" altLang="en-US" sz="1600" kern="2000" smtClean="0">
                <a:solidFill>
                  <a:schemeClr val="bg1">
                    <a:lumMod val="50000"/>
                  </a:schemeClr>
                </a:solidFill>
                <a:latin typeface="微软雅黑" pitchFamily="34" charset="-122"/>
                <a:ea typeface="微软雅黑" pitchFamily="34" charset="-122"/>
              </a:rPr>
              <a:t>管</a:t>
            </a:r>
            <a:r>
              <a:rPr lang="zh-CN" altLang="en-US" sz="1600" kern="2000">
                <a:solidFill>
                  <a:schemeClr val="bg1">
                    <a:lumMod val="50000"/>
                  </a:schemeClr>
                </a:solidFill>
                <a:latin typeface="微软雅黑" pitchFamily="34" charset="-122"/>
                <a:ea typeface="微软雅黑" pitchFamily="34" charset="-122"/>
              </a:rPr>
              <a:t>理日趋信息化、网络化，再加上国际、国内名优企业的扩展力度的加大，宾馆、酒店业集团化的步伐加快</a:t>
            </a:r>
            <a:r>
              <a:rPr lang="zh-CN" altLang="en-US" sz="1600" kern="2000" smtClean="0">
                <a:solidFill>
                  <a:schemeClr val="bg1">
                    <a:lumMod val="50000"/>
                  </a:schemeClr>
                </a:solidFill>
                <a:latin typeface="微软雅黑" pitchFamily="34" charset="-122"/>
                <a:ea typeface="微软雅黑" pitchFamily="34" charset="-122"/>
              </a:rPr>
              <a:t>，</a:t>
            </a:r>
            <a:endParaRPr lang="en-US" altLang="zh-CN" sz="1600" kern="2000" smtClean="0">
              <a:solidFill>
                <a:schemeClr val="bg1">
                  <a:lumMod val="50000"/>
                </a:schemeClr>
              </a:solidFill>
              <a:latin typeface="微软雅黑" pitchFamily="34" charset="-122"/>
              <a:ea typeface="微软雅黑" pitchFamily="34" charset="-122"/>
            </a:endParaRPr>
          </a:p>
          <a:p>
            <a:r>
              <a:rPr lang="zh-CN" altLang="en-US" sz="1600" kern="2000" smtClean="0">
                <a:solidFill>
                  <a:schemeClr val="bg1">
                    <a:lumMod val="50000"/>
                  </a:schemeClr>
                </a:solidFill>
                <a:latin typeface="微软雅黑" pitchFamily="34" charset="-122"/>
                <a:ea typeface="微软雅黑" pitchFamily="34" charset="-122"/>
              </a:rPr>
              <a:t>预</a:t>
            </a:r>
            <a:r>
              <a:rPr lang="zh-CN" altLang="en-US" sz="1600" kern="2000">
                <a:solidFill>
                  <a:schemeClr val="bg1">
                    <a:lumMod val="50000"/>
                  </a:schemeClr>
                </a:solidFill>
                <a:latin typeface="微软雅黑" pitchFamily="34" charset="-122"/>
                <a:ea typeface="微软雅黑" pitchFamily="34" charset="-122"/>
              </a:rPr>
              <a:t>示着传统的宾馆、酒店正逐步步向信息化管理</a:t>
            </a:r>
            <a:r>
              <a:rPr lang="en-US" altLang="zh-CN" sz="1600" kern="2000">
                <a:solidFill>
                  <a:schemeClr val="bg1">
                    <a:lumMod val="50000"/>
                  </a:schemeClr>
                </a:solidFill>
                <a:latin typeface="微软雅黑" pitchFamily="34" charset="-122"/>
                <a:ea typeface="微软雅黑" pitchFamily="34" charset="-122"/>
              </a:rPr>
              <a:t>——</a:t>
            </a:r>
            <a:r>
              <a:rPr lang="zh-CN" altLang="en-US" sz="1600" kern="2000">
                <a:solidFill>
                  <a:schemeClr val="bg1">
                    <a:lumMod val="50000"/>
                  </a:schemeClr>
                </a:solidFill>
                <a:latin typeface="微软雅黑" pitchFamily="34" charset="-122"/>
                <a:ea typeface="微软雅黑" pitchFamily="34" charset="-122"/>
              </a:rPr>
              <a:t>这也是宾馆、酒店业经营者们的共识。</a:t>
            </a:r>
            <a:endParaRPr lang="en-US" altLang="zh-CN" sz="1600" kern="2000" dirty="0" smtClean="0">
              <a:solidFill>
                <a:schemeClr val="bg1">
                  <a:lumMod val="50000"/>
                </a:schemeClr>
              </a:solidFill>
              <a:latin typeface="微软雅黑" pitchFamily="34" charset="-122"/>
              <a:ea typeface="微软雅黑" pitchFamily="34" charset="-122"/>
            </a:endParaRPr>
          </a:p>
        </p:txBody>
      </p:sp>
      <p:pic>
        <p:nvPicPr>
          <p:cNvPr id="21" name="图片 20" descr="timg1.jpg"/>
          <p:cNvPicPr>
            <a:picLocks noChangeAspect="1"/>
          </p:cNvPicPr>
          <p:nvPr/>
        </p:nvPicPr>
        <p:blipFill>
          <a:blip r:embed="rId3"/>
          <a:stretch>
            <a:fillRect/>
          </a:stretch>
        </p:blipFill>
        <p:spPr>
          <a:xfrm>
            <a:off x="146956" y="1732644"/>
            <a:ext cx="5731329" cy="2644053"/>
          </a:xfrm>
          <a:prstGeom prst="rect">
            <a:avLst/>
          </a:prstGeom>
        </p:spPr>
      </p:pic>
    </p:spTree>
    <p:extLst>
      <p:ext uri="{BB962C8B-B14F-4D97-AF65-F5344CB8AC3E}">
        <p14:creationId xmlns:p14="http://schemas.microsoft.com/office/powerpoint/2010/main" val="375093764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1750"/>
                            </p:stCondLst>
                            <p:childTnLst>
                              <p:par>
                                <p:cTn id="15" presetID="10" presetClass="entr" presetSubtype="0" fill="hold" grpId="0" nodeType="afterEffect">
                                  <p:stCondLst>
                                    <p:cond delay="2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5035633" y="325146"/>
            <a:ext cx="1723549" cy="461665"/>
          </a:xfrm>
          <a:prstGeom prst="rect">
            <a:avLst/>
          </a:prstGeom>
          <a:noFill/>
        </p:spPr>
        <p:txBody>
          <a:bodyPr wrap="none" rtlCol="0">
            <a:spAutoFit/>
          </a:bodyPr>
          <a:lstStyle/>
          <a:p>
            <a:r>
              <a:rPr lang="zh-CN" altLang="en-US" sz="2400" spc="600" dirty="0" smtClean="0">
                <a:solidFill>
                  <a:srgbClr val="2F5597"/>
                </a:solidFill>
                <a:latin typeface="汉仪菱心体简" panose="02010609000101010101" pitchFamily="49" charset="-122"/>
                <a:ea typeface="汉仪菱心体简" panose="02010609000101010101" pitchFamily="49" charset="-122"/>
              </a:rPr>
              <a:t>开发意义</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sp>
        <p:nvSpPr>
          <p:cNvPr id="20" name="矩形 19"/>
          <p:cNvSpPr/>
          <p:nvPr/>
        </p:nvSpPr>
        <p:spPr>
          <a:xfrm>
            <a:off x="0" y="5585552"/>
            <a:ext cx="12192000" cy="127244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spc="300" dirty="0">
              <a:solidFill>
                <a:schemeClr val="bg1"/>
              </a:solidFill>
              <a:latin typeface="微软雅黑" panose="020B0503020204020204" pitchFamily="34" charset="-122"/>
              <a:ea typeface="微软雅黑" panose="020B0503020204020204" pitchFamily="34" charset="-122"/>
            </a:endParaRPr>
          </a:p>
        </p:txBody>
      </p:sp>
      <p:sp>
        <p:nvSpPr>
          <p:cNvPr id="2" name="椭圆 1"/>
          <p:cNvSpPr/>
          <p:nvPr/>
        </p:nvSpPr>
        <p:spPr>
          <a:xfrm>
            <a:off x="560832" y="5679232"/>
            <a:ext cx="1085088" cy="1085088"/>
          </a:xfrm>
          <a:prstGeom prst="ellipse">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1575697" y="2032003"/>
            <a:ext cx="1934626" cy="361945"/>
            <a:chOff x="796763" y="1397003"/>
            <a:chExt cx="1934626" cy="361945"/>
          </a:xfrm>
        </p:grpSpPr>
        <p:sp>
          <p:nvSpPr>
            <p:cNvPr id="22" name="圆角矩形 21"/>
            <p:cNvSpPr/>
            <p:nvPr/>
          </p:nvSpPr>
          <p:spPr>
            <a:xfrm>
              <a:off x="1939890" y="1631953"/>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796763" y="1495724"/>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103376" y="1397003"/>
              <a:ext cx="1296000" cy="361945"/>
            </a:xfrm>
            <a:prstGeom prst="roundRect">
              <a:avLst/>
            </a:prstGeom>
            <a:solidFill>
              <a:srgbClr val="2F5597"/>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01 </a:t>
              </a:r>
              <a:r>
                <a:rPr lang="zh-CN" altLang="en-US" sz="1400" dirty="0" smtClean="0">
                  <a:latin typeface="微软雅黑" panose="020B0503020204020204" pitchFamily="34" charset="-122"/>
                  <a:ea typeface="微软雅黑" panose="020B0503020204020204" pitchFamily="34" charset="-122"/>
                </a:rPr>
                <a:t>积分赠送</a:t>
              </a:r>
              <a:endParaRPr lang="zh-CN" altLang="en-US" sz="1400" dirty="0">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1534076" y="3188305"/>
            <a:ext cx="1934626" cy="361945"/>
            <a:chOff x="796763" y="1397003"/>
            <a:chExt cx="1934626" cy="361945"/>
          </a:xfrm>
        </p:grpSpPr>
        <p:sp>
          <p:nvSpPr>
            <p:cNvPr id="25" name="圆角矩形 24"/>
            <p:cNvSpPr/>
            <p:nvPr/>
          </p:nvSpPr>
          <p:spPr>
            <a:xfrm>
              <a:off x="1939890" y="1631953"/>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796763" y="1495724"/>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1103376" y="1397003"/>
              <a:ext cx="1296000" cy="361945"/>
            </a:xfrm>
            <a:prstGeom prst="roundRect">
              <a:avLst/>
            </a:prstGeom>
            <a:solidFill>
              <a:srgbClr val="2F5597"/>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02 </a:t>
              </a:r>
              <a:r>
                <a:rPr lang="zh-CN" altLang="en-US" sz="1400" dirty="0" smtClean="0">
                  <a:latin typeface="微软雅黑" panose="020B0503020204020204" pitchFamily="34" charset="-122"/>
                  <a:ea typeface="微软雅黑" panose="020B0503020204020204" pitchFamily="34" charset="-122"/>
                </a:rPr>
                <a:t>感情营销</a:t>
              </a:r>
              <a:endParaRPr lang="zh-CN" altLang="en-US" sz="1400" dirty="0">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1575697" y="4312566"/>
            <a:ext cx="1934626" cy="361945"/>
            <a:chOff x="796763" y="1397003"/>
            <a:chExt cx="1934626" cy="361945"/>
          </a:xfrm>
        </p:grpSpPr>
        <p:sp>
          <p:nvSpPr>
            <p:cNvPr id="29" name="圆角矩形 28"/>
            <p:cNvSpPr/>
            <p:nvPr/>
          </p:nvSpPr>
          <p:spPr>
            <a:xfrm>
              <a:off x="1939890" y="1631953"/>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796763" y="1495724"/>
              <a:ext cx="791499" cy="69554"/>
            </a:xfrm>
            <a:prstGeom prst="roundRect">
              <a:avLst/>
            </a:prstGeom>
            <a:solidFill>
              <a:srgbClr val="2F559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1103376" y="1397003"/>
              <a:ext cx="1296000" cy="361945"/>
            </a:xfrm>
            <a:prstGeom prst="roundRect">
              <a:avLst/>
            </a:prstGeom>
            <a:solidFill>
              <a:srgbClr val="2F5597"/>
            </a:solidFill>
            <a:ln w="6350">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03 </a:t>
              </a:r>
              <a:r>
                <a:rPr lang="zh-CN" altLang="en-US" sz="1400" dirty="0" smtClean="0">
                  <a:latin typeface="微软雅黑" panose="020B0503020204020204" pitchFamily="34" charset="-122"/>
                  <a:ea typeface="微软雅黑" panose="020B0503020204020204" pitchFamily="34" charset="-122"/>
                </a:rPr>
                <a:t>深入了解</a:t>
              </a:r>
              <a:endParaRPr lang="zh-CN" altLang="en-US" sz="1400" dirty="0">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4440152" y="1979599"/>
            <a:ext cx="6109365" cy="523220"/>
          </a:xfrm>
          <a:prstGeom prst="rect">
            <a:avLst/>
          </a:prstGeom>
          <a:noFill/>
        </p:spPr>
        <p:txBody>
          <a:bodyPr wrap="none" rtlCol="0">
            <a:spAutoFit/>
          </a:bodyPr>
          <a:lstStyle/>
          <a:p>
            <a:r>
              <a:rPr lang="zh-CN" altLang="en-US" sz="1400" dirty="0" smtClean="0"/>
              <a:t>会员管理以独特的消费赠送积分的方式，吸引了顾客能够长期在本店消费，</a:t>
            </a:r>
            <a:endParaRPr lang="en-US" altLang="zh-CN" sz="1400" dirty="0" smtClean="0"/>
          </a:p>
          <a:p>
            <a:r>
              <a:rPr lang="zh-CN" altLang="en-US" sz="1400" dirty="0" smtClean="0"/>
              <a:t>留住顾客，会为酒店增加固定收入。</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4440152" y="3104553"/>
            <a:ext cx="4852610" cy="307777"/>
          </a:xfrm>
          <a:prstGeom prst="rect">
            <a:avLst/>
          </a:prstGeom>
          <a:noFill/>
        </p:spPr>
        <p:txBody>
          <a:bodyPr wrap="none" rtlCol="0">
            <a:spAutoFit/>
          </a:bodyPr>
          <a:lstStyle/>
          <a:p>
            <a:r>
              <a:rPr lang="zh-CN" altLang="en-US" sz="1400" dirty="0" smtClean="0"/>
              <a:t>会员营销是一种感情营销，它将消费者与商家捆绑在一起。</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4440152" y="4230488"/>
            <a:ext cx="5570756" cy="307777"/>
          </a:xfrm>
          <a:prstGeom prst="rect">
            <a:avLst/>
          </a:prstGeom>
          <a:noFill/>
        </p:spPr>
        <p:txBody>
          <a:bodyPr wrap="none" rtlCol="0">
            <a:spAutoFit/>
          </a:bodyPr>
          <a:lstStyle/>
          <a:p>
            <a:r>
              <a:rPr lang="zh-CN" altLang="en-US" sz="1400" dirty="0" smtClean="0"/>
              <a:t>消费者更加了解酒店，会使消费者由临时消费变为固定的长久客户。</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776569" y="5932372"/>
            <a:ext cx="562258" cy="599765"/>
            <a:chOff x="776569" y="5932372"/>
            <a:chExt cx="562258" cy="599765"/>
          </a:xfrm>
        </p:grpSpPr>
        <p:pic>
          <p:nvPicPr>
            <p:cNvPr id="40" name="图片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569" y="5932372"/>
              <a:ext cx="431070" cy="431070"/>
            </a:xfrm>
            <a:prstGeom prst="rect">
              <a:avLst/>
            </a:prstGeom>
          </p:spPr>
        </p:pic>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452" y="6269762"/>
              <a:ext cx="262375" cy="262375"/>
            </a:xfrm>
            <a:prstGeom prst="rect">
              <a:avLst/>
            </a:prstGeom>
          </p:spPr>
        </p:pic>
      </p:grpSp>
    </p:spTree>
    <p:extLst>
      <p:ext uri="{BB962C8B-B14F-4D97-AF65-F5344CB8AC3E}">
        <p14:creationId xmlns:p14="http://schemas.microsoft.com/office/powerpoint/2010/main" val="3751321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strVal val="#ppt_w+.3"/>
                                          </p:val>
                                        </p:tav>
                                        <p:tav tm="100000">
                                          <p:val>
                                            <p:strVal val="#ppt_w"/>
                                          </p:val>
                                        </p:tav>
                                      </p:tavLst>
                                    </p:anim>
                                    <p:anim calcmode="lin" valueType="num">
                                      <p:cBhvr>
                                        <p:cTn id="8" dur="1250" fill="hold"/>
                                        <p:tgtEl>
                                          <p:spTgt spid="4"/>
                                        </p:tgtEl>
                                        <p:attrNameLst>
                                          <p:attrName>ppt_h</p:attrName>
                                        </p:attrNameLst>
                                      </p:cBhvr>
                                      <p:tavLst>
                                        <p:tav tm="0">
                                          <p:val>
                                            <p:strVal val="#ppt_h"/>
                                          </p:val>
                                        </p:tav>
                                        <p:tav tm="100000">
                                          <p:val>
                                            <p:strVal val="#ppt_h"/>
                                          </p:val>
                                        </p:tav>
                                      </p:tavLst>
                                    </p:anim>
                                    <p:animEffect transition="in" filter="fade">
                                      <p:cBhvr>
                                        <p:cTn id="9" dur="1250"/>
                                        <p:tgtEl>
                                          <p:spTgt spid="4"/>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1750"/>
                            </p:stCondLst>
                            <p:childTnLst>
                              <p:par>
                                <p:cTn id="15" presetID="12" presetClass="entr" presetSubtype="4" fill="hold" nodeType="afterEffect">
                                  <p:stCondLst>
                                    <p:cond delay="25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p:tgtEl>
                                          <p:spTgt spid="23"/>
                                        </p:tgtEl>
                                        <p:attrNameLst>
                                          <p:attrName>ppt_y</p:attrName>
                                        </p:attrNameLst>
                                      </p:cBhvr>
                                      <p:tavLst>
                                        <p:tav tm="0">
                                          <p:val>
                                            <p:strVal val="#ppt_y+#ppt_h*1.125000"/>
                                          </p:val>
                                        </p:tav>
                                        <p:tav tm="100000">
                                          <p:val>
                                            <p:strVal val="#ppt_y"/>
                                          </p:val>
                                        </p:tav>
                                      </p:tavLst>
                                    </p:anim>
                                    <p:animEffect transition="in" filter="wipe(up)">
                                      <p:cBhvr>
                                        <p:cTn id="18" dur="500"/>
                                        <p:tgtEl>
                                          <p:spTgt spid="23"/>
                                        </p:tgtEl>
                                      </p:cBhvr>
                                    </p:animEffect>
                                  </p:childTnLst>
                                </p:cTn>
                              </p:par>
                            </p:childTnLst>
                          </p:cTn>
                        </p:par>
                        <p:par>
                          <p:cTn id="19" fill="hold">
                            <p:stCondLst>
                              <p:cond delay="2500"/>
                            </p:stCondLst>
                            <p:childTnLst>
                              <p:par>
                                <p:cTn id="20" presetID="10" presetClass="entr" presetSubtype="0" fill="hold" grpId="0" nodeType="afterEffect">
                                  <p:stCondLst>
                                    <p:cond delay="25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par>
                          <p:cTn id="23" fill="hold">
                            <p:stCondLst>
                              <p:cond delay="3250"/>
                            </p:stCondLst>
                            <p:childTnLst>
                              <p:par>
                                <p:cTn id="24" presetID="12" presetClass="entr" presetSubtype="4"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p:tgtEl>
                                          <p:spTgt spid="24"/>
                                        </p:tgtEl>
                                        <p:attrNameLst>
                                          <p:attrName>ppt_y</p:attrName>
                                        </p:attrNameLst>
                                      </p:cBhvr>
                                      <p:tavLst>
                                        <p:tav tm="0">
                                          <p:val>
                                            <p:strVal val="#ppt_y+#ppt_h*1.125000"/>
                                          </p:val>
                                        </p:tav>
                                        <p:tav tm="100000">
                                          <p:val>
                                            <p:strVal val="#ppt_y"/>
                                          </p:val>
                                        </p:tav>
                                      </p:tavLst>
                                    </p:anim>
                                    <p:animEffect transition="in" filter="wipe(up)">
                                      <p:cBhvr>
                                        <p:cTn id="27" dur="500"/>
                                        <p:tgtEl>
                                          <p:spTgt spid="24"/>
                                        </p:tgtEl>
                                      </p:cBhvr>
                                    </p:animEffect>
                                  </p:childTnLst>
                                </p:cTn>
                              </p:par>
                            </p:childTnLst>
                          </p:cTn>
                        </p:par>
                        <p:par>
                          <p:cTn id="28" fill="hold">
                            <p:stCondLst>
                              <p:cond delay="3750"/>
                            </p:stCondLst>
                            <p:childTnLst>
                              <p:par>
                                <p:cTn id="29" presetID="10" presetClass="entr" presetSubtype="0" fill="hold" grpId="0" nodeType="afterEffect">
                                  <p:stCondLst>
                                    <p:cond delay="25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par>
                          <p:cTn id="32" fill="hold">
                            <p:stCondLst>
                              <p:cond delay="4500"/>
                            </p:stCondLst>
                            <p:childTnLst>
                              <p:par>
                                <p:cTn id="33" presetID="12" presetClass="entr" presetSubtype="4"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p:tgtEl>
                                          <p:spTgt spid="28"/>
                                        </p:tgtEl>
                                        <p:attrNameLst>
                                          <p:attrName>ppt_y</p:attrName>
                                        </p:attrNameLst>
                                      </p:cBhvr>
                                      <p:tavLst>
                                        <p:tav tm="0">
                                          <p:val>
                                            <p:strVal val="#ppt_y+#ppt_h*1.125000"/>
                                          </p:val>
                                        </p:tav>
                                        <p:tav tm="100000">
                                          <p:val>
                                            <p:strVal val="#ppt_y"/>
                                          </p:val>
                                        </p:tav>
                                      </p:tavLst>
                                    </p:anim>
                                    <p:animEffect transition="in" filter="wipe(up)">
                                      <p:cBhvr>
                                        <p:cTn id="36" dur="500"/>
                                        <p:tgtEl>
                                          <p:spTgt spid="28"/>
                                        </p:tgtEl>
                                      </p:cBhvr>
                                    </p:animEffect>
                                  </p:childTnLst>
                                </p:cTn>
                              </p:par>
                            </p:childTnLst>
                          </p:cTn>
                        </p:par>
                        <p:par>
                          <p:cTn id="37" fill="hold">
                            <p:stCondLst>
                              <p:cond delay="5000"/>
                            </p:stCondLst>
                            <p:childTnLst>
                              <p:par>
                                <p:cTn id="38" presetID="10" presetClass="entr" presetSubtype="0" fill="hold" grpId="0" nodeType="afterEffect">
                                  <p:stCondLst>
                                    <p:cond delay="25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8" presetClass="emph" presetSubtype="0" fill="hold" nodeType="clickEffect">
                                  <p:stCondLst>
                                    <p:cond delay="0"/>
                                  </p:stCondLst>
                                  <p:childTnLst>
                                    <p:animRot by="21600000">
                                      <p:cBhvr>
                                        <p:cTn id="44" dur="2000" fill="hold"/>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4" grpId="0"/>
      <p:bldP spid="35"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25165" y="868100"/>
            <a:ext cx="7834188" cy="4708981"/>
            <a:chOff x="3125165" y="868100"/>
            <a:chExt cx="7834188" cy="4708981"/>
          </a:xfrm>
        </p:grpSpPr>
        <p:sp>
          <p:nvSpPr>
            <p:cNvPr id="4" name="文本框 3"/>
            <p:cNvSpPr txBox="1"/>
            <p:nvPr/>
          </p:nvSpPr>
          <p:spPr>
            <a:xfrm>
              <a:off x="3125165" y="868100"/>
              <a:ext cx="2646878" cy="4708981"/>
            </a:xfrm>
            <a:prstGeom prst="rect">
              <a:avLst/>
            </a:prstGeom>
            <a:noFill/>
          </p:spPr>
          <p:txBody>
            <a:bodyPr wrap="none" rtlCol="0">
              <a:spAutoFit/>
            </a:bodyPr>
            <a:lstStyle/>
            <a:p>
              <a:r>
                <a:rPr lang="en-US" altLang="zh-CN" sz="30000" dirty="0">
                  <a:solidFill>
                    <a:srgbClr val="2F5597"/>
                  </a:solidFill>
                  <a:latin typeface="Kozuka Mincho Pro H" panose="02020A00000000000000" pitchFamily="18" charset="-128"/>
                  <a:ea typeface="Kozuka Mincho Pro H" panose="02020A00000000000000" pitchFamily="18" charset="-128"/>
                </a:rPr>
                <a:t>2</a:t>
              </a:r>
              <a:endParaRPr lang="zh-CN" altLang="en-US" sz="30000" dirty="0">
                <a:solidFill>
                  <a:srgbClr val="2F5597"/>
                </a:solidFill>
                <a:latin typeface="Kozuka Mincho Pro H" panose="02020A00000000000000" pitchFamily="18" charset="-128"/>
                <a:ea typeface="Kozuka Mincho Pro H" panose="02020A00000000000000" pitchFamily="18" charset="-128"/>
              </a:endParaRPr>
            </a:p>
          </p:txBody>
        </p:sp>
        <p:grpSp>
          <p:nvGrpSpPr>
            <p:cNvPr id="7" name="组合 6"/>
            <p:cNvGrpSpPr/>
            <p:nvPr/>
          </p:nvGrpSpPr>
          <p:grpSpPr>
            <a:xfrm>
              <a:off x="4305782" y="2128782"/>
              <a:ext cx="5409303" cy="2200150"/>
              <a:chOff x="4305782" y="2128782"/>
              <a:chExt cx="5409303" cy="2200150"/>
            </a:xfrm>
          </p:grpSpPr>
          <p:sp>
            <p:nvSpPr>
              <p:cNvPr id="5" name="矩形 4"/>
              <p:cNvSpPr/>
              <p:nvPr/>
            </p:nvSpPr>
            <p:spPr>
              <a:xfrm>
                <a:off x="4448604" y="2232954"/>
                <a:ext cx="5266481" cy="1979271"/>
              </a:xfrm>
              <a:prstGeom prst="rect">
                <a:avLst/>
              </a:prstGeom>
              <a:solidFill>
                <a:srgbClr val="F4F1F0"/>
              </a:solidFill>
              <a:ln>
                <a:solidFill>
                  <a:srgbClr val="F7F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0" spc="600" dirty="0">
                  <a:solidFill>
                    <a:srgbClr val="2F5597"/>
                  </a:solidFill>
                  <a:latin typeface="汉仪菱心体简" panose="02010609000101010101" pitchFamily="49" charset="-122"/>
                  <a:ea typeface="汉仪菱心体简" panose="02010609000101010101" pitchFamily="49" charset="-122"/>
                </a:endParaRPr>
              </a:p>
            </p:txBody>
          </p:sp>
          <p:sp>
            <p:nvSpPr>
              <p:cNvPr id="6" name="矩形 5"/>
              <p:cNvSpPr/>
              <p:nvPr/>
            </p:nvSpPr>
            <p:spPr>
              <a:xfrm>
                <a:off x="4305782" y="2128782"/>
                <a:ext cx="5177809" cy="2200150"/>
              </a:xfrm>
              <a:prstGeom prst="rect">
                <a:avLst/>
              </a:prstGeom>
              <a:noFill/>
              <a:ln>
                <a:solidFill>
                  <a:srgbClr val="F7F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4683564" y="2637813"/>
              <a:ext cx="6275789" cy="2000548"/>
            </a:xfrm>
            <a:prstGeom prst="rect">
              <a:avLst/>
            </a:prstGeom>
            <a:noFill/>
          </p:spPr>
          <p:txBody>
            <a:bodyPr wrap="square" rtlCol="0">
              <a:spAutoFit/>
            </a:bodyPr>
            <a:lstStyle/>
            <a:p>
              <a:r>
                <a:rPr lang="zh-CN" altLang="en-US" sz="5400" dirty="0">
                  <a:solidFill>
                    <a:srgbClr val="2F5597"/>
                  </a:solidFill>
                  <a:latin typeface="汉仪菱心体简" panose="02010609000101010101" pitchFamily="49" charset="-122"/>
                  <a:ea typeface="汉仪菱心体简" panose="02010609000101010101" pitchFamily="49" charset="-122"/>
                </a:rPr>
                <a:t>合同执行情况报告</a:t>
              </a:r>
            </a:p>
            <a:p>
              <a:endParaRPr lang="zh-CN" altLang="en-US" sz="7000" spc="2000" dirty="0" smtClean="0">
                <a:solidFill>
                  <a:srgbClr val="2F5597"/>
                </a:solidFill>
                <a:latin typeface="汉仪菱心体简" panose="02010609000101010101" pitchFamily="49" charset="-122"/>
                <a:ea typeface="汉仪菱心体简" panose="02010609000101010101" pitchFamily="49" charset="-122"/>
              </a:endParaRPr>
            </a:p>
          </p:txBody>
        </p:sp>
      </p:grpSp>
    </p:spTree>
    <p:extLst>
      <p:ext uri="{BB962C8B-B14F-4D97-AF65-F5344CB8AC3E}">
        <p14:creationId xmlns:p14="http://schemas.microsoft.com/office/powerpoint/2010/main" val="3657670418"/>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75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2F5597"/>
            </a:gs>
            <a:gs pos="60000">
              <a:schemeClr val="accent5">
                <a:lumMod val="60000"/>
                <a:lumOff val="40000"/>
              </a:schemeClr>
            </a:gs>
            <a:gs pos="100000">
              <a:schemeClr val="accent1">
                <a:lumMod val="40000"/>
                <a:lumOff val="60000"/>
              </a:schemeClr>
            </a:gs>
          </a:gsLst>
          <a:lin ang="10800000" scaled="0"/>
        </a:gradFill>
        <a:effectLst/>
      </p:bgPr>
    </p:bg>
    <p:spTree>
      <p:nvGrpSpPr>
        <p:cNvPr id="1" name=""/>
        <p:cNvGrpSpPr/>
        <p:nvPr/>
      </p:nvGrpSpPr>
      <p:grpSpPr>
        <a:xfrm>
          <a:off x="0" y="0"/>
          <a:ext cx="0" cy="0"/>
          <a:chOff x="0" y="0"/>
          <a:chExt cx="0" cy="0"/>
        </a:xfrm>
      </p:grpSpPr>
      <p:grpSp>
        <p:nvGrpSpPr>
          <p:cNvPr id="3" name="组合 2"/>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5035633" y="325146"/>
            <a:ext cx="2108269" cy="461665"/>
          </a:xfrm>
          <a:prstGeom prst="rect">
            <a:avLst/>
          </a:prstGeom>
          <a:noFill/>
        </p:spPr>
        <p:txBody>
          <a:bodyPr wrap="none" rtlCol="0">
            <a:spAutoFit/>
          </a:bodyPr>
          <a:lstStyle/>
          <a:p>
            <a:r>
              <a:rPr lang="zh-CN" altLang="en-US" sz="2400" spc="600" dirty="0" smtClean="0">
                <a:solidFill>
                  <a:srgbClr val="2F5597"/>
                </a:solidFill>
                <a:latin typeface="汉仪菱心体简" panose="02010609000101010101" pitchFamily="49" charset="-122"/>
                <a:ea typeface="汉仪菱心体简" panose="02010609000101010101" pitchFamily="49" charset="-122"/>
              </a:rPr>
              <a:t>可行性分析</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cxnSp>
        <p:nvCxnSpPr>
          <p:cNvPr id="39" name="直接连接符 38"/>
          <p:cNvCxnSpPr/>
          <p:nvPr/>
        </p:nvCxnSpPr>
        <p:spPr>
          <a:xfrm>
            <a:off x="1807179" y="3678445"/>
            <a:ext cx="8675937" cy="0"/>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1604923" y="3451164"/>
            <a:ext cx="422031" cy="422031"/>
            <a:chOff x="1423881" y="2238960"/>
            <a:chExt cx="422031" cy="422031"/>
          </a:xfrm>
        </p:grpSpPr>
        <p:sp>
          <p:nvSpPr>
            <p:cNvPr id="41" name="椭圆 40"/>
            <p:cNvSpPr/>
            <p:nvPr/>
          </p:nvSpPr>
          <p:spPr>
            <a:xfrm>
              <a:off x="1423881" y="2238960"/>
              <a:ext cx="422031" cy="422031"/>
            </a:xfrm>
            <a:prstGeom prst="ellipse">
              <a:avLst/>
            </a:prstGeom>
            <a:solidFill>
              <a:srgbClr val="2F5597"/>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3" name="文本框 42"/>
            <p:cNvSpPr txBox="1"/>
            <p:nvPr/>
          </p:nvSpPr>
          <p:spPr>
            <a:xfrm>
              <a:off x="1460066" y="2265310"/>
              <a:ext cx="306494" cy="369332"/>
            </a:xfrm>
            <a:prstGeom prst="rect">
              <a:avLst/>
            </a:prstGeom>
            <a:noFill/>
          </p:spPr>
          <p:txBody>
            <a:bodyPr wrap="none" rtlCol="0">
              <a:spAutoFit/>
            </a:bodyPr>
            <a:lstStyle/>
            <a:p>
              <a:r>
                <a:rPr lang="en-US" altLang="zh-CN">
                  <a:solidFill>
                    <a:schemeClr val="bg1"/>
                  </a:solidFill>
                  <a:latin typeface="Agency FB" panose="020B0503020202020204" pitchFamily="34" charset="0"/>
                </a:rPr>
                <a:t>1</a:t>
              </a:r>
              <a:endParaRPr lang="zh-CN" altLang="en-US" dirty="0">
                <a:solidFill>
                  <a:schemeClr val="bg1"/>
                </a:solidFill>
                <a:latin typeface="Agency FB" panose="020B0503020202020204" pitchFamily="34" charset="0"/>
              </a:endParaRPr>
            </a:p>
          </p:txBody>
        </p:sp>
      </p:grpSp>
      <p:grpSp>
        <p:nvGrpSpPr>
          <p:cNvPr id="62" name="组合 61"/>
          <p:cNvGrpSpPr/>
          <p:nvPr/>
        </p:nvGrpSpPr>
        <p:grpSpPr>
          <a:xfrm>
            <a:off x="5934132" y="3451165"/>
            <a:ext cx="422031" cy="422031"/>
            <a:chOff x="4615522" y="2238961"/>
            <a:chExt cx="422031" cy="422031"/>
          </a:xfrm>
        </p:grpSpPr>
        <p:sp>
          <p:nvSpPr>
            <p:cNvPr id="63" name="椭圆 62"/>
            <p:cNvSpPr/>
            <p:nvPr/>
          </p:nvSpPr>
          <p:spPr>
            <a:xfrm>
              <a:off x="4615522" y="2238961"/>
              <a:ext cx="422031" cy="422031"/>
            </a:xfrm>
            <a:prstGeom prst="ellipse">
              <a:avLst/>
            </a:prstGeom>
            <a:solidFill>
              <a:srgbClr val="2F5597"/>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64" name="文本框 63"/>
            <p:cNvSpPr txBox="1"/>
            <p:nvPr/>
          </p:nvSpPr>
          <p:spPr>
            <a:xfrm>
              <a:off x="4686334" y="2281575"/>
              <a:ext cx="306494" cy="369332"/>
            </a:xfrm>
            <a:prstGeom prst="rect">
              <a:avLst/>
            </a:prstGeom>
            <a:noFill/>
          </p:spPr>
          <p:txBody>
            <a:bodyPr wrap="none" rtlCol="0">
              <a:spAutoFit/>
            </a:bodyPr>
            <a:lstStyle/>
            <a:p>
              <a:r>
                <a:rPr lang="en-US" altLang="zh-CN" smtClean="0">
                  <a:solidFill>
                    <a:schemeClr val="bg1"/>
                  </a:solidFill>
                  <a:latin typeface="Agency FB" panose="020B0503020202020204" pitchFamily="34" charset="0"/>
                </a:rPr>
                <a:t>2</a:t>
              </a:r>
              <a:endParaRPr lang="zh-CN" altLang="en-US" dirty="0">
                <a:solidFill>
                  <a:schemeClr val="bg1"/>
                </a:solidFill>
                <a:latin typeface="Agency FB" panose="020B0503020202020204" pitchFamily="34" charset="0"/>
              </a:endParaRPr>
            </a:p>
          </p:txBody>
        </p:sp>
      </p:grpSp>
      <p:grpSp>
        <p:nvGrpSpPr>
          <p:cNvPr id="68" name="组合 67"/>
          <p:cNvGrpSpPr/>
          <p:nvPr/>
        </p:nvGrpSpPr>
        <p:grpSpPr>
          <a:xfrm>
            <a:off x="10272101" y="3451165"/>
            <a:ext cx="422031" cy="422031"/>
            <a:chOff x="7551714" y="2238961"/>
            <a:chExt cx="422031" cy="422031"/>
          </a:xfrm>
        </p:grpSpPr>
        <p:sp>
          <p:nvSpPr>
            <p:cNvPr id="69" name="椭圆 68"/>
            <p:cNvSpPr/>
            <p:nvPr/>
          </p:nvSpPr>
          <p:spPr>
            <a:xfrm>
              <a:off x="7551714" y="2238961"/>
              <a:ext cx="422031" cy="422031"/>
            </a:xfrm>
            <a:prstGeom prst="ellipse">
              <a:avLst/>
            </a:prstGeom>
            <a:solidFill>
              <a:srgbClr val="2F5597"/>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70" name="文本框 69"/>
            <p:cNvSpPr txBox="1"/>
            <p:nvPr/>
          </p:nvSpPr>
          <p:spPr>
            <a:xfrm>
              <a:off x="7611250" y="2265309"/>
              <a:ext cx="306494" cy="369332"/>
            </a:xfrm>
            <a:prstGeom prst="rect">
              <a:avLst/>
            </a:prstGeom>
            <a:noFill/>
          </p:spPr>
          <p:txBody>
            <a:bodyPr wrap="none" rtlCol="0">
              <a:spAutoFit/>
            </a:bodyPr>
            <a:lstStyle/>
            <a:p>
              <a:r>
                <a:rPr lang="en-US" altLang="zh-CN" smtClean="0">
                  <a:solidFill>
                    <a:schemeClr val="bg1"/>
                  </a:solidFill>
                  <a:latin typeface="Agency FB" panose="020B0503020202020204" pitchFamily="34" charset="0"/>
                </a:rPr>
                <a:t>3</a:t>
              </a:r>
              <a:endParaRPr lang="zh-CN" altLang="en-US" dirty="0">
                <a:solidFill>
                  <a:schemeClr val="bg1"/>
                </a:solidFill>
                <a:latin typeface="Agency FB" panose="020B0503020202020204" pitchFamily="34" charset="0"/>
              </a:endParaRPr>
            </a:p>
          </p:txBody>
        </p:sp>
      </p:grpSp>
      <p:grpSp>
        <p:nvGrpSpPr>
          <p:cNvPr id="9" name="组合 8"/>
          <p:cNvGrpSpPr/>
          <p:nvPr/>
        </p:nvGrpSpPr>
        <p:grpSpPr>
          <a:xfrm>
            <a:off x="1143208" y="1459291"/>
            <a:ext cx="1327942" cy="1960859"/>
            <a:chOff x="1143208" y="1459291"/>
            <a:chExt cx="1327942" cy="1960859"/>
          </a:xfrm>
        </p:grpSpPr>
        <p:sp>
          <p:nvSpPr>
            <p:cNvPr id="75" name="Freeform 5"/>
            <p:cNvSpPr>
              <a:spLocks/>
            </p:cNvSpPr>
            <p:nvPr/>
          </p:nvSpPr>
          <p:spPr bwMode="auto">
            <a:xfrm>
              <a:off x="1143208" y="1459291"/>
              <a:ext cx="1327942" cy="1960859"/>
            </a:xfrm>
            <a:custGeom>
              <a:avLst/>
              <a:gdLst>
                <a:gd name="T0" fmla="*/ 502 w 502"/>
                <a:gd name="T1" fmla="*/ 251 h 743"/>
                <a:gd name="T2" fmla="*/ 251 w 502"/>
                <a:gd name="T3" fmla="*/ 0 h 743"/>
                <a:gd name="T4" fmla="*/ 0 w 502"/>
                <a:gd name="T5" fmla="*/ 251 h 743"/>
                <a:gd name="T6" fmla="*/ 70 w 502"/>
                <a:gd name="T7" fmla="*/ 425 h 743"/>
                <a:gd name="T8" fmla="*/ 70 w 502"/>
                <a:gd name="T9" fmla="*/ 429 h 743"/>
                <a:gd name="T10" fmla="*/ 245 w 502"/>
                <a:gd name="T11" fmla="*/ 743 h 743"/>
                <a:gd name="T12" fmla="*/ 248 w 502"/>
                <a:gd name="T13" fmla="*/ 743 h 743"/>
                <a:gd name="T14" fmla="*/ 254 w 502"/>
                <a:gd name="T15" fmla="*/ 743 h 743"/>
                <a:gd name="T16" fmla="*/ 259 w 502"/>
                <a:gd name="T17" fmla="*/ 743 h 743"/>
                <a:gd name="T18" fmla="*/ 433 w 502"/>
                <a:gd name="T19" fmla="*/ 429 h 743"/>
                <a:gd name="T20" fmla="*/ 432 w 502"/>
                <a:gd name="T21" fmla="*/ 427 h 743"/>
                <a:gd name="T22" fmla="*/ 502 w 502"/>
                <a:gd name="T23" fmla="*/ 25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743">
                  <a:moveTo>
                    <a:pt x="502" y="251"/>
                  </a:moveTo>
                  <a:cubicBezTo>
                    <a:pt x="502" y="112"/>
                    <a:pt x="390" y="0"/>
                    <a:pt x="251" y="0"/>
                  </a:cubicBezTo>
                  <a:cubicBezTo>
                    <a:pt x="112" y="0"/>
                    <a:pt x="0" y="112"/>
                    <a:pt x="0" y="251"/>
                  </a:cubicBezTo>
                  <a:cubicBezTo>
                    <a:pt x="0" y="319"/>
                    <a:pt x="27" y="380"/>
                    <a:pt x="70" y="425"/>
                  </a:cubicBezTo>
                  <a:cubicBezTo>
                    <a:pt x="70" y="429"/>
                    <a:pt x="70" y="429"/>
                    <a:pt x="70" y="429"/>
                  </a:cubicBezTo>
                  <a:cubicBezTo>
                    <a:pt x="70" y="429"/>
                    <a:pt x="217" y="572"/>
                    <a:pt x="245" y="743"/>
                  </a:cubicBezTo>
                  <a:cubicBezTo>
                    <a:pt x="248" y="743"/>
                    <a:pt x="248" y="743"/>
                    <a:pt x="248" y="743"/>
                  </a:cubicBezTo>
                  <a:cubicBezTo>
                    <a:pt x="254" y="743"/>
                    <a:pt x="254" y="743"/>
                    <a:pt x="254" y="743"/>
                  </a:cubicBezTo>
                  <a:cubicBezTo>
                    <a:pt x="259" y="743"/>
                    <a:pt x="259" y="743"/>
                    <a:pt x="259" y="743"/>
                  </a:cubicBezTo>
                  <a:cubicBezTo>
                    <a:pt x="287" y="572"/>
                    <a:pt x="433" y="429"/>
                    <a:pt x="433" y="429"/>
                  </a:cubicBezTo>
                  <a:cubicBezTo>
                    <a:pt x="432" y="427"/>
                    <a:pt x="432" y="427"/>
                    <a:pt x="432" y="427"/>
                  </a:cubicBezTo>
                  <a:cubicBezTo>
                    <a:pt x="475" y="382"/>
                    <a:pt x="502" y="319"/>
                    <a:pt x="502" y="251"/>
                  </a:cubicBezTo>
                  <a:close/>
                </a:path>
              </a:pathLst>
            </a:custGeom>
            <a:gradFill>
              <a:gsLst>
                <a:gs pos="75000">
                  <a:schemeClr val="bg1">
                    <a:lumMod val="85000"/>
                  </a:schemeClr>
                </a:gs>
                <a:gs pos="0">
                  <a:schemeClr val="bg1">
                    <a:lumMod val="65000"/>
                  </a:schemeClr>
                </a:gs>
              </a:gsLst>
              <a:lin ang="129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Oval 6"/>
            <p:cNvSpPr>
              <a:spLocks noChangeArrowheads="1"/>
            </p:cNvSpPr>
            <p:nvPr/>
          </p:nvSpPr>
          <p:spPr bwMode="auto">
            <a:xfrm rot="10800000">
              <a:off x="1250864" y="1574169"/>
              <a:ext cx="1112630" cy="1110672"/>
            </a:xfrm>
            <a:prstGeom prst="ellipse">
              <a:avLst/>
            </a:prstGeom>
            <a:gradFill flip="none" rotWithShape="1">
              <a:gsLst>
                <a:gs pos="91000">
                  <a:schemeClr val="bg1">
                    <a:lumMod val="95000"/>
                  </a:schemeClr>
                </a:gs>
                <a:gs pos="26000">
                  <a:schemeClr val="bg2">
                    <a:lumMod val="5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文本框 80"/>
            <p:cNvSpPr txBox="1"/>
            <p:nvPr/>
          </p:nvSpPr>
          <p:spPr>
            <a:xfrm>
              <a:off x="1448255" y="1907081"/>
              <a:ext cx="646331" cy="369332"/>
            </a:xfrm>
            <a:prstGeom prst="rect">
              <a:avLst/>
            </a:prstGeom>
            <a:noFill/>
          </p:spPr>
          <p:txBody>
            <a:bodyPr wrap="none" rtlCol="0" anchor="ctr">
              <a:spAutoFit/>
            </a:bodyPr>
            <a:lstStyle/>
            <a:p>
              <a:pPr algn="ctr"/>
              <a:r>
                <a:rPr lang="zh-CN" altLang="en-US" b="1" dirty="0" smtClean="0">
                  <a:solidFill>
                    <a:schemeClr val="tx1">
                      <a:lumMod val="95000"/>
                      <a:lumOff val="5000"/>
                    </a:schemeClr>
                  </a:solidFill>
                  <a:latin typeface="Agency FB" panose="020B0503020202020204" pitchFamily="34" charset="0"/>
                  <a:ea typeface="苹方 常规" panose="020B0300000000000000" pitchFamily="34" charset="-122"/>
                </a:rPr>
                <a:t>技术</a:t>
              </a:r>
              <a:endParaRPr lang="en-US" altLang="zh-CN" b="1" dirty="0">
                <a:solidFill>
                  <a:schemeClr val="tx1">
                    <a:lumMod val="95000"/>
                    <a:lumOff val="5000"/>
                  </a:schemeClr>
                </a:solidFill>
                <a:latin typeface="Agency FB" panose="020B0503020202020204" pitchFamily="34" charset="0"/>
                <a:ea typeface="苹方 常规" panose="020B0300000000000000" pitchFamily="34" charset="-122"/>
              </a:endParaRPr>
            </a:p>
          </p:txBody>
        </p:sp>
      </p:grpSp>
      <p:grpSp>
        <p:nvGrpSpPr>
          <p:cNvPr id="18" name="组合 17"/>
          <p:cNvGrpSpPr/>
          <p:nvPr/>
        </p:nvGrpSpPr>
        <p:grpSpPr>
          <a:xfrm>
            <a:off x="5487773" y="1459291"/>
            <a:ext cx="1327942" cy="1960859"/>
            <a:chOff x="5487773" y="1459291"/>
            <a:chExt cx="1327942" cy="1960859"/>
          </a:xfrm>
        </p:grpSpPr>
        <p:sp>
          <p:nvSpPr>
            <p:cNvPr id="76" name="Freeform 5"/>
            <p:cNvSpPr>
              <a:spLocks/>
            </p:cNvSpPr>
            <p:nvPr/>
          </p:nvSpPr>
          <p:spPr bwMode="auto">
            <a:xfrm>
              <a:off x="5487773" y="1459291"/>
              <a:ext cx="1327942" cy="1960859"/>
            </a:xfrm>
            <a:custGeom>
              <a:avLst/>
              <a:gdLst>
                <a:gd name="T0" fmla="*/ 502 w 502"/>
                <a:gd name="T1" fmla="*/ 251 h 743"/>
                <a:gd name="T2" fmla="*/ 251 w 502"/>
                <a:gd name="T3" fmla="*/ 0 h 743"/>
                <a:gd name="T4" fmla="*/ 0 w 502"/>
                <a:gd name="T5" fmla="*/ 251 h 743"/>
                <a:gd name="T6" fmla="*/ 70 w 502"/>
                <a:gd name="T7" fmla="*/ 425 h 743"/>
                <a:gd name="T8" fmla="*/ 70 w 502"/>
                <a:gd name="T9" fmla="*/ 429 h 743"/>
                <a:gd name="T10" fmla="*/ 245 w 502"/>
                <a:gd name="T11" fmla="*/ 743 h 743"/>
                <a:gd name="T12" fmla="*/ 248 w 502"/>
                <a:gd name="T13" fmla="*/ 743 h 743"/>
                <a:gd name="T14" fmla="*/ 254 w 502"/>
                <a:gd name="T15" fmla="*/ 743 h 743"/>
                <a:gd name="T16" fmla="*/ 259 w 502"/>
                <a:gd name="T17" fmla="*/ 743 h 743"/>
                <a:gd name="T18" fmla="*/ 433 w 502"/>
                <a:gd name="T19" fmla="*/ 429 h 743"/>
                <a:gd name="T20" fmla="*/ 432 w 502"/>
                <a:gd name="T21" fmla="*/ 427 h 743"/>
                <a:gd name="T22" fmla="*/ 502 w 502"/>
                <a:gd name="T23" fmla="*/ 25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743">
                  <a:moveTo>
                    <a:pt x="502" y="251"/>
                  </a:moveTo>
                  <a:cubicBezTo>
                    <a:pt x="502" y="112"/>
                    <a:pt x="390" y="0"/>
                    <a:pt x="251" y="0"/>
                  </a:cubicBezTo>
                  <a:cubicBezTo>
                    <a:pt x="112" y="0"/>
                    <a:pt x="0" y="112"/>
                    <a:pt x="0" y="251"/>
                  </a:cubicBezTo>
                  <a:cubicBezTo>
                    <a:pt x="0" y="319"/>
                    <a:pt x="27" y="380"/>
                    <a:pt x="70" y="425"/>
                  </a:cubicBezTo>
                  <a:cubicBezTo>
                    <a:pt x="70" y="429"/>
                    <a:pt x="70" y="429"/>
                    <a:pt x="70" y="429"/>
                  </a:cubicBezTo>
                  <a:cubicBezTo>
                    <a:pt x="70" y="429"/>
                    <a:pt x="217" y="572"/>
                    <a:pt x="245" y="743"/>
                  </a:cubicBezTo>
                  <a:cubicBezTo>
                    <a:pt x="248" y="743"/>
                    <a:pt x="248" y="743"/>
                    <a:pt x="248" y="743"/>
                  </a:cubicBezTo>
                  <a:cubicBezTo>
                    <a:pt x="254" y="743"/>
                    <a:pt x="254" y="743"/>
                    <a:pt x="254" y="743"/>
                  </a:cubicBezTo>
                  <a:cubicBezTo>
                    <a:pt x="259" y="743"/>
                    <a:pt x="259" y="743"/>
                    <a:pt x="259" y="743"/>
                  </a:cubicBezTo>
                  <a:cubicBezTo>
                    <a:pt x="287" y="572"/>
                    <a:pt x="433" y="429"/>
                    <a:pt x="433" y="429"/>
                  </a:cubicBezTo>
                  <a:cubicBezTo>
                    <a:pt x="432" y="427"/>
                    <a:pt x="432" y="427"/>
                    <a:pt x="432" y="427"/>
                  </a:cubicBezTo>
                  <a:cubicBezTo>
                    <a:pt x="475" y="382"/>
                    <a:pt x="502" y="319"/>
                    <a:pt x="502" y="251"/>
                  </a:cubicBezTo>
                  <a:close/>
                </a:path>
              </a:pathLst>
            </a:custGeom>
            <a:gradFill>
              <a:gsLst>
                <a:gs pos="75000">
                  <a:schemeClr val="bg1">
                    <a:lumMod val="85000"/>
                  </a:schemeClr>
                </a:gs>
                <a:gs pos="0">
                  <a:schemeClr val="bg1">
                    <a:lumMod val="65000"/>
                  </a:schemeClr>
                </a:gs>
              </a:gsLst>
              <a:lin ang="129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Oval 6"/>
            <p:cNvSpPr>
              <a:spLocks noChangeArrowheads="1"/>
            </p:cNvSpPr>
            <p:nvPr/>
          </p:nvSpPr>
          <p:spPr bwMode="auto">
            <a:xfrm rot="10800000">
              <a:off x="5602027" y="1574169"/>
              <a:ext cx="1112630" cy="1110672"/>
            </a:xfrm>
            <a:prstGeom prst="ellipse">
              <a:avLst/>
            </a:prstGeom>
            <a:gradFill>
              <a:gsLst>
                <a:gs pos="34000">
                  <a:srgbClr val="2F5597"/>
                </a:gs>
                <a:gs pos="75000">
                  <a:schemeClr val="accent5">
                    <a:lumMod val="60000"/>
                    <a:lumOff val="40000"/>
                  </a:schemeClr>
                </a:gs>
                <a:gs pos="100000">
                  <a:schemeClr val="accent1">
                    <a:lumMod val="40000"/>
                    <a:lumOff val="60000"/>
                  </a:schemeClr>
                </a:gs>
              </a:gsLst>
              <a:lin ang="108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 name="文本框 81"/>
            <p:cNvSpPr txBox="1"/>
            <p:nvPr/>
          </p:nvSpPr>
          <p:spPr>
            <a:xfrm>
              <a:off x="5855223" y="1907081"/>
              <a:ext cx="646331" cy="369332"/>
            </a:xfrm>
            <a:prstGeom prst="rect">
              <a:avLst/>
            </a:prstGeom>
            <a:noFill/>
          </p:spPr>
          <p:txBody>
            <a:bodyPr wrap="none" rtlCol="0" anchor="ctr">
              <a:spAutoFit/>
            </a:bodyPr>
            <a:lstStyle/>
            <a:p>
              <a:pPr algn="ctr"/>
              <a:r>
                <a:rPr lang="zh-CN" altLang="en-US" b="1" dirty="0" smtClean="0">
                  <a:solidFill>
                    <a:schemeClr val="bg1"/>
                  </a:solidFill>
                  <a:latin typeface="Agency FB" panose="020B0503020202020204" pitchFamily="34" charset="0"/>
                  <a:ea typeface="苹方 常规" panose="020B0300000000000000" pitchFamily="34" charset="-122"/>
                </a:rPr>
                <a:t>经济</a:t>
              </a:r>
              <a:endParaRPr lang="en-US" altLang="zh-CN" b="1" dirty="0">
                <a:solidFill>
                  <a:schemeClr val="bg1"/>
                </a:solidFill>
                <a:latin typeface="Agency FB" panose="020B0503020202020204" pitchFamily="34" charset="0"/>
                <a:ea typeface="苹方 常规" panose="020B0300000000000000" pitchFamily="34" charset="-122"/>
              </a:endParaRPr>
            </a:p>
          </p:txBody>
        </p:sp>
      </p:grpSp>
      <p:grpSp>
        <p:nvGrpSpPr>
          <p:cNvPr id="20" name="组合 19"/>
          <p:cNvGrpSpPr/>
          <p:nvPr/>
        </p:nvGrpSpPr>
        <p:grpSpPr>
          <a:xfrm>
            <a:off x="9832338" y="1459291"/>
            <a:ext cx="1327942" cy="1960859"/>
            <a:chOff x="9832338" y="1459291"/>
            <a:chExt cx="1327942" cy="1960859"/>
          </a:xfrm>
        </p:grpSpPr>
        <p:sp>
          <p:nvSpPr>
            <p:cNvPr id="77" name="Freeform 5"/>
            <p:cNvSpPr>
              <a:spLocks/>
            </p:cNvSpPr>
            <p:nvPr/>
          </p:nvSpPr>
          <p:spPr bwMode="auto">
            <a:xfrm>
              <a:off x="9832338" y="1459291"/>
              <a:ext cx="1327942" cy="1960859"/>
            </a:xfrm>
            <a:custGeom>
              <a:avLst/>
              <a:gdLst>
                <a:gd name="T0" fmla="*/ 502 w 502"/>
                <a:gd name="T1" fmla="*/ 251 h 743"/>
                <a:gd name="T2" fmla="*/ 251 w 502"/>
                <a:gd name="T3" fmla="*/ 0 h 743"/>
                <a:gd name="T4" fmla="*/ 0 w 502"/>
                <a:gd name="T5" fmla="*/ 251 h 743"/>
                <a:gd name="T6" fmla="*/ 70 w 502"/>
                <a:gd name="T7" fmla="*/ 425 h 743"/>
                <a:gd name="T8" fmla="*/ 70 w 502"/>
                <a:gd name="T9" fmla="*/ 429 h 743"/>
                <a:gd name="T10" fmla="*/ 245 w 502"/>
                <a:gd name="T11" fmla="*/ 743 h 743"/>
                <a:gd name="T12" fmla="*/ 248 w 502"/>
                <a:gd name="T13" fmla="*/ 743 h 743"/>
                <a:gd name="T14" fmla="*/ 254 w 502"/>
                <a:gd name="T15" fmla="*/ 743 h 743"/>
                <a:gd name="T16" fmla="*/ 259 w 502"/>
                <a:gd name="T17" fmla="*/ 743 h 743"/>
                <a:gd name="T18" fmla="*/ 433 w 502"/>
                <a:gd name="T19" fmla="*/ 429 h 743"/>
                <a:gd name="T20" fmla="*/ 432 w 502"/>
                <a:gd name="T21" fmla="*/ 427 h 743"/>
                <a:gd name="T22" fmla="*/ 502 w 502"/>
                <a:gd name="T23" fmla="*/ 25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743">
                  <a:moveTo>
                    <a:pt x="502" y="251"/>
                  </a:moveTo>
                  <a:cubicBezTo>
                    <a:pt x="502" y="112"/>
                    <a:pt x="390" y="0"/>
                    <a:pt x="251" y="0"/>
                  </a:cubicBezTo>
                  <a:cubicBezTo>
                    <a:pt x="112" y="0"/>
                    <a:pt x="0" y="112"/>
                    <a:pt x="0" y="251"/>
                  </a:cubicBezTo>
                  <a:cubicBezTo>
                    <a:pt x="0" y="319"/>
                    <a:pt x="27" y="380"/>
                    <a:pt x="70" y="425"/>
                  </a:cubicBezTo>
                  <a:cubicBezTo>
                    <a:pt x="70" y="429"/>
                    <a:pt x="70" y="429"/>
                    <a:pt x="70" y="429"/>
                  </a:cubicBezTo>
                  <a:cubicBezTo>
                    <a:pt x="70" y="429"/>
                    <a:pt x="217" y="572"/>
                    <a:pt x="245" y="743"/>
                  </a:cubicBezTo>
                  <a:cubicBezTo>
                    <a:pt x="248" y="743"/>
                    <a:pt x="248" y="743"/>
                    <a:pt x="248" y="743"/>
                  </a:cubicBezTo>
                  <a:cubicBezTo>
                    <a:pt x="254" y="743"/>
                    <a:pt x="254" y="743"/>
                    <a:pt x="254" y="743"/>
                  </a:cubicBezTo>
                  <a:cubicBezTo>
                    <a:pt x="259" y="743"/>
                    <a:pt x="259" y="743"/>
                    <a:pt x="259" y="743"/>
                  </a:cubicBezTo>
                  <a:cubicBezTo>
                    <a:pt x="287" y="572"/>
                    <a:pt x="433" y="429"/>
                    <a:pt x="433" y="429"/>
                  </a:cubicBezTo>
                  <a:cubicBezTo>
                    <a:pt x="432" y="427"/>
                    <a:pt x="432" y="427"/>
                    <a:pt x="432" y="427"/>
                  </a:cubicBezTo>
                  <a:cubicBezTo>
                    <a:pt x="475" y="382"/>
                    <a:pt x="502" y="319"/>
                    <a:pt x="502" y="251"/>
                  </a:cubicBezTo>
                  <a:close/>
                </a:path>
              </a:pathLst>
            </a:custGeom>
            <a:gradFill>
              <a:gsLst>
                <a:gs pos="75000">
                  <a:schemeClr val="bg1">
                    <a:lumMod val="85000"/>
                  </a:schemeClr>
                </a:gs>
                <a:gs pos="0">
                  <a:schemeClr val="bg1">
                    <a:lumMod val="65000"/>
                  </a:schemeClr>
                </a:gs>
              </a:gsLst>
              <a:lin ang="129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 name="Oval 6"/>
            <p:cNvSpPr>
              <a:spLocks noChangeArrowheads="1"/>
            </p:cNvSpPr>
            <p:nvPr/>
          </p:nvSpPr>
          <p:spPr bwMode="auto">
            <a:xfrm rot="10800000">
              <a:off x="9941048" y="1574169"/>
              <a:ext cx="1112630" cy="1110672"/>
            </a:xfrm>
            <a:prstGeom prst="ellipse">
              <a:avLst/>
            </a:prstGeom>
            <a:gradFill flip="none" rotWithShape="1">
              <a:gsLst>
                <a:gs pos="91000">
                  <a:schemeClr val="bg1">
                    <a:lumMod val="95000"/>
                  </a:schemeClr>
                </a:gs>
                <a:gs pos="26000">
                  <a:schemeClr val="bg2">
                    <a:lumMod val="5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文本框 82"/>
            <p:cNvSpPr txBox="1"/>
            <p:nvPr/>
          </p:nvSpPr>
          <p:spPr>
            <a:xfrm>
              <a:off x="9944946" y="1907082"/>
              <a:ext cx="1107996" cy="369332"/>
            </a:xfrm>
            <a:prstGeom prst="rect">
              <a:avLst/>
            </a:prstGeom>
            <a:noFill/>
          </p:spPr>
          <p:txBody>
            <a:bodyPr wrap="none" rtlCol="0" anchor="ctr">
              <a:spAutoFit/>
            </a:bodyPr>
            <a:lstStyle/>
            <a:p>
              <a:pPr algn="ctr"/>
              <a:r>
                <a:rPr lang="zh-CN" altLang="en-US" b="1" dirty="0" smtClean="0">
                  <a:solidFill>
                    <a:schemeClr val="tx1">
                      <a:lumMod val="95000"/>
                      <a:lumOff val="5000"/>
                    </a:schemeClr>
                  </a:solidFill>
                  <a:latin typeface="Agency FB" panose="020B0503020202020204" pitchFamily="34" charset="0"/>
                  <a:ea typeface="苹方 常规" panose="020B0300000000000000" pitchFamily="34" charset="-122"/>
                </a:rPr>
                <a:t>社会因素</a:t>
              </a:r>
              <a:endParaRPr lang="en-US" altLang="zh-CN" b="1" dirty="0">
                <a:solidFill>
                  <a:schemeClr val="tx1">
                    <a:lumMod val="95000"/>
                    <a:lumOff val="5000"/>
                  </a:schemeClr>
                </a:solidFill>
                <a:latin typeface="Agency FB" panose="020B0503020202020204" pitchFamily="34" charset="0"/>
                <a:ea typeface="苹方 常规" panose="020B0300000000000000" pitchFamily="34" charset="-122"/>
              </a:endParaRPr>
            </a:p>
          </p:txBody>
        </p:sp>
      </p:grpSp>
      <p:sp>
        <p:nvSpPr>
          <p:cNvPr id="92" name="TextBox 40"/>
          <p:cNvSpPr txBox="1"/>
          <p:nvPr/>
        </p:nvSpPr>
        <p:spPr>
          <a:xfrm>
            <a:off x="899229" y="4236977"/>
            <a:ext cx="1826841" cy="22467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zh-CN" altLang="en-US" sz="1400" dirty="0" smtClean="0">
                <a:solidFill>
                  <a:schemeClr val="tx1">
                    <a:lumMod val="95000"/>
                    <a:lumOff val="5000"/>
                  </a:schemeClr>
                </a:solidFill>
                <a:latin typeface="微软雅黑" pitchFamily="34" charset="-122"/>
                <a:ea typeface="微软雅黑" pitchFamily="34" charset="-122"/>
              </a:rPr>
              <a:t>由系统开发、运行环境介绍可以看出开发本系统只需熟悉</a:t>
            </a:r>
            <a:r>
              <a:rPr lang="en-US" sz="1400" dirty="0" smtClean="0">
                <a:solidFill>
                  <a:schemeClr val="tx1">
                    <a:lumMod val="95000"/>
                    <a:lumOff val="5000"/>
                  </a:schemeClr>
                </a:solidFill>
                <a:latin typeface="微软雅黑" pitchFamily="34" charset="-122"/>
                <a:ea typeface="微软雅黑" pitchFamily="34" charset="-122"/>
              </a:rPr>
              <a:t>Eclipse</a:t>
            </a:r>
            <a:r>
              <a:rPr lang="zh-CN" altLang="en-US" sz="1400" dirty="0" smtClean="0">
                <a:solidFill>
                  <a:schemeClr val="tx1">
                    <a:lumMod val="95000"/>
                    <a:lumOff val="5000"/>
                  </a:schemeClr>
                </a:solidFill>
                <a:latin typeface="微软雅黑" pitchFamily="34" charset="-122"/>
                <a:ea typeface="微软雅黑" pitchFamily="34" charset="-122"/>
              </a:rPr>
              <a:t>和</a:t>
            </a:r>
            <a:r>
              <a:rPr lang="en-US" sz="1400" dirty="0" smtClean="0">
                <a:solidFill>
                  <a:schemeClr val="tx1">
                    <a:lumMod val="95000"/>
                    <a:lumOff val="5000"/>
                  </a:schemeClr>
                </a:solidFill>
                <a:latin typeface="微软雅黑" pitchFamily="34" charset="-122"/>
                <a:ea typeface="微软雅黑" pitchFamily="34" charset="-122"/>
              </a:rPr>
              <a:t> </a:t>
            </a:r>
            <a:r>
              <a:rPr lang="en-US" sz="1400" dirty="0" err="1" smtClean="0">
                <a:solidFill>
                  <a:schemeClr val="tx1">
                    <a:lumMod val="95000"/>
                    <a:lumOff val="5000"/>
                  </a:schemeClr>
                </a:solidFill>
                <a:latin typeface="微软雅黑" pitchFamily="34" charset="-122"/>
                <a:ea typeface="微软雅黑" pitchFamily="34" charset="-122"/>
              </a:rPr>
              <a:t>mysql</a:t>
            </a:r>
            <a:r>
              <a:rPr lang="en-US" sz="1400" dirty="0" smtClean="0">
                <a:solidFill>
                  <a:schemeClr val="tx1">
                    <a:lumMod val="95000"/>
                    <a:lumOff val="5000"/>
                  </a:schemeClr>
                </a:solidFill>
                <a:latin typeface="微软雅黑" pitchFamily="34" charset="-122"/>
                <a:ea typeface="微软雅黑" pitchFamily="34" charset="-122"/>
              </a:rPr>
              <a:t> </a:t>
            </a:r>
            <a:r>
              <a:rPr lang="zh-CN" altLang="en-US" sz="1400" dirty="0" smtClean="0">
                <a:solidFill>
                  <a:schemeClr val="tx1">
                    <a:lumMod val="95000"/>
                    <a:lumOff val="5000"/>
                  </a:schemeClr>
                </a:solidFill>
                <a:latin typeface="微软雅黑" pitchFamily="34" charset="-122"/>
                <a:ea typeface="微软雅黑" pitchFamily="34" charset="-122"/>
              </a:rPr>
              <a:t>数据库就可以，所以在技术上是完全可行的。其员工本身就对电脑设备和操作有一定的认识，该系统简单，不用过多培训。</a:t>
            </a:r>
            <a:endParaRPr lang="en-US" altLang="zh-CN" sz="1400" dirty="0">
              <a:solidFill>
                <a:schemeClr val="tx1">
                  <a:lumMod val="95000"/>
                  <a:lumOff val="5000"/>
                </a:schemeClr>
              </a:solidFill>
              <a:latin typeface="微软雅黑" pitchFamily="34" charset="-122"/>
              <a:ea typeface="微软雅黑" pitchFamily="34" charset="-122"/>
            </a:endParaRPr>
          </a:p>
        </p:txBody>
      </p:sp>
      <p:sp>
        <p:nvSpPr>
          <p:cNvPr id="93" name="TextBox 40"/>
          <p:cNvSpPr txBox="1"/>
          <p:nvPr/>
        </p:nvSpPr>
        <p:spPr>
          <a:xfrm>
            <a:off x="5232566" y="4244309"/>
            <a:ext cx="1826841" cy="1384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lvl="0">
              <a:defRPr/>
            </a:pP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1</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）必要性</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lvl="0">
              <a:defRPr/>
            </a:pP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lvl="0">
              <a:defRPr/>
            </a:pP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2</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）有益性</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lvl="0">
              <a:defRPr/>
            </a:pP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lvl="0">
              <a:defRPr/>
            </a:pP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3</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）可能性</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4" name="TextBox 40"/>
          <p:cNvSpPr txBox="1"/>
          <p:nvPr/>
        </p:nvSpPr>
        <p:spPr>
          <a:xfrm>
            <a:off x="9598692" y="4234329"/>
            <a:ext cx="1826841" cy="1384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lvl="0">
              <a:defRPr/>
            </a:pP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1</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）必要性</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lvl="0">
              <a:defRPr/>
            </a:pP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lvl="0">
              <a:defRPr/>
            </a:pP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2</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）有益性</a:t>
            </a: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lvl="0">
              <a:defRPr/>
            </a:pPr>
            <a:endPar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lvl="0">
              <a:defRPr/>
            </a:pPr>
            <a:r>
              <a:rPr lang="en-US" altLang="zh-CN" sz="1400" dirty="0" smtClean="0">
                <a:solidFill>
                  <a:schemeClr val="tx1">
                    <a:lumMod val="95000"/>
                    <a:lumOff val="5000"/>
                  </a:schemeClr>
                </a:solidFill>
                <a:latin typeface="微软雅黑" panose="020B0503020204020204" pitchFamily="34" charset="-122"/>
                <a:ea typeface="微软雅黑" panose="020B0503020204020204" pitchFamily="34" charset="-122"/>
              </a:rPr>
              <a:t>3</a:t>
            </a:r>
            <a:r>
              <a:rPr lang="zh-CN" altLang="en-US" sz="1400" dirty="0" smtClean="0">
                <a:solidFill>
                  <a:schemeClr val="tx1">
                    <a:lumMod val="95000"/>
                    <a:lumOff val="5000"/>
                  </a:schemeClr>
                </a:solidFill>
                <a:latin typeface="微软雅黑" panose="020B0503020204020204" pitchFamily="34" charset="-122"/>
                <a:ea typeface="微软雅黑" panose="020B0503020204020204" pitchFamily="34" charset="-122"/>
              </a:rPr>
              <a:t>）可能性</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394445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75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8" fill="hold" nodeType="click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1250" fill="hold"/>
                                        <p:tgtEl>
                                          <p:spTgt spid="39"/>
                                        </p:tgtEl>
                                        <p:attrNameLst>
                                          <p:attrName>ppt_x</p:attrName>
                                        </p:attrNameLst>
                                      </p:cBhvr>
                                      <p:tavLst>
                                        <p:tav tm="0">
                                          <p:val>
                                            <p:strVal val="#ppt_x-#ppt_w/2"/>
                                          </p:val>
                                        </p:tav>
                                        <p:tav tm="100000">
                                          <p:val>
                                            <p:strVal val="#ppt_x"/>
                                          </p:val>
                                        </p:tav>
                                      </p:tavLst>
                                    </p:anim>
                                    <p:anim calcmode="lin" valueType="num">
                                      <p:cBhvr>
                                        <p:cTn id="19" dur="1250" fill="hold"/>
                                        <p:tgtEl>
                                          <p:spTgt spid="39"/>
                                        </p:tgtEl>
                                        <p:attrNameLst>
                                          <p:attrName>ppt_y</p:attrName>
                                        </p:attrNameLst>
                                      </p:cBhvr>
                                      <p:tavLst>
                                        <p:tav tm="0">
                                          <p:val>
                                            <p:strVal val="#ppt_y"/>
                                          </p:val>
                                        </p:tav>
                                        <p:tav tm="100000">
                                          <p:val>
                                            <p:strVal val="#ppt_y"/>
                                          </p:val>
                                        </p:tav>
                                      </p:tavLst>
                                    </p:anim>
                                    <p:anim calcmode="lin" valueType="num">
                                      <p:cBhvr>
                                        <p:cTn id="20" dur="1250" fill="hold"/>
                                        <p:tgtEl>
                                          <p:spTgt spid="39"/>
                                        </p:tgtEl>
                                        <p:attrNameLst>
                                          <p:attrName>ppt_w</p:attrName>
                                        </p:attrNameLst>
                                      </p:cBhvr>
                                      <p:tavLst>
                                        <p:tav tm="0">
                                          <p:val>
                                            <p:fltVal val="0"/>
                                          </p:val>
                                        </p:tav>
                                        <p:tav tm="100000">
                                          <p:val>
                                            <p:strVal val="#ppt_w"/>
                                          </p:val>
                                        </p:tav>
                                      </p:tavLst>
                                    </p:anim>
                                    <p:anim calcmode="lin" valueType="num">
                                      <p:cBhvr>
                                        <p:cTn id="21" dur="125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25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500"/>
                                        <p:tgtEl>
                                          <p:spTgt spid="6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250"/>
                                  </p:stCondLst>
                                  <p:childTnLst>
                                    <p:set>
                                      <p:cBhvr>
                                        <p:cTn id="35" dur="1" fill="hold">
                                          <p:stCondLst>
                                            <p:cond delay="0"/>
                                          </p:stCondLst>
                                        </p:cTn>
                                        <p:tgtEl>
                                          <p:spTgt spid="68"/>
                                        </p:tgtEl>
                                        <p:attrNameLst>
                                          <p:attrName>style.visibility</p:attrName>
                                        </p:attrNameLst>
                                      </p:cBhvr>
                                      <p:to>
                                        <p:strVal val="visible"/>
                                      </p:to>
                                    </p:set>
                                    <p:animEffect transition="in" filter="fade">
                                      <p:cBhvr>
                                        <p:cTn id="36" dur="500"/>
                                        <p:tgtEl>
                                          <p:spTgt spid="6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250"/>
                                  </p:stCondLst>
                                  <p:childTnLst>
                                    <p:set>
                                      <p:cBhvr>
                                        <p:cTn id="40" dur="1" fill="hold">
                                          <p:stCondLst>
                                            <p:cond delay="0"/>
                                          </p:stCondLst>
                                        </p:cTn>
                                        <p:tgtEl>
                                          <p:spTgt spid="9"/>
                                        </p:tgtEl>
                                        <p:attrNameLst>
                                          <p:attrName>style.visibility</p:attrName>
                                        </p:attrNameLst>
                                      </p:cBhvr>
                                      <p:to>
                                        <p:strVal val="visible"/>
                                      </p:to>
                                    </p:set>
                                    <p:animEffect transition="in" filter="wipe(down)">
                                      <p:cBhvr>
                                        <p:cTn id="41" dur="75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250"/>
                                  </p:stCondLst>
                                  <p:childTnLst>
                                    <p:set>
                                      <p:cBhvr>
                                        <p:cTn id="45" dur="1" fill="hold">
                                          <p:stCondLst>
                                            <p:cond delay="0"/>
                                          </p:stCondLst>
                                        </p:cTn>
                                        <p:tgtEl>
                                          <p:spTgt spid="92"/>
                                        </p:tgtEl>
                                        <p:attrNameLst>
                                          <p:attrName>style.visibility</p:attrName>
                                        </p:attrNameLst>
                                      </p:cBhvr>
                                      <p:to>
                                        <p:strVal val="visible"/>
                                      </p:to>
                                    </p:set>
                                    <p:animEffect transition="in" filter="wipe(down)">
                                      <p:cBhvr>
                                        <p:cTn id="46" dur="750"/>
                                        <p:tgtEl>
                                          <p:spTgt spid="9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250"/>
                                  </p:stCondLst>
                                  <p:childTnLst>
                                    <p:set>
                                      <p:cBhvr>
                                        <p:cTn id="50" dur="1" fill="hold">
                                          <p:stCondLst>
                                            <p:cond delay="0"/>
                                          </p:stCondLst>
                                        </p:cTn>
                                        <p:tgtEl>
                                          <p:spTgt spid="93"/>
                                        </p:tgtEl>
                                        <p:attrNameLst>
                                          <p:attrName>style.visibility</p:attrName>
                                        </p:attrNameLst>
                                      </p:cBhvr>
                                      <p:to>
                                        <p:strVal val="visible"/>
                                      </p:to>
                                    </p:set>
                                    <p:animEffect transition="in" filter="wipe(up)">
                                      <p:cBhvr>
                                        <p:cTn id="51" dur="750"/>
                                        <p:tgtEl>
                                          <p:spTgt spid="9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250"/>
                                  </p:stCondLst>
                                  <p:childTnLst>
                                    <p:set>
                                      <p:cBhvr>
                                        <p:cTn id="55" dur="1" fill="hold">
                                          <p:stCondLst>
                                            <p:cond delay="0"/>
                                          </p:stCondLst>
                                        </p:cTn>
                                        <p:tgtEl>
                                          <p:spTgt spid="18"/>
                                        </p:tgtEl>
                                        <p:attrNameLst>
                                          <p:attrName>style.visibility</p:attrName>
                                        </p:attrNameLst>
                                      </p:cBhvr>
                                      <p:to>
                                        <p:strVal val="visible"/>
                                      </p:to>
                                    </p:set>
                                    <p:animEffect transition="in" filter="wipe(down)">
                                      <p:cBhvr>
                                        <p:cTn id="56" dur="75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250"/>
                                  </p:stCondLst>
                                  <p:childTnLst>
                                    <p:set>
                                      <p:cBhvr>
                                        <p:cTn id="60" dur="1" fill="hold">
                                          <p:stCondLst>
                                            <p:cond delay="0"/>
                                          </p:stCondLst>
                                        </p:cTn>
                                        <p:tgtEl>
                                          <p:spTgt spid="94"/>
                                        </p:tgtEl>
                                        <p:attrNameLst>
                                          <p:attrName>style.visibility</p:attrName>
                                        </p:attrNameLst>
                                      </p:cBhvr>
                                      <p:to>
                                        <p:strVal val="visible"/>
                                      </p:to>
                                    </p:set>
                                    <p:animEffect transition="in" filter="wipe(down)">
                                      <p:cBhvr>
                                        <p:cTn id="61" dur="750"/>
                                        <p:tgtEl>
                                          <p:spTgt spid="9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250"/>
                                  </p:stCondLst>
                                  <p:childTnLst>
                                    <p:set>
                                      <p:cBhvr>
                                        <p:cTn id="65" dur="1" fill="hold">
                                          <p:stCondLst>
                                            <p:cond delay="0"/>
                                          </p:stCondLst>
                                        </p:cTn>
                                        <p:tgtEl>
                                          <p:spTgt spid="20"/>
                                        </p:tgtEl>
                                        <p:attrNameLst>
                                          <p:attrName>style.visibility</p:attrName>
                                        </p:attrNameLst>
                                      </p:cBhvr>
                                      <p:to>
                                        <p:strVal val="visible"/>
                                      </p:to>
                                    </p:set>
                                    <p:animEffect transition="in" filter="wipe(down)">
                                      <p:cBhvr>
                                        <p:cTn id="66"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2" grpId="0"/>
      <p:bldP spid="93" grpId="0"/>
      <p:bldP spid="9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5035633" y="325146"/>
            <a:ext cx="1723549" cy="461665"/>
          </a:xfrm>
          <a:prstGeom prst="rect">
            <a:avLst/>
          </a:prstGeom>
          <a:noFill/>
        </p:spPr>
        <p:txBody>
          <a:bodyPr wrap="none" rtlCol="0">
            <a:spAutoFit/>
          </a:bodyPr>
          <a:lstStyle/>
          <a:p>
            <a:r>
              <a:rPr lang="zh-CN" altLang="en-US" sz="2400" spc="600" dirty="0" smtClean="0">
                <a:solidFill>
                  <a:srgbClr val="2F5597"/>
                </a:solidFill>
                <a:latin typeface="汉仪菱心体简" panose="02010609000101010101" pitchFamily="49" charset="-122"/>
                <a:ea typeface="汉仪菱心体简" panose="02010609000101010101" pitchFamily="49" charset="-122"/>
              </a:rPr>
              <a:t>开发环境</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grpSp>
        <p:nvGrpSpPr>
          <p:cNvPr id="21" name="组合 20"/>
          <p:cNvGrpSpPr/>
          <p:nvPr/>
        </p:nvGrpSpPr>
        <p:grpSpPr>
          <a:xfrm>
            <a:off x="3368374" y="1685709"/>
            <a:ext cx="4694202" cy="4333803"/>
            <a:chOff x="3119630" y="1356961"/>
            <a:chExt cx="4694202" cy="4333803"/>
          </a:xfrm>
        </p:grpSpPr>
        <p:grpSp>
          <p:nvGrpSpPr>
            <p:cNvPr id="19" name="组合 18"/>
            <p:cNvGrpSpPr/>
            <p:nvPr/>
          </p:nvGrpSpPr>
          <p:grpSpPr>
            <a:xfrm>
              <a:off x="3119630" y="1356961"/>
              <a:ext cx="4694202" cy="4333803"/>
              <a:chOff x="3119630" y="1356961"/>
              <a:chExt cx="4916829" cy="4539337"/>
            </a:xfrm>
          </p:grpSpPr>
          <p:grpSp>
            <p:nvGrpSpPr>
              <p:cNvPr id="9" name="组合 8"/>
              <p:cNvGrpSpPr/>
              <p:nvPr/>
            </p:nvGrpSpPr>
            <p:grpSpPr>
              <a:xfrm>
                <a:off x="3119630" y="1356961"/>
                <a:ext cx="4805804" cy="4539337"/>
                <a:chOff x="2958265" y="1092389"/>
                <a:chExt cx="5473138" cy="5169669"/>
              </a:xfrm>
            </p:grpSpPr>
            <p:sp>
              <p:nvSpPr>
                <p:cNvPr id="71" name="矩形 4"/>
                <p:cNvSpPr/>
                <p:nvPr/>
              </p:nvSpPr>
              <p:spPr>
                <a:xfrm rot="7281351">
                  <a:off x="6104269" y="3931472"/>
                  <a:ext cx="2660721" cy="1299143"/>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solidFill>
                  <a:srgbClr val="BFBFBF"/>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2" name="矩形 4"/>
                <p:cNvSpPr/>
                <p:nvPr/>
              </p:nvSpPr>
              <p:spPr>
                <a:xfrm>
                  <a:off x="4933392" y="1602319"/>
                  <a:ext cx="2660721" cy="1299143"/>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solidFill>
                  <a:srgbClr val="BFBFBF"/>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0" name="矩形 4"/>
                <p:cNvSpPr/>
                <p:nvPr/>
              </p:nvSpPr>
              <p:spPr>
                <a:xfrm rot="3184689">
                  <a:off x="3601624" y="3986244"/>
                  <a:ext cx="2660721" cy="1299143"/>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solidFill>
                  <a:srgbClr val="BFBFBF"/>
                </a:solidFill>
                <a:ln w="25400" cap="flat" cmpd="sng" algn="ctr">
                  <a:solidFill>
                    <a:sysClr val="window" lastClr="FFFFFF"/>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3" name="组合 2"/>
                <p:cNvGrpSpPr/>
                <p:nvPr/>
              </p:nvGrpSpPr>
              <p:grpSpPr>
                <a:xfrm rot="1388479">
                  <a:off x="4744657" y="4250699"/>
                  <a:ext cx="3325160" cy="2011359"/>
                  <a:chOff x="924825" y="1747918"/>
                  <a:chExt cx="6392166" cy="3866563"/>
                </a:xfrm>
                <a:effectLst>
                  <a:glow rad="127000">
                    <a:schemeClr val="bg2"/>
                  </a:glow>
                </a:effectLst>
              </p:grpSpPr>
              <p:sp>
                <p:nvSpPr>
                  <p:cNvPr id="34" name="椭圆 33"/>
                  <p:cNvSpPr/>
                  <p:nvPr/>
                </p:nvSpPr>
                <p:spPr>
                  <a:xfrm>
                    <a:off x="924825" y="3094201"/>
                    <a:ext cx="2520280" cy="2520280"/>
                  </a:xfrm>
                  <a:prstGeom prst="ellipse">
                    <a:avLst/>
                  </a:prstGeom>
                  <a:solidFill>
                    <a:srgbClr val="2F5597"/>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6" name="椭圆 45"/>
                  <p:cNvSpPr/>
                  <p:nvPr/>
                </p:nvSpPr>
                <p:spPr>
                  <a:xfrm>
                    <a:off x="4250464" y="2193802"/>
                    <a:ext cx="3066527" cy="3241849"/>
                  </a:xfrm>
                  <a:prstGeom prst="ellipse">
                    <a:avLst/>
                  </a:prstGeom>
                  <a:gradFill flip="none" rotWithShape="1">
                    <a:gsLst>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7" name="矩形 4"/>
                  <p:cNvSpPr/>
                  <p:nvPr/>
                </p:nvSpPr>
                <p:spPr>
                  <a:xfrm rot="20235757">
                    <a:off x="1272818" y="2348763"/>
                    <a:ext cx="5382061" cy="2627885"/>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solidFill>
                    <a:srgbClr val="2F5597"/>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 name="椭圆 1"/>
                  <p:cNvSpPr/>
                  <p:nvPr/>
                </p:nvSpPr>
                <p:spPr>
                  <a:xfrm>
                    <a:off x="1103655" y="3273031"/>
                    <a:ext cx="2162620" cy="21626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850075" y="1747918"/>
                    <a:ext cx="2716506" cy="2716506"/>
                  </a:xfrm>
                  <a:prstGeom prst="ellipse">
                    <a:avLst/>
                  </a:prstGeom>
                  <a:solidFill>
                    <a:schemeClr val="bg1">
                      <a:lumMod val="75000"/>
                    </a:scheme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椭圆 38"/>
                  <p:cNvSpPr/>
                  <p:nvPr/>
                </p:nvSpPr>
                <p:spPr>
                  <a:xfrm>
                    <a:off x="4127018" y="2012891"/>
                    <a:ext cx="2162620" cy="21626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rot="8549104">
                  <a:off x="2958265" y="2127473"/>
                  <a:ext cx="3325160" cy="2011359"/>
                  <a:chOff x="924825" y="1747918"/>
                  <a:chExt cx="6392166" cy="3866563"/>
                </a:xfrm>
                <a:effectLst>
                  <a:glow rad="127000">
                    <a:schemeClr val="bg2"/>
                  </a:glow>
                </a:effectLst>
              </p:grpSpPr>
              <p:sp>
                <p:nvSpPr>
                  <p:cNvPr id="41" name="椭圆 40"/>
                  <p:cNvSpPr/>
                  <p:nvPr/>
                </p:nvSpPr>
                <p:spPr>
                  <a:xfrm>
                    <a:off x="924825" y="3094201"/>
                    <a:ext cx="2520280" cy="2520280"/>
                  </a:xfrm>
                  <a:prstGeom prst="ellipse">
                    <a:avLst/>
                  </a:prstGeom>
                  <a:solidFill>
                    <a:srgbClr val="2F5597"/>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椭圆 42"/>
                  <p:cNvSpPr/>
                  <p:nvPr/>
                </p:nvSpPr>
                <p:spPr>
                  <a:xfrm>
                    <a:off x="4250464" y="2193802"/>
                    <a:ext cx="3066527" cy="3241849"/>
                  </a:xfrm>
                  <a:prstGeom prst="ellipse">
                    <a:avLst/>
                  </a:prstGeom>
                  <a:gradFill flip="none" rotWithShape="1">
                    <a:gsLst>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矩形 4"/>
                  <p:cNvSpPr/>
                  <p:nvPr/>
                </p:nvSpPr>
                <p:spPr>
                  <a:xfrm rot="20235757">
                    <a:off x="1272818" y="2348763"/>
                    <a:ext cx="5382061" cy="2627885"/>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solidFill>
                    <a:srgbClr val="2F5597"/>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椭圆 44"/>
                  <p:cNvSpPr/>
                  <p:nvPr/>
                </p:nvSpPr>
                <p:spPr>
                  <a:xfrm>
                    <a:off x="1103655" y="3273031"/>
                    <a:ext cx="2162620" cy="21626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a:off x="3850075" y="1747918"/>
                    <a:ext cx="2716506" cy="2716506"/>
                  </a:xfrm>
                  <a:prstGeom prst="ellipse">
                    <a:avLst/>
                  </a:prstGeom>
                  <a:solidFill>
                    <a:schemeClr val="bg1">
                      <a:lumMod val="75000"/>
                    </a:scheme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2" name="椭圆 61"/>
                  <p:cNvSpPr/>
                  <p:nvPr/>
                </p:nvSpPr>
                <p:spPr>
                  <a:xfrm>
                    <a:off x="4127018" y="2012891"/>
                    <a:ext cx="2162620" cy="21626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p:cNvGrpSpPr/>
                <p:nvPr/>
              </p:nvGrpSpPr>
              <p:grpSpPr>
                <a:xfrm rot="15384708">
                  <a:off x="5763144" y="1749289"/>
                  <a:ext cx="3325160" cy="2011359"/>
                  <a:chOff x="924825" y="1747918"/>
                  <a:chExt cx="6392166" cy="3866563"/>
                </a:xfrm>
                <a:effectLst>
                  <a:glow rad="127000">
                    <a:schemeClr val="bg2"/>
                  </a:glow>
                </a:effectLst>
              </p:grpSpPr>
              <p:sp>
                <p:nvSpPr>
                  <p:cNvPr id="64" name="椭圆 63"/>
                  <p:cNvSpPr/>
                  <p:nvPr/>
                </p:nvSpPr>
                <p:spPr>
                  <a:xfrm>
                    <a:off x="924825" y="3094201"/>
                    <a:ext cx="2520280" cy="2520280"/>
                  </a:xfrm>
                  <a:prstGeom prst="ellipse">
                    <a:avLst/>
                  </a:prstGeom>
                  <a:solidFill>
                    <a:srgbClr val="2F5597"/>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5" name="椭圆 64"/>
                  <p:cNvSpPr/>
                  <p:nvPr/>
                </p:nvSpPr>
                <p:spPr>
                  <a:xfrm>
                    <a:off x="4250464" y="2193802"/>
                    <a:ext cx="3066527" cy="3241849"/>
                  </a:xfrm>
                  <a:prstGeom prst="ellipse">
                    <a:avLst/>
                  </a:prstGeom>
                  <a:gradFill flip="none" rotWithShape="1">
                    <a:gsLst>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6" name="矩形 4"/>
                  <p:cNvSpPr/>
                  <p:nvPr/>
                </p:nvSpPr>
                <p:spPr>
                  <a:xfrm rot="20235757">
                    <a:off x="1272818" y="2348763"/>
                    <a:ext cx="5382061" cy="2627885"/>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solidFill>
                    <a:srgbClr val="2F5597"/>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7" name="椭圆 66"/>
                  <p:cNvSpPr/>
                  <p:nvPr/>
                </p:nvSpPr>
                <p:spPr>
                  <a:xfrm>
                    <a:off x="1103655" y="3273031"/>
                    <a:ext cx="2162620" cy="21626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50075" y="1747918"/>
                    <a:ext cx="2716506" cy="2716506"/>
                  </a:xfrm>
                  <a:prstGeom prst="ellipse">
                    <a:avLst/>
                  </a:prstGeom>
                  <a:solidFill>
                    <a:schemeClr val="bg1">
                      <a:lumMod val="75000"/>
                    </a:scheme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9" name="椭圆 68"/>
                  <p:cNvSpPr/>
                  <p:nvPr/>
                </p:nvSpPr>
                <p:spPr>
                  <a:xfrm>
                    <a:off x="4127018" y="2012891"/>
                    <a:ext cx="2162620" cy="21626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8" name="文本框 17"/>
              <p:cNvSpPr txBox="1"/>
              <p:nvPr/>
            </p:nvSpPr>
            <p:spPr>
              <a:xfrm>
                <a:off x="4760082" y="2158124"/>
                <a:ext cx="626613" cy="386848"/>
              </a:xfrm>
              <a:prstGeom prst="rect">
                <a:avLst/>
              </a:prstGeom>
              <a:noFill/>
            </p:spPr>
            <p:txBody>
              <a:bodyPr wrap="none" rtlCol="0">
                <a:spAutoFit/>
              </a:bodyPr>
              <a:lstStyle/>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JDK</a:t>
                </a:r>
                <a:endParaRPr lang="zh-CN" altLang="en-US"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6143790" y="2181063"/>
                <a:ext cx="1053085" cy="354610"/>
              </a:xfrm>
              <a:prstGeom prst="rect">
                <a:avLst/>
              </a:prstGeom>
              <a:noFill/>
            </p:spPr>
            <p:txBody>
              <a:bodyPr wrap="none" rtlCol="0">
                <a:spAutoFit/>
              </a:bodyPr>
              <a:lstStyle/>
              <a:p>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开发工具</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7117696" y="3454383"/>
                <a:ext cx="918763" cy="386848"/>
              </a:xfrm>
              <a:prstGeom prst="rect">
                <a:avLst/>
              </a:prstGeom>
              <a:noFill/>
            </p:spPr>
            <p:txBody>
              <a:bodyPr wrap="none" rtlCol="0">
                <a:spAutoFit/>
              </a:bodyPr>
              <a:lstStyle/>
              <a:p>
                <a:r>
                  <a:rPr lang="zh-CN" altLang="en-US" dirty="0" smtClean="0">
                    <a:solidFill>
                      <a:schemeClr val="bg2">
                        <a:lumMod val="50000"/>
                      </a:schemeClr>
                    </a:solidFill>
                    <a:latin typeface="微软雅黑" panose="020B0503020204020204" pitchFamily="34" charset="-122"/>
                    <a:ea typeface="微软雅黑" panose="020B0503020204020204" pitchFamily="34" charset="-122"/>
                  </a:rPr>
                  <a:t>数据库</a:t>
                </a:r>
                <a:endParaRPr lang="zh-CN" altLang="en-US"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3748016" y="3532050"/>
                <a:ext cx="1191640" cy="290136"/>
              </a:xfrm>
              <a:prstGeom prst="rect">
                <a:avLst/>
              </a:prstGeom>
              <a:noFill/>
            </p:spPr>
            <p:txBody>
              <a:bodyPr wrap="none" rtlCol="0">
                <a:spAutoFit/>
              </a:bodyPr>
              <a:lstStyle/>
              <a:p>
                <a:r>
                  <a:rPr lang="en-US" altLang="zh-CN" sz="1200" dirty="0" smtClean="0">
                    <a:solidFill>
                      <a:schemeClr val="bg2">
                        <a:lumMod val="50000"/>
                      </a:schemeClr>
                    </a:solidFill>
                    <a:latin typeface="微软雅黑" panose="020B0503020204020204" pitchFamily="34" charset="-122"/>
                    <a:ea typeface="微软雅黑" panose="020B0503020204020204" pitchFamily="34" charset="-122"/>
                  </a:rPr>
                  <a:t>Web</a:t>
                </a:r>
                <a:r>
                  <a:rPr lang="zh-CN" altLang="en-US" sz="1200" dirty="0" smtClean="0">
                    <a:solidFill>
                      <a:schemeClr val="bg2">
                        <a:lumMod val="50000"/>
                      </a:schemeClr>
                    </a:solidFill>
                    <a:latin typeface="微软雅黑" panose="020B0503020204020204" pitchFamily="34" charset="-122"/>
                    <a:ea typeface="微软雅黑" panose="020B0503020204020204" pitchFamily="34" charset="-122"/>
                  </a:rPr>
                  <a:t>网页设计</a:t>
                </a:r>
                <a:endParaRPr lang="zh-CN" altLang="en-US"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4622053" y="4833399"/>
                <a:ext cx="1160544" cy="290136"/>
              </a:xfrm>
              <a:prstGeom prst="rect">
                <a:avLst/>
              </a:prstGeom>
              <a:noFill/>
            </p:spPr>
            <p:txBody>
              <a:bodyPr wrap="none" rtlCol="0">
                <a:spAutoFit/>
              </a:bodyPr>
              <a:lstStyle/>
              <a:p>
                <a:r>
                  <a:rPr lang="ar-SA" sz="1200" dirty="0" smtClean="0">
                    <a:solidFill>
                      <a:schemeClr val="tx1">
                        <a:lumMod val="50000"/>
                        <a:lumOff val="50000"/>
                      </a:schemeClr>
                    </a:solidFill>
                    <a:latin typeface="微软雅黑" pitchFamily="34" charset="-122"/>
                    <a:ea typeface="微软雅黑" pitchFamily="34" charset="-122"/>
                  </a:rPr>
                  <a:t>单元测试框架</a:t>
                </a:r>
                <a:endParaRPr lang="zh-CN" altLang="en-US" sz="1200" dirty="0">
                  <a:solidFill>
                    <a:schemeClr val="tx1">
                      <a:lumMod val="50000"/>
                      <a:lumOff val="50000"/>
                    </a:schemeClr>
                  </a:solidFill>
                  <a:latin typeface="微软雅黑" pitchFamily="34" charset="-122"/>
                  <a:ea typeface="微软雅黑" pitchFamily="34" charset="-122"/>
                </a:endParaRPr>
              </a:p>
            </p:txBody>
          </p:sp>
          <p:sp>
            <p:nvSpPr>
              <p:cNvPr id="77" name="文本框 76"/>
              <p:cNvSpPr txBox="1"/>
              <p:nvPr/>
            </p:nvSpPr>
            <p:spPr>
              <a:xfrm>
                <a:off x="6143061" y="4811435"/>
                <a:ext cx="1172498" cy="322374"/>
              </a:xfrm>
              <a:prstGeom prst="rect">
                <a:avLst/>
              </a:prstGeom>
              <a:noFill/>
            </p:spPr>
            <p:txBody>
              <a:bodyPr wrap="none" rtlCol="0">
                <a:spAutoFit/>
              </a:bodyPr>
              <a:lstStyle/>
              <a:p>
                <a:r>
                  <a:rPr lang="en-US" sz="1400" dirty="0" smtClean="0">
                    <a:solidFill>
                      <a:schemeClr val="tx1">
                        <a:lumMod val="50000"/>
                        <a:lumOff val="50000"/>
                      </a:schemeClr>
                    </a:solidFill>
                    <a:latin typeface="微软雅黑" pitchFamily="34" charset="-122"/>
                    <a:ea typeface="微软雅黑" pitchFamily="34" charset="-122"/>
                  </a:rPr>
                  <a:t>Web</a:t>
                </a:r>
                <a:r>
                  <a:rPr lang="ar-SA" sz="1400" dirty="0" smtClean="0">
                    <a:solidFill>
                      <a:schemeClr val="tx1">
                        <a:lumMod val="50000"/>
                        <a:lumOff val="50000"/>
                      </a:schemeClr>
                    </a:solidFill>
                    <a:latin typeface="微软雅黑" pitchFamily="34" charset="-122"/>
                    <a:ea typeface="微软雅黑" pitchFamily="34" charset="-122"/>
                  </a:rPr>
                  <a:t>服务器</a:t>
                </a:r>
                <a:endParaRPr lang="zh-CN" altLang="en-US" sz="1400" dirty="0">
                  <a:solidFill>
                    <a:schemeClr val="tx1">
                      <a:lumMod val="50000"/>
                      <a:lumOff val="50000"/>
                    </a:schemeClr>
                  </a:solidFill>
                  <a:latin typeface="微软雅黑" pitchFamily="34" charset="-122"/>
                  <a:ea typeface="微软雅黑" pitchFamily="34" charset="-122"/>
                </a:endParaRPr>
              </a:p>
            </p:txBody>
          </p:sp>
        </p:gr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2206" y="3016907"/>
              <a:ext cx="1116521" cy="1116521"/>
            </a:xfrm>
            <a:prstGeom prst="rect">
              <a:avLst/>
            </a:prstGeom>
          </p:spPr>
        </p:pic>
      </p:grpSp>
      <p:grpSp>
        <p:nvGrpSpPr>
          <p:cNvPr id="22" name="组合 21"/>
          <p:cNvGrpSpPr/>
          <p:nvPr/>
        </p:nvGrpSpPr>
        <p:grpSpPr>
          <a:xfrm>
            <a:off x="640612" y="2178666"/>
            <a:ext cx="3434380" cy="474725"/>
            <a:chOff x="640612" y="2178666"/>
            <a:chExt cx="3434380" cy="474725"/>
          </a:xfrm>
        </p:grpSpPr>
        <p:sp>
          <p:nvSpPr>
            <p:cNvPr id="78" name="文本框 77"/>
            <p:cNvSpPr txBox="1"/>
            <p:nvPr/>
          </p:nvSpPr>
          <p:spPr>
            <a:xfrm>
              <a:off x="1925126" y="2178666"/>
              <a:ext cx="760144" cy="307777"/>
            </a:xfrm>
            <a:prstGeom prst="rect">
              <a:avLst/>
            </a:prstGeom>
            <a:noFill/>
          </p:spPr>
          <p:txBody>
            <a:bodyPr wrap="non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JDK1.8</a:t>
              </a:r>
            </a:p>
          </p:txBody>
        </p:sp>
        <p:cxnSp>
          <p:nvCxnSpPr>
            <p:cNvPr id="23" name="直接连接符 22"/>
            <p:cNvCxnSpPr/>
            <p:nvPr/>
          </p:nvCxnSpPr>
          <p:spPr>
            <a:xfrm>
              <a:off x="640612" y="2653391"/>
              <a:ext cx="3434380"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197287" y="3733601"/>
            <a:ext cx="3434380" cy="475724"/>
            <a:chOff x="197287" y="3733601"/>
            <a:chExt cx="3434380" cy="475724"/>
          </a:xfrm>
        </p:grpSpPr>
        <p:sp>
          <p:nvSpPr>
            <p:cNvPr id="80" name="文本框 79"/>
            <p:cNvSpPr txBox="1"/>
            <p:nvPr/>
          </p:nvSpPr>
          <p:spPr>
            <a:xfrm>
              <a:off x="855001" y="3733601"/>
              <a:ext cx="2124236" cy="307777"/>
            </a:xfrm>
            <a:prstGeom prst="rect">
              <a:avLst/>
            </a:prstGeom>
            <a:noFill/>
          </p:spPr>
          <p:txBody>
            <a:bodyPr wrap="none" rtlCol="0">
              <a:spAutoFit/>
            </a:bodyPr>
            <a:lstStyle/>
            <a:p>
              <a:r>
                <a:rPr lang="en-US" sz="1400" dirty="0" err="1" smtClean="0">
                  <a:solidFill>
                    <a:schemeClr val="tx1">
                      <a:lumMod val="50000"/>
                      <a:lumOff val="50000"/>
                    </a:schemeClr>
                  </a:solidFill>
                  <a:latin typeface="微软雅黑" pitchFamily="34" charset="-122"/>
                  <a:ea typeface="微软雅黑" pitchFamily="34" charset="-122"/>
                </a:rPr>
                <a:t>HBulider</a:t>
              </a:r>
              <a:r>
                <a:rPr lang="en-US" sz="1400" dirty="0" smtClean="0">
                  <a:solidFill>
                    <a:schemeClr val="tx1">
                      <a:lumMod val="50000"/>
                      <a:lumOff val="50000"/>
                    </a:schemeClr>
                  </a:solidFill>
                  <a:latin typeface="微软雅黑" pitchFamily="34" charset="-122"/>
                  <a:ea typeface="微软雅黑" pitchFamily="34" charset="-122"/>
                </a:rPr>
                <a:t>  </a:t>
              </a:r>
              <a:r>
                <a:rPr lang="en-US" sz="1400" dirty="0" err="1" smtClean="0">
                  <a:solidFill>
                    <a:schemeClr val="tx1">
                      <a:lumMod val="50000"/>
                      <a:lumOff val="50000"/>
                    </a:schemeClr>
                  </a:solidFill>
                  <a:latin typeface="微软雅黑" pitchFamily="34" charset="-122"/>
                  <a:ea typeface="微软雅黑" pitchFamily="34" charset="-122"/>
                </a:rPr>
                <a:t>Dreamwerve</a:t>
              </a:r>
              <a:endParaRPr lang="en-US" altLang="zh-CN" sz="1400" dirty="0" smtClean="0">
                <a:solidFill>
                  <a:schemeClr val="tx1">
                    <a:lumMod val="50000"/>
                    <a:lumOff val="50000"/>
                  </a:schemeClr>
                </a:solidFill>
                <a:latin typeface="微软雅黑" pitchFamily="34" charset="-122"/>
                <a:ea typeface="微软雅黑" pitchFamily="34" charset="-122"/>
              </a:endParaRPr>
            </a:p>
          </p:txBody>
        </p:sp>
        <p:cxnSp>
          <p:nvCxnSpPr>
            <p:cNvPr id="90" name="直接连接符 89"/>
            <p:cNvCxnSpPr/>
            <p:nvPr/>
          </p:nvCxnSpPr>
          <p:spPr>
            <a:xfrm>
              <a:off x="197287" y="4209325"/>
              <a:ext cx="3434380"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8089796" y="2195473"/>
            <a:ext cx="3434380" cy="485193"/>
            <a:chOff x="8089796" y="2195473"/>
            <a:chExt cx="3434380" cy="485193"/>
          </a:xfrm>
        </p:grpSpPr>
        <p:sp>
          <p:nvSpPr>
            <p:cNvPr id="84" name="文本框 83"/>
            <p:cNvSpPr txBox="1"/>
            <p:nvPr/>
          </p:nvSpPr>
          <p:spPr>
            <a:xfrm>
              <a:off x="9268831" y="2195473"/>
              <a:ext cx="1079142" cy="307777"/>
            </a:xfrm>
            <a:prstGeom prst="rect">
              <a:avLst/>
            </a:prstGeom>
            <a:noFill/>
          </p:spPr>
          <p:txBody>
            <a:bodyPr wrap="non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Eclipse 4.5</a:t>
              </a:r>
            </a:p>
          </p:txBody>
        </p:sp>
        <p:cxnSp>
          <p:nvCxnSpPr>
            <p:cNvPr id="91" name="直接连接符 90"/>
            <p:cNvCxnSpPr/>
            <p:nvPr/>
          </p:nvCxnSpPr>
          <p:spPr>
            <a:xfrm>
              <a:off x="8089796" y="2680666"/>
              <a:ext cx="3434380"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8393357" y="3786949"/>
            <a:ext cx="3434380" cy="527636"/>
            <a:chOff x="8393357" y="3786949"/>
            <a:chExt cx="3434380" cy="527636"/>
          </a:xfrm>
        </p:grpSpPr>
        <p:sp>
          <p:nvSpPr>
            <p:cNvPr id="83" name="文本框 82"/>
            <p:cNvSpPr txBox="1"/>
            <p:nvPr/>
          </p:nvSpPr>
          <p:spPr>
            <a:xfrm>
              <a:off x="9580670" y="3786949"/>
              <a:ext cx="1061509" cy="307777"/>
            </a:xfrm>
            <a:prstGeom prst="rect">
              <a:avLst/>
            </a:prstGeom>
            <a:noFill/>
          </p:spPr>
          <p:txBody>
            <a:bodyPr wrap="non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My </a:t>
              </a:r>
              <a:r>
                <a:rPr lang="en-US" altLang="zh-CN" sz="1400" dirty="0" err="1" smtClean="0">
                  <a:solidFill>
                    <a:schemeClr val="bg2">
                      <a:lumMod val="50000"/>
                    </a:schemeClr>
                  </a:solidFill>
                  <a:latin typeface="微软雅黑" panose="020B0503020204020204" pitchFamily="34" charset="-122"/>
                  <a:ea typeface="微软雅黑" panose="020B0503020204020204" pitchFamily="34" charset="-122"/>
                </a:rPr>
                <a:t>sql</a:t>
              </a:r>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 5.5</a:t>
              </a:r>
            </a:p>
          </p:txBody>
        </p:sp>
        <p:cxnSp>
          <p:nvCxnSpPr>
            <p:cNvPr id="92" name="直接连接符 91"/>
            <p:cNvCxnSpPr/>
            <p:nvPr/>
          </p:nvCxnSpPr>
          <p:spPr>
            <a:xfrm>
              <a:off x="8393357" y="4314585"/>
              <a:ext cx="3434380"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8073043" y="5215561"/>
            <a:ext cx="3434380" cy="486363"/>
            <a:chOff x="8073043" y="5215561"/>
            <a:chExt cx="3434380" cy="486363"/>
          </a:xfrm>
        </p:grpSpPr>
        <p:sp>
          <p:nvSpPr>
            <p:cNvPr id="82" name="文本框 81"/>
            <p:cNvSpPr txBox="1"/>
            <p:nvPr/>
          </p:nvSpPr>
          <p:spPr>
            <a:xfrm>
              <a:off x="9241127" y="5215561"/>
              <a:ext cx="1113638" cy="307777"/>
            </a:xfrm>
            <a:prstGeom prst="rect">
              <a:avLst/>
            </a:prstGeom>
            <a:noFill/>
          </p:spPr>
          <p:txBody>
            <a:bodyPr wrap="non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Tomcat 8.0</a:t>
              </a:r>
            </a:p>
          </p:txBody>
        </p:sp>
        <p:cxnSp>
          <p:nvCxnSpPr>
            <p:cNvPr id="93" name="直接连接符 92"/>
            <p:cNvCxnSpPr/>
            <p:nvPr/>
          </p:nvCxnSpPr>
          <p:spPr>
            <a:xfrm>
              <a:off x="8073043" y="5701924"/>
              <a:ext cx="3434380"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631588" y="5226447"/>
            <a:ext cx="3434380" cy="488313"/>
            <a:chOff x="631588" y="5226447"/>
            <a:chExt cx="3434380" cy="488313"/>
          </a:xfrm>
        </p:grpSpPr>
        <p:sp>
          <p:nvSpPr>
            <p:cNvPr id="81" name="文本框 80"/>
            <p:cNvSpPr txBox="1"/>
            <p:nvPr/>
          </p:nvSpPr>
          <p:spPr>
            <a:xfrm>
              <a:off x="1997916" y="5226447"/>
              <a:ext cx="697627" cy="307777"/>
            </a:xfrm>
            <a:prstGeom prst="rect">
              <a:avLst/>
            </a:prstGeom>
            <a:noFill/>
          </p:spPr>
          <p:txBody>
            <a:bodyPr wrap="non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Junit4</a:t>
              </a:r>
            </a:p>
          </p:txBody>
        </p:sp>
        <p:cxnSp>
          <p:nvCxnSpPr>
            <p:cNvPr id="94" name="直接连接符 93"/>
            <p:cNvCxnSpPr/>
            <p:nvPr/>
          </p:nvCxnSpPr>
          <p:spPr>
            <a:xfrm>
              <a:off x="631588" y="5714760"/>
              <a:ext cx="3434380"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817232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250" fill="hold"/>
                                        <p:tgtEl>
                                          <p:spTgt spid="17"/>
                                        </p:tgtEl>
                                        <p:attrNameLst>
                                          <p:attrName>ppt_w</p:attrName>
                                        </p:attrNameLst>
                                      </p:cBhvr>
                                      <p:tavLst>
                                        <p:tav tm="0">
                                          <p:val>
                                            <p:strVal val="#ppt_w+.3"/>
                                          </p:val>
                                        </p:tav>
                                        <p:tav tm="100000">
                                          <p:val>
                                            <p:strVal val="#ppt_w"/>
                                          </p:val>
                                        </p:tav>
                                      </p:tavLst>
                                    </p:anim>
                                    <p:anim calcmode="lin" valueType="num">
                                      <p:cBhvr>
                                        <p:cTn id="8" dur="1250" fill="hold"/>
                                        <p:tgtEl>
                                          <p:spTgt spid="17"/>
                                        </p:tgtEl>
                                        <p:attrNameLst>
                                          <p:attrName>ppt_h</p:attrName>
                                        </p:attrNameLst>
                                      </p:cBhvr>
                                      <p:tavLst>
                                        <p:tav tm="0">
                                          <p:val>
                                            <p:strVal val="#ppt_h"/>
                                          </p:val>
                                        </p:tav>
                                        <p:tav tm="100000">
                                          <p:val>
                                            <p:strVal val="#ppt_h"/>
                                          </p:val>
                                        </p:tav>
                                      </p:tavLst>
                                    </p:anim>
                                    <p:animEffect transition="in" filter="fade">
                                      <p:cBhvr>
                                        <p:cTn id="9" dur="1250"/>
                                        <p:tgtEl>
                                          <p:spTgt spid="17"/>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1750"/>
                            </p:stCondLst>
                            <p:childTnLst>
                              <p:par>
                                <p:cTn id="15" presetID="31" presetClass="entr" presetSubtype="0"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1750" fill="hold"/>
                                        <p:tgtEl>
                                          <p:spTgt spid="21"/>
                                        </p:tgtEl>
                                        <p:attrNameLst>
                                          <p:attrName>ppt_w</p:attrName>
                                        </p:attrNameLst>
                                      </p:cBhvr>
                                      <p:tavLst>
                                        <p:tav tm="0">
                                          <p:val>
                                            <p:fltVal val="0"/>
                                          </p:val>
                                        </p:tav>
                                        <p:tav tm="100000">
                                          <p:val>
                                            <p:strVal val="#ppt_w"/>
                                          </p:val>
                                        </p:tav>
                                      </p:tavLst>
                                    </p:anim>
                                    <p:anim calcmode="lin" valueType="num">
                                      <p:cBhvr>
                                        <p:cTn id="18" dur="1750" fill="hold"/>
                                        <p:tgtEl>
                                          <p:spTgt spid="21"/>
                                        </p:tgtEl>
                                        <p:attrNameLst>
                                          <p:attrName>ppt_h</p:attrName>
                                        </p:attrNameLst>
                                      </p:cBhvr>
                                      <p:tavLst>
                                        <p:tav tm="0">
                                          <p:val>
                                            <p:fltVal val="0"/>
                                          </p:val>
                                        </p:tav>
                                        <p:tav tm="100000">
                                          <p:val>
                                            <p:strVal val="#ppt_h"/>
                                          </p:val>
                                        </p:tav>
                                      </p:tavLst>
                                    </p:anim>
                                    <p:anim calcmode="lin" valueType="num">
                                      <p:cBhvr>
                                        <p:cTn id="19" dur="1750" fill="hold"/>
                                        <p:tgtEl>
                                          <p:spTgt spid="21"/>
                                        </p:tgtEl>
                                        <p:attrNameLst>
                                          <p:attrName>style.rotation</p:attrName>
                                        </p:attrNameLst>
                                      </p:cBhvr>
                                      <p:tavLst>
                                        <p:tav tm="0">
                                          <p:val>
                                            <p:fltVal val="90"/>
                                          </p:val>
                                        </p:tav>
                                        <p:tav tm="100000">
                                          <p:val>
                                            <p:fltVal val="0"/>
                                          </p:val>
                                        </p:tav>
                                      </p:tavLst>
                                    </p:anim>
                                    <p:animEffect transition="in" filter="fade">
                                      <p:cBhvr>
                                        <p:cTn id="20" dur="1750"/>
                                        <p:tgtEl>
                                          <p:spTgt spid="21"/>
                                        </p:tgtEl>
                                      </p:cBhvr>
                                    </p:animEffect>
                                  </p:childTnLst>
                                </p:cTn>
                              </p:par>
                            </p:childTnLst>
                          </p:cTn>
                        </p:par>
                        <p:par>
                          <p:cTn id="21" fill="hold">
                            <p:stCondLst>
                              <p:cond delay="3500"/>
                            </p:stCondLst>
                            <p:childTnLst>
                              <p:par>
                                <p:cTn id="22" presetID="55" presetClass="entr" presetSubtype="0" fill="hold" nodeType="afterEffect">
                                  <p:stCondLst>
                                    <p:cond delay="250"/>
                                  </p:stCondLst>
                                  <p:childTnLst>
                                    <p:set>
                                      <p:cBhvr>
                                        <p:cTn id="23" dur="1" fill="hold">
                                          <p:stCondLst>
                                            <p:cond delay="0"/>
                                          </p:stCondLst>
                                        </p:cTn>
                                        <p:tgtEl>
                                          <p:spTgt spid="22"/>
                                        </p:tgtEl>
                                        <p:attrNameLst>
                                          <p:attrName>style.visibility</p:attrName>
                                        </p:attrNameLst>
                                      </p:cBhvr>
                                      <p:to>
                                        <p:strVal val="visible"/>
                                      </p:to>
                                    </p:set>
                                    <p:anim calcmode="lin" valueType="num">
                                      <p:cBhvr>
                                        <p:cTn id="24" dur="1000" fill="hold"/>
                                        <p:tgtEl>
                                          <p:spTgt spid="22"/>
                                        </p:tgtEl>
                                        <p:attrNameLst>
                                          <p:attrName>ppt_w</p:attrName>
                                        </p:attrNameLst>
                                      </p:cBhvr>
                                      <p:tavLst>
                                        <p:tav tm="0">
                                          <p:val>
                                            <p:strVal val="#ppt_w*0.70"/>
                                          </p:val>
                                        </p:tav>
                                        <p:tav tm="100000">
                                          <p:val>
                                            <p:strVal val="#ppt_w"/>
                                          </p:val>
                                        </p:tav>
                                      </p:tavLst>
                                    </p:anim>
                                    <p:anim calcmode="lin" valueType="num">
                                      <p:cBhvr>
                                        <p:cTn id="25" dur="1000" fill="hold"/>
                                        <p:tgtEl>
                                          <p:spTgt spid="22"/>
                                        </p:tgtEl>
                                        <p:attrNameLst>
                                          <p:attrName>ppt_h</p:attrName>
                                        </p:attrNameLst>
                                      </p:cBhvr>
                                      <p:tavLst>
                                        <p:tav tm="0">
                                          <p:val>
                                            <p:strVal val="#ppt_h"/>
                                          </p:val>
                                        </p:tav>
                                        <p:tav tm="100000">
                                          <p:val>
                                            <p:strVal val="#ppt_h"/>
                                          </p:val>
                                        </p:tav>
                                      </p:tavLst>
                                    </p:anim>
                                    <p:animEffect transition="in" filter="fade">
                                      <p:cBhvr>
                                        <p:cTn id="26" dur="1000"/>
                                        <p:tgtEl>
                                          <p:spTgt spid="22"/>
                                        </p:tgtEl>
                                      </p:cBhvr>
                                    </p:animEffect>
                                  </p:childTnLst>
                                </p:cTn>
                              </p:par>
                            </p:childTnLst>
                          </p:cTn>
                        </p:par>
                        <p:par>
                          <p:cTn id="27" fill="hold">
                            <p:stCondLst>
                              <p:cond delay="4750"/>
                            </p:stCondLst>
                            <p:childTnLst>
                              <p:par>
                                <p:cTn id="28" presetID="55" presetClass="entr" presetSubtype="0" fill="hold" nodeType="afterEffect">
                                  <p:stCondLst>
                                    <p:cond delay="250"/>
                                  </p:stCondLst>
                                  <p:childTnLst>
                                    <p:set>
                                      <p:cBhvr>
                                        <p:cTn id="29" dur="1" fill="hold">
                                          <p:stCondLst>
                                            <p:cond delay="0"/>
                                          </p:stCondLst>
                                        </p:cTn>
                                        <p:tgtEl>
                                          <p:spTgt spid="24"/>
                                        </p:tgtEl>
                                        <p:attrNameLst>
                                          <p:attrName>style.visibility</p:attrName>
                                        </p:attrNameLst>
                                      </p:cBhvr>
                                      <p:to>
                                        <p:strVal val="visible"/>
                                      </p:to>
                                    </p:set>
                                    <p:anim calcmode="lin" valueType="num">
                                      <p:cBhvr>
                                        <p:cTn id="30" dur="1000" fill="hold"/>
                                        <p:tgtEl>
                                          <p:spTgt spid="24"/>
                                        </p:tgtEl>
                                        <p:attrNameLst>
                                          <p:attrName>ppt_w</p:attrName>
                                        </p:attrNameLst>
                                      </p:cBhvr>
                                      <p:tavLst>
                                        <p:tav tm="0">
                                          <p:val>
                                            <p:strVal val="#ppt_w*0.70"/>
                                          </p:val>
                                        </p:tav>
                                        <p:tav tm="100000">
                                          <p:val>
                                            <p:strVal val="#ppt_w"/>
                                          </p:val>
                                        </p:tav>
                                      </p:tavLst>
                                    </p:anim>
                                    <p:anim calcmode="lin" valueType="num">
                                      <p:cBhvr>
                                        <p:cTn id="31" dur="1000" fill="hold"/>
                                        <p:tgtEl>
                                          <p:spTgt spid="24"/>
                                        </p:tgtEl>
                                        <p:attrNameLst>
                                          <p:attrName>ppt_h</p:attrName>
                                        </p:attrNameLst>
                                      </p:cBhvr>
                                      <p:tavLst>
                                        <p:tav tm="0">
                                          <p:val>
                                            <p:strVal val="#ppt_h"/>
                                          </p:val>
                                        </p:tav>
                                        <p:tav tm="100000">
                                          <p:val>
                                            <p:strVal val="#ppt_h"/>
                                          </p:val>
                                        </p:tav>
                                      </p:tavLst>
                                    </p:anim>
                                    <p:animEffect transition="in" filter="fade">
                                      <p:cBhvr>
                                        <p:cTn id="32" dur="1000"/>
                                        <p:tgtEl>
                                          <p:spTgt spid="24"/>
                                        </p:tgtEl>
                                      </p:cBhvr>
                                    </p:animEffect>
                                  </p:childTnLst>
                                </p:cTn>
                              </p:par>
                            </p:childTnLst>
                          </p:cTn>
                        </p:par>
                        <p:par>
                          <p:cTn id="33" fill="hold">
                            <p:stCondLst>
                              <p:cond delay="6000"/>
                            </p:stCondLst>
                            <p:childTnLst>
                              <p:par>
                                <p:cTn id="34" presetID="55" presetClass="entr" presetSubtype="0" fill="hold" nodeType="afterEffect">
                                  <p:stCondLst>
                                    <p:cond delay="250"/>
                                  </p:stCondLst>
                                  <p:childTnLst>
                                    <p:set>
                                      <p:cBhvr>
                                        <p:cTn id="35" dur="1" fill="hold">
                                          <p:stCondLst>
                                            <p:cond delay="0"/>
                                          </p:stCondLst>
                                        </p:cTn>
                                        <p:tgtEl>
                                          <p:spTgt spid="25"/>
                                        </p:tgtEl>
                                        <p:attrNameLst>
                                          <p:attrName>style.visibility</p:attrName>
                                        </p:attrNameLst>
                                      </p:cBhvr>
                                      <p:to>
                                        <p:strVal val="visible"/>
                                      </p:to>
                                    </p:set>
                                    <p:anim calcmode="lin" valueType="num">
                                      <p:cBhvr>
                                        <p:cTn id="36" dur="1000" fill="hold"/>
                                        <p:tgtEl>
                                          <p:spTgt spid="25"/>
                                        </p:tgtEl>
                                        <p:attrNameLst>
                                          <p:attrName>ppt_w</p:attrName>
                                        </p:attrNameLst>
                                      </p:cBhvr>
                                      <p:tavLst>
                                        <p:tav tm="0">
                                          <p:val>
                                            <p:strVal val="#ppt_w*0.70"/>
                                          </p:val>
                                        </p:tav>
                                        <p:tav tm="100000">
                                          <p:val>
                                            <p:strVal val="#ppt_w"/>
                                          </p:val>
                                        </p:tav>
                                      </p:tavLst>
                                    </p:anim>
                                    <p:anim calcmode="lin" valueType="num">
                                      <p:cBhvr>
                                        <p:cTn id="37" dur="1000" fill="hold"/>
                                        <p:tgtEl>
                                          <p:spTgt spid="25"/>
                                        </p:tgtEl>
                                        <p:attrNameLst>
                                          <p:attrName>ppt_h</p:attrName>
                                        </p:attrNameLst>
                                      </p:cBhvr>
                                      <p:tavLst>
                                        <p:tav tm="0">
                                          <p:val>
                                            <p:strVal val="#ppt_h"/>
                                          </p:val>
                                        </p:tav>
                                        <p:tav tm="100000">
                                          <p:val>
                                            <p:strVal val="#ppt_h"/>
                                          </p:val>
                                        </p:tav>
                                      </p:tavLst>
                                    </p:anim>
                                    <p:animEffect transition="in" filter="fade">
                                      <p:cBhvr>
                                        <p:cTn id="38" dur="1000"/>
                                        <p:tgtEl>
                                          <p:spTgt spid="25"/>
                                        </p:tgtEl>
                                      </p:cBhvr>
                                    </p:animEffect>
                                  </p:childTnLst>
                                </p:cTn>
                              </p:par>
                            </p:childTnLst>
                          </p:cTn>
                        </p:par>
                        <p:par>
                          <p:cTn id="39" fill="hold">
                            <p:stCondLst>
                              <p:cond delay="7250"/>
                            </p:stCondLst>
                            <p:childTnLst>
                              <p:par>
                                <p:cTn id="40" presetID="55" presetClass="entr" presetSubtype="0" fill="hold" nodeType="afterEffect">
                                  <p:stCondLst>
                                    <p:cond delay="250"/>
                                  </p:stCondLst>
                                  <p:childTnLst>
                                    <p:set>
                                      <p:cBhvr>
                                        <p:cTn id="41" dur="1" fill="hold">
                                          <p:stCondLst>
                                            <p:cond delay="0"/>
                                          </p:stCondLst>
                                        </p:cTn>
                                        <p:tgtEl>
                                          <p:spTgt spid="26"/>
                                        </p:tgtEl>
                                        <p:attrNameLst>
                                          <p:attrName>style.visibility</p:attrName>
                                        </p:attrNameLst>
                                      </p:cBhvr>
                                      <p:to>
                                        <p:strVal val="visible"/>
                                      </p:to>
                                    </p:set>
                                    <p:anim calcmode="lin" valueType="num">
                                      <p:cBhvr>
                                        <p:cTn id="42" dur="1000" fill="hold"/>
                                        <p:tgtEl>
                                          <p:spTgt spid="26"/>
                                        </p:tgtEl>
                                        <p:attrNameLst>
                                          <p:attrName>ppt_w</p:attrName>
                                        </p:attrNameLst>
                                      </p:cBhvr>
                                      <p:tavLst>
                                        <p:tav tm="0">
                                          <p:val>
                                            <p:strVal val="#ppt_w*0.70"/>
                                          </p:val>
                                        </p:tav>
                                        <p:tav tm="100000">
                                          <p:val>
                                            <p:strVal val="#ppt_w"/>
                                          </p:val>
                                        </p:tav>
                                      </p:tavLst>
                                    </p:anim>
                                    <p:anim calcmode="lin" valueType="num">
                                      <p:cBhvr>
                                        <p:cTn id="43" dur="1000" fill="hold"/>
                                        <p:tgtEl>
                                          <p:spTgt spid="26"/>
                                        </p:tgtEl>
                                        <p:attrNameLst>
                                          <p:attrName>ppt_h</p:attrName>
                                        </p:attrNameLst>
                                      </p:cBhvr>
                                      <p:tavLst>
                                        <p:tav tm="0">
                                          <p:val>
                                            <p:strVal val="#ppt_h"/>
                                          </p:val>
                                        </p:tav>
                                        <p:tav tm="100000">
                                          <p:val>
                                            <p:strVal val="#ppt_h"/>
                                          </p:val>
                                        </p:tav>
                                      </p:tavLst>
                                    </p:anim>
                                    <p:animEffect transition="in" filter="fade">
                                      <p:cBhvr>
                                        <p:cTn id="44" dur="1000"/>
                                        <p:tgtEl>
                                          <p:spTgt spid="26"/>
                                        </p:tgtEl>
                                      </p:cBhvr>
                                    </p:animEffect>
                                  </p:childTnLst>
                                </p:cTn>
                              </p:par>
                            </p:childTnLst>
                          </p:cTn>
                        </p:par>
                        <p:par>
                          <p:cTn id="45" fill="hold">
                            <p:stCondLst>
                              <p:cond delay="8500"/>
                            </p:stCondLst>
                            <p:childTnLst>
                              <p:par>
                                <p:cTn id="46" presetID="55" presetClass="entr" presetSubtype="0" fill="hold" nodeType="afterEffect">
                                  <p:stCondLst>
                                    <p:cond delay="250"/>
                                  </p:stCondLst>
                                  <p:childTnLst>
                                    <p:set>
                                      <p:cBhvr>
                                        <p:cTn id="47" dur="1" fill="hold">
                                          <p:stCondLst>
                                            <p:cond delay="0"/>
                                          </p:stCondLst>
                                        </p:cTn>
                                        <p:tgtEl>
                                          <p:spTgt spid="27"/>
                                        </p:tgtEl>
                                        <p:attrNameLst>
                                          <p:attrName>style.visibility</p:attrName>
                                        </p:attrNameLst>
                                      </p:cBhvr>
                                      <p:to>
                                        <p:strVal val="visible"/>
                                      </p:to>
                                    </p:set>
                                    <p:anim calcmode="lin" valueType="num">
                                      <p:cBhvr>
                                        <p:cTn id="48" dur="1000" fill="hold"/>
                                        <p:tgtEl>
                                          <p:spTgt spid="27"/>
                                        </p:tgtEl>
                                        <p:attrNameLst>
                                          <p:attrName>ppt_w</p:attrName>
                                        </p:attrNameLst>
                                      </p:cBhvr>
                                      <p:tavLst>
                                        <p:tav tm="0">
                                          <p:val>
                                            <p:strVal val="#ppt_w*0.70"/>
                                          </p:val>
                                        </p:tav>
                                        <p:tav tm="100000">
                                          <p:val>
                                            <p:strVal val="#ppt_w"/>
                                          </p:val>
                                        </p:tav>
                                      </p:tavLst>
                                    </p:anim>
                                    <p:anim calcmode="lin" valueType="num">
                                      <p:cBhvr>
                                        <p:cTn id="49" dur="1000" fill="hold"/>
                                        <p:tgtEl>
                                          <p:spTgt spid="27"/>
                                        </p:tgtEl>
                                        <p:attrNameLst>
                                          <p:attrName>ppt_h</p:attrName>
                                        </p:attrNameLst>
                                      </p:cBhvr>
                                      <p:tavLst>
                                        <p:tav tm="0">
                                          <p:val>
                                            <p:strVal val="#ppt_h"/>
                                          </p:val>
                                        </p:tav>
                                        <p:tav tm="100000">
                                          <p:val>
                                            <p:strVal val="#ppt_h"/>
                                          </p:val>
                                        </p:tav>
                                      </p:tavLst>
                                    </p:anim>
                                    <p:animEffect transition="in" filter="fade">
                                      <p:cBhvr>
                                        <p:cTn id="50" dur="1000"/>
                                        <p:tgtEl>
                                          <p:spTgt spid="27"/>
                                        </p:tgtEl>
                                      </p:cBhvr>
                                    </p:animEffect>
                                  </p:childTnLst>
                                </p:cTn>
                              </p:par>
                            </p:childTnLst>
                          </p:cTn>
                        </p:par>
                        <p:par>
                          <p:cTn id="51" fill="hold">
                            <p:stCondLst>
                              <p:cond delay="9750"/>
                            </p:stCondLst>
                            <p:childTnLst>
                              <p:par>
                                <p:cTn id="52" presetID="55" presetClass="entr" presetSubtype="0" fill="hold" nodeType="afterEffect">
                                  <p:stCondLst>
                                    <p:cond delay="250"/>
                                  </p:stCondLst>
                                  <p:childTnLst>
                                    <p:set>
                                      <p:cBhvr>
                                        <p:cTn id="53" dur="1" fill="hold">
                                          <p:stCondLst>
                                            <p:cond delay="0"/>
                                          </p:stCondLst>
                                        </p:cTn>
                                        <p:tgtEl>
                                          <p:spTgt spid="28"/>
                                        </p:tgtEl>
                                        <p:attrNameLst>
                                          <p:attrName>style.visibility</p:attrName>
                                        </p:attrNameLst>
                                      </p:cBhvr>
                                      <p:to>
                                        <p:strVal val="visible"/>
                                      </p:to>
                                    </p:set>
                                    <p:anim calcmode="lin" valueType="num">
                                      <p:cBhvr>
                                        <p:cTn id="54" dur="1000" fill="hold"/>
                                        <p:tgtEl>
                                          <p:spTgt spid="28"/>
                                        </p:tgtEl>
                                        <p:attrNameLst>
                                          <p:attrName>ppt_w</p:attrName>
                                        </p:attrNameLst>
                                      </p:cBhvr>
                                      <p:tavLst>
                                        <p:tav tm="0">
                                          <p:val>
                                            <p:strVal val="#ppt_w*0.70"/>
                                          </p:val>
                                        </p:tav>
                                        <p:tav tm="100000">
                                          <p:val>
                                            <p:strVal val="#ppt_w"/>
                                          </p:val>
                                        </p:tav>
                                      </p:tavLst>
                                    </p:anim>
                                    <p:anim calcmode="lin" valueType="num">
                                      <p:cBhvr>
                                        <p:cTn id="55" dur="1000" fill="hold"/>
                                        <p:tgtEl>
                                          <p:spTgt spid="28"/>
                                        </p:tgtEl>
                                        <p:attrNameLst>
                                          <p:attrName>ppt_h</p:attrName>
                                        </p:attrNameLst>
                                      </p:cBhvr>
                                      <p:tavLst>
                                        <p:tav tm="0">
                                          <p:val>
                                            <p:strVal val="#ppt_h"/>
                                          </p:val>
                                        </p:tav>
                                        <p:tav tm="100000">
                                          <p:val>
                                            <p:strVal val="#ppt_h"/>
                                          </p:val>
                                        </p:tav>
                                      </p:tavLst>
                                    </p:anim>
                                    <p:animEffect transition="in" filter="fade">
                                      <p:cBhvr>
                                        <p:cTn id="56"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4730825" y="325146"/>
            <a:ext cx="2492990" cy="461665"/>
          </a:xfrm>
          <a:prstGeom prst="rect">
            <a:avLst/>
          </a:prstGeom>
          <a:noFill/>
        </p:spPr>
        <p:txBody>
          <a:bodyPr wrap="none" rtlCol="0">
            <a:spAutoFit/>
          </a:bodyPr>
          <a:lstStyle/>
          <a:p>
            <a:r>
              <a:rPr lang="zh-CN" altLang="en-US" sz="2400" spc="600" dirty="0" smtClean="0">
                <a:solidFill>
                  <a:srgbClr val="2F5597"/>
                </a:solidFill>
                <a:latin typeface="汉仪菱心体简" panose="02010609000101010101" pitchFamily="49" charset="-122"/>
                <a:ea typeface="汉仪菱心体简" panose="02010609000101010101" pitchFamily="49" charset="-122"/>
              </a:rPr>
              <a:t>基本功能需求</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grpSp>
        <p:nvGrpSpPr>
          <p:cNvPr id="140" name="组合 139"/>
          <p:cNvGrpSpPr/>
          <p:nvPr/>
        </p:nvGrpSpPr>
        <p:grpSpPr>
          <a:xfrm>
            <a:off x="5789447" y="4897682"/>
            <a:ext cx="2766724" cy="196845"/>
            <a:chOff x="3354176" y="6292409"/>
            <a:chExt cx="5466771" cy="221240"/>
          </a:xfrm>
        </p:grpSpPr>
        <p:cxnSp>
          <p:nvCxnSpPr>
            <p:cNvPr id="141" name="直接连接符 140"/>
            <p:cNvCxnSpPr/>
            <p:nvPr/>
          </p:nvCxnSpPr>
          <p:spPr>
            <a:xfrm flipH="1">
              <a:off x="3354176" y="6513647"/>
              <a:ext cx="5308513" cy="0"/>
            </a:xfrm>
            <a:prstGeom prst="line">
              <a:avLst/>
            </a:prstGeom>
            <a:ln w="3175">
              <a:solidFill>
                <a:srgbClr val="2F5597"/>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V="1">
              <a:off x="8662689" y="6292409"/>
              <a:ext cx="158258" cy="221240"/>
            </a:xfrm>
            <a:prstGeom prst="line">
              <a:avLst/>
            </a:prstGeom>
            <a:ln w="3175">
              <a:solidFill>
                <a:srgbClr val="2F5597"/>
              </a:solidFill>
            </a:ln>
          </p:spPr>
          <p:style>
            <a:lnRef idx="1">
              <a:schemeClr val="accent1"/>
            </a:lnRef>
            <a:fillRef idx="0">
              <a:schemeClr val="accent1"/>
            </a:fillRef>
            <a:effectRef idx="0">
              <a:schemeClr val="accent1"/>
            </a:effectRef>
            <a:fontRef idx="minor">
              <a:schemeClr val="tx1"/>
            </a:fontRef>
          </p:style>
        </p:cxnSp>
      </p:grpSp>
      <p:cxnSp>
        <p:nvCxnSpPr>
          <p:cNvPr id="143" name="直接连接符 142"/>
          <p:cNvCxnSpPr/>
          <p:nvPr/>
        </p:nvCxnSpPr>
        <p:spPr>
          <a:xfrm rot="10800000" flipV="1">
            <a:off x="5770381" y="2188025"/>
            <a:ext cx="2176193" cy="775"/>
          </a:xfrm>
          <a:prstGeom prst="line">
            <a:avLst/>
          </a:prstGeom>
          <a:ln w="3175">
            <a:solidFill>
              <a:srgbClr val="2F5597"/>
            </a:solidFill>
          </a:ln>
        </p:spPr>
        <p:style>
          <a:lnRef idx="1">
            <a:schemeClr val="accent1"/>
          </a:lnRef>
          <a:fillRef idx="0">
            <a:schemeClr val="accent1"/>
          </a:fillRef>
          <a:effectRef idx="0">
            <a:schemeClr val="accent1"/>
          </a:effectRef>
          <a:fontRef idx="minor">
            <a:schemeClr val="tx1"/>
          </a:fontRef>
        </p:style>
      </p:cxnSp>
      <p:sp>
        <p:nvSpPr>
          <p:cNvPr id="145" name="TextBox 75"/>
          <p:cNvSpPr txBox="1"/>
          <p:nvPr/>
        </p:nvSpPr>
        <p:spPr>
          <a:xfrm>
            <a:off x="9327351" y="2499455"/>
            <a:ext cx="1307998" cy="6648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2800" b="1" dirty="0" smtClean="0">
                <a:solidFill>
                  <a:schemeClr val="tx1">
                    <a:lumMod val="95000"/>
                    <a:lumOff val="5000"/>
                  </a:schemeClr>
                </a:solidFill>
              </a:rPr>
              <a:t>管理员</a:t>
            </a:r>
            <a:endParaRPr lang="en-US" altLang="zh-CN" sz="2800" b="1" dirty="0">
              <a:solidFill>
                <a:schemeClr val="tx1">
                  <a:lumMod val="95000"/>
                  <a:lumOff val="5000"/>
                </a:schemeClr>
              </a:solidFill>
            </a:endParaRPr>
          </a:p>
        </p:txBody>
      </p:sp>
      <p:sp>
        <p:nvSpPr>
          <p:cNvPr id="146" name="TextBox 75"/>
          <p:cNvSpPr txBox="1"/>
          <p:nvPr/>
        </p:nvSpPr>
        <p:spPr>
          <a:xfrm>
            <a:off x="615336" y="4493643"/>
            <a:ext cx="919551"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2400" b="1" dirty="0" smtClean="0">
                <a:solidFill>
                  <a:schemeClr val="tx1">
                    <a:lumMod val="95000"/>
                    <a:lumOff val="5000"/>
                  </a:schemeClr>
                </a:solidFill>
                <a:latin typeface="+mn-ea"/>
              </a:rPr>
              <a:t>会员</a:t>
            </a:r>
            <a:endParaRPr lang="en-US" altLang="zh-CN" sz="2400" b="1" dirty="0">
              <a:solidFill>
                <a:schemeClr val="tx1">
                  <a:lumMod val="95000"/>
                  <a:lumOff val="5000"/>
                </a:schemeClr>
              </a:solidFill>
              <a:latin typeface="+mn-ea"/>
            </a:endParaRPr>
          </a:p>
        </p:txBody>
      </p:sp>
      <p:grpSp>
        <p:nvGrpSpPr>
          <p:cNvPr id="107" name="组合 106"/>
          <p:cNvGrpSpPr/>
          <p:nvPr/>
        </p:nvGrpSpPr>
        <p:grpSpPr>
          <a:xfrm>
            <a:off x="8871854" y="1883241"/>
            <a:ext cx="2264229" cy="2971788"/>
            <a:chOff x="3416300" y="-3752850"/>
            <a:chExt cx="5359400" cy="8286750"/>
          </a:xfrm>
        </p:grpSpPr>
        <p:grpSp>
          <p:nvGrpSpPr>
            <p:cNvPr id="120" name="Group 4"/>
            <p:cNvGrpSpPr>
              <a:grpSpLocks noChangeAspect="1"/>
            </p:cNvGrpSpPr>
            <p:nvPr/>
          </p:nvGrpSpPr>
          <p:grpSpPr bwMode="auto">
            <a:xfrm>
              <a:off x="5003800" y="2324100"/>
              <a:ext cx="2184400" cy="2209800"/>
              <a:chOff x="3152" y="1464"/>
              <a:chExt cx="1376" cy="1392"/>
            </a:xfrm>
          </p:grpSpPr>
          <p:sp>
            <p:nvSpPr>
              <p:cNvPr id="122" name="AutoShape 3"/>
              <p:cNvSpPr>
                <a:spLocks noChangeAspect="1" noChangeArrowheads="1" noTextEdit="1"/>
              </p:cNvSpPr>
              <p:nvPr/>
            </p:nvSpPr>
            <p:spPr bwMode="auto">
              <a:xfrm>
                <a:off x="3152" y="1464"/>
                <a:ext cx="1376"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Rectangle 5"/>
              <p:cNvSpPr>
                <a:spLocks noChangeArrowheads="1"/>
              </p:cNvSpPr>
              <p:nvPr/>
            </p:nvSpPr>
            <p:spPr bwMode="auto">
              <a:xfrm>
                <a:off x="3152" y="1461"/>
                <a:ext cx="1376" cy="247"/>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Rectangle 6"/>
              <p:cNvSpPr>
                <a:spLocks noChangeArrowheads="1"/>
              </p:cNvSpPr>
              <p:nvPr/>
            </p:nvSpPr>
            <p:spPr bwMode="auto">
              <a:xfrm>
                <a:off x="3257" y="1708"/>
                <a:ext cx="1145" cy="684"/>
              </a:xfrm>
              <a:prstGeom prst="rect">
                <a:avLst/>
              </a:prstGeom>
              <a:solidFill>
                <a:srgbClr val="2F55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7"/>
              <p:cNvSpPr>
                <a:spLocks/>
              </p:cNvSpPr>
              <p:nvPr/>
            </p:nvSpPr>
            <p:spPr bwMode="auto">
              <a:xfrm>
                <a:off x="3152" y="2392"/>
                <a:ext cx="1352" cy="461"/>
              </a:xfrm>
              <a:custGeom>
                <a:avLst/>
                <a:gdLst>
                  <a:gd name="T0" fmla="*/ 0 w 504"/>
                  <a:gd name="T1" fmla="*/ 0 h 172"/>
                  <a:gd name="T2" fmla="*/ 252 w 504"/>
                  <a:gd name="T3" fmla="*/ 172 h 172"/>
                  <a:gd name="T4" fmla="*/ 504 w 504"/>
                  <a:gd name="T5" fmla="*/ 0 h 172"/>
                </a:gdLst>
                <a:ahLst/>
                <a:cxnLst>
                  <a:cxn ang="0">
                    <a:pos x="T0" y="T1"/>
                  </a:cxn>
                  <a:cxn ang="0">
                    <a:pos x="T2" y="T3"/>
                  </a:cxn>
                  <a:cxn ang="0">
                    <a:pos x="T4" y="T5"/>
                  </a:cxn>
                </a:cxnLst>
                <a:rect l="0" t="0" r="r" b="b"/>
                <a:pathLst>
                  <a:path w="504" h="172">
                    <a:moveTo>
                      <a:pt x="0" y="0"/>
                    </a:moveTo>
                    <a:cubicBezTo>
                      <a:pt x="0" y="46"/>
                      <a:pt x="113" y="172"/>
                      <a:pt x="252" y="172"/>
                    </a:cubicBezTo>
                    <a:cubicBezTo>
                      <a:pt x="391" y="172"/>
                      <a:pt x="504" y="46"/>
                      <a:pt x="504" y="0"/>
                    </a:cubicBezTo>
                  </a:path>
                </a:pathLst>
              </a:custGeom>
              <a:gradFill flip="none" rotWithShape="1">
                <a:gsLst>
                  <a:gs pos="33000">
                    <a:srgbClr val="2F5597"/>
                  </a:gs>
                  <a:gs pos="2000">
                    <a:schemeClr val="accent5">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35" name="Freeform 8"/>
              <p:cNvSpPr>
                <a:spLocks/>
              </p:cNvSpPr>
              <p:nvPr/>
            </p:nvSpPr>
            <p:spPr bwMode="auto">
              <a:xfrm>
                <a:off x="3211" y="1724"/>
                <a:ext cx="1237" cy="250"/>
              </a:xfrm>
              <a:custGeom>
                <a:avLst/>
                <a:gdLst>
                  <a:gd name="T0" fmla="*/ 17 w 461"/>
                  <a:gd name="T1" fmla="*/ 93 h 93"/>
                  <a:gd name="T2" fmla="*/ 1 w 461"/>
                  <a:gd name="T3" fmla="*/ 79 h 93"/>
                  <a:gd name="T4" fmla="*/ 14 w 461"/>
                  <a:gd name="T5" fmla="*/ 61 h 93"/>
                  <a:gd name="T6" fmla="*/ 442 w 461"/>
                  <a:gd name="T7" fmla="*/ 2 h 93"/>
                  <a:gd name="T8" fmla="*/ 460 w 461"/>
                  <a:gd name="T9" fmla="*/ 15 h 93"/>
                  <a:gd name="T10" fmla="*/ 446 w 461"/>
                  <a:gd name="T11" fmla="*/ 33 h 93"/>
                  <a:gd name="T12" fmla="*/ 19 w 461"/>
                  <a:gd name="T13" fmla="*/ 93 h 93"/>
                  <a:gd name="T14" fmla="*/ 17 w 461"/>
                  <a:gd name="T15" fmla="*/ 93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1" h="93">
                    <a:moveTo>
                      <a:pt x="17" y="93"/>
                    </a:moveTo>
                    <a:cubicBezTo>
                      <a:pt x="9" y="93"/>
                      <a:pt x="2" y="87"/>
                      <a:pt x="1" y="79"/>
                    </a:cubicBezTo>
                    <a:cubicBezTo>
                      <a:pt x="0" y="70"/>
                      <a:pt x="6" y="62"/>
                      <a:pt x="14" y="61"/>
                    </a:cubicBezTo>
                    <a:cubicBezTo>
                      <a:pt x="442" y="2"/>
                      <a:pt x="442" y="2"/>
                      <a:pt x="442" y="2"/>
                    </a:cubicBezTo>
                    <a:cubicBezTo>
                      <a:pt x="450" y="0"/>
                      <a:pt x="458" y="7"/>
                      <a:pt x="460" y="15"/>
                    </a:cubicBezTo>
                    <a:cubicBezTo>
                      <a:pt x="461" y="24"/>
                      <a:pt x="455" y="32"/>
                      <a:pt x="446" y="33"/>
                    </a:cubicBezTo>
                    <a:cubicBezTo>
                      <a:pt x="19" y="93"/>
                      <a:pt x="19" y="93"/>
                      <a:pt x="19" y="93"/>
                    </a:cubicBezTo>
                    <a:cubicBezTo>
                      <a:pt x="18" y="93"/>
                      <a:pt x="17" y="93"/>
                      <a:pt x="17" y="93"/>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9"/>
              <p:cNvSpPr>
                <a:spLocks/>
              </p:cNvSpPr>
              <p:nvPr/>
            </p:nvSpPr>
            <p:spPr bwMode="auto">
              <a:xfrm>
                <a:off x="3211" y="1925"/>
                <a:ext cx="1237" cy="247"/>
              </a:xfrm>
              <a:custGeom>
                <a:avLst/>
                <a:gdLst>
                  <a:gd name="T0" fmla="*/ 17 w 461"/>
                  <a:gd name="T1" fmla="*/ 92 h 92"/>
                  <a:gd name="T2" fmla="*/ 1 w 461"/>
                  <a:gd name="T3" fmla="*/ 78 h 92"/>
                  <a:gd name="T4" fmla="*/ 14 w 461"/>
                  <a:gd name="T5" fmla="*/ 60 h 92"/>
                  <a:gd name="T6" fmla="*/ 442 w 461"/>
                  <a:gd name="T7" fmla="*/ 1 h 92"/>
                  <a:gd name="T8" fmla="*/ 460 w 461"/>
                  <a:gd name="T9" fmla="*/ 14 h 92"/>
                  <a:gd name="T10" fmla="*/ 446 w 461"/>
                  <a:gd name="T11" fmla="*/ 33 h 92"/>
                  <a:gd name="T12" fmla="*/ 19 w 461"/>
                  <a:gd name="T13" fmla="*/ 92 h 92"/>
                  <a:gd name="T14" fmla="*/ 17 w 461"/>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1" h="92">
                    <a:moveTo>
                      <a:pt x="17" y="92"/>
                    </a:moveTo>
                    <a:cubicBezTo>
                      <a:pt x="9" y="92"/>
                      <a:pt x="2" y="86"/>
                      <a:pt x="1" y="78"/>
                    </a:cubicBezTo>
                    <a:cubicBezTo>
                      <a:pt x="0" y="69"/>
                      <a:pt x="6" y="61"/>
                      <a:pt x="14" y="60"/>
                    </a:cubicBezTo>
                    <a:cubicBezTo>
                      <a:pt x="442" y="1"/>
                      <a:pt x="442" y="1"/>
                      <a:pt x="442" y="1"/>
                    </a:cubicBezTo>
                    <a:cubicBezTo>
                      <a:pt x="450" y="0"/>
                      <a:pt x="458" y="6"/>
                      <a:pt x="460" y="14"/>
                    </a:cubicBezTo>
                    <a:cubicBezTo>
                      <a:pt x="461" y="23"/>
                      <a:pt x="455" y="31"/>
                      <a:pt x="446" y="33"/>
                    </a:cubicBezTo>
                    <a:cubicBezTo>
                      <a:pt x="19" y="92"/>
                      <a:pt x="19" y="92"/>
                      <a:pt x="19" y="92"/>
                    </a:cubicBezTo>
                    <a:cubicBezTo>
                      <a:pt x="18" y="92"/>
                      <a:pt x="17" y="92"/>
                      <a:pt x="17" y="9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0"/>
              <p:cNvSpPr>
                <a:spLocks/>
              </p:cNvSpPr>
              <p:nvPr/>
            </p:nvSpPr>
            <p:spPr bwMode="auto">
              <a:xfrm>
                <a:off x="3211" y="2124"/>
                <a:ext cx="1237" cy="246"/>
              </a:xfrm>
              <a:custGeom>
                <a:avLst/>
                <a:gdLst>
                  <a:gd name="T0" fmla="*/ 17 w 461"/>
                  <a:gd name="T1" fmla="*/ 92 h 92"/>
                  <a:gd name="T2" fmla="*/ 1 w 461"/>
                  <a:gd name="T3" fmla="*/ 78 h 92"/>
                  <a:gd name="T4" fmla="*/ 14 w 461"/>
                  <a:gd name="T5" fmla="*/ 60 h 92"/>
                  <a:gd name="T6" fmla="*/ 442 w 461"/>
                  <a:gd name="T7" fmla="*/ 1 h 92"/>
                  <a:gd name="T8" fmla="*/ 460 w 461"/>
                  <a:gd name="T9" fmla="*/ 15 h 92"/>
                  <a:gd name="T10" fmla="*/ 446 w 461"/>
                  <a:gd name="T11" fmla="*/ 33 h 92"/>
                  <a:gd name="T12" fmla="*/ 19 w 461"/>
                  <a:gd name="T13" fmla="*/ 92 h 92"/>
                  <a:gd name="T14" fmla="*/ 17 w 461"/>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1" h="92">
                    <a:moveTo>
                      <a:pt x="17" y="92"/>
                    </a:moveTo>
                    <a:cubicBezTo>
                      <a:pt x="9" y="92"/>
                      <a:pt x="2" y="86"/>
                      <a:pt x="1" y="78"/>
                    </a:cubicBezTo>
                    <a:cubicBezTo>
                      <a:pt x="0" y="70"/>
                      <a:pt x="6" y="62"/>
                      <a:pt x="14" y="60"/>
                    </a:cubicBezTo>
                    <a:cubicBezTo>
                      <a:pt x="442" y="1"/>
                      <a:pt x="442" y="1"/>
                      <a:pt x="442" y="1"/>
                    </a:cubicBezTo>
                    <a:cubicBezTo>
                      <a:pt x="450" y="0"/>
                      <a:pt x="458" y="6"/>
                      <a:pt x="460" y="15"/>
                    </a:cubicBezTo>
                    <a:cubicBezTo>
                      <a:pt x="461" y="23"/>
                      <a:pt x="455" y="31"/>
                      <a:pt x="446" y="33"/>
                    </a:cubicBezTo>
                    <a:cubicBezTo>
                      <a:pt x="19" y="92"/>
                      <a:pt x="19" y="92"/>
                      <a:pt x="19" y="92"/>
                    </a:cubicBezTo>
                    <a:cubicBezTo>
                      <a:pt x="18" y="92"/>
                      <a:pt x="17" y="92"/>
                      <a:pt x="17" y="9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1" name="Freeform 29"/>
            <p:cNvSpPr>
              <a:spLocks noEditPoints="1"/>
            </p:cNvSpPr>
            <p:nvPr/>
          </p:nvSpPr>
          <p:spPr bwMode="auto">
            <a:xfrm>
              <a:off x="3416300" y="-3752850"/>
              <a:ext cx="5359400" cy="6191250"/>
            </a:xfrm>
            <a:custGeom>
              <a:avLst/>
              <a:gdLst>
                <a:gd name="T0" fmla="*/ 638 w 1263"/>
                <a:gd name="T1" fmla="*/ 68 h 1459"/>
                <a:gd name="T2" fmla="*/ 1195 w 1263"/>
                <a:gd name="T3" fmla="*/ 646 h 1459"/>
                <a:gd name="T4" fmla="*/ 1053 w 1263"/>
                <a:gd name="T5" fmla="*/ 1008 h 1459"/>
                <a:gd name="T6" fmla="*/ 952 w 1263"/>
                <a:gd name="T7" fmla="*/ 1248 h 1459"/>
                <a:gd name="T8" fmla="*/ 884 w 1263"/>
                <a:gd name="T9" fmla="*/ 1391 h 1459"/>
                <a:gd name="T10" fmla="*/ 632 w 1263"/>
                <a:gd name="T11" fmla="*/ 1391 h 1459"/>
                <a:gd name="T12" fmla="*/ 380 w 1263"/>
                <a:gd name="T13" fmla="*/ 1391 h 1459"/>
                <a:gd name="T14" fmla="*/ 311 w 1263"/>
                <a:gd name="T15" fmla="*/ 1248 h 1459"/>
                <a:gd name="T16" fmla="*/ 210 w 1263"/>
                <a:gd name="T17" fmla="*/ 1008 h 1459"/>
                <a:gd name="T18" fmla="*/ 68 w 1263"/>
                <a:gd name="T19" fmla="*/ 646 h 1459"/>
                <a:gd name="T20" fmla="*/ 632 w 1263"/>
                <a:gd name="T21" fmla="*/ 68 h 1459"/>
                <a:gd name="T22" fmla="*/ 638 w 1263"/>
                <a:gd name="T23" fmla="*/ 68 h 1459"/>
                <a:gd name="T24" fmla="*/ 638 w 1263"/>
                <a:gd name="T25" fmla="*/ 0 h 1459"/>
                <a:gd name="T26" fmla="*/ 638 w 1263"/>
                <a:gd name="T27" fmla="*/ 68 h 1459"/>
                <a:gd name="T28" fmla="*/ 638 w 1263"/>
                <a:gd name="T29" fmla="*/ 0 h 1459"/>
                <a:gd name="T30" fmla="*/ 631 w 1263"/>
                <a:gd name="T31" fmla="*/ 0 h 1459"/>
                <a:gd name="T32" fmla="*/ 439 w 1263"/>
                <a:gd name="T33" fmla="*/ 31 h 1459"/>
                <a:gd name="T34" fmla="*/ 233 w 1263"/>
                <a:gd name="T35" fmla="*/ 135 h 1459"/>
                <a:gd name="T36" fmla="*/ 67 w 1263"/>
                <a:gd name="T37" fmla="*/ 336 h 1459"/>
                <a:gd name="T38" fmla="*/ 0 w 1263"/>
                <a:gd name="T39" fmla="*/ 646 h 1459"/>
                <a:gd name="T40" fmla="*/ 159 w 1263"/>
                <a:gd name="T41" fmla="*/ 1053 h 1459"/>
                <a:gd name="T42" fmla="*/ 239 w 1263"/>
                <a:gd name="T43" fmla="*/ 1188 h 1459"/>
                <a:gd name="T44" fmla="*/ 245 w 1263"/>
                <a:gd name="T45" fmla="*/ 1233 h 1459"/>
                <a:gd name="T46" fmla="*/ 245 w 1263"/>
                <a:gd name="T47" fmla="*/ 1233 h 1459"/>
                <a:gd name="T48" fmla="*/ 244 w 1263"/>
                <a:gd name="T49" fmla="*/ 1236 h 1459"/>
                <a:gd name="T50" fmla="*/ 273 w 1263"/>
                <a:gd name="T51" fmla="*/ 1399 h 1459"/>
                <a:gd name="T52" fmla="*/ 369 w 1263"/>
                <a:gd name="T53" fmla="*/ 1458 h 1459"/>
                <a:gd name="T54" fmla="*/ 374 w 1263"/>
                <a:gd name="T55" fmla="*/ 1459 h 1459"/>
                <a:gd name="T56" fmla="*/ 380 w 1263"/>
                <a:gd name="T57" fmla="*/ 1459 h 1459"/>
                <a:gd name="T58" fmla="*/ 632 w 1263"/>
                <a:gd name="T59" fmla="*/ 1459 h 1459"/>
                <a:gd name="T60" fmla="*/ 884 w 1263"/>
                <a:gd name="T61" fmla="*/ 1459 h 1459"/>
                <a:gd name="T62" fmla="*/ 889 w 1263"/>
                <a:gd name="T63" fmla="*/ 1459 h 1459"/>
                <a:gd name="T64" fmla="*/ 895 w 1263"/>
                <a:gd name="T65" fmla="*/ 1458 h 1459"/>
                <a:gd name="T66" fmla="*/ 991 w 1263"/>
                <a:gd name="T67" fmla="*/ 1399 h 1459"/>
                <a:gd name="T68" fmla="*/ 1019 w 1263"/>
                <a:gd name="T69" fmla="*/ 1236 h 1459"/>
                <a:gd name="T70" fmla="*/ 1018 w 1263"/>
                <a:gd name="T71" fmla="*/ 1233 h 1459"/>
                <a:gd name="T72" fmla="*/ 1018 w 1263"/>
                <a:gd name="T73" fmla="*/ 1232 h 1459"/>
                <a:gd name="T74" fmla="*/ 1024 w 1263"/>
                <a:gd name="T75" fmla="*/ 1187 h 1459"/>
                <a:gd name="T76" fmla="*/ 1104 w 1263"/>
                <a:gd name="T77" fmla="*/ 1053 h 1459"/>
                <a:gd name="T78" fmla="*/ 1263 w 1263"/>
                <a:gd name="T79" fmla="*/ 646 h 1459"/>
                <a:gd name="T80" fmla="*/ 1035 w 1263"/>
                <a:gd name="T81" fmla="*/ 138 h 1459"/>
                <a:gd name="T82" fmla="*/ 638 w 1263"/>
                <a:gd name="T83" fmla="*/ 0 h 1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63" h="1459">
                  <a:moveTo>
                    <a:pt x="638" y="68"/>
                  </a:moveTo>
                  <a:cubicBezTo>
                    <a:pt x="841" y="68"/>
                    <a:pt x="1195" y="203"/>
                    <a:pt x="1195" y="646"/>
                  </a:cubicBezTo>
                  <a:cubicBezTo>
                    <a:pt x="1195" y="744"/>
                    <a:pt x="1180" y="863"/>
                    <a:pt x="1053" y="1008"/>
                  </a:cubicBezTo>
                  <a:cubicBezTo>
                    <a:pt x="925" y="1154"/>
                    <a:pt x="952" y="1248"/>
                    <a:pt x="952" y="1248"/>
                  </a:cubicBezTo>
                  <a:cubicBezTo>
                    <a:pt x="952" y="1248"/>
                    <a:pt x="976" y="1376"/>
                    <a:pt x="884" y="1391"/>
                  </a:cubicBezTo>
                  <a:cubicBezTo>
                    <a:pt x="632" y="1391"/>
                    <a:pt x="632" y="1391"/>
                    <a:pt x="632" y="1391"/>
                  </a:cubicBezTo>
                  <a:cubicBezTo>
                    <a:pt x="380" y="1391"/>
                    <a:pt x="380" y="1391"/>
                    <a:pt x="380" y="1391"/>
                  </a:cubicBezTo>
                  <a:cubicBezTo>
                    <a:pt x="288" y="1376"/>
                    <a:pt x="311" y="1248"/>
                    <a:pt x="311" y="1248"/>
                  </a:cubicBezTo>
                  <a:cubicBezTo>
                    <a:pt x="311" y="1248"/>
                    <a:pt x="337" y="1155"/>
                    <a:pt x="210" y="1008"/>
                  </a:cubicBezTo>
                  <a:cubicBezTo>
                    <a:pt x="75" y="851"/>
                    <a:pt x="68" y="744"/>
                    <a:pt x="68" y="646"/>
                  </a:cubicBezTo>
                  <a:cubicBezTo>
                    <a:pt x="68" y="195"/>
                    <a:pt x="430" y="71"/>
                    <a:pt x="632" y="68"/>
                  </a:cubicBezTo>
                  <a:cubicBezTo>
                    <a:pt x="634" y="68"/>
                    <a:pt x="636" y="68"/>
                    <a:pt x="638" y="68"/>
                  </a:cubicBezTo>
                  <a:moveTo>
                    <a:pt x="638" y="0"/>
                  </a:moveTo>
                  <a:cubicBezTo>
                    <a:pt x="638" y="68"/>
                    <a:pt x="638" y="68"/>
                    <a:pt x="638" y="68"/>
                  </a:cubicBezTo>
                  <a:cubicBezTo>
                    <a:pt x="638" y="0"/>
                    <a:pt x="638" y="0"/>
                    <a:pt x="638" y="0"/>
                  </a:cubicBezTo>
                  <a:cubicBezTo>
                    <a:pt x="635" y="0"/>
                    <a:pt x="633" y="0"/>
                    <a:pt x="631" y="0"/>
                  </a:cubicBezTo>
                  <a:cubicBezTo>
                    <a:pt x="568" y="1"/>
                    <a:pt x="502" y="12"/>
                    <a:pt x="439" y="31"/>
                  </a:cubicBezTo>
                  <a:cubicBezTo>
                    <a:pt x="362" y="54"/>
                    <a:pt x="293" y="89"/>
                    <a:pt x="233" y="135"/>
                  </a:cubicBezTo>
                  <a:cubicBezTo>
                    <a:pt x="162" y="189"/>
                    <a:pt x="106" y="257"/>
                    <a:pt x="67" y="336"/>
                  </a:cubicBezTo>
                  <a:cubicBezTo>
                    <a:pt x="23" y="426"/>
                    <a:pt x="0" y="530"/>
                    <a:pt x="0" y="646"/>
                  </a:cubicBezTo>
                  <a:cubicBezTo>
                    <a:pt x="0" y="759"/>
                    <a:pt x="12" y="882"/>
                    <a:pt x="159" y="1053"/>
                  </a:cubicBezTo>
                  <a:cubicBezTo>
                    <a:pt x="210" y="1112"/>
                    <a:pt x="231" y="1159"/>
                    <a:pt x="239" y="1188"/>
                  </a:cubicBezTo>
                  <a:cubicBezTo>
                    <a:pt x="247" y="1214"/>
                    <a:pt x="245" y="1230"/>
                    <a:pt x="245" y="1233"/>
                  </a:cubicBezTo>
                  <a:cubicBezTo>
                    <a:pt x="245" y="1233"/>
                    <a:pt x="245" y="1233"/>
                    <a:pt x="245" y="1233"/>
                  </a:cubicBezTo>
                  <a:cubicBezTo>
                    <a:pt x="244" y="1236"/>
                    <a:pt x="244" y="1236"/>
                    <a:pt x="244" y="1236"/>
                  </a:cubicBezTo>
                  <a:cubicBezTo>
                    <a:pt x="241" y="1252"/>
                    <a:pt x="229" y="1336"/>
                    <a:pt x="273" y="1399"/>
                  </a:cubicBezTo>
                  <a:cubicBezTo>
                    <a:pt x="295" y="1431"/>
                    <a:pt x="328" y="1451"/>
                    <a:pt x="369" y="1458"/>
                  </a:cubicBezTo>
                  <a:cubicBezTo>
                    <a:pt x="374" y="1459"/>
                    <a:pt x="374" y="1459"/>
                    <a:pt x="374" y="1459"/>
                  </a:cubicBezTo>
                  <a:cubicBezTo>
                    <a:pt x="380" y="1459"/>
                    <a:pt x="380" y="1459"/>
                    <a:pt x="380" y="1459"/>
                  </a:cubicBezTo>
                  <a:cubicBezTo>
                    <a:pt x="632" y="1459"/>
                    <a:pt x="632" y="1459"/>
                    <a:pt x="632" y="1459"/>
                  </a:cubicBezTo>
                  <a:cubicBezTo>
                    <a:pt x="884" y="1459"/>
                    <a:pt x="884" y="1459"/>
                    <a:pt x="884" y="1459"/>
                  </a:cubicBezTo>
                  <a:cubicBezTo>
                    <a:pt x="889" y="1459"/>
                    <a:pt x="889" y="1459"/>
                    <a:pt x="889" y="1459"/>
                  </a:cubicBezTo>
                  <a:cubicBezTo>
                    <a:pt x="895" y="1458"/>
                    <a:pt x="895" y="1458"/>
                    <a:pt x="895" y="1458"/>
                  </a:cubicBezTo>
                  <a:cubicBezTo>
                    <a:pt x="935" y="1451"/>
                    <a:pt x="968" y="1431"/>
                    <a:pt x="991" y="1399"/>
                  </a:cubicBezTo>
                  <a:cubicBezTo>
                    <a:pt x="1035" y="1336"/>
                    <a:pt x="1022" y="1252"/>
                    <a:pt x="1019" y="1236"/>
                  </a:cubicBezTo>
                  <a:cubicBezTo>
                    <a:pt x="1018" y="1233"/>
                    <a:pt x="1018" y="1233"/>
                    <a:pt x="1018" y="1233"/>
                  </a:cubicBezTo>
                  <a:cubicBezTo>
                    <a:pt x="1018" y="1232"/>
                    <a:pt x="1018" y="1232"/>
                    <a:pt x="1018" y="1232"/>
                  </a:cubicBezTo>
                  <a:cubicBezTo>
                    <a:pt x="1018" y="1229"/>
                    <a:pt x="1016" y="1213"/>
                    <a:pt x="1024" y="1187"/>
                  </a:cubicBezTo>
                  <a:cubicBezTo>
                    <a:pt x="1032" y="1158"/>
                    <a:pt x="1052" y="1112"/>
                    <a:pt x="1104" y="1053"/>
                  </a:cubicBezTo>
                  <a:cubicBezTo>
                    <a:pt x="1244" y="893"/>
                    <a:pt x="1263" y="758"/>
                    <a:pt x="1263" y="646"/>
                  </a:cubicBezTo>
                  <a:cubicBezTo>
                    <a:pt x="1263" y="374"/>
                    <a:pt x="1139" y="219"/>
                    <a:pt x="1035" y="138"/>
                  </a:cubicBezTo>
                  <a:cubicBezTo>
                    <a:pt x="925" y="51"/>
                    <a:pt x="776" y="0"/>
                    <a:pt x="638" y="0"/>
                  </a:cubicBezTo>
                  <a:close/>
                </a:path>
              </a:pathLst>
            </a:custGeom>
            <a:solidFill>
              <a:srgbClr val="2F55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3" name="组合 2"/>
          <p:cNvGrpSpPr/>
          <p:nvPr/>
        </p:nvGrpSpPr>
        <p:grpSpPr>
          <a:xfrm>
            <a:off x="5731622" y="1650042"/>
            <a:ext cx="2476207" cy="146097"/>
            <a:chOff x="1660364" y="2063703"/>
            <a:chExt cx="4866971" cy="221240"/>
          </a:xfrm>
        </p:grpSpPr>
        <p:cxnSp>
          <p:nvCxnSpPr>
            <p:cNvPr id="138" name="直接连接符 137"/>
            <p:cNvCxnSpPr/>
            <p:nvPr/>
          </p:nvCxnSpPr>
          <p:spPr>
            <a:xfrm flipH="1">
              <a:off x="1660364" y="2066558"/>
              <a:ext cx="4704346" cy="0"/>
            </a:xfrm>
            <a:prstGeom prst="line">
              <a:avLst/>
            </a:prstGeom>
            <a:ln w="3175">
              <a:solidFill>
                <a:srgbClr val="2F5597"/>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flipH="1" flipV="1">
              <a:off x="6369077" y="2063703"/>
              <a:ext cx="158258" cy="221240"/>
            </a:xfrm>
            <a:prstGeom prst="line">
              <a:avLst/>
            </a:prstGeom>
            <a:ln w="3175">
              <a:solidFill>
                <a:srgbClr val="2F5597"/>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rot="10800000" flipV="1">
            <a:off x="5748609" y="2688772"/>
            <a:ext cx="2176193" cy="775"/>
          </a:xfrm>
          <a:prstGeom prst="line">
            <a:avLst/>
          </a:prstGeom>
          <a:ln w="3175">
            <a:solidFill>
              <a:srgbClr val="2F5597"/>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800000" flipV="1">
            <a:off x="5748609" y="3189517"/>
            <a:ext cx="2176193" cy="775"/>
          </a:xfrm>
          <a:prstGeom prst="line">
            <a:avLst/>
          </a:prstGeom>
          <a:ln w="3175">
            <a:solidFill>
              <a:srgbClr val="2F5597"/>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V="1">
            <a:off x="5748608" y="3646719"/>
            <a:ext cx="2176193" cy="775"/>
          </a:xfrm>
          <a:prstGeom prst="line">
            <a:avLst/>
          </a:prstGeom>
          <a:ln w="3175">
            <a:solidFill>
              <a:srgbClr val="2F5597"/>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V="1">
            <a:off x="5781266" y="4114807"/>
            <a:ext cx="2176193" cy="775"/>
          </a:xfrm>
          <a:prstGeom prst="line">
            <a:avLst/>
          </a:prstGeom>
          <a:ln w="3175">
            <a:solidFill>
              <a:srgbClr val="2F5597"/>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0800000" flipV="1">
            <a:off x="5803038" y="4604667"/>
            <a:ext cx="2176193" cy="775"/>
          </a:xfrm>
          <a:prstGeom prst="line">
            <a:avLst/>
          </a:prstGeom>
          <a:ln w="3175">
            <a:solidFill>
              <a:srgbClr val="2F5597"/>
            </a:solidFill>
          </a:ln>
        </p:spPr>
        <p:style>
          <a:lnRef idx="1">
            <a:schemeClr val="accent1"/>
          </a:lnRef>
          <a:fillRef idx="0">
            <a:schemeClr val="accent1"/>
          </a:fillRef>
          <a:effectRef idx="0">
            <a:schemeClr val="accent1"/>
          </a:effectRef>
          <a:fontRef idx="minor">
            <a:schemeClr val="tx1"/>
          </a:fontRef>
        </p:style>
      </p:cxnSp>
      <p:sp>
        <p:nvSpPr>
          <p:cNvPr id="48" name="TextBox 75"/>
          <p:cNvSpPr txBox="1"/>
          <p:nvPr/>
        </p:nvSpPr>
        <p:spPr>
          <a:xfrm>
            <a:off x="5742505" y="3677216"/>
            <a:ext cx="1714209" cy="4154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dirty="0" smtClean="0">
                <a:solidFill>
                  <a:schemeClr val="tx1">
                    <a:lumMod val="95000"/>
                    <a:lumOff val="5000"/>
                  </a:schemeClr>
                </a:solidFill>
                <a:latin typeface="微软雅黑" pitchFamily="34" charset="-122"/>
                <a:ea typeface="微软雅黑" pitchFamily="34" charset="-122"/>
              </a:rPr>
              <a:t>会员用户的充值</a:t>
            </a:r>
            <a:endParaRPr lang="en-US" altLang="zh-CN" sz="1400" dirty="0">
              <a:solidFill>
                <a:schemeClr val="tx1">
                  <a:lumMod val="95000"/>
                  <a:lumOff val="5000"/>
                </a:schemeClr>
              </a:solidFill>
              <a:latin typeface="微软雅黑" pitchFamily="34" charset="-122"/>
              <a:ea typeface="微软雅黑" pitchFamily="34" charset="-122"/>
            </a:endParaRPr>
          </a:p>
        </p:txBody>
      </p:sp>
      <p:sp>
        <p:nvSpPr>
          <p:cNvPr id="49" name="TextBox 75"/>
          <p:cNvSpPr txBox="1"/>
          <p:nvPr/>
        </p:nvSpPr>
        <p:spPr>
          <a:xfrm>
            <a:off x="5742505" y="2730159"/>
            <a:ext cx="1725095" cy="4154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dirty="0" smtClean="0">
                <a:solidFill>
                  <a:schemeClr val="tx1">
                    <a:lumMod val="95000"/>
                    <a:lumOff val="5000"/>
                  </a:schemeClr>
                </a:solidFill>
                <a:latin typeface="微软雅黑" pitchFamily="34" charset="-122"/>
                <a:ea typeface="微软雅黑" pitchFamily="34" charset="-122"/>
              </a:rPr>
              <a:t>会员信息管理</a:t>
            </a:r>
            <a:endParaRPr lang="en-US" altLang="zh-CN" sz="1400" dirty="0">
              <a:solidFill>
                <a:schemeClr val="tx1">
                  <a:lumMod val="95000"/>
                  <a:lumOff val="5000"/>
                </a:schemeClr>
              </a:solidFill>
              <a:latin typeface="微软雅黑" pitchFamily="34" charset="-122"/>
              <a:ea typeface="微软雅黑" pitchFamily="34" charset="-122"/>
            </a:endParaRPr>
          </a:p>
        </p:txBody>
      </p:sp>
      <p:sp>
        <p:nvSpPr>
          <p:cNvPr id="50" name="TextBox 75"/>
          <p:cNvSpPr txBox="1"/>
          <p:nvPr/>
        </p:nvSpPr>
        <p:spPr>
          <a:xfrm>
            <a:off x="5742505" y="1728674"/>
            <a:ext cx="1714209" cy="4154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dirty="0" smtClean="0">
                <a:solidFill>
                  <a:schemeClr val="tx1">
                    <a:lumMod val="95000"/>
                    <a:lumOff val="5000"/>
                  </a:schemeClr>
                </a:solidFill>
                <a:latin typeface="微软雅黑" pitchFamily="34" charset="-122"/>
                <a:ea typeface="微软雅黑" pitchFamily="34" charset="-122"/>
              </a:rPr>
              <a:t>房间信息管理</a:t>
            </a:r>
            <a:endParaRPr lang="en-US" altLang="zh-CN" sz="1400" dirty="0">
              <a:solidFill>
                <a:schemeClr val="tx1">
                  <a:lumMod val="95000"/>
                  <a:lumOff val="5000"/>
                </a:schemeClr>
              </a:solidFill>
              <a:latin typeface="微软雅黑" pitchFamily="34" charset="-122"/>
              <a:ea typeface="微软雅黑" pitchFamily="34" charset="-122"/>
            </a:endParaRPr>
          </a:p>
        </p:txBody>
      </p:sp>
      <p:sp>
        <p:nvSpPr>
          <p:cNvPr id="51" name="TextBox 75"/>
          <p:cNvSpPr txBox="1"/>
          <p:nvPr/>
        </p:nvSpPr>
        <p:spPr>
          <a:xfrm>
            <a:off x="5764277" y="4156187"/>
            <a:ext cx="1714208" cy="41581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dirty="0" smtClean="0">
                <a:solidFill>
                  <a:schemeClr val="tx1">
                    <a:lumMod val="95000"/>
                    <a:lumOff val="5000"/>
                  </a:schemeClr>
                </a:solidFill>
                <a:latin typeface="微软雅黑" pitchFamily="34" charset="-122"/>
                <a:ea typeface="微软雅黑" pitchFamily="34" charset="-122"/>
              </a:rPr>
              <a:t>会员办理入住业务</a:t>
            </a:r>
            <a:endParaRPr lang="en-US" altLang="zh-CN" sz="1400" dirty="0">
              <a:solidFill>
                <a:schemeClr val="tx1">
                  <a:lumMod val="95000"/>
                  <a:lumOff val="5000"/>
                </a:schemeClr>
              </a:solidFill>
              <a:latin typeface="微软雅黑" pitchFamily="34" charset="-122"/>
              <a:ea typeface="微软雅黑" pitchFamily="34" charset="-122"/>
            </a:endParaRPr>
          </a:p>
        </p:txBody>
      </p:sp>
      <p:sp>
        <p:nvSpPr>
          <p:cNvPr id="52" name="TextBox 75"/>
          <p:cNvSpPr txBox="1"/>
          <p:nvPr/>
        </p:nvSpPr>
        <p:spPr>
          <a:xfrm>
            <a:off x="5742507" y="3209129"/>
            <a:ext cx="1725094" cy="4154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dirty="0" smtClean="0">
                <a:solidFill>
                  <a:schemeClr val="tx1">
                    <a:lumMod val="95000"/>
                    <a:lumOff val="5000"/>
                  </a:schemeClr>
                </a:solidFill>
                <a:latin typeface="微软雅黑" pitchFamily="34" charset="-122"/>
                <a:ea typeface="微软雅黑" pitchFamily="34" charset="-122"/>
              </a:rPr>
              <a:t>会员的添加</a:t>
            </a:r>
            <a:endParaRPr lang="en-US" altLang="zh-CN" sz="1400" dirty="0">
              <a:solidFill>
                <a:schemeClr val="tx1">
                  <a:lumMod val="95000"/>
                  <a:lumOff val="5000"/>
                </a:schemeClr>
              </a:solidFill>
              <a:latin typeface="微软雅黑" pitchFamily="34" charset="-122"/>
              <a:ea typeface="微软雅黑" pitchFamily="34" charset="-122"/>
            </a:endParaRPr>
          </a:p>
        </p:txBody>
      </p:sp>
      <p:sp>
        <p:nvSpPr>
          <p:cNvPr id="53" name="TextBox 75"/>
          <p:cNvSpPr txBox="1"/>
          <p:nvPr/>
        </p:nvSpPr>
        <p:spPr>
          <a:xfrm>
            <a:off x="5731621" y="2272960"/>
            <a:ext cx="1703322" cy="3786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dirty="0" smtClean="0">
                <a:solidFill>
                  <a:schemeClr val="tx1">
                    <a:lumMod val="95000"/>
                    <a:lumOff val="5000"/>
                  </a:schemeClr>
                </a:solidFill>
                <a:latin typeface="微软雅黑" pitchFamily="34" charset="-122"/>
                <a:ea typeface="微软雅黑" pitchFamily="34" charset="-122"/>
              </a:rPr>
              <a:t>商品信息管理</a:t>
            </a:r>
            <a:endParaRPr lang="en-US" altLang="zh-CN" sz="1400" dirty="0">
              <a:solidFill>
                <a:schemeClr val="tx1">
                  <a:lumMod val="95000"/>
                  <a:lumOff val="5000"/>
                </a:schemeClr>
              </a:solidFill>
              <a:latin typeface="微软雅黑" pitchFamily="34" charset="-122"/>
              <a:ea typeface="微软雅黑" pitchFamily="34" charset="-122"/>
            </a:endParaRPr>
          </a:p>
        </p:txBody>
      </p:sp>
      <p:sp>
        <p:nvSpPr>
          <p:cNvPr id="54" name="TextBox 75"/>
          <p:cNvSpPr txBox="1"/>
          <p:nvPr/>
        </p:nvSpPr>
        <p:spPr>
          <a:xfrm>
            <a:off x="5786049" y="4635158"/>
            <a:ext cx="1703322" cy="4154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dirty="0" smtClean="0">
                <a:solidFill>
                  <a:schemeClr val="tx1">
                    <a:lumMod val="95000"/>
                    <a:lumOff val="5000"/>
                  </a:schemeClr>
                </a:solidFill>
                <a:latin typeface="微软雅黑" pitchFamily="34" charset="-122"/>
                <a:ea typeface="微软雅黑" pitchFamily="34" charset="-122"/>
              </a:rPr>
              <a:t>会员办理退房业务</a:t>
            </a:r>
            <a:endParaRPr lang="en-US" altLang="zh-CN" sz="1400" dirty="0">
              <a:solidFill>
                <a:schemeClr val="tx1">
                  <a:lumMod val="95000"/>
                  <a:lumOff val="5000"/>
                </a:schemeClr>
              </a:solidFill>
              <a:latin typeface="微软雅黑" pitchFamily="34" charset="-122"/>
              <a:ea typeface="微软雅黑" pitchFamily="34" charset="-122"/>
            </a:endParaRPr>
          </a:p>
        </p:txBody>
      </p:sp>
      <p:sp>
        <p:nvSpPr>
          <p:cNvPr id="55" name="TextBox 75"/>
          <p:cNvSpPr txBox="1"/>
          <p:nvPr/>
        </p:nvSpPr>
        <p:spPr>
          <a:xfrm>
            <a:off x="5709850" y="1217044"/>
            <a:ext cx="1703321" cy="3786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dirty="0" smtClean="0">
                <a:solidFill>
                  <a:schemeClr val="tx1">
                    <a:lumMod val="95000"/>
                    <a:lumOff val="5000"/>
                  </a:schemeClr>
                </a:solidFill>
                <a:latin typeface="微软雅黑" pitchFamily="34" charset="-122"/>
                <a:ea typeface="微软雅黑" pitchFamily="34" charset="-122"/>
              </a:rPr>
              <a:t>管理员登录</a:t>
            </a:r>
            <a:endParaRPr lang="en-US" altLang="zh-CN" sz="1400" dirty="0">
              <a:solidFill>
                <a:schemeClr val="tx1">
                  <a:lumMod val="95000"/>
                  <a:lumOff val="5000"/>
                </a:schemeClr>
              </a:solidFill>
              <a:latin typeface="微软雅黑" pitchFamily="34" charset="-122"/>
              <a:ea typeface="微软雅黑" pitchFamily="34" charset="-122"/>
            </a:endParaRPr>
          </a:p>
        </p:txBody>
      </p:sp>
      <p:grpSp>
        <p:nvGrpSpPr>
          <p:cNvPr id="56" name="组合 55"/>
          <p:cNvGrpSpPr/>
          <p:nvPr/>
        </p:nvGrpSpPr>
        <p:grpSpPr>
          <a:xfrm>
            <a:off x="185055" y="3962413"/>
            <a:ext cx="1730832" cy="2307759"/>
            <a:chOff x="3416300" y="-3752850"/>
            <a:chExt cx="5359400" cy="8286750"/>
          </a:xfrm>
        </p:grpSpPr>
        <p:grpSp>
          <p:nvGrpSpPr>
            <p:cNvPr id="57" name="Group 4"/>
            <p:cNvGrpSpPr>
              <a:grpSpLocks noChangeAspect="1"/>
            </p:cNvGrpSpPr>
            <p:nvPr/>
          </p:nvGrpSpPr>
          <p:grpSpPr bwMode="auto">
            <a:xfrm>
              <a:off x="5003800" y="2319338"/>
              <a:ext cx="2184400" cy="2214563"/>
              <a:chOff x="3152" y="1461"/>
              <a:chExt cx="1376" cy="1395"/>
            </a:xfrm>
          </p:grpSpPr>
          <p:sp>
            <p:nvSpPr>
              <p:cNvPr id="59" name="AutoShape 3"/>
              <p:cNvSpPr>
                <a:spLocks noChangeAspect="1" noChangeArrowheads="1" noTextEdit="1"/>
              </p:cNvSpPr>
              <p:nvPr/>
            </p:nvSpPr>
            <p:spPr bwMode="auto">
              <a:xfrm>
                <a:off x="3152" y="1464"/>
                <a:ext cx="1376"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Rectangle 5"/>
              <p:cNvSpPr>
                <a:spLocks noChangeArrowheads="1"/>
              </p:cNvSpPr>
              <p:nvPr/>
            </p:nvSpPr>
            <p:spPr bwMode="auto">
              <a:xfrm>
                <a:off x="3152" y="1461"/>
                <a:ext cx="1376" cy="247"/>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6"/>
              <p:cNvSpPr>
                <a:spLocks noChangeArrowheads="1"/>
              </p:cNvSpPr>
              <p:nvPr/>
            </p:nvSpPr>
            <p:spPr bwMode="auto">
              <a:xfrm>
                <a:off x="3257" y="1708"/>
                <a:ext cx="1145" cy="684"/>
              </a:xfrm>
              <a:prstGeom prst="rect">
                <a:avLst/>
              </a:prstGeom>
              <a:solidFill>
                <a:srgbClr val="2F55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7"/>
              <p:cNvSpPr>
                <a:spLocks/>
              </p:cNvSpPr>
              <p:nvPr/>
            </p:nvSpPr>
            <p:spPr bwMode="auto">
              <a:xfrm>
                <a:off x="3152" y="2392"/>
                <a:ext cx="1352" cy="461"/>
              </a:xfrm>
              <a:custGeom>
                <a:avLst/>
                <a:gdLst>
                  <a:gd name="T0" fmla="*/ 0 w 504"/>
                  <a:gd name="T1" fmla="*/ 0 h 172"/>
                  <a:gd name="T2" fmla="*/ 252 w 504"/>
                  <a:gd name="T3" fmla="*/ 172 h 172"/>
                  <a:gd name="T4" fmla="*/ 504 w 504"/>
                  <a:gd name="T5" fmla="*/ 0 h 172"/>
                </a:gdLst>
                <a:ahLst/>
                <a:cxnLst>
                  <a:cxn ang="0">
                    <a:pos x="T0" y="T1"/>
                  </a:cxn>
                  <a:cxn ang="0">
                    <a:pos x="T2" y="T3"/>
                  </a:cxn>
                  <a:cxn ang="0">
                    <a:pos x="T4" y="T5"/>
                  </a:cxn>
                </a:cxnLst>
                <a:rect l="0" t="0" r="r" b="b"/>
                <a:pathLst>
                  <a:path w="504" h="172">
                    <a:moveTo>
                      <a:pt x="0" y="0"/>
                    </a:moveTo>
                    <a:cubicBezTo>
                      <a:pt x="0" y="46"/>
                      <a:pt x="113" y="172"/>
                      <a:pt x="252" y="172"/>
                    </a:cubicBezTo>
                    <a:cubicBezTo>
                      <a:pt x="391" y="172"/>
                      <a:pt x="504" y="46"/>
                      <a:pt x="504" y="0"/>
                    </a:cubicBezTo>
                  </a:path>
                </a:pathLst>
              </a:custGeom>
              <a:gradFill flip="none" rotWithShape="1">
                <a:gsLst>
                  <a:gs pos="33000">
                    <a:srgbClr val="2F5597"/>
                  </a:gs>
                  <a:gs pos="2000">
                    <a:schemeClr val="accent5">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63" name="Freeform 8"/>
              <p:cNvSpPr>
                <a:spLocks/>
              </p:cNvSpPr>
              <p:nvPr/>
            </p:nvSpPr>
            <p:spPr bwMode="auto">
              <a:xfrm>
                <a:off x="3211" y="1724"/>
                <a:ext cx="1237" cy="250"/>
              </a:xfrm>
              <a:custGeom>
                <a:avLst/>
                <a:gdLst>
                  <a:gd name="T0" fmla="*/ 17 w 461"/>
                  <a:gd name="T1" fmla="*/ 93 h 93"/>
                  <a:gd name="T2" fmla="*/ 1 w 461"/>
                  <a:gd name="T3" fmla="*/ 79 h 93"/>
                  <a:gd name="T4" fmla="*/ 14 w 461"/>
                  <a:gd name="T5" fmla="*/ 61 h 93"/>
                  <a:gd name="T6" fmla="*/ 442 w 461"/>
                  <a:gd name="T7" fmla="*/ 2 h 93"/>
                  <a:gd name="T8" fmla="*/ 460 w 461"/>
                  <a:gd name="T9" fmla="*/ 15 h 93"/>
                  <a:gd name="T10" fmla="*/ 446 w 461"/>
                  <a:gd name="T11" fmla="*/ 33 h 93"/>
                  <a:gd name="T12" fmla="*/ 19 w 461"/>
                  <a:gd name="T13" fmla="*/ 93 h 93"/>
                  <a:gd name="T14" fmla="*/ 17 w 461"/>
                  <a:gd name="T15" fmla="*/ 93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1" h="93">
                    <a:moveTo>
                      <a:pt x="17" y="93"/>
                    </a:moveTo>
                    <a:cubicBezTo>
                      <a:pt x="9" y="93"/>
                      <a:pt x="2" y="87"/>
                      <a:pt x="1" y="79"/>
                    </a:cubicBezTo>
                    <a:cubicBezTo>
                      <a:pt x="0" y="70"/>
                      <a:pt x="6" y="62"/>
                      <a:pt x="14" y="61"/>
                    </a:cubicBezTo>
                    <a:cubicBezTo>
                      <a:pt x="442" y="2"/>
                      <a:pt x="442" y="2"/>
                      <a:pt x="442" y="2"/>
                    </a:cubicBezTo>
                    <a:cubicBezTo>
                      <a:pt x="450" y="0"/>
                      <a:pt x="458" y="7"/>
                      <a:pt x="460" y="15"/>
                    </a:cubicBezTo>
                    <a:cubicBezTo>
                      <a:pt x="461" y="24"/>
                      <a:pt x="455" y="32"/>
                      <a:pt x="446" y="33"/>
                    </a:cubicBezTo>
                    <a:cubicBezTo>
                      <a:pt x="19" y="93"/>
                      <a:pt x="19" y="93"/>
                      <a:pt x="19" y="93"/>
                    </a:cubicBezTo>
                    <a:cubicBezTo>
                      <a:pt x="18" y="93"/>
                      <a:pt x="17" y="93"/>
                      <a:pt x="17" y="93"/>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9"/>
              <p:cNvSpPr>
                <a:spLocks/>
              </p:cNvSpPr>
              <p:nvPr/>
            </p:nvSpPr>
            <p:spPr bwMode="auto">
              <a:xfrm>
                <a:off x="3211" y="1925"/>
                <a:ext cx="1237" cy="247"/>
              </a:xfrm>
              <a:custGeom>
                <a:avLst/>
                <a:gdLst>
                  <a:gd name="T0" fmla="*/ 17 w 461"/>
                  <a:gd name="T1" fmla="*/ 92 h 92"/>
                  <a:gd name="T2" fmla="*/ 1 w 461"/>
                  <a:gd name="T3" fmla="*/ 78 h 92"/>
                  <a:gd name="T4" fmla="*/ 14 w 461"/>
                  <a:gd name="T5" fmla="*/ 60 h 92"/>
                  <a:gd name="T6" fmla="*/ 442 w 461"/>
                  <a:gd name="T7" fmla="*/ 1 h 92"/>
                  <a:gd name="T8" fmla="*/ 460 w 461"/>
                  <a:gd name="T9" fmla="*/ 14 h 92"/>
                  <a:gd name="T10" fmla="*/ 446 w 461"/>
                  <a:gd name="T11" fmla="*/ 33 h 92"/>
                  <a:gd name="T12" fmla="*/ 19 w 461"/>
                  <a:gd name="T13" fmla="*/ 92 h 92"/>
                  <a:gd name="T14" fmla="*/ 17 w 461"/>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1" h="92">
                    <a:moveTo>
                      <a:pt x="17" y="92"/>
                    </a:moveTo>
                    <a:cubicBezTo>
                      <a:pt x="9" y="92"/>
                      <a:pt x="2" y="86"/>
                      <a:pt x="1" y="78"/>
                    </a:cubicBezTo>
                    <a:cubicBezTo>
                      <a:pt x="0" y="69"/>
                      <a:pt x="6" y="61"/>
                      <a:pt x="14" y="60"/>
                    </a:cubicBezTo>
                    <a:cubicBezTo>
                      <a:pt x="442" y="1"/>
                      <a:pt x="442" y="1"/>
                      <a:pt x="442" y="1"/>
                    </a:cubicBezTo>
                    <a:cubicBezTo>
                      <a:pt x="450" y="0"/>
                      <a:pt x="458" y="6"/>
                      <a:pt x="460" y="14"/>
                    </a:cubicBezTo>
                    <a:cubicBezTo>
                      <a:pt x="461" y="23"/>
                      <a:pt x="455" y="31"/>
                      <a:pt x="446" y="33"/>
                    </a:cubicBezTo>
                    <a:cubicBezTo>
                      <a:pt x="19" y="92"/>
                      <a:pt x="19" y="92"/>
                      <a:pt x="19" y="92"/>
                    </a:cubicBezTo>
                    <a:cubicBezTo>
                      <a:pt x="18" y="92"/>
                      <a:pt x="17" y="92"/>
                      <a:pt x="17" y="9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0"/>
              <p:cNvSpPr>
                <a:spLocks/>
              </p:cNvSpPr>
              <p:nvPr/>
            </p:nvSpPr>
            <p:spPr bwMode="auto">
              <a:xfrm>
                <a:off x="3211" y="2124"/>
                <a:ext cx="1237" cy="246"/>
              </a:xfrm>
              <a:custGeom>
                <a:avLst/>
                <a:gdLst>
                  <a:gd name="T0" fmla="*/ 17 w 461"/>
                  <a:gd name="T1" fmla="*/ 92 h 92"/>
                  <a:gd name="T2" fmla="*/ 1 w 461"/>
                  <a:gd name="T3" fmla="*/ 78 h 92"/>
                  <a:gd name="T4" fmla="*/ 14 w 461"/>
                  <a:gd name="T5" fmla="*/ 60 h 92"/>
                  <a:gd name="T6" fmla="*/ 442 w 461"/>
                  <a:gd name="T7" fmla="*/ 1 h 92"/>
                  <a:gd name="T8" fmla="*/ 460 w 461"/>
                  <a:gd name="T9" fmla="*/ 15 h 92"/>
                  <a:gd name="T10" fmla="*/ 446 w 461"/>
                  <a:gd name="T11" fmla="*/ 33 h 92"/>
                  <a:gd name="T12" fmla="*/ 19 w 461"/>
                  <a:gd name="T13" fmla="*/ 92 h 92"/>
                  <a:gd name="T14" fmla="*/ 17 w 461"/>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1" h="92">
                    <a:moveTo>
                      <a:pt x="17" y="92"/>
                    </a:moveTo>
                    <a:cubicBezTo>
                      <a:pt x="9" y="92"/>
                      <a:pt x="2" y="86"/>
                      <a:pt x="1" y="78"/>
                    </a:cubicBezTo>
                    <a:cubicBezTo>
                      <a:pt x="0" y="70"/>
                      <a:pt x="6" y="62"/>
                      <a:pt x="14" y="60"/>
                    </a:cubicBezTo>
                    <a:cubicBezTo>
                      <a:pt x="442" y="1"/>
                      <a:pt x="442" y="1"/>
                      <a:pt x="442" y="1"/>
                    </a:cubicBezTo>
                    <a:cubicBezTo>
                      <a:pt x="450" y="0"/>
                      <a:pt x="458" y="6"/>
                      <a:pt x="460" y="15"/>
                    </a:cubicBezTo>
                    <a:cubicBezTo>
                      <a:pt x="461" y="23"/>
                      <a:pt x="455" y="31"/>
                      <a:pt x="446" y="33"/>
                    </a:cubicBezTo>
                    <a:cubicBezTo>
                      <a:pt x="19" y="92"/>
                      <a:pt x="19" y="92"/>
                      <a:pt x="19" y="92"/>
                    </a:cubicBezTo>
                    <a:cubicBezTo>
                      <a:pt x="18" y="92"/>
                      <a:pt x="17" y="92"/>
                      <a:pt x="17" y="9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8" name="Freeform 29"/>
            <p:cNvSpPr>
              <a:spLocks noEditPoints="1"/>
            </p:cNvSpPr>
            <p:nvPr/>
          </p:nvSpPr>
          <p:spPr bwMode="auto">
            <a:xfrm>
              <a:off x="3416300" y="-3752850"/>
              <a:ext cx="5359400" cy="6191250"/>
            </a:xfrm>
            <a:custGeom>
              <a:avLst/>
              <a:gdLst>
                <a:gd name="T0" fmla="*/ 638 w 1263"/>
                <a:gd name="T1" fmla="*/ 68 h 1459"/>
                <a:gd name="T2" fmla="*/ 1195 w 1263"/>
                <a:gd name="T3" fmla="*/ 646 h 1459"/>
                <a:gd name="T4" fmla="*/ 1053 w 1263"/>
                <a:gd name="T5" fmla="*/ 1008 h 1459"/>
                <a:gd name="T6" fmla="*/ 952 w 1263"/>
                <a:gd name="T7" fmla="*/ 1248 h 1459"/>
                <a:gd name="T8" fmla="*/ 884 w 1263"/>
                <a:gd name="T9" fmla="*/ 1391 h 1459"/>
                <a:gd name="T10" fmla="*/ 632 w 1263"/>
                <a:gd name="T11" fmla="*/ 1391 h 1459"/>
                <a:gd name="T12" fmla="*/ 380 w 1263"/>
                <a:gd name="T13" fmla="*/ 1391 h 1459"/>
                <a:gd name="T14" fmla="*/ 311 w 1263"/>
                <a:gd name="T15" fmla="*/ 1248 h 1459"/>
                <a:gd name="T16" fmla="*/ 210 w 1263"/>
                <a:gd name="T17" fmla="*/ 1008 h 1459"/>
                <a:gd name="T18" fmla="*/ 68 w 1263"/>
                <a:gd name="T19" fmla="*/ 646 h 1459"/>
                <a:gd name="T20" fmla="*/ 632 w 1263"/>
                <a:gd name="T21" fmla="*/ 68 h 1459"/>
                <a:gd name="T22" fmla="*/ 638 w 1263"/>
                <a:gd name="T23" fmla="*/ 68 h 1459"/>
                <a:gd name="T24" fmla="*/ 638 w 1263"/>
                <a:gd name="T25" fmla="*/ 0 h 1459"/>
                <a:gd name="T26" fmla="*/ 638 w 1263"/>
                <a:gd name="T27" fmla="*/ 68 h 1459"/>
                <a:gd name="T28" fmla="*/ 638 w 1263"/>
                <a:gd name="T29" fmla="*/ 0 h 1459"/>
                <a:gd name="T30" fmla="*/ 631 w 1263"/>
                <a:gd name="T31" fmla="*/ 0 h 1459"/>
                <a:gd name="T32" fmla="*/ 439 w 1263"/>
                <a:gd name="T33" fmla="*/ 31 h 1459"/>
                <a:gd name="T34" fmla="*/ 233 w 1263"/>
                <a:gd name="T35" fmla="*/ 135 h 1459"/>
                <a:gd name="T36" fmla="*/ 67 w 1263"/>
                <a:gd name="T37" fmla="*/ 336 h 1459"/>
                <a:gd name="T38" fmla="*/ 0 w 1263"/>
                <a:gd name="T39" fmla="*/ 646 h 1459"/>
                <a:gd name="T40" fmla="*/ 159 w 1263"/>
                <a:gd name="T41" fmla="*/ 1053 h 1459"/>
                <a:gd name="T42" fmla="*/ 239 w 1263"/>
                <a:gd name="T43" fmla="*/ 1188 h 1459"/>
                <a:gd name="T44" fmla="*/ 245 w 1263"/>
                <a:gd name="T45" fmla="*/ 1233 h 1459"/>
                <a:gd name="T46" fmla="*/ 245 w 1263"/>
                <a:gd name="T47" fmla="*/ 1233 h 1459"/>
                <a:gd name="T48" fmla="*/ 244 w 1263"/>
                <a:gd name="T49" fmla="*/ 1236 h 1459"/>
                <a:gd name="T50" fmla="*/ 273 w 1263"/>
                <a:gd name="T51" fmla="*/ 1399 h 1459"/>
                <a:gd name="T52" fmla="*/ 369 w 1263"/>
                <a:gd name="T53" fmla="*/ 1458 h 1459"/>
                <a:gd name="T54" fmla="*/ 374 w 1263"/>
                <a:gd name="T55" fmla="*/ 1459 h 1459"/>
                <a:gd name="T56" fmla="*/ 380 w 1263"/>
                <a:gd name="T57" fmla="*/ 1459 h 1459"/>
                <a:gd name="T58" fmla="*/ 632 w 1263"/>
                <a:gd name="T59" fmla="*/ 1459 h 1459"/>
                <a:gd name="T60" fmla="*/ 884 w 1263"/>
                <a:gd name="T61" fmla="*/ 1459 h 1459"/>
                <a:gd name="T62" fmla="*/ 889 w 1263"/>
                <a:gd name="T63" fmla="*/ 1459 h 1459"/>
                <a:gd name="T64" fmla="*/ 895 w 1263"/>
                <a:gd name="T65" fmla="*/ 1458 h 1459"/>
                <a:gd name="T66" fmla="*/ 991 w 1263"/>
                <a:gd name="T67" fmla="*/ 1399 h 1459"/>
                <a:gd name="T68" fmla="*/ 1019 w 1263"/>
                <a:gd name="T69" fmla="*/ 1236 h 1459"/>
                <a:gd name="T70" fmla="*/ 1018 w 1263"/>
                <a:gd name="T71" fmla="*/ 1233 h 1459"/>
                <a:gd name="T72" fmla="*/ 1018 w 1263"/>
                <a:gd name="T73" fmla="*/ 1232 h 1459"/>
                <a:gd name="T74" fmla="*/ 1024 w 1263"/>
                <a:gd name="T75" fmla="*/ 1187 h 1459"/>
                <a:gd name="T76" fmla="*/ 1104 w 1263"/>
                <a:gd name="T77" fmla="*/ 1053 h 1459"/>
                <a:gd name="T78" fmla="*/ 1263 w 1263"/>
                <a:gd name="T79" fmla="*/ 646 h 1459"/>
                <a:gd name="T80" fmla="*/ 1035 w 1263"/>
                <a:gd name="T81" fmla="*/ 138 h 1459"/>
                <a:gd name="T82" fmla="*/ 638 w 1263"/>
                <a:gd name="T83" fmla="*/ 0 h 1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63" h="1459">
                  <a:moveTo>
                    <a:pt x="638" y="68"/>
                  </a:moveTo>
                  <a:cubicBezTo>
                    <a:pt x="841" y="68"/>
                    <a:pt x="1195" y="203"/>
                    <a:pt x="1195" y="646"/>
                  </a:cubicBezTo>
                  <a:cubicBezTo>
                    <a:pt x="1195" y="744"/>
                    <a:pt x="1180" y="863"/>
                    <a:pt x="1053" y="1008"/>
                  </a:cubicBezTo>
                  <a:cubicBezTo>
                    <a:pt x="925" y="1154"/>
                    <a:pt x="952" y="1248"/>
                    <a:pt x="952" y="1248"/>
                  </a:cubicBezTo>
                  <a:cubicBezTo>
                    <a:pt x="952" y="1248"/>
                    <a:pt x="976" y="1376"/>
                    <a:pt x="884" y="1391"/>
                  </a:cubicBezTo>
                  <a:cubicBezTo>
                    <a:pt x="632" y="1391"/>
                    <a:pt x="632" y="1391"/>
                    <a:pt x="632" y="1391"/>
                  </a:cubicBezTo>
                  <a:cubicBezTo>
                    <a:pt x="380" y="1391"/>
                    <a:pt x="380" y="1391"/>
                    <a:pt x="380" y="1391"/>
                  </a:cubicBezTo>
                  <a:cubicBezTo>
                    <a:pt x="288" y="1376"/>
                    <a:pt x="311" y="1248"/>
                    <a:pt x="311" y="1248"/>
                  </a:cubicBezTo>
                  <a:cubicBezTo>
                    <a:pt x="311" y="1248"/>
                    <a:pt x="337" y="1155"/>
                    <a:pt x="210" y="1008"/>
                  </a:cubicBezTo>
                  <a:cubicBezTo>
                    <a:pt x="75" y="851"/>
                    <a:pt x="68" y="744"/>
                    <a:pt x="68" y="646"/>
                  </a:cubicBezTo>
                  <a:cubicBezTo>
                    <a:pt x="68" y="195"/>
                    <a:pt x="430" y="71"/>
                    <a:pt x="632" y="68"/>
                  </a:cubicBezTo>
                  <a:cubicBezTo>
                    <a:pt x="634" y="68"/>
                    <a:pt x="636" y="68"/>
                    <a:pt x="638" y="68"/>
                  </a:cubicBezTo>
                  <a:moveTo>
                    <a:pt x="638" y="0"/>
                  </a:moveTo>
                  <a:cubicBezTo>
                    <a:pt x="638" y="68"/>
                    <a:pt x="638" y="68"/>
                    <a:pt x="638" y="68"/>
                  </a:cubicBezTo>
                  <a:cubicBezTo>
                    <a:pt x="638" y="0"/>
                    <a:pt x="638" y="0"/>
                    <a:pt x="638" y="0"/>
                  </a:cubicBezTo>
                  <a:cubicBezTo>
                    <a:pt x="635" y="0"/>
                    <a:pt x="633" y="0"/>
                    <a:pt x="631" y="0"/>
                  </a:cubicBezTo>
                  <a:cubicBezTo>
                    <a:pt x="568" y="1"/>
                    <a:pt x="502" y="12"/>
                    <a:pt x="439" y="31"/>
                  </a:cubicBezTo>
                  <a:cubicBezTo>
                    <a:pt x="362" y="54"/>
                    <a:pt x="293" y="89"/>
                    <a:pt x="233" y="135"/>
                  </a:cubicBezTo>
                  <a:cubicBezTo>
                    <a:pt x="162" y="189"/>
                    <a:pt x="106" y="257"/>
                    <a:pt x="67" y="336"/>
                  </a:cubicBezTo>
                  <a:cubicBezTo>
                    <a:pt x="23" y="426"/>
                    <a:pt x="0" y="530"/>
                    <a:pt x="0" y="646"/>
                  </a:cubicBezTo>
                  <a:cubicBezTo>
                    <a:pt x="0" y="759"/>
                    <a:pt x="12" y="882"/>
                    <a:pt x="159" y="1053"/>
                  </a:cubicBezTo>
                  <a:cubicBezTo>
                    <a:pt x="210" y="1112"/>
                    <a:pt x="231" y="1159"/>
                    <a:pt x="239" y="1188"/>
                  </a:cubicBezTo>
                  <a:cubicBezTo>
                    <a:pt x="247" y="1214"/>
                    <a:pt x="245" y="1230"/>
                    <a:pt x="245" y="1233"/>
                  </a:cubicBezTo>
                  <a:cubicBezTo>
                    <a:pt x="245" y="1233"/>
                    <a:pt x="245" y="1233"/>
                    <a:pt x="245" y="1233"/>
                  </a:cubicBezTo>
                  <a:cubicBezTo>
                    <a:pt x="244" y="1236"/>
                    <a:pt x="244" y="1236"/>
                    <a:pt x="244" y="1236"/>
                  </a:cubicBezTo>
                  <a:cubicBezTo>
                    <a:pt x="241" y="1252"/>
                    <a:pt x="229" y="1336"/>
                    <a:pt x="273" y="1399"/>
                  </a:cubicBezTo>
                  <a:cubicBezTo>
                    <a:pt x="295" y="1431"/>
                    <a:pt x="328" y="1451"/>
                    <a:pt x="369" y="1458"/>
                  </a:cubicBezTo>
                  <a:cubicBezTo>
                    <a:pt x="374" y="1459"/>
                    <a:pt x="374" y="1459"/>
                    <a:pt x="374" y="1459"/>
                  </a:cubicBezTo>
                  <a:cubicBezTo>
                    <a:pt x="380" y="1459"/>
                    <a:pt x="380" y="1459"/>
                    <a:pt x="380" y="1459"/>
                  </a:cubicBezTo>
                  <a:cubicBezTo>
                    <a:pt x="632" y="1459"/>
                    <a:pt x="632" y="1459"/>
                    <a:pt x="632" y="1459"/>
                  </a:cubicBezTo>
                  <a:cubicBezTo>
                    <a:pt x="884" y="1459"/>
                    <a:pt x="884" y="1459"/>
                    <a:pt x="884" y="1459"/>
                  </a:cubicBezTo>
                  <a:cubicBezTo>
                    <a:pt x="889" y="1459"/>
                    <a:pt x="889" y="1459"/>
                    <a:pt x="889" y="1459"/>
                  </a:cubicBezTo>
                  <a:cubicBezTo>
                    <a:pt x="895" y="1458"/>
                    <a:pt x="895" y="1458"/>
                    <a:pt x="895" y="1458"/>
                  </a:cubicBezTo>
                  <a:cubicBezTo>
                    <a:pt x="935" y="1451"/>
                    <a:pt x="968" y="1431"/>
                    <a:pt x="991" y="1399"/>
                  </a:cubicBezTo>
                  <a:cubicBezTo>
                    <a:pt x="1035" y="1336"/>
                    <a:pt x="1022" y="1252"/>
                    <a:pt x="1019" y="1236"/>
                  </a:cubicBezTo>
                  <a:cubicBezTo>
                    <a:pt x="1018" y="1233"/>
                    <a:pt x="1018" y="1233"/>
                    <a:pt x="1018" y="1233"/>
                  </a:cubicBezTo>
                  <a:cubicBezTo>
                    <a:pt x="1018" y="1232"/>
                    <a:pt x="1018" y="1232"/>
                    <a:pt x="1018" y="1232"/>
                  </a:cubicBezTo>
                  <a:cubicBezTo>
                    <a:pt x="1018" y="1229"/>
                    <a:pt x="1016" y="1213"/>
                    <a:pt x="1024" y="1187"/>
                  </a:cubicBezTo>
                  <a:cubicBezTo>
                    <a:pt x="1032" y="1158"/>
                    <a:pt x="1052" y="1112"/>
                    <a:pt x="1104" y="1053"/>
                  </a:cubicBezTo>
                  <a:cubicBezTo>
                    <a:pt x="1244" y="893"/>
                    <a:pt x="1263" y="758"/>
                    <a:pt x="1263" y="646"/>
                  </a:cubicBezTo>
                  <a:cubicBezTo>
                    <a:pt x="1263" y="374"/>
                    <a:pt x="1139" y="219"/>
                    <a:pt x="1035" y="138"/>
                  </a:cubicBezTo>
                  <a:cubicBezTo>
                    <a:pt x="925" y="51"/>
                    <a:pt x="776" y="0"/>
                    <a:pt x="638" y="0"/>
                  </a:cubicBezTo>
                  <a:close/>
                </a:path>
              </a:pathLst>
            </a:custGeom>
            <a:solidFill>
              <a:srgbClr val="2F55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68" name="组合 67"/>
          <p:cNvGrpSpPr/>
          <p:nvPr/>
        </p:nvGrpSpPr>
        <p:grpSpPr>
          <a:xfrm flipH="1">
            <a:off x="2264229" y="3740100"/>
            <a:ext cx="2476794" cy="342043"/>
            <a:chOff x="1660364" y="2063703"/>
            <a:chExt cx="4866971" cy="221240"/>
          </a:xfrm>
        </p:grpSpPr>
        <p:cxnSp>
          <p:nvCxnSpPr>
            <p:cNvPr id="69" name="直接连接符 68"/>
            <p:cNvCxnSpPr/>
            <p:nvPr/>
          </p:nvCxnSpPr>
          <p:spPr>
            <a:xfrm flipH="1">
              <a:off x="1660364" y="2066558"/>
              <a:ext cx="4704346" cy="0"/>
            </a:xfrm>
            <a:prstGeom prst="line">
              <a:avLst/>
            </a:prstGeom>
            <a:ln w="3175">
              <a:solidFill>
                <a:srgbClr val="2F5597"/>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flipV="1">
              <a:off x="6369077" y="2063703"/>
              <a:ext cx="158258" cy="221240"/>
            </a:xfrm>
            <a:prstGeom prst="line">
              <a:avLst/>
            </a:prstGeom>
            <a:ln w="3175">
              <a:solidFill>
                <a:srgbClr val="2F5597"/>
              </a:solidFill>
            </a:ln>
          </p:spPr>
          <p:style>
            <a:lnRef idx="1">
              <a:schemeClr val="accent1"/>
            </a:lnRef>
            <a:fillRef idx="0">
              <a:schemeClr val="accent1"/>
            </a:fillRef>
            <a:effectRef idx="0">
              <a:schemeClr val="accent1"/>
            </a:effectRef>
            <a:fontRef idx="minor">
              <a:schemeClr val="tx1"/>
            </a:fontRef>
          </p:style>
        </p:cxnSp>
      </p:grpSp>
      <p:cxnSp>
        <p:nvCxnSpPr>
          <p:cNvPr id="71" name="直接连接符 70"/>
          <p:cNvCxnSpPr/>
          <p:nvPr/>
        </p:nvCxnSpPr>
        <p:spPr>
          <a:xfrm rot="10800000" flipV="1">
            <a:off x="2526436" y="4604655"/>
            <a:ext cx="2176193" cy="775"/>
          </a:xfrm>
          <a:prstGeom prst="line">
            <a:avLst/>
          </a:prstGeom>
          <a:ln w="3175">
            <a:solidFill>
              <a:srgbClr val="2F5597"/>
            </a:soli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flipH="1">
            <a:off x="2362203" y="5312215"/>
            <a:ext cx="2393126" cy="261256"/>
            <a:chOff x="3354176" y="6292409"/>
            <a:chExt cx="5466771" cy="221240"/>
          </a:xfrm>
        </p:grpSpPr>
        <p:cxnSp>
          <p:nvCxnSpPr>
            <p:cNvPr id="73" name="直接连接符 72"/>
            <p:cNvCxnSpPr/>
            <p:nvPr/>
          </p:nvCxnSpPr>
          <p:spPr>
            <a:xfrm flipH="1">
              <a:off x="3354176" y="6513647"/>
              <a:ext cx="5308513" cy="0"/>
            </a:xfrm>
            <a:prstGeom prst="line">
              <a:avLst/>
            </a:prstGeom>
            <a:ln w="3175">
              <a:solidFill>
                <a:srgbClr val="2F5597"/>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8662689" y="6292409"/>
              <a:ext cx="158258" cy="221240"/>
            </a:xfrm>
            <a:prstGeom prst="line">
              <a:avLst/>
            </a:prstGeom>
            <a:ln w="31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75" name="TextBox 75"/>
          <p:cNvSpPr txBox="1"/>
          <p:nvPr/>
        </p:nvSpPr>
        <p:spPr>
          <a:xfrm>
            <a:off x="2999307" y="4123529"/>
            <a:ext cx="1703321" cy="37741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smtClean="0">
                <a:solidFill>
                  <a:schemeClr val="tx1">
                    <a:lumMod val="95000"/>
                    <a:lumOff val="5000"/>
                  </a:schemeClr>
                </a:solidFill>
                <a:latin typeface="微软雅黑" pitchFamily="34" charset="-122"/>
                <a:ea typeface="微软雅黑" pitchFamily="34" charset="-122"/>
              </a:rPr>
              <a:t>会员</a:t>
            </a:r>
            <a:r>
              <a:rPr lang="zh-CN" altLang="en-US" sz="1400">
                <a:solidFill>
                  <a:schemeClr val="tx1">
                    <a:lumMod val="95000"/>
                    <a:lumOff val="5000"/>
                  </a:schemeClr>
                </a:solidFill>
                <a:latin typeface="微软雅黑" pitchFamily="34" charset="-122"/>
                <a:ea typeface="微软雅黑" pitchFamily="34" charset="-122"/>
              </a:rPr>
              <a:t>消费记</a:t>
            </a:r>
            <a:r>
              <a:rPr lang="zh-CN" altLang="en-US" sz="1400" smtClean="0">
                <a:solidFill>
                  <a:schemeClr val="tx1">
                    <a:lumMod val="95000"/>
                    <a:lumOff val="5000"/>
                  </a:schemeClr>
                </a:solidFill>
                <a:latin typeface="微软雅黑" pitchFamily="34" charset="-122"/>
                <a:ea typeface="微软雅黑" pitchFamily="34" charset="-122"/>
              </a:rPr>
              <a:t>录查</a:t>
            </a:r>
            <a:r>
              <a:rPr lang="zh-CN" altLang="en-US" sz="1400" dirty="0" smtClean="0">
                <a:solidFill>
                  <a:schemeClr val="tx1">
                    <a:lumMod val="95000"/>
                    <a:lumOff val="5000"/>
                  </a:schemeClr>
                </a:solidFill>
                <a:latin typeface="微软雅黑" pitchFamily="34" charset="-122"/>
                <a:ea typeface="微软雅黑" pitchFamily="34" charset="-122"/>
              </a:rPr>
              <a:t>看</a:t>
            </a:r>
            <a:endParaRPr lang="en-US" altLang="zh-CN" sz="1400" dirty="0">
              <a:solidFill>
                <a:schemeClr val="tx1">
                  <a:lumMod val="95000"/>
                  <a:lumOff val="5000"/>
                </a:schemeClr>
              </a:solidFill>
              <a:latin typeface="微软雅黑" pitchFamily="34" charset="-122"/>
              <a:ea typeface="微软雅黑" pitchFamily="34" charset="-122"/>
            </a:endParaRPr>
          </a:p>
        </p:txBody>
      </p:sp>
      <p:sp>
        <p:nvSpPr>
          <p:cNvPr id="76" name="TextBox 75"/>
          <p:cNvSpPr txBox="1"/>
          <p:nvPr/>
        </p:nvSpPr>
        <p:spPr>
          <a:xfrm>
            <a:off x="3042870" y="3296223"/>
            <a:ext cx="1703321" cy="3786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dirty="0" smtClean="0">
                <a:solidFill>
                  <a:schemeClr val="tx1">
                    <a:lumMod val="95000"/>
                    <a:lumOff val="5000"/>
                  </a:schemeClr>
                </a:solidFill>
                <a:latin typeface="微软雅黑" pitchFamily="34" charset="-122"/>
                <a:ea typeface="微软雅黑" pitchFamily="34" charset="-122"/>
              </a:rPr>
              <a:t>会员用户登录</a:t>
            </a:r>
            <a:endParaRPr lang="en-US" altLang="zh-CN" sz="1400" dirty="0">
              <a:solidFill>
                <a:schemeClr val="tx1">
                  <a:lumMod val="95000"/>
                  <a:lumOff val="5000"/>
                </a:schemeClr>
              </a:solidFill>
              <a:latin typeface="微软雅黑" pitchFamily="34" charset="-122"/>
              <a:ea typeface="微软雅黑" pitchFamily="34" charset="-122"/>
            </a:endParaRPr>
          </a:p>
        </p:txBody>
      </p:sp>
      <p:sp>
        <p:nvSpPr>
          <p:cNvPr id="77" name="TextBox 76"/>
          <p:cNvSpPr txBox="1"/>
          <p:nvPr/>
        </p:nvSpPr>
        <p:spPr>
          <a:xfrm>
            <a:off x="3042850" y="5103243"/>
            <a:ext cx="1703321" cy="3786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dirty="0" smtClean="0">
                <a:solidFill>
                  <a:schemeClr val="tx1">
                    <a:lumMod val="95000"/>
                    <a:lumOff val="5000"/>
                  </a:schemeClr>
                </a:solidFill>
                <a:latin typeface="微软雅黑" pitchFamily="34" charset="-122"/>
                <a:ea typeface="微软雅黑" pitchFamily="34" charset="-122"/>
              </a:rPr>
              <a:t>会员积分兑换业务</a:t>
            </a:r>
            <a:endParaRPr lang="en-US" altLang="zh-CN" sz="1400" dirty="0">
              <a:solidFill>
                <a:schemeClr val="tx1">
                  <a:lumMod val="95000"/>
                  <a:lumOff val="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94862189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strVal val="#ppt_w+.3"/>
                                          </p:val>
                                        </p:tav>
                                        <p:tav tm="100000">
                                          <p:val>
                                            <p:strVal val="#ppt_w"/>
                                          </p:val>
                                        </p:tav>
                                      </p:tavLst>
                                    </p:anim>
                                    <p:anim calcmode="lin" valueType="num">
                                      <p:cBhvr>
                                        <p:cTn id="8" dur="1250" fill="hold"/>
                                        <p:tgtEl>
                                          <p:spTgt spid="2"/>
                                        </p:tgtEl>
                                        <p:attrNameLst>
                                          <p:attrName>ppt_h</p:attrName>
                                        </p:attrNameLst>
                                      </p:cBhvr>
                                      <p:tavLst>
                                        <p:tav tm="0">
                                          <p:val>
                                            <p:strVal val="#ppt_h"/>
                                          </p:val>
                                        </p:tav>
                                        <p:tav tm="100000">
                                          <p:val>
                                            <p:strVal val="#ppt_h"/>
                                          </p:val>
                                        </p:tav>
                                      </p:tavLst>
                                    </p:anim>
                                    <p:animEffect transition="in" filter="fade">
                                      <p:cBhvr>
                                        <p:cTn id="9" dur="1250"/>
                                        <p:tgtEl>
                                          <p:spTgt spid="2"/>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2" fill="hold" nodeType="clickEffect">
                                  <p:stCondLst>
                                    <p:cond delay="500"/>
                                  </p:stCondLst>
                                  <p:childTnLst>
                                    <p:set>
                                      <p:cBhvr>
                                        <p:cTn id="17" dur="1" fill="hold">
                                          <p:stCondLst>
                                            <p:cond delay="0"/>
                                          </p:stCondLst>
                                        </p:cTn>
                                        <p:tgtEl>
                                          <p:spTgt spid="3"/>
                                        </p:tgtEl>
                                        <p:attrNameLst>
                                          <p:attrName>style.visibility</p:attrName>
                                        </p:attrNameLst>
                                      </p:cBhvr>
                                      <p:to>
                                        <p:strVal val="visible"/>
                                      </p:to>
                                    </p:set>
                                    <p:anim calcmode="lin" valueType="num">
                                      <p:cBhvr>
                                        <p:cTn id="18" dur="1250" fill="hold"/>
                                        <p:tgtEl>
                                          <p:spTgt spid="3"/>
                                        </p:tgtEl>
                                        <p:attrNameLst>
                                          <p:attrName>ppt_x</p:attrName>
                                        </p:attrNameLst>
                                      </p:cBhvr>
                                      <p:tavLst>
                                        <p:tav tm="0">
                                          <p:val>
                                            <p:strVal val="#ppt_x+#ppt_w/2"/>
                                          </p:val>
                                        </p:tav>
                                        <p:tav tm="100000">
                                          <p:val>
                                            <p:strVal val="#ppt_x"/>
                                          </p:val>
                                        </p:tav>
                                      </p:tavLst>
                                    </p:anim>
                                    <p:anim calcmode="lin" valueType="num">
                                      <p:cBhvr>
                                        <p:cTn id="19" dur="1250" fill="hold"/>
                                        <p:tgtEl>
                                          <p:spTgt spid="3"/>
                                        </p:tgtEl>
                                        <p:attrNameLst>
                                          <p:attrName>ppt_y</p:attrName>
                                        </p:attrNameLst>
                                      </p:cBhvr>
                                      <p:tavLst>
                                        <p:tav tm="0">
                                          <p:val>
                                            <p:strVal val="#ppt_y"/>
                                          </p:val>
                                        </p:tav>
                                        <p:tav tm="100000">
                                          <p:val>
                                            <p:strVal val="#ppt_y"/>
                                          </p:val>
                                        </p:tav>
                                      </p:tavLst>
                                    </p:anim>
                                    <p:anim calcmode="lin" valueType="num">
                                      <p:cBhvr>
                                        <p:cTn id="20" dur="1250" fill="hold"/>
                                        <p:tgtEl>
                                          <p:spTgt spid="3"/>
                                        </p:tgtEl>
                                        <p:attrNameLst>
                                          <p:attrName>ppt_w</p:attrName>
                                        </p:attrNameLst>
                                      </p:cBhvr>
                                      <p:tavLst>
                                        <p:tav tm="0">
                                          <p:val>
                                            <p:fltVal val="0"/>
                                          </p:val>
                                        </p:tav>
                                        <p:tav tm="100000">
                                          <p:val>
                                            <p:strVal val="#ppt_w"/>
                                          </p:val>
                                        </p:tav>
                                      </p:tavLst>
                                    </p:anim>
                                    <p:anim calcmode="lin" valueType="num">
                                      <p:cBhvr>
                                        <p:cTn id="21" dur="125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2" fill="hold" nodeType="clickEffect">
                                  <p:stCondLst>
                                    <p:cond delay="500"/>
                                  </p:stCondLst>
                                  <p:childTnLst>
                                    <p:set>
                                      <p:cBhvr>
                                        <p:cTn id="25" dur="1" fill="hold">
                                          <p:stCondLst>
                                            <p:cond delay="0"/>
                                          </p:stCondLst>
                                        </p:cTn>
                                        <p:tgtEl>
                                          <p:spTgt spid="143"/>
                                        </p:tgtEl>
                                        <p:attrNameLst>
                                          <p:attrName>style.visibility</p:attrName>
                                        </p:attrNameLst>
                                      </p:cBhvr>
                                      <p:to>
                                        <p:strVal val="visible"/>
                                      </p:to>
                                    </p:set>
                                    <p:anim calcmode="lin" valueType="num">
                                      <p:cBhvr>
                                        <p:cTn id="26" dur="1250" fill="hold"/>
                                        <p:tgtEl>
                                          <p:spTgt spid="143"/>
                                        </p:tgtEl>
                                        <p:attrNameLst>
                                          <p:attrName>ppt_x</p:attrName>
                                        </p:attrNameLst>
                                      </p:cBhvr>
                                      <p:tavLst>
                                        <p:tav tm="0">
                                          <p:val>
                                            <p:strVal val="#ppt_x+#ppt_w/2"/>
                                          </p:val>
                                        </p:tav>
                                        <p:tav tm="100000">
                                          <p:val>
                                            <p:strVal val="#ppt_x"/>
                                          </p:val>
                                        </p:tav>
                                      </p:tavLst>
                                    </p:anim>
                                    <p:anim calcmode="lin" valueType="num">
                                      <p:cBhvr>
                                        <p:cTn id="27" dur="1250" fill="hold"/>
                                        <p:tgtEl>
                                          <p:spTgt spid="143"/>
                                        </p:tgtEl>
                                        <p:attrNameLst>
                                          <p:attrName>ppt_y</p:attrName>
                                        </p:attrNameLst>
                                      </p:cBhvr>
                                      <p:tavLst>
                                        <p:tav tm="0">
                                          <p:val>
                                            <p:strVal val="#ppt_y"/>
                                          </p:val>
                                        </p:tav>
                                        <p:tav tm="100000">
                                          <p:val>
                                            <p:strVal val="#ppt_y"/>
                                          </p:val>
                                        </p:tav>
                                      </p:tavLst>
                                    </p:anim>
                                    <p:anim calcmode="lin" valueType="num">
                                      <p:cBhvr>
                                        <p:cTn id="28" dur="1250" fill="hold"/>
                                        <p:tgtEl>
                                          <p:spTgt spid="143"/>
                                        </p:tgtEl>
                                        <p:attrNameLst>
                                          <p:attrName>ppt_w</p:attrName>
                                        </p:attrNameLst>
                                      </p:cBhvr>
                                      <p:tavLst>
                                        <p:tav tm="0">
                                          <p:val>
                                            <p:fltVal val="0"/>
                                          </p:val>
                                        </p:tav>
                                        <p:tav tm="100000">
                                          <p:val>
                                            <p:strVal val="#ppt_w"/>
                                          </p:val>
                                        </p:tav>
                                      </p:tavLst>
                                    </p:anim>
                                    <p:anim calcmode="lin" valueType="num">
                                      <p:cBhvr>
                                        <p:cTn id="29" dur="1250" fill="hold"/>
                                        <p:tgtEl>
                                          <p:spTgt spid="143"/>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250"/>
                                  </p:stCondLst>
                                  <p:childTnLst>
                                    <p:set>
                                      <p:cBhvr>
                                        <p:cTn id="33" dur="1" fill="hold">
                                          <p:stCondLst>
                                            <p:cond delay="0"/>
                                          </p:stCondLst>
                                        </p:cTn>
                                        <p:tgtEl>
                                          <p:spTgt spid="145"/>
                                        </p:tgtEl>
                                        <p:attrNameLst>
                                          <p:attrName>style.visibility</p:attrName>
                                        </p:attrNameLst>
                                      </p:cBhvr>
                                      <p:to>
                                        <p:strVal val="visible"/>
                                      </p:to>
                                    </p:set>
                                    <p:animEffect transition="in" filter="fade">
                                      <p:cBhvr>
                                        <p:cTn id="34" dur="500"/>
                                        <p:tgtEl>
                                          <p:spTgt spid="145"/>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2" fill="hold" nodeType="clickEffect">
                                  <p:stCondLst>
                                    <p:cond delay="500"/>
                                  </p:stCondLst>
                                  <p:childTnLst>
                                    <p:set>
                                      <p:cBhvr>
                                        <p:cTn id="38" dur="1" fill="hold">
                                          <p:stCondLst>
                                            <p:cond delay="0"/>
                                          </p:stCondLst>
                                        </p:cTn>
                                        <p:tgtEl>
                                          <p:spTgt spid="140"/>
                                        </p:tgtEl>
                                        <p:attrNameLst>
                                          <p:attrName>style.visibility</p:attrName>
                                        </p:attrNameLst>
                                      </p:cBhvr>
                                      <p:to>
                                        <p:strVal val="visible"/>
                                      </p:to>
                                    </p:set>
                                    <p:anim calcmode="lin" valueType="num">
                                      <p:cBhvr>
                                        <p:cTn id="39" dur="1250" fill="hold"/>
                                        <p:tgtEl>
                                          <p:spTgt spid="140"/>
                                        </p:tgtEl>
                                        <p:attrNameLst>
                                          <p:attrName>ppt_x</p:attrName>
                                        </p:attrNameLst>
                                      </p:cBhvr>
                                      <p:tavLst>
                                        <p:tav tm="0">
                                          <p:val>
                                            <p:strVal val="#ppt_x+#ppt_w/2"/>
                                          </p:val>
                                        </p:tav>
                                        <p:tav tm="100000">
                                          <p:val>
                                            <p:strVal val="#ppt_x"/>
                                          </p:val>
                                        </p:tav>
                                      </p:tavLst>
                                    </p:anim>
                                    <p:anim calcmode="lin" valueType="num">
                                      <p:cBhvr>
                                        <p:cTn id="40" dur="1250" fill="hold"/>
                                        <p:tgtEl>
                                          <p:spTgt spid="140"/>
                                        </p:tgtEl>
                                        <p:attrNameLst>
                                          <p:attrName>ppt_y</p:attrName>
                                        </p:attrNameLst>
                                      </p:cBhvr>
                                      <p:tavLst>
                                        <p:tav tm="0">
                                          <p:val>
                                            <p:strVal val="#ppt_y"/>
                                          </p:val>
                                        </p:tav>
                                        <p:tav tm="100000">
                                          <p:val>
                                            <p:strVal val="#ppt_y"/>
                                          </p:val>
                                        </p:tav>
                                      </p:tavLst>
                                    </p:anim>
                                    <p:anim calcmode="lin" valueType="num">
                                      <p:cBhvr>
                                        <p:cTn id="41" dur="1250" fill="hold"/>
                                        <p:tgtEl>
                                          <p:spTgt spid="140"/>
                                        </p:tgtEl>
                                        <p:attrNameLst>
                                          <p:attrName>ppt_w</p:attrName>
                                        </p:attrNameLst>
                                      </p:cBhvr>
                                      <p:tavLst>
                                        <p:tav tm="0">
                                          <p:val>
                                            <p:fltVal val="0"/>
                                          </p:val>
                                        </p:tav>
                                        <p:tav tm="100000">
                                          <p:val>
                                            <p:strVal val="#ppt_w"/>
                                          </p:val>
                                        </p:tav>
                                      </p:tavLst>
                                    </p:anim>
                                    <p:anim calcmode="lin" valueType="num">
                                      <p:cBhvr>
                                        <p:cTn id="42" dur="1250" fill="hold"/>
                                        <p:tgtEl>
                                          <p:spTgt spid="140"/>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250"/>
                                  </p:stCondLst>
                                  <p:childTnLst>
                                    <p:set>
                                      <p:cBhvr>
                                        <p:cTn id="46" dur="1" fill="hold">
                                          <p:stCondLst>
                                            <p:cond delay="0"/>
                                          </p:stCondLst>
                                        </p:cTn>
                                        <p:tgtEl>
                                          <p:spTgt spid="146"/>
                                        </p:tgtEl>
                                        <p:attrNameLst>
                                          <p:attrName>style.visibility</p:attrName>
                                        </p:attrNameLst>
                                      </p:cBhvr>
                                      <p:to>
                                        <p:strVal val="visible"/>
                                      </p:to>
                                    </p:set>
                                    <p:animEffect transition="in" filter="fade">
                                      <p:cBhvr>
                                        <p:cTn id="47" dur="500"/>
                                        <p:tgtEl>
                                          <p:spTgt spid="146"/>
                                        </p:tgtEl>
                                      </p:cBhvr>
                                    </p:animEffect>
                                  </p:childTnLst>
                                </p:cTn>
                              </p:par>
                            </p:childTnLst>
                          </p:cTn>
                        </p:par>
                      </p:childTnLst>
                    </p:cTn>
                  </p:par>
                  <p:par>
                    <p:cTn id="48" fill="hold">
                      <p:stCondLst>
                        <p:cond delay="indefinite"/>
                      </p:stCondLst>
                      <p:childTnLst>
                        <p:par>
                          <p:cTn id="49" fill="hold">
                            <p:stCondLst>
                              <p:cond delay="0"/>
                            </p:stCondLst>
                            <p:childTnLst>
                              <p:par>
                                <p:cTn id="50" presetID="17" presetClass="entr" presetSubtype="2" fill="hold" nodeType="clickEffect">
                                  <p:stCondLst>
                                    <p:cond delay="500"/>
                                  </p:stCondLst>
                                  <p:childTnLst>
                                    <p:set>
                                      <p:cBhvr>
                                        <p:cTn id="51" dur="1" fill="hold">
                                          <p:stCondLst>
                                            <p:cond delay="0"/>
                                          </p:stCondLst>
                                        </p:cTn>
                                        <p:tgtEl>
                                          <p:spTgt spid="43"/>
                                        </p:tgtEl>
                                        <p:attrNameLst>
                                          <p:attrName>style.visibility</p:attrName>
                                        </p:attrNameLst>
                                      </p:cBhvr>
                                      <p:to>
                                        <p:strVal val="visible"/>
                                      </p:to>
                                    </p:set>
                                    <p:anim calcmode="lin" valueType="num">
                                      <p:cBhvr>
                                        <p:cTn id="52" dur="1250" fill="hold"/>
                                        <p:tgtEl>
                                          <p:spTgt spid="43"/>
                                        </p:tgtEl>
                                        <p:attrNameLst>
                                          <p:attrName>ppt_x</p:attrName>
                                        </p:attrNameLst>
                                      </p:cBhvr>
                                      <p:tavLst>
                                        <p:tav tm="0">
                                          <p:val>
                                            <p:strVal val="#ppt_x+#ppt_w/2"/>
                                          </p:val>
                                        </p:tav>
                                        <p:tav tm="100000">
                                          <p:val>
                                            <p:strVal val="#ppt_x"/>
                                          </p:val>
                                        </p:tav>
                                      </p:tavLst>
                                    </p:anim>
                                    <p:anim calcmode="lin" valueType="num">
                                      <p:cBhvr>
                                        <p:cTn id="53" dur="1250" fill="hold"/>
                                        <p:tgtEl>
                                          <p:spTgt spid="43"/>
                                        </p:tgtEl>
                                        <p:attrNameLst>
                                          <p:attrName>ppt_y</p:attrName>
                                        </p:attrNameLst>
                                      </p:cBhvr>
                                      <p:tavLst>
                                        <p:tav tm="0">
                                          <p:val>
                                            <p:strVal val="#ppt_y"/>
                                          </p:val>
                                        </p:tav>
                                        <p:tav tm="100000">
                                          <p:val>
                                            <p:strVal val="#ppt_y"/>
                                          </p:val>
                                        </p:tav>
                                      </p:tavLst>
                                    </p:anim>
                                    <p:anim calcmode="lin" valueType="num">
                                      <p:cBhvr>
                                        <p:cTn id="54" dur="1250" fill="hold"/>
                                        <p:tgtEl>
                                          <p:spTgt spid="43"/>
                                        </p:tgtEl>
                                        <p:attrNameLst>
                                          <p:attrName>ppt_w</p:attrName>
                                        </p:attrNameLst>
                                      </p:cBhvr>
                                      <p:tavLst>
                                        <p:tav tm="0">
                                          <p:val>
                                            <p:fltVal val="0"/>
                                          </p:val>
                                        </p:tav>
                                        <p:tav tm="100000">
                                          <p:val>
                                            <p:strVal val="#ppt_w"/>
                                          </p:val>
                                        </p:tav>
                                      </p:tavLst>
                                    </p:anim>
                                    <p:anim calcmode="lin" valueType="num">
                                      <p:cBhvr>
                                        <p:cTn id="55" dur="1250" fill="hold"/>
                                        <p:tgtEl>
                                          <p:spTgt spid="43"/>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7" presetClass="entr" presetSubtype="2" fill="hold" nodeType="clickEffect">
                                  <p:stCondLst>
                                    <p:cond delay="500"/>
                                  </p:stCondLst>
                                  <p:childTnLst>
                                    <p:set>
                                      <p:cBhvr>
                                        <p:cTn id="59" dur="1" fill="hold">
                                          <p:stCondLst>
                                            <p:cond delay="0"/>
                                          </p:stCondLst>
                                        </p:cTn>
                                        <p:tgtEl>
                                          <p:spTgt spid="44"/>
                                        </p:tgtEl>
                                        <p:attrNameLst>
                                          <p:attrName>style.visibility</p:attrName>
                                        </p:attrNameLst>
                                      </p:cBhvr>
                                      <p:to>
                                        <p:strVal val="visible"/>
                                      </p:to>
                                    </p:set>
                                    <p:anim calcmode="lin" valueType="num">
                                      <p:cBhvr>
                                        <p:cTn id="60" dur="1250" fill="hold"/>
                                        <p:tgtEl>
                                          <p:spTgt spid="44"/>
                                        </p:tgtEl>
                                        <p:attrNameLst>
                                          <p:attrName>ppt_x</p:attrName>
                                        </p:attrNameLst>
                                      </p:cBhvr>
                                      <p:tavLst>
                                        <p:tav tm="0">
                                          <p:val>
                                            <p:strVal val="#ppt_x+#ppt_w/2"/>
                                          </p:val>
                                        </p:tav>
                                        <p:tav tm="100000">
                                          <p:val>
                                            <p:strVal val="#ppt_x"/>
                                          </p:val>
                                        </p:tav>
                                      </p:tavLst>
                                    </p:anim>
                                    <p:anim calcmode="lin" valueType="num">
                                      <p:cBhvr>
                                        <p:cTn id="61" dur="1250" fill="hold"/>
                                        <p:tgtEl>
                                          <p:spTgt spid="44"/>
                                        </p:tgtEl>
                                        <p:attrNameLst>
                                          <p:attrName>ppt_y</p:attrName>
                                        </p:attrNameLst>
                                      </p:cBhvr>
                                      <p:tavLst>
                                        <p:tav tm="0">
                                          <p:val>
                                            <p:strVal val="#ppt_y"/>
                                          </p:val>
                                        </p:tav>
                                        <p:tav tm="100000">
                                          <p:val>
                                            <p:strVal val="#ppt_y"/>
                                          </p:val>
                                        </p:tav>
                                      </p:tavLst>
                                    </p:anim>
                                    <p:anim calcmode="lin" valueType="num">
                                      <p:cBhvr>
                                        <p:cTn id="62" dur="1250" fill="hold"/>
                                        <p:tgtEl>
                                          <p:spTgt spid="44"/>
                                        </p:tgtEl>
                                        <p:attrNameLst>
                                          <p:attrName>ppt_w</p:attrName>
                                        </p:attrNameLst>
                                      </p:cBhvr>
                                      <p:tavLst>
                                        <p:tav tm="0">
                                          <p:val>
                                            <p:fltVal val="0"/>
                                          </p:val>
                                        </p:tav>
                                        <p:tav tm="100000">
                                          <p:val>
                                            <p:strVal val="#ppt_w"/>
                                          </p:val>
                                        </p:tav>
                                      </p:tavLst>
                                    </p:anim>
                                    <p:anim calcmode="lin" valueType="num">
                                      <p:cBhvr>
                                        <p:cTn id="63" dur="1250" fill="hold"/>
                                        <p:tgtEl>
                                          <p:spTgt spid="44"/>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7" presetClass="entr" presetSubtype="2" fill="hold" nodeType="clickEffect">
                                  <p:stCondLst>
                                    <p:cond delay="500"/>
                                  </p:stCondLst>
                                  <p:childTnLst>
                                    <p:set>
                                      <p:cBhvr>
                                        <p:cTn id="67" dur="1" fill="hold">
                                          <p:stCondLst>
                                            <p:cond delay="0"/>
                                          </p:stCondLst>
                                        </p:cTn>
                                        <p:tgtEl>
                                          <p:spTgt spid="45"/>
                                        </p:tgtEl>
                                        <p:attrNameLst>
                                          <p:attrName>style.visibility</p:attrName>
                                        </p:attrNameLst>
                                      </p:cBhvr>
                                      <p:to>
                                        <p:strVal val="visible"/>
                                      </p:to>
                                    </p:set>
                                    <p:anim calcmode="lin" valueType="num">
                                      <p:cBhvr>
                                        <p:cTn id="68" dur="1250" fill="hold"/>
                                        <p:tgtEl>
                                          <p:spTgt spid="45"/>
                                        </p:tgtEl>
                                        <p:attrNameLst>
                                          <p:attrName>ppt_x</p:attrName>
                                        </p:attrNameLst>
                                      </p:cBhvr>
                                      <p:tavLst>
                                        <p:tav tm="0">
                                          <p:val>
                                            <p:strVal val="#ppt_x+#ppt_w/2"/>
                                          </p:val>
                                        </p:tav>
                                        <p:tav tm="100000">
                                          <p:val>
                                            <p:strVal val="#ppt_x"/>
                                          </p:val>
                                        </p:tav>
                                      </p:tavLst>
                                    </p:anim>
                                    <p:anim calcmode="lin" valueType="num">
                                      <p:cBhvr>
                                        <p:cTn id="69" dur="1250" fill="hold"/>
                                        <p:tgtEl>
                                          <p:spTgt spid="45"/>
                                        </p:tgtEl>
                                        <p:attrNameLst>
                                          <p:attrName>ppt_y</p:attrName>
                                        </p:attrNameLst>
                                      </p:cBhvr>
                                      <p:tavLst>
                                        <p:tav tm="0">
                                          <p:val>
                                            <p:strVal val="#ppt_y"/>
                                          </p:val>
                                        </p:tav>
                                        <p:tav tm="100000">
                                          <p:val>
                                            <p:strVal val="#ppt_y"/>
                                          </p:val>
                                        </p:tav>
                                      </p:tavLst>
                                    </p:anim>
                                    <p:anim calcmode="lin" valueType="num">
                                      <p:cBhvr>
                                        <p:cTn id="70" dur="1250" fill="hold"/>
                                        <p:tgtEl>
                                          <p:spTgt spid="45"/>
                                        </p:tgtEl>
                                        <p:attrNameLst>
                                          <p:attrName>ppt_w</p:attrName>
                                        </p:attrNameLst>
                                      </p:cBhvr>
                                      <p:tavLst>
                                        <p:tav tm="0">
                                          <p:val>
                                            <p:fltVal val="0"/>
                                          </p:val>
                                        </p:tav>
                                        <p:tav tm="100000">
                                          <p:val>
                                            <p:strVal val="#ppt_w"/>
                                          </p:val>
                                        </p:tav>
                                      </p:tavLst>
                                    </p:anim>
                                    <p:anim calcmode="lin" valueType="num">
                                      <p:cBhvr>
                                        <p:cTn id="71" dur="1250" fill="hold"/>
                                        <p:tgtEl>
                                          <p:spTgt spid="45"/>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7" presetClass="entr" presetSubtype="2" fill="hold" nodeType="clickEffect">
                                  <p:stCondLst>
                                    <p:cond delay="500"/>
                                  </p:stCondLst>
                                  <p:childTnLst>
                                    <p:set>
                                      <p:cBhvr>
                                        <p:cTn id="75" dur="1" fill="hold">
                                          <p:stCondLst>
                                            <p:cond delay="0"/>
                                          </p:stCondLst>
                                        </p:cTn>
                                        <p:tgtEl>
                                          <p:spTgt spid="46"/>
                                        </p:tgtEl>
                                        <p:attrNameLst>
                                          <p:attrName>style.visibility</p:attrName>
                                        </p:attrNameLst>
                                      </p:cBhvr>
                                      <p:to>
                                        <p:strVal val="visible"/>
                                      </p:to>
                                    </p:set>
                                    <p:anim calcmode="lin" valueType="num">
                                      <p:cBhvr>
                                        <p:cTn id="76" dur="1250" fill="hold"/>
                                        <p:tgtEl>
                                          <p:spTgt spid="46"/>
                                        </p:tgtEl>
                                        <p:attrNameLst>
                                          <p:attrName>ppt_x</p:attrName>
                                        </p:attrNameLst>
                                      </p:cBhvr>
                                      <p:tavLst>
                                        <p:tav tm="0">
                                          <p:val>
                                            <p:strVal val="#ppt_x+#ppt_w/2"/>
                                          </p:val>
                                        </p:tav>
                                        <p:tav tm="100000">
                                          <p:val>
                                            <p:strVal val="#ppt_x"/>
                                          </p:val>
                                        </p:tav>
                                      </p:tavLst>
                                    </p:anim>
                                    <p:anim calcmode="lin" valueType="num">
                                      <p:cBhvr>
                                        <p:cTn id="77" dur="1250" fill="hold"/>
                                        <p:tgtEl>
                                          <p:spTgt spid="46"/>
                                        </p:tgtEl>
                                        <p:attrNameLst>
                                          <p:attrName>ppt_y</p:attrName>
                                        </p:attrNameLst>
                                      </p:cBhvr>
                                      <p:tavLst>
                                        <p:tav tm="0">
                                          <p:val>
                                            <p:strVal val="#ppt_y"/>
                                          </p:val>
                                        </p:tav>
                                        <p:tav tm="100000">
                                          <p:val>
                                            <p:strVal val="#ppt_y"/>
                                          </p:val>
                                        </p:tav>
                                      </p:tavLst>
                                    </p:anim>
                                    <p:anim calcmode="lin" valueType="num">
                                      <p:cBhvr>
                                        <p:cTn id="78" dur="1250" fill="hold"/>
                                        <p:tgtEl>
                                          <p:spTgt spid="46"/>
                                        </p:tgtEl>
                                        <p:attrNameLst>
                                          <p:attrName>ppt_w</p:attrName>
                                        </p:attrNameLst>
                                      </p:cBhvr>
                                      <p:tavLst>
                                        <p:tav tm="0">
                                          <p:val>
                                            <p:fltVal val="0"/>
                                          </p:val>
                                        </p:tav>
                                        <p:tav tm="100000">
                                          <p:val>
                                            <p:strVal val="#ppt_w"/>
                                          </p:val>
                                        </p:tav>
                                      </p:tavLst>
                                    </p:anim>
                                    <p:anim calcmode="lin" valueType="num">
                                      <p:cBhvr>
                                        <p:cTn id="79" dur="1250" fill="hold"/>
                                        <p:tgtEl>
                                          <p:spTgt spid="46"/>
                                        </p:tgtEl>
                                        <p:attrNameLst>
                                          <p:attrName>ppt_h</p:attrName>
                                        </p:attrNameLst>
                                      </p:cBhvr>
                                      <p:tavLst>
                                        <p:tav tm="0">
                                          <p:val>
                                            <p:strVal val="#ppt_h"/>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17" presetClass="entr" presetSubtype="2" fill="hold" nodeType="clickEffect">
                                  <p:stCondLst>
                                    <p:cond delay="500"/>
                                  </p:stCondLst>
                                  <p:childTnLst>
                                    <p:set>
                                      <p:cBhvr>
                                        <p:cTn id="83" dur="1" fill="hold">
                                          <p:stCondLst>
                                            <p:cond delay="0"/>
                                          </p:stCondLst>
                                        </p:cTn>
                                        <p:tgtEl>
                                          <p:spTgt spid="47"/>
                                        </p:tgtEl>
                                        <p:attrNameLst>
                                          <p:attrName>style.visibility</p:attrName>
                                        </p:attrNameLst>
                                      </p:cBhvr>
                                      <p:to>
                                        <p:strVal val="visible"/>
                                      </p:to>
                                    </p:set>
                                    <p:anim calcmode="lin" valueType="num">
                                      <p:cBhvr>
                                        <p:cTn id="84" dur="1250" fill="hold"/>
                                        <p:tgtEl>
                                          <p:spTgt spid="47"/>
                                        </p:tgtEl>
                                        <p:attrNameLst>
                                          <p:attrName>ppt_x</p:attrName>
                                        </p:attrNameLst>
                                      </p:cBhvr>
                                      <p:tavLst>
                                        <p:tav tm="0">
                                          <p:val>
                                            <p:strVal val="#ppt_x+#ppt_w/2"/>
                                          </p:val>
                                        </p:tav>
                                        <p:tav tm="100000">
                                          <p:val>
                                            <p:strVal val="#ppt_x"/>
                                          </p:val>
                                        </p:tav>
                                      </p:tavLst>
                                    </p:anim>
                                    <p:anim calcmode="lin" valueType="num">
                                      <p:cBhvr>
                                        <p:cTn id="85" dur="1250" fill="hold"/>
                                        <p:tgtEl>
                                          <p:spTgt spid="47"/>
                                        </p:tgtEl>
                                        <p:attrNameLst>
                                          <p:attrName>ppt_y</p:attrName>
                                        </p:attrNameLst>
                                      </p:cBhvr>
                                      <p:tavLst>
                                        <p:tav tm="0">
                                          <p:val>
                                            <p:strVal val="#ppt_y"/>
                                          </p:val>
                                        </p:tav>
                                        <p:tav tm="100000">
                                          <p:val>
                                            <p:strVal val="#ppt_y"/>
                                          </p:val>
                                        </p:tav>
                                      </p:tavLst>
                                    </p:anim>
                                    <p:anim calcmode="lin" valueType="num">
                                      <p:cBhvr>
                                        <p:cTn id="86" dur="1250" fill="hold"/>
                                        <p:tgtEl>
                                          <p:spTgt spid="47"/>
                                        </p:tgtEl>
                                        <p:attrNameLst>
                                          <p:attrName>ppt_w</p:attrName>
                                        </p:attrNameLst>
                                      </p:cBhvr>
                                      <p:tavLst>
                                        <p:tav tm="0">
                                          <p:val>
                                            <p:fltVal val="0"/>
                                          </p:val>
                                        </p:tav>
                                        <p:tav tm="100000">
                                          <p:val>
                                            <p:strVal val="#ppt_w"/>
                                          </p:val>
                                        </p:tav>
                                      </p:tavLst>
                                    </p:anim>
                                    <p:anim calcmode="lin" valueType="num">
                                      <p:cBhvr>
                                        <p:cTn id="87" dur="1250" fill="hold"/>
                                        <p:tgtEl>
                                          <p:spTgt spid="47"/>
                                        </p:tgtEl>
                                        <p:attrNameLst>
                                          <p:attrName>ppt_h</p:attrName>
                                        </p:attrNameLst>
                                      </p:cBhvr>
                                      <p:tavLst>
                                        <p:tav tm="0">
                                          <p:val>
                                            <p:strVal val="#ppt_h"/>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250"/>
                                  </p:stCondLst>
                                  <p:childTnLst>
                                    <p:set>
                                      <p:cBhvr>
                                        <p:cTn id="91" dur="1" fill="hold">
                                          <p:stCondLst>
                                            <p:cond delay="0"/>
                                          </p:stCondLst>
                                        </p:cTn>
                                        <p:tgtEl>
                                          <p:spTgt spid="48"/>
                                        </p:tgtEl>
                                        <p:attrNameLst>
                                          <p:attrName>style.visibility</p:attrName>
                                        </p:attrNameLst>
                                      </p:cBhvr>
                                      <p:to>
                                        <p:strVal val="visible"/>
                                      </p:to>
                                    </p:set>
                                    <p:animEffect transition="in" filter="fade">
                                      <p:cBhvr>
                                        <p:cTn id="92" dur="500"/>
                                        <p:tgtEl>
                                          <p:spTgt spid="4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250"/>
                                  </p:stCondLst>
                                  <p:childTnLst>
                                    <p:set>
                                      <p:cBhvr>
                                        <p:cTn id="96" dur="1" fill="hold">
                                          <p:stCondLst>
                                            <p:cond delay="0"/>
                                          </p:stCondLst>
                                        </p:cTn>
                                        <p:tgtEl>
                                          <p:spTgt spid="49"/>
                                        </p:tgtEl>
                                        <p:attrNameLst>
                                          <p:attrName>style.visibility</p:attrName>
                                        </p:attrNameLst>
                                      </p:cBhvr>
                                      <p:to>
                                        <p:strVal val="visible"/>
                                      </p:to>
                                    </p:set>
                                    <p:animEffect transition="in" filter="fade">
                                      <p:cBhvr>
                                        <p:cTn id="97" dur="500"/>
                                        <p:tgtEl>
                                          <p:spTgt spid="4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25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500"/>
                                        <p:tgtEl>
                                          <p:spTgt spid="5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250"/>
                                  </p:stCondLst>
                                  <p:childTnLst>
                                    <p:set>
                                      <p:cBhvr>
                                        <p:cTn id="106" dur="1" fill="hold">
                                          <p:stCondLst>
                                            <p:cond delay="0"/>
                                          </p:stCondLst>
                                        </p:cTn>
                                        <p:tgtEl>
                                          <p:spTgt spid="51"/>
                                        </p:tgtEl>
                                        <p:attrNameLst>
                                          <p:attrName>style.visibility</p:attrName>
                                        </p:attrNameLst>
                                      </p:cBhvr>
                                      <p:to>
                                        <p:strVal val="visible"/>
                                      </p:to>
                                    </p:set>
                                    <p:animEffect transition="in" filter="fade">
                                      <p:cBhvr>
                                        <p:cTn id="107" dur="500"/>
                                        <p:tgtEl>
                                          <p:spTgt spid="5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250"/>
                                  </p:stCondLst>
                                  <p:childTnLst>
                                    <p:set>
                                      <p:cBhvr>
                                        <p:cTn id="111" dur="1" fill="hold">
                                          <p:stCondLst>
                                            <p:cond delay="0"/>
                                          </p:stCondLst>
                                        </p:cTn>
                                        <p:tgtEl>
                                          <p:spTgt spid="52"/>
                                        </p:tgtEl>
                                        <p:attrNameLst>
                                          <p:attrName>style.visibility</p:attrName>
                                        </p:attrNameLst>
                                      </p:cBhvr>
                                      <p:to>
                                        <p:strVal val="visible"/>
                                      </p:to>
                                    </p:set>
                                    <p:animEffect transition="in" filter="fade">
                                      <p:cBhvr>
                                        <p:cTn id="112" dur="500"/>
                                        <p:tgtEl>
                                          <p:spTgt spid="5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250"/>
                                  </p:stCondLst>
                                  <p:childTnLst>
                                    <p:set>
                                      <p:cBhvr>
                                        <p:cTn id="116" dur="1" fill="hold">
                                          <p:stCondLst>
                                            <p:cond delay="0"/>
                                          </p:stCondLst>
                                        </p:cTn>
                                        <p:tgtEl>
                                          <p:spTgt spid="53"/>
                                        </p:tgtEl>
                                        <p:attrNameLst>
                                          <p:attrName>style.visibility</p:attrName>
                                        </p:attrNameLst>
                                      </p:cBhvr>
                                      <p:to>
                                        <p:strVal val="visible"/>
                                      </p:to>
                                    </p:set>
                                    <p:animEffect transition="in" filter="fade">
                                      <p:cBhvr>
                                        <p:cTn id="117" dur="500"/>
                                        <p:tgtEl>
                                          <p:spTgt spid="53"/>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250"/>
                                  </p:stCondLst>
                                  <p:childTnLst>
                                    <p:set>
                                      <p:cBhvr>
                                        <p:cTn id="121" dur="1" fill="hold">
                                          <p:stCondLst>
                                            <p:cond delay="0"/>
                                          </p:stCondLst>
                                        </p:cTn>
                                        <p:tgtEl>
                                          <p:spTgt spid="54"/>
                                        </p:tgtEl>
                                        <p:attrNameLst>
                                          <p:attrName>style.visibility</p:attrName>
                                        </p:attrNameLst>
                                      </p:cBhvr>
                                      <p:to>
                                        <p:strVal val="visible"/>
                                      </p:to>
                                    </p:set>
                                    <p:animEffect transition="in" filter="fade">
                                      <p:cBhvr>
                                        <p:cTn id="122" dur="500"/>
                                        <p:tgtEl>
                                          <p:spTgt spid="5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250"/>
                                  </p:stCondLst>
                                  <p:childTnLst>
                                    <p:set>
                                      <p:cBhvr>
                                        <p:cTn id="126" dur="1" fill="hold">
                                          <p:stCondLst>
                                            <p:cond delay="0"/>
                                          </p:stCondLst>
                                        </p:cTn>
                                        <p:tgtEl>
                                          <p:spTgt spid="55"/>
                                        </p:tgtEl>
                                        <p:attrNameLst>
                                          <p:attrName>style.visibility</p:attrName>
                                        </p:attrNameLst>
                                      </p:cBhvr>
                                      <p:to>
                                        <p:strVal val="visible"/>
                                      </p:to>
                                    </p:set>
                                    <p:animEffect transition="in" filter="fade">
                                      <p:cBhvr>
                                        <p:cTn id="127" dur="500"/>
                                        <p:tgtEl>
                                          <p:spTgt spid="55"/>
                                        </p:tgtEl>
                                      </p:cBhvr>
                                    </p:animEffect>
                                  </p:childTnLst>
                                </p:cTn>
                              </p:par>
                            </p:childTnLst>
                          </p:cTn>
                        </p:par>
                      </p:childTnLst>
                    </p:cTn>
                  </p:par>
                  <p:par>
                    <p:cTn id="128" fill="hold">
                      <p:stCondLst>
                        <p:cond delay="indefinite"/>
                      </p:stCondLst>
                      <p:childTnLst>
                        <p:par>
                          <p:cTn id="129" fill="hold">
                            <p:stCondLst>
                              <p:cond delay="0"/>
                            </p:stCondLst>
                            <p:childTnLst>
                              <p:par>
                                <p:cTn id="130" presetID="17" presetClass="entr" presetSubtype="2" fill="hold" nodeType="clickEffect">
                                  <p:stCondLst>
                                    <p:cond delay="500"/>
                                  </p:stCondLst>
                                  <p:childTnLst>
                                    <p:set>
                                      <p:cBhvr>
                                        <p:cTn id="131" dur="1" fill="hold">
                                          <p:stCondLst>
                                            <p:cond delay="0"/>
                                          </p:stCondLst>
                                        </p:cTn>
                                        <p:tgtEl>
                                          <p:spTgt spid="68"/>
                                        </p:tgtEl>
                                        <p:attrNameLst>
                                          <p:attrName>style.visibility</p:attrName>
                                        </p:attrNameLst>
                                      </p:cBhvr>
                                      <p:to>
                                        <p:strVal val="visible"/>
                                      </p:to>
                                    </p:set>
                                    <p:anim calcmode="lin" valueType="num">
                                      <p:cBhvr>
                                        <p:cTn id="132" dur="1250" fill="hold"/>
                                        <p:tgtEl>
                                          <p:spTgt spid="68"/>
                                        </p:tgtEl>
                                        <p:attrNameLst>
                                          <p:attrName>ppt_x</p:attrName>
                                        </p:attrNameLst>
                                      </p:cBhvr>
                                      <p:tavLst>
                                        <p:tav tm="0">
                                          <p:val>
                                            <p:strVal val="#ppt_x+#ppt_w/2"/>
                                          </p:val>
                                        </p:tav>
                                        <p:tav tm="100000">
                                          <p:val>
                                            <p:strVal val="#ppt_x"/>
                                          </p:val>
                                        </p:tav>
                                      </p:tavLst>
                                    </p:anim>
                                    <p:anim calcmode="lin" valueType="num">
                                      <p:cBhvr>
                                        <p:cTn id="133" dur="1250" fill="hold"/>
                                        <p:tgtEl>
                                          <p:spTgt spid="68"/>
                                        </p:tgtEl>
                                        <p:attrNameLst>
                                          <p:attrName>ppt_y</p:attrName>
                                        </p:attrNameLst>
                                      </p:cBhvr>
                                      <p:tavLst>
                                        <p:tav tm="0">
                                          <p:val>
                                            <p:strVal val="#ppt_y"/>
                                          </p:val>
                                        </p:tav>
                                        <p:tav tm="100000">
                                          <p:val>
                                            <p:strVal val="#ppt_y"/>
                                          </p:val>
                                        </p:tav>
                                      </p:tavLst>
                                    </p:anim>
                                    <p:anim calcmode="lin" valueType="num">
                                      <p:cBhvr>
                                        <p:cTn id="134" dur="1250" fill="hold"/>
                                        <p:tgtEl>
                                          <p:spTgt spid="68"/>
                                        </p:tgtEl>
                                        <p:attrNameLst>
                                          <p:attrName>ppt_w</p:attrName>
                                        </p:attrNameLst>
                                      </p:cBhvr>
                                      <p:tavLst>
                                        <p:tav tm="0">
                                          <p:val>
                                            <p:fltVal val="0"/>
                                          </p:val>
                                        </p:tav>
                                        <p:tav tm="100000">
                                          <p:val>
                                            <p:strVal val="#ppt_w"/>
                                          </p:val>
                                        </p:tav>
                                      </p:tavLst>
                                    </p:anim>
                                    <p:anim calcmode="lin" valueType="num">
                                      <p:cBhvr>
                                        <p:cTn id="135" dur="1250" fill="hold"/>
                                        <p:tgtEl>
                                          <p:spTgt spid="68"/>
                                        </p:tgtEl>
                                        <p:attrNameLst>
                                          <p:attrName>ppt_h</p:attrName>
                                        </p:attrNameLst>
                                      </p:cBhvr>
                                      <p:tavLst>
                                        <p:tav tm="0">
                                          <p:val>
                                            <p:strVal val="#ppt_h"/>
                                          </p:val>
                                        </p:tav>
                                        <p:tav tm="100000">
                                          <p:val>
                                            <p:strVal val="#ppt_h"/>
                                          </p:val>
                                        </p:tav>
                                      </p:tavLst>
                                    </p:anim>
                                  </p:childTnLst>
                                </p:cTn>
                              </p:par>
                            </p:childTnLst>
                          </p:cTn>
                        </p:par>
                      </p:childTnLst>
                    </p:cTn>
                  </p:par>
                  <p:par>
                    <p:cTn id="136" fill="hold">
                      <p:stCondLst>
                        <p:cond delay="indefinite"/>
                      </p:stCondLst>
                      <p:childTnLst>
                        <p:par>
                          <p:cTn id="137" fill="hold">
                            <p:stCondLst>
                              <p:cond delay="0"/>
                            </p:stCondLst>
                            <p:childTnLst>
                              <p:par>
                                <p:cTn id="138" presetID="17" presetClass="entr" presetSubtype="2" fill="hold" nodeType="clickEffect">
                                  <p:stCondLst>
                                    <p:cond delay="500"/>
                                  </p:stCondLst>
                                  <p:childTnLst>
                                    <p:set>
                                      <p:cBhvr>
                                        <p:cTn id="139" dur="1" fill="hold">
                                          <p:stCondLst>
                                            <p:cond delay="0"/>
                                          </p:stCondLst>
                                        </p:cTn>
                                        <p:tgtEl>
                                          <p:spTgt spid="71"/>
                                        </p:tgtEl>
                                        <p:attrNameLst>
                                          <p:attrName>style.visibility</p:attrName>
                                        </p:attrNameLst>
                                      </p:cBhvr>
                                      <p:to>
                                        <p:strVal val="visible"/>
                                      </p:to>
                                    </p:set>
                                    <p:anim calcmode="lin" valueType="num">
                                      <p:cBhvr>
                                        <p:cTn id="140" dur="1250" fill="hold"/>
                                        <p:tgtEl>
                                          <p:spTgt spid="71"/>
                                        </p:tgtEl>
                                        <p:attrNameLst>
                                          <p:attrName>ppt_x</p:attrName>
                                        </p:attrNameLst>
                                      </p:cBhvr>
                                      <p:tavLst>
                                        <p:tav tm="0">
                                          <p:val>
                                            <p:strVal val="#ppt_x+#ppt_w/2"/>
                                          </p:val>
                                        </p:tav>
                                        <p:tav tm="100000">
                                          <p:val>
                                            <p:strVal val="#ppt_x"/>
                                          </p:val>
                                        </p:tav>
                                      </p:tavLst>
                                    </p:anim>
                                    <p:anim calcmode="lin" valueType="num">
                                      <p:cBhvr>
                                        <p:cTn id="141" dur="1250" fill="hold"/>
                                        <p:tgtEl>
                                          <p:spTgt spid="71"/>
                                        </p:tgtEl>
                                        <p:attrNameLst>
                                          <p:attrName>ppt_y</p:attrName>
                                        </p:attrNameLst>
                                      </p:cBhvr>
                                      <p:tavLst>
                                        <p:tav tm="0">
                                          <p:val>
                                            <p:strVal val="#ppt_y"/>
                                          </p:val>
                                        </p:tav>
                                        <p:tav tm="100000">
                                          <p:val>
                                            <p:strVal val="#ppt_y"/>
                                          </p:val>
                                        </p:tav>
                                      </p:tavLst>
                                    </p:anim>
                                    <p:anim calcmode="lin" valueType="num">
                                      <p:cBhvr>
                                        <p:cTn id="142" dur="1250" fill="hold"/>
                                        <p:tgtEl>
                                          <p:spTgt spid="71"/>
                                        </p:tgtEl>
                                        <p:attrNameLst>
                                          <p:attrName>ppt_w</p:attrName>
                                        </p:attrNameLst>
                                      </p:cBhvr>
                                      <p:tavLst>
                                        <p:tav tm="0">
                                          <p:val>
                                            <p:fltVal val="0"/>
                                          </p:val>
                                        </p:tav>
                                        <p:tav tm="100000">
                                          <p:val>
                                            <p:strVal val="#ppt_w"/>
                                          </p:val>
                                        </p:tav>
                                      </p:tavLst>
                                    </p:anim>
                                    <p:anim calcmode="lin" valueType="num">
                                      <p:cBhvr>
                                        <p:cTn id="143" dur="1250" fill="hold"/>
                                        <p:tgtEl>
                                          <p:spTgt spid="71"/>
                                        </p:tgtEl>
                                        <p:attrNameLst>
                                          <p:attrName>ppt_h</p:attrName>
                                        </p:attrNameLst>
                                      </p:cBhvr>
                                      <p:tavLst>
                                        <p:tav tm="0">
                                          <p:val>
                                            <p:strVal val="#ppt_h"/>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ID="17" presetClass="entr" presetSubtype="2" fill="hold" nodeType="clickEffect">
                                  <p:stCondLst>
                                    <p:cond delay="500"/>
                                  </p:stCondLst>
                                  <p:childTnLst>
                                    <p:set>
                                      <p:cBhvr>
                                        <p:cTn id="147" dur="1" fill="hold">
                                          <p:stCondLst>
                                            <p:cond delay="0"/>
                                          </p:stCondLst>
                                        </p:cTn>
                                        <p:tgtEl>
                                          <p:spTgt spid="72"/>
                                        </p:tgtEl>
                                        <p:attrNameLst>
                                          <p:attrName>style.visibility</p:attrName>
                                        </p:attrNameLst>
                                      </p:cBhvr>
                                      <p:to>
                                        <p:strVal val="visible"/>
                                      </p:to>
                                    </p:set>
                                    <p:anim calcmode="lin" valueType="num">
                                      <p:cBhvr>
                                        <p:cTn id="148" dur="1250" fill="hold"/>
                                        <p:tgtEl>
                                          <p:spTgt spid="72"/>
                                        </p:tgtEl>
                                        <p:attrNameLst>
                                          <p:attrName>ppt_x</p:attrName>
                                        </p:attrNameLst>
                                      </p:cBhvr>
                                      <p:tavLst>
                                        <p:tav tm="0">
                                          <p:val>
                                            <p:strVal val="#ppt_x+#ppt_w/2"/>
                                          </p:val>
                                        </p:tav>
                                        <p:tav tm="100000">
                                          <p:val>
                                            <p:strVal val="#ppt_x"/>
                                          </p:val>
                                        </p:tav>
                                      </p:tavLst>
                                    </p:anim>
                                    <p:anim calcmode="lin" valueType="num">
                                      <p:cBhvr>
                                        <p:cTn id="149" dur="1250" fill="hold"/>
                                        <p:tgtEl>
                                          <p:spTgt spid="72"/>
                                        </p:tgtEl>
                                        <p:attrNameLst>
                                          <p:attrName>ppt_y</p:attrName>
                                        </p:attrNameLst>
                                      </p:cBhvr>
                                      <p:tavLst>
                                        <p:tav tm="0">
                                          <p:val>
                                            <p:strVal val="#ppt_y"/>
                                          </p:val>
                                        </p:tav>
                                        <p:tav tm="100000">
                                          <p:val>
                                            <p:strVal val="#ppt_y"/>
                                          </p:val>
                                        </p:tav>
                                      </p:tavLst>
                                    </p:anim>
                                    <p:anim calcmode="lin" valueType="num">
                                      <p:cBhvr>
                                        <p:cTn id="150" dur="1250" fill="hold"/>
                                        <p:tgtEl>
                                          <p:spTgt spid="72"/>
                                        </p:tgtEl>
                                        <p:attrNameLst>
                                          <p:attrName>ppt_w</p:attrName>
                                        </p:attrNameLst>
                                      </p:cBhvr>
                                      <p:tavLst>
                                        <p:tav tm="0">
                                          <p:val>
                                            <p:fltVal val="0"/>
                                          </p:val>
                                        </p:tav>
                                        <p:tav tm="100000">
                                          <p:val>
                                            <p:strVal val="#ppt_w"/>
                                          </p:val>
                                        </p:tav>
                                      </p:tavLst>
                                    </p:anim>
                                    <p:anim calcmode="lin" valueType="num">
                                      <p:cBhvr>
                                        <p:cTn id="151" dur="1250" fill="hold"/>
                                        <p:tgtEl>
                                          <p:spTgt spid="72"/>
                                        </p:tgtEl>
                                        <p:attrNameLst>
                                          <p:attrName>ppt_h</p:attrName>
                                        </p:attrNameLst>
                                      </p:cBhvr>
                                      <p:tavLst>
                                        <p:tav tm="0">
                                          <p:val>
                                            <p:strVal val="#ppt_h"/>
                                          </p:val>
                                        </p:tav>
                                        <p:tav tm="100000">
                                          <p:val>
                                            <p:strVal val="#ppt_h"/>
                                          </p:val>
                                        </p:tav>
                                      </p:tavLst>
                                    </p:anim>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250"/>
                                  </p:stCondLst>
                                  <p:childTnLst>
                                    <p:set>
                                      <p:cBhvr>
                                        <p:cTn id="155" dur="1" fill="hold">
                                          <p:stCondLst>
                                            <p:cond delay="0"/>
                                          </p:stCondLst>
                                        </p:cTn>
                                        <p:tgtEl>
                                          <p:spTgt spid="75"/>
                                        </p:tgtEl>
                                        <p:attrNameLst>
                                          <p:attrName>style.visibility</p:attrName>
                                        </p:attrNameLst>
                                      </p:cBhvr>
                                      <p:to>
                                        <p:strVal val="visible"/>
                                      </p:to>
                                    </p:set>
                                    <p:animEffect transition="in" filter="fade">
                                      <p:cBhvr>
                                        <p:cTn id="156" dur="500"/>
                                        <p:tgtEl>
                                          <p:spTgt spid="75"/>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250"/>
                                  </p:stCondLst>
                                  <p:childTnLst>
                                    <p:set>
                                      <p:cBhvr>
                                        <p:cTn id="160" dur="1" fill="hold">
                                          <p:stCondLst>
                                            <p:cond delay="0"/>
                                          </p:stCondLst>
                                        </p:cTn>
                                        <p:tgtEl>
                                          <p:spTgt spid="76"/>
                                        </p:tgtEl>
                                        <p:attrNameLst>
                                          <p:attrName>style.visibility</p:attrName>
                                        </p:attrNameLst>
                                      </p:cBhvr>
                                      <p:to>
                                        <p:strVal val="visible"/>
                                      </p:to>
                                    </p:set>
                                    <p:animEffect transition="in" filter="fade">
                                      <p:cBhvr>
                                        <p:cTn id="161" dur="500"/>
                                        <p:tgtEl>
                                          <p:spTgt spid="76"/>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250"/>
                                  </p:stCondLst>
                                  <p:childTnLst>
                                    <p:set>
                                      <p:cBhvr>
                                        <p:cTn id="165" dur="1" fill="hold">
                                          <p:stCondLst>
                                            <p:cond delay="0"/>
                                          </p:stCondLst>
                                        </p:cTn>
                                        <p:tgtEl>
                                          <p:spTgt spid="77"/>
                                        </p:tgtEl>
                                        <p:attrNameLst>
                                          <p:attrName>style.visibility</p:attrName>
                                        </p:attrNameLst>
                                      </p:cBhvr>
                                      <p:to>
                                        <p:strVal val="visible"/>
                                      </p:to>
                                    </p:set>
                                    <p:animEffect transition="in" filter="fade">
                                      <p:cBhvr>
                                        <p:cTn id="166"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45" grpId="0"/>
      <p:bldP spid="146" grpId="0"/>
      <p:bldP spid="48" grpId="0"/>
      <p:bldP spid="49" grpId="0"/>
      <p:bldP spid="50" grpId="0"/>
      <p:bldP spid="51" grpId="0"/>
      <p:bldP spid="52" grpId="0"/>
      <p:bldP spid="53" grpId="0"/>
      <p:bldP spid="54" grpId="0"/>
      <p:bldP spid="55" grpId="0"/>
      <p:bldP spid="75" grpId="0"/>
      <p:bldP spid="76" grpId="0"/>
      <p:bldP spid="7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2156</TotalTime>
  <Words>1393</Words>
  <Application>Microsoft Office PowerPoint</Application>
  <PresentationFormat>自定义</PresentationFormat>
  <Paragraphs>240</Paragraphs>
  <Slides>22</Slides>
  <Notes>22</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1</dc:creator>
  <cp:lastModifiedBy>Administrator</cp:lastModifiedBy>
  <cp:revision>54</cp:revision>
  <dcterms:created xsi:type="dcterms:W3CDTF">2016-05-06T03:10:53Z</dcterms:created>
  <dcterms:modified xsi:type="dcterms:W3CDTF">2019-06-25T07:43:18Z</dcterms:modified>
</cp:coreProperties>
</file>