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26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5/16/22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5/16/22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5/16/22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5/16/22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5/16/22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5/16/22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5/16/22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5/16/22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5/16/22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F65D-CC78-99BE-961E-18A46185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8938" y="598085"/>
            <a:ext cx="4326800" cy="2198133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ea typeface="Apple Color Emoji" pitchFamily="2" charset="0"/>
                <a:cs typeface="Al Bayan Plain" pitchFamily="2" charset="-78"/>
              </a:rPr>
              <a:t>Разработка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  <a:ea typeface="Apple Color Emoji" pitchFamily="2" charset="0"/>
                <a:cs typeface="Al Bayan Plain" pitchFamily="2" charset="-78"/>
              </a:rPr>
              <a:t> </a:t>
            </a: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ea typeface="Apple Color Emoji" pitchFamily="2" charset="0"/>
                <a:cs typeface="AL BAYAN PLAIN" pitchFamily="2" charset="-78"/>
              </a:rPr>
              <a:t>модели, предсказывающей стоимость домов на основе истории предложений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CFF796-7144-7C81-288C-5238C3EA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593935" y="5453834"/>
            <a:ext cx="4326800" cy="123989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2"/>
                </a:solidFill>
              </a:rPr>
              <a:t>Шишняева Татьяна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algn="r"/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ru-RU" dirty="0">
                <a:solidFill>
                  <a:schemeClr val="bg2"/>
                </a:solidFill>
              </a:rPr>
              <a:t>тудент </a:t>
            </a:r>
            <a:r>
              <a:rPr lang="en-US" dirty="0">
                <a:solidFill>
                  <a:schemeClr val="bg2"/>
                </a:solidFill>
              </a:rPr>
              <a:t>SkillFactory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1ABE5-C956-0D5A-8615-2B482903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04" y="0"/>
            <a:ext cx="7573083" cy="6858000"/>
          </a:xfrm>
          <a:prstGeom prst="rect">
            <a:avLst/>
          </a:prstGeom>
          <a:gradFill>
            <a:gsLst>
              <a:gs pos="41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26534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01597-B7DB-237B-A294-584CB886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517" y="437882"/>
            <a:ext cx="9037460" cy="618185"/>
          </a:xfrm>
        </p:spPr>
        <p:txBody>
          <a:bodyPr>
            <a:normAutofit fontScale="90000"/>
          </a:bodyPr>
          <a:lstStyle/>
          <a:p>
            <a:br>
              <a:rPr lang="ru-RU" sz="3100" dirty="0">
                <a:solidFill>
                  <a:schemeClr val="bg2"/>
                </a:solidFill>
              </a:rPr>
            </a:br>
            <a:r>
              <a:rPr lang="ru-RU" sz="2700" dirty="0">
                <a:solidFill>
                  <a:schemeClr val="bg2"/>
                </a:solidFill>
              </a:rPr>
              <a:t>Подбор гиперпараметров к </a:t>
            </a:r>
            <a:r>
              <a:rPr lang="en" sz="2700" dirty="0">
                <a:solidFill>
                  <a:schemeClr val="bg2"/>
                </a:solidFill>
              </a:rPr>
              <a:t>Random Forest</a:t>
            </a:r>
            <a:br>
              <a:rPr lang="en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02B3CF-26B2-CE7D-F855-0B5873E3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62" y="1320083"/>
            <a:ext cx="4842456" cy="51837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Количество признаков: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самое оптимальное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количество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признаков 22-31,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далее определим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конкретное число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признаков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F9D7E-AC23-253C-EB2E-938F75C5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2" y="1848118"/>
            <a:ext cx="1931831" cy="4655711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8220744-7A6D-BED4-8809-3786F0CBC99B}"/>
              </a:ext>
            </a:extLst>
          </p:cNvPr>
          <p:cNvSpPr txBox="1">
            <a:spLocks/>
          </p:cNvSpPr>
          <p:nvPr/>
        </p:nvSpPr>
        <p:spPr>
          <a:xfrm>
            <a:off x="6360017" y="1324374"/>
            <a:ext cx="4842456" cy="5183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2"/>
                </a:solidFill>
              </a:rPr>
              <a:t>Максимальная глубина: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После глубины 70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 МАЕ перестала          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     уменьшаться                                            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DE05B-D79E-151F-C350-0B502BCB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76" y="1876933"/>
            <a:ext cx="1943939" cy="46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BE2EA-60E2-B082-2886-E207A6FF9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6237" y="2974506"/>
            <a:ext cx="4597758" cy="3335628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dirty="0"/>
              <a:t>Лучшая модель оказалась со следующими параметрами: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00B050"/>
                </a:solidFill>
              </a:rPr>
              <a:t>число деревьев</a:t>
            </a:r>
            <a:r>
              <a:rPr lang="en" sz="2000" dirty="0">
                <a:solidFill>
                  <a:srgbClr val="00B050"/>
                </a:solidFill>
              </a:rPr>
              <a:t> = 700</a:t>
            </a:r>
            <a:br>
              <a:rPr lang="ru-RU" sz="2000" dirty="0">
                <a:solidFill>
                  <a:srgbClr val="00B050"/>
                </a:solidFill>
              </a:rPr>
            </a:br>
            <a:br>
              <a:rPr lang="en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максимальная глубина</a:t>
            </a:r>
            <a:r>
              <a:rPr lang="en" sz="2000" dirty="0">
                <a:solidFill>
                  <a:srgbClr val="00B050"/>
                </a:solidFill>
              </a:rPr>
              <a:t> = 70</a:t>
            </a:r>
            <a:br>
              <a:rPr lang="ru-RU" sz="2000" dirty="0">
                <a:solidFill>
                  <a:srgbClr val="00B050"/>
                </a:solidFill>
              </a:rPr>
            </a:br>
            <a:br>
              <a:rPr lang="en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число признаков</a:t>
            </a:r>
            <a:r>
              <a:rPr lang="en" sz="2000" dirty="0">
                <a:solidFill>
                  <a:srgbClr val="00B050"/>
                </a:solidFill>
              </a:rPr>
              <a:t> = 29</a:t>
            </a:r>
            <a:br>
              <a:rPr lang="en" dirty="0">
                <a:solidFill>
                  <a:srgbClr val="00B050"/>
                </a:solidFill>
              </a:rPr>
            </a:b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AE9522-F3FB-6086-E34C-51C2A0369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24" y="205546"/>
            <a:ext cx="5199555" cy="189370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Количество деревьев: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видим, что после 700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деревьев МАЕ перестала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                                    уменьшаться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F6CD0D-CE24-36DC-1D15-69C041E0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1" y="708338"/>
            <a:ext cx="1951970" cy="4984124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2DC31DA-6922-4BF7-F29A-7FD7196CEBB3}"/>
              </a:ext>
            </a:extLst>
          </p:cNvPr>
          <p:cNvSpPr txBox="1">
            <a:spLocks/>
          </p:cNvSpPr>
          <p:nvPr/>
        </p:nvSpPr>
        <p:spPr>
          <a:xfrm>
            <a:off x="5874129" y="321972"/>
            <a:ext cx="5199555" cy="18937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2"/>
                </a:solidFill>
              </a:rPr>
              <a:t>Итоговое количество признаков: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     пробили порог МАЕ в 66к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3BF1D6-25F7-FAFF-3C0C-73AD524D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35" y="1165538"/>
            <a:ext cx="2058101" cy="40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9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1CAF7-2E91-4DD2-8427-793CF178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0C79B-A3DD-42C4-BD16-28A57D60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11411"/>
            <a:ext cx="4139485" cy="641625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5F725B-052C-C77F-D0F7-6CB06DF3A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0361" y="1481070"/>
            <a:ext cx="6693504" cy="537924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  1. </a:t>
            </a:r>
            <a:r>
              <a:rPr lang="ru-RU" sz="2400" dirty="0"/>
              <a:t>В результате </a:t>
            </a:r>
            <a:r>
              <a:rPr lang="en" sz="2400" dirty="0"/>
              <a:t>EDA </a:t>
            </a:r>
            <a:r>
              <a:rPr lang="ru-RU" sz="2400" dirty="0"/>
              <a:t>было создано много новых признаков, а также почищены выбросы, пропуски и плохие значения. Как итог мы получили хороший датасет, на котором модели показывают хорошие результаты.</a:t>
            </a:r>
          </a:p>
          <a:p>
            <a:pPr algn="l"/>
            <a:r>
              <a:rPr lang="ru-RU" sz="2400" dirty="0"/>
              <a:t>  2. Во время разработки модели машинного обучения было опробовано несколько методов и выбран лучший, к которому в итоге дополнительно подобрали гиперпараметры.</a:t>
            </a:r>
          </a:p>
          <a:p>
            <a:pPr algn="l"/>
            <a:r>
              <a:rPr lang="ru-RU" sz="2400" dirty="0"/>
              <a:t>   3. После перебора гиперпараметров метрики улучшились больше, чем на 2000$:</a:t>
            </a:r>
          </a:p>
          <a:p>
            <a:pPr algn="l"/>
            <a:r>
              <a:rPr lang="ru-RU" sz="2400" dirty="0">
                <a:solidFill>
                  <a:srgbClr val="92D050"/>
                </a:solidFill>
              </a:rPr>
              <a:t> </a:t>
            </a:r>
            <a:r>
              <a:rPr lang="en" sz="2400" dirty="0">
                <a:solidFill>
                  <a:srgbClr val="92D050"/>
                </a:solidFill>
              </a:rPr>
              <a:t>MAE: 65880.05$</a:t>
            </a:r>
          </a:p>
          <a:p>
            <a:pPr algn="l"/>
            <a:r>
              <a:rPr lang="ru-RU" sz="2400" dirty="0">
                <a:solidFill>
                  <a:srgbClr val="92D050"/>
                </a:solidFill>
              </a:rPr>
              <a:t> </a:t>
            </a:r>
            <a:r>
              <a:rPr lang="en" sz="2400" dirty="0">
                <a:solidFill>
                  <a:srgbClr val="92D050"/>
                </a:solidFill>
              </a:rPr>
              <a:t>MAPE: 0.29%</a:t>
            </a:r>
          </a:p>
          <a:p>
            <a:pPr algn="l"/>
            <a:r>
              <a:rPr lang="ru-RU" sz="2400" dirty="0">
                <a:solidFill>
                  <a:srgbClr val="92D050"/>
                </a:solidFill>
              </a:rPr>
              <a:t> </a:t>
            </a:r>
            <a:r>
              <a:rPr lang="en" sz="2400" dirty="0">
                <a:solidFill>
                  <a:srgbClr val="92D050"/>
                </a:solidFill>
              </a:rPr>
              <a:t>R2: 0.8%</a:t>
            </a:r>
          </a:p>
          <a:p>
            <a:pPr algn="l"/>
            <a:r>
              <a:rPr lang="ru-RU" sz="2400" dirty="0"/>
              <a:t>    Итоговая модель практически в 3 раза точней (по метрике МАЕ), чем примитивное предсказание. Я считаю, что это отличный результат.</a:t>
            </a:r>
          </a:p>
          <a:p>
            <a:pPr algn="l"/>
            <a:endParaRPr lang="ru-RU" dirty="0"/>
          </a:p>
          <a:p>
            <a:br>
              <a:rPr lang="ru-RU" dirty="0"/>
            </a:b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BD4600-9E50-F872-74A1-6F38B2BE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6FF8A31-7FD3-7F2B-668B-828DE5F9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948" y="761999"/>
            <a:ext cx="7897090" cy="3669475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i="1" dirty="0">
                <a:solidFill>
                  <a:schemeClr val="tx1"/>
                </a:solidFill>
              </a:rPr>
              <a:t>Цель – «обойти конкурентов по скорости и качеству совершения сделок».</a:t>
            </a:r>
            <a:endParaRPr lang="en-US" sz="2200" b="1" i="1" dirty="0">
              <a:solidFill>
                <a:schemeClr val="tx1"/>
              </a:solidFill>
            </a:endParaRPr>
          </a:p>
          <a:p>
            <a:endParaRPr lang="ru-RU" sz="2200" i="1" dirty="0">
              <a:solidFill>
                <a:schemeClr val="tx1"/>
              </a:solidFill>
            </a:endParaRPr>
          </a:p>
          <a:p>
            <a:pPr algn="l"/>
            <a:r>
              <a:rPr lang="ru-RU" sz="2200" i="1" u="sng" dirty="0">
                <a:solidFill>
                  <a:schemeClr val="tx1"/>
                </a:solidFill>
              </a:rPr>
              <a:t>Задачи</a:t>
            </a:r>
            <a:r>
              <a:rPr lang="ru-RU" sz="2200" i="1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ru-RU" sz="2200" i="1" dirty="0">
                <a:solidFill>
                  <a:schemeClr val="tx1"/>
                </a:solidFill>
              </a:rPr>
              <a:t> -  Разработать модель прогнозирования цены на объект недвижимости на основе ряда параметров</a:t>
            </a:r>
            <a:r>
              <a:rPr lang="en-US" sz="2200" i="1" dirty="0">
                <a:solidFill>
                  <a:schemeClr val="tx1"/>
                </a:solidFill>
              </a:rPr>
              <a:t>;</a:t>
            </a:r>
            <a:endParaRPr lang="ru-RU" sz="2200" i="1" dirty="0">
              <a:solidFill>
                <a:schemeClr val="tx1"/>
              </a:solidFill>
            </a:endParaRPr>
          </a:p>
          <a:p>
            <a:pPr algn="l"/>
            <a:r>
              <a:rPr lang="ru-RU" sz="2200" i="1" dirty="0">
                <a:solidFill>
                  <a:schemeClr val="tx1"/>
                </a:solidFill>
              </a:rPr>
              <a:t>-  Модель должна позволять анализировать цену объекта по различным параметрам</a:t>
            </a:r>
            <a:r>
              <a:rPr lang="en-US" sz="2200" i="1" dirty="0">
                <a:solidFill>
                  <a:schemeClr val="tx1"/>
                </a:solidFill>
              </a:rPr>
              <a:t>;</a:t>
            </a:r>
            <a:endParaRPr lang="ru-RU" sz="2200" i="1" dirty="0">
              <a:solidFill>
                <a:schemeClr val="tx1"/>
              </a:solidFill>
            </a:endParaRPr>
          </a:p>
          <a:p>
            <a:pPr algn="l"/>
            <a:r>
              <a:rPr lang="ru-RU" sz="2200" i="1" dirty="0">
                <a:solidFill>
                  <a:schemeClr val="tx1"/>
                </a:solidFill>
              </a:rPr>
              <a:t>-  Модель должна позволить агенту быстрее планировать цену объекта недвижимости</a:t>
            </a:r>
            <a:r>
              <a:rPr lang="en-US" sz="2200" i="1" dirty="0">
                <a:solidFill>
                  <a:schemeClr val="tx1"/>
                </a:solidFill>
              </a:rPr>
              <a:t>.</a:t>
            </a:r>
            <a:endParaRPr lang="ru-RU" sz="2200" i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ru-RU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6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FF56F-5ECF-64D9-9310-359D9CAE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338667"/>
            <a:ext cx="11192934" cy="5808133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pPr algn="l"/>
            <a:r>
              <a:rPr lang="ru-RU" sz="2800" dirty="0">
                <a:solidFill>
                  <a:schemeClr val="bg2"/>
                </a:solidFill>
              </a:rPr>
              <a:t>            </a:t>
            </a:r>
            <a:r>
              <a:rPr lang="ru-RU" sz="2800" b="1" u="sng" dirty="0">
                <a:solidFill>
                  <a:schemeClr val="bg2"/>
                </a:solidFill>
              </a:rPr>
              <a:t>План</a:t>
            </a:r>
          </a:p>
          <a:p>
            <a:pPr algn="l"/>
            <a:endParaRPr lang="ru-RU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chemeClr val="bg2"/>
                </a:solidFill>
              </a:rPr>
              <a:t>1. </a:t>
            </a:r>
            <a:r>
              <a:rPr lang="ru-RU" sz="2200" dirty="0">
                <a:solidFill>
                  <a:schemeClr val="bg2"/>
                </a:solidFill>
              </a:rPr>
              <a:t>Проведение  разведывательного анализа вводных данных (</a:t>
            </a:r>
            <a:r>
              <a:rPr lang="en-US" sz="2200" dirty="0">
                <a:solidFill>
                  <a:schemeClr val="bg2"/>
                </a:solidFill>
              </a:rPr>
              <a:t>EDA).</a:t>
            </a:r>
            <a:endParaRPr lang="ru-RU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ru-RU" sz="2200" dirty="0">
                <a:solidFill>
                  <a:schemeClr val="bg2"/>
                </a:solidFill>
              </a:rPr>
              <a:t> Обработка признаков и определение целевой переменной.</a:t>
            </a:r>
          </a:p>
          <a:p>
            <a:pPr marL="457200" indent="-457200" algn="l">
              <a:buAutoNum type="arabicPeriod"/>
            </a:pPr>
            <a:endParaRPr lang="en-US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chemeClr val="bg2"/>
                </a:solidFill>
              </a:rPr>
              <a:t>2. </a:t>
            </a:r>
            <a:r>
              <a:rPr lang="ru-RU" sz="2200" dirty="0">
                <a:solidFill>
                  <a:schemeClr val="bg2"/>
                </a:solidFill>
              </a:rPr>
              <a:t>Определение целевых метрик, которые будут использоваться для оценки эффективности           алгоритмов машинного обучения.</a:t>
            </a:r>
          </a:p>
          <a:p>
            <a:pPr marL="457200" indent="-457200" algn="l">
              <a:buAutoNum type="arabicPeriod"/>
            </a:pPr>
            <a:endParaRPr lang="ru-RU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ru-RU" sz="2200" dirty="0">
                <a:solidFill>
                  <a:schemeClr val="bg2"/>
                </a:solidFill>
              </a:rPr>
              <a:t>3. Выбор и обучение алгоритмов  машинного обучения. Настройка гиперпараметров.</a:t>
            </a:r>
          </a:p>
          <a:p>
            <a:pPr marL="457200" indent="-457200" algn="l">
              <a:buAutoNum type="arabicPeriod"/>
            </a:pPr>
            <a:endParaRPr lang="ru-RU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ru-RU" sz="2200" dirty="0">
                <a:solidFill>
                  <a:schemeClr val="bg2"/>
                </a:solidFill>
              </a:rPr>
              <a:t>4. Сравнение полученных результатов.</a:t>
            </a:r>
          </a:p>
          <a:p>
            <a:pPr marL="457200" indent="-457200" algn="l">
              <a:buAutoNum type="arabicPeriod"/>
            </a:pPr>
            <a:endParaRPr lang="ru-RU" sz="2200" dirty="0">
              <a:solidFill>
                <a:schemeClr val="bg2"/>
              </a:solidFill>
            </a:endParaRPr>
          </a:p>
          <a:p>
            <a:pPr marL="457200" indent="-457200" algn="l">
              <a:buAutoNum type="arabicPeriod"/>
            </a:pPr>
            <a:r>
              <a:rPr lang="ru-RU" sz="2200" dirty="0">
                <a:solidFill>
                  <a:schemeClr val="bg2"/>
                </a:solidFill>
              </a:rPr>
              <a:t>5. Выводы. Выделение лучшего алгоритма.</a:t>
            </a:r>
            <a:endParaRPr lang="en-US" sz="22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76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33B07-70D4-625B-DB05-717539AE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775" y="699612"/>
            <a:ext cx="1580881" cy="565950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5D6176-7BBA-534C-A172-1668C89C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394" y="1281448"/>
            <a:ext cx="7109138" cy="5095096"/>
          </a:xfrm>
        </p:spPr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Знакомство с предложенным датасетом:</a:t>
            </a:r>
          </a:p>
          <a:p>
            <a:pPr algn="just"/>
            <a:r>
              <a:rPr lang="ru-RU" dirty="0">
                <a:solidFill>
                  <a:schemeClr val="bg2"/>
                </a:solidFill>
              </a:rPr>
              <a:t>377.185 строк;    18 колонок; много мусора в данных: пропуски, строковые значения в численных столбцах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ru-RU" dirty="0">
                <a:solidFill>
                  <a:schemeClr val="bg2"/>
                </a:solidFill>
              </a:rPr>
              <a:t>две схожие колонки </a:t>
            </a:r>
            <a:r>
              <a:rPr lang="en" b="1" dirty="0">
                <a:solidFill>
                  <a:schemeClr val="bg2"/>
                </a:solidFill>
              </a:rPr>
              <a:t>“private pool” </a:t>
            </a:r>
            <a:r>
              <a:rPr lang="ru-RU" b="1" dirty="0">
                <a:solidFill>
                  <a:schemeClr val="bg2"/>
                </a:solidFill>
              </a:rPr>
              <a:t>и</a:t>
            </a:r>
            <a:r>
              <a:rPr lang="en-US" b="1" dirty="0">
                <a:solidFill>
                  <a:schemeClr val="bg2"/>
                </a:solidFill>
              </a:rPr>
              <a:t> “</a:t>
            </a:r>
            <a:r>
              <a:rPr lang="en" b="1" dirty="0">
                <a:solidFill>
                  <a:schemeClr val="bg2"/>
                </a:solidFill>
              </a:rPr>
              <a:t>PrivatePool</a:t>
            </a:r>
            <a:r>
              <a:rPr lang="en-US" b="1" dirty="0">
                <a:solidFill>
                  <a:schemeClr val="bg2"/>
                </a:solidFill>
              </a:rPr>
              <a:t>”</a:t>
            </a:r>
            <a:r>
              <a:rPr lang="ru-RU" b="1" dirty="0">
                <a:solidFill>
                  <a:schemeClr val="bg2"/>
                </a:solidFill>
              </a:rPr>
              <a:t>, </a:t>
            </a:r>
            <a:r>
              <a:rPr lang="ru-RU" dirty="0">
                <a:solidFill>
                  <a:schemeClr val="bg2"/>
                </a:solidFill>
              </a:rPr>
              <a:t>при этом значения не пересекаются.</a:t>
            </a:r>
          </a:p>
          <a:p>
            <a:pPr algn="just"/>
            <a:r>
              <a:rPr lang="ru-RU" dirty="0">
                <a:solidFill>
                  <a:schemeClr val="bg2"/>
                </a:solidFill>
              </a:rPr>
              <a:t>в колонке </a:t>
            </a:r>
            <a:r>
              <a:rPr lang="en-US" dirty="0">
                <a:solidFill>
                  <a:schemeClr val="bg2"/>
                </a:solidFill>
              </a:rPr>
              <a:t>’’</a:t>
            </a:r>
            <a:r>
              <a:rPr lang="en-US" b="1" dirty="0">
                <a:solidFill>
                  <a:schemeClr val="bg2"/>
                </a:solidFill>
              </a:rPr>
              <a:t>propertyType</a:t>
            </a:r>
            <a:r>
              <a:rPr lang="en-US" dirty="0">
                <a:solidFill>
                  <a:schemeClr val="bg2"/>
                </a:solidFill>
              </a:rPr>
              <a:t>’’</a:t>
            </a:r>
            <a:r>
              <a:rPr lang="ru-RU" dirty="0">
                <a:solidFill>
                  <a:schemeClr val="bg2"/>
                </a:solidFill>
              </a:rPr>
              <a:t> много </a:t>
            </a:r>
          </a:p>
          <a:p>
            <a:pPr algn="just"/>
            <a:r>
              <a:rPr lang="ru-RU" dirty="0">
                <a:solidFill>
                  <a:schemeClr val="bg2"/>
                </a:solidFill>
              </a:rPr>
              <a:t>уникальных значений, многие </a:t>
            </a:r>
          </a:p>
          <a:p>
            <a:pPr algn="just"/>
            <a:r>
              <a:rPr lang="ru-RU" dirty="0">
                <a:solidFill>
                  <a:schemeClr val="bg2"/>
                </a:solidFill>
              </a:rPr>
              <a:t>из которых очень похожи между собой.</a:t>
            </a:r>
          </a:p>
          <a:p>
            <a:pPr algn="just"/>
            <a:r>
              <a:rPr lang="ru-RU" dirty="0">
                <a:solidFill>
                  <a:schemeClr val="bg2"/>
                </a:solidFill>
              </a:rPr>
              <a:t>колонка </a:t>
            </a:r>
            <a:r>
              <a:rPr lang="ru-RU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“</a:t>
            </a:r>
            <a:r>
              <a:rPr lang="en" b="1" dirty="0">
                <a:solidFill>
                  <a:schemeClr val="bg2"/>
                </a:solidFill>
              </a:rPr>
              <a:t>homeFacts</a:t>
            </a:r>
            <a:r>
              <a:rPr lang="en-US" b="1" dirty="0">
                <a:solidFill>
                  <a:schemeClr val="bg2"/>
                </a:solidFill>
              </a:rPr>
              <a:t>”</a:t>
            </a:r>
            <a:r>
              <a:rPr lang="ru-RU" b="1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представляет собой набор словарей, из них по итогу были сделаны новые колонки для каждого дома.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CFE18-8132-CEC6-EE96-7A750201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6" y="1624241"/>
            <a:ext cx="3387145" cy="47523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879418-3985-26CF-A615-F9C85F5A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08" y="3359668"/>
            <a:ext cx="2925292" cy="12492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6320E3-B250-B143-9C0C-266AAE36A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06" y="5705341"/>
            <a:ext cx="639096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9C6210-DC8E-00AB-6495-9D05DAA2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35" y="399246"/>
            <a:ext cx="3799268" cy="265304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   Колонка "</a:t>
            </a:r>
            <a:r>
              <a:rPr lang="en" dirty="0">
                <a:solidFill>
                  <a:schemeClr val="bg2"/>
                </a:solidFill>
              </a:rPr>
              <a:t>target”: </a:t>
            </a:r>
            <a:endParaRPr lang="ru-RU" dirty="0">
              <a:solidFill>
                <a:schemeClr val="bg2"/>
              </a:solidFill>
            </a:endParaRPr>
          </a:p>
          <a:p>
            <a:pPr algn="l"/>
            <a:r>
              <a:rPr lang="ru-RU" dirty="0">
                <a:solidFill>
                  <a:schemeClr val="bg2"/>
                </a:solidFill>
              </a:rPr>
              <a:t>удалила записи, в которых  отсутствует </a:t>
            </a:r>
            <a:r>
              <a:rPr lang="en" dirty="0">
                <a:solidFill>
                  <a:schemeClr val="bg2"/>
                </a:solidFill>
              </a:rPr>
              <a:t>target</a:t>
            </a:r>
            <a:r>
              <a:rPr lang="ru-RU" dirty="0">
                <a:solidFill>
                  <a:schemeClr val="bg2"/>
                </a:solidFill>
              </a:rPr>
              <a:t>, удалила строки с  "по месячными" значениями, некорректные значения (как например цена в $1), удалила всё, что меньше 15 тысяч $, а  также всё, что больше 1м $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CE592-F100-9B99-CB97-78FB16E2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84" y="399246"/>
            <a:ext cx="1651000" cy="2095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90D26-4DFD-7DE5-536E-AD46C5AE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2" y="3052293"/>
            <a:ext cx="4344714" cy="378281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3F9AE14-DB74-25BB-C81F-C918A1907705}"/>
              </a:ext>
            </a:extLst>
          </p:cNvPr>
          <p:cNvSpPr txBox="1">
            <a:spLocks/>
          </p:cNvSpPr>
          <p:nvPr/>
        </p:nvSpPr>
        <p:spPr>
          <a:xfrm>
            <a:off x="6521839" y="497447"/>
            <a:ext cx="5082026" cy="5975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2"/>
                </a:solidFill>
              </a:rPr>
              <a:t>Из колонки </a:t>
            </a:r>
            <a:r>
              <a:rPr lang="en-US" dirty="0">
                <a:solidFill>
                  <a:schemeClr val="bg2"/>
                </a:solidFill>
              </a:rPr>
              <a:t>’’schools” </a:t>
            </a:r>
            <a:r>
              <a:rPr lang="ru-RU" dirty="0">
                <a:solidFill>
                  <a:schemeClr val="bg2"/>
                </a:solidFill>
              </a:rPr>
              <a:t>выделила новые признаки: количество школ, расстояние до школ, рейтинг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 В колонке </a:t>
            </a:r>
            <a:r>
              <a:rPr lang="en-US" dirty="0">
                <a:solidFill>
                  <a:schemeClr val="bg2"/>
                </a:solidFill>
              </a:rPr>
              <a:t>‘’baths’’</a:t>
            </a:r>
            <a:r>
              <a:rPr lang="ru-RU" dirty="0">
                <a:solidFill>
                  <a:schemeClr val="bg2"/>
                </a:solidFill>
              </a:rPr>
              <a:t> были пропуски как в дорогих домах (в которых точно есть ванные), так и в дешевых. Если цена была больше, чем средняя, то ставила кол-во ванных 3. Если меньше - то 2.</a:t>
            </a: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r>
              <a:rPr lang="ru-RU" dirty="0">
                <a:solidFill>
                  <a:schemeClr val="bg2"/>
                </a:solidFill>
              </a:rPr>
              <a:t>Колонки "</a:t>
            </a:r>
            <a:r>
              <a:rPr lang="en" dirty="0">
                <a:solidFill>
                  <a:schemeClr val="bg2"/>
                </a:solidFill>
              </a:rPr>
              <a:t>mls-id" </a:t>
            </a:r>
            <a:r>
              <a:rPr lang="ru-RU" dirty="0">
                <a:solidFill>
                  <a:schemeClr val="bg2"/>
                </a:solidFill>
              </a:rPr>
              <a:t>и "</a:t>
            </a:r>
            <a:r>
              <a:rPr lang="en" dirty="0">
                <a:solidFill>
                  <a:schemeClr val="bg2"/>
                </a:solidFill>
              </a:rPr>
              <a:t>MlsId»</a:t>
            </a:r>
            <a:r>
              <a:rPr lang="ru-RU" dirty="0">
                <a:solidFill>
                  <a:schemeClr val="bg2"/>
                </a:solidFill>
              </a:rPr>
              <a:t> ничего не несут. Их  удалила.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ru-RU" dirty="0">
                <a:solidFill>
                  <a:schemeClr val="bg2"/>
                </a:solidFill>
              </a:rPr>
              <a:t>Колонку </a:t>
            </a:r>
            <a:r>
              <a:rPr lang="en-US" dirty="0">
                <a:solidFill>
                  <a:schemeClr val="bg2"/>
                </a:solidFill>
              </a:rPr>
              <a:t>’’</a:t>
            </a:r>
            <a:r>
              <a:rPr lang="en" dirty="0">
                <a:solidFill>
                  <a:schemeClr val="bg2"/>
                </a:solidFill>
              </a:rPr>
              <a:t>zipcode</a:t>
            </a:r>
            <a:r>
              <a:rPr lang="en-US" dirty="0">
                <a:solidFill>
                  <a:schemeClr val="bg2"/>
                </a:solidFill>
              </a:rPr>
              <a:t>’’</a:t>
            </a:r>
            <a:r>
              <a:rPr lang="ru-RU" dirty="0">
                <a:solidFill>
                  <a:schemeClr val="bg2"/>
                </a:solidFill>
              </a:rPr>
              <a:t> (почтовый индекс)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также удалила.</a:t>
            </a:r>
            <a:endParaRPr lang="en" dirty="0">
              <a:solidFill>
                <a:schemeClr val="bg2"/>
              </a:solidFill>
            </a:endParaRP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69DCB0-A1C1-D434-3403-B39CF0EC7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27" y="2829598"/>
            <a:ext cx="4762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B01F1-FF73-8BAD-CDF8-178941028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48" y="412124"/>
            <a:ext cx="3928058" cy="579549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</a:t>
            </a:r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62B650-49BE-01AA-4EC6-4FBF6AAF8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729" y="1777283"/>
            <a:ext cx="10470524" cy="449472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Что было сделано: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- Все переменные очищены от мусора и приведены в вид, в котором будут переданы в модель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- Сокращено количество строк (теперь 319.043)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- В отличие от изначального датасета теперь данные большинства признаков приведены в числовой тип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- Отброшены сильные выбросы, которые бы "путали" модель.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-  Создано много новых признаков (возраст дома, год постройки, количество школ, расстояние до школ, паркинг, отопление и прочие). В итоге получилось </a:t>
            </a:r>
            <a:r>
              <a:rPr lang="ru-RU" b="1" dirty="0">
                <a:solidFill>
                  <a:schemeClr val="bg2"/>
                </a:solidFill>
              </a:rPr>
              <a:t>37 признаков</a:t>
            </a:r>
            <a:endParaRPr lang="en" b="1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EB062E-54AB-99BC-A33A-AD289812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1F2364-4F94-5104-1187-FED09FBE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59" y="1287887"/>
            <a:ext cx="10431887" cy="45720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accent4">
                    <a:lumMod val="50000"/>
                  </a:schemeClr>
                </a:solidFill>
              </a:rPr>
              <a:t>Выбранные метрики:</a:t>
            </a:r>
          </a:p>
          <a:p>
            <a:r>
              <a:rPr lang="en" dirty="0">
                <a:solidFill>
                  <a:schemeClr val="bg2"/>
                </a:solidFill>
              </a:rPr>
              <a:t>MAE - </a:t>
            </a:r>
            <a:r>
              <a:rPr lang="ru-RU" dirty="0">
                <a:solidFill>
                  <a:schemeClr val="bg2"/>
                </a:solidFill>
              </a:rPr>
              <a:t>средний модуль отклонения.</a:t>
            </a:r>
          </a:p>
          <a:p>
            <a:r>
              <a:rPr lang="en" dirty="0">
                <a:solidFill>
                  <a:schemeClr val="bg2"/>
                </a:solidFill>
              </a:rPr>
              <a:t>MAPE - </a:t>
            </a:r>
            <a:r>
              <a:rPr lang="ru-RU" dirty="0">
                <a:solidFill>
                  <a:schemeClr val="bg2"/>
                </a:solidFill>
              </a:rPr>
              <a:t>средний процент отклонения.</a:t>
            </a:r>
          </a:p>
          <a:p>
            <a:r>
              <a:rPr lang="en" dirty="0">
                <a:solidFill>
                  <a:schemeClr val="bg2"/>
                </a:solidFill>
              </a:rPr>
              <a:t>R2 </a:t>
            </a:r>
            <a:r>
              <a:rPr lang="ru-RU" dirty="0">
                <a:solidFill>
                  <a:schemeClr val="bg2"/>
                </a:solidFill>
              </a:rPr>
              <a:t>Коэффициент детерминации - это доля дисперсии зависимой переменной, объясняемая рассматриваемой моделью зависимости. Коэффициент можно рассматривать как универсальную меру зависимости одной случайной величины от множества других.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sz="2400" dirty="0">
                <a:solidFill>
                  <a:schemeClr val="bg2"/>
                </a:solidFill>
              </a:rPr>
              <a:t>Разделение датасета: </a:t>
            </a:r>
          </a:p>
          <a:p>
            <a:r>
              <a:rPr lang="en" dirty="0">
                <a:solidFill>
                  <a:schemeClr val="bg2"/>
                </a:solidFill>
              </a:rPr>
              <a:t>train - 70%</a:t>
            </a:r>
          </a:p>
          <a:p>
            <a:r>
              <a:rPr lang="en" dirty="0">
                <a:solidFill>
                  <a:schemeClr val="bg2"/>
                </a:solidFill>
              </a:rPr>
              <a:t>test - 20%</a:t>
            </a:r>
          </a:p>
          <a:p>
            <a:r>
              <a:rPr lang="en-US" dirty="0">
                <a:solidFill>
                  <a:schemeClr val="bg2"/>
                </a:solidFill>
              </a:rPr>
              <a:t>v</a:t>
            </a:r>
            <a:r>
              <a:rPr lang="en" dirty="0">
                <a:solidFill>
                  <a:schemeClr val="bg2"/>
                </a:solidFill>
              </a:rPr>
              <a:t>al</a:t>
            </a:r>
            <a:r>
              <a:rPr lang="ru-RU" dirty="0">
                <a:solidFill>
                  <a:schemeClr val="bg2"/>
                </a:solidFill>
              </a:rPr>
              <a:t> (валидация)</a:t>
            </a:r>
            <a:r>
              <a:rPr lang="en" dirty="0">
                <a:solidFill>
                  <a:schemeClr val="bg2"/>
                </a:solidFill>
              </a:rPr>
              <a:t> - 10%</a:t>
            </a: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562A1-5E72-E8BA-5B31-82C58241E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854" y="808783"/>
            <a:ext cx="3606083" cy="563239"/>
          </a:xfrm>
        </p:spPr>
        <p:txBody>
          <a:bodyPr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5AB231-E72C-9AC6-8E19-5797C5D1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8" y="2228045"/>
            <a:ext cx="4765183" cy="34626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Предсказание примитивного алгоритма - среднее значение</a:t>
            </a:r>
            <a:endParaRPr lang="en" sz="2400" dirty="0">
              <a:solidFill>
                <a:schemeClr val="bg2"/>
              </a:solidFill>
            </a:endParaRPr>
          </a:p>
          <a:p>
            <a:pPr algn="l"/>
            <a:endParaRPr lang="en" sz="2400" dirty="0">
              <a:solidFill>
                <a:schemeClr val="bg2"/>
              </a:solidFill>
            </a:endParaRPr>
          </a:p>
          <a:p>
            <a:pPr algn="l"/>
            <a:r>
              <a:rPr lang="en" sz="2400" dirty="0">
                <a:solidFill>
                  <a:schemeClr val="bg2"/>
                </a:solidFill>
              </a:rPr>
              <a:t>MAE: 176432.46$ </a:t>
            </a:r>
          </a:p>
          <a:p>
            <a:pPr algn="l"/>
            <a:r>
              <a:rPr lang="en" sz="2400" dirty="0">
                <a:solidFill>
                  <a:schemeClr val="bg2"/>
                </a:solidFill>
              </a:rPr>
              <a:t>MAPE: 1.2% </a:t>
            </a:r>
          </a:p>
          <a:p>
            <a:pPr algn="l"/>
            <a:r>
              <a:rPr lang="en" sz="2400" dirty="0">
                <a:solidFill>
                  <a:schemeClr val="bg2"/>
                </a:solidFill>
              </a:rPr>
              <a:t>R2: -0.0%</a:t>
            </a:r>
          </a:p>
          <a:p>
            <a:endParaRPr lang="en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DFBF6E-1E43-9EDE-60E1-4E81E0694A18}"/>
              </a:ext>
            </a:extLst>
          </p:cNvPr>
          <p:cNvSpPr txBox="1">
            <a:spLocks/>
          </p:cNvSpPr>
          <p:nvPr/>
        </p:nvSpPr>
        <p:spPr bwMode="blackWhite">
          <a:xfrm>
            <a:off x="6686280" y="777879"/>
            <a:ext cx="4537652" cy="56323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421D6B9-16D5-21F0-E85B-C03A0DC7252C}"/>
              </a:ext>
            </a:extLst>
          </p:cNvPr>
          <p:cNvSpPr txBox="1">
            <a:spLocks/>
          </p:cNvSpPr>
          <p:nvPr/>
        </p:nvSpPr>
        <p:spPr>
          <a:xfrm>
            <a:off x="6559636" y="2228044"/>
            <a:ext cx="4790941" cy="34626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sz="2400" dirty="0">
                <a:solidFill>
                  <a:schemeClr val="bg2"/>
                </a:solidFill>
              </a:rPr>
              <a:t>MAE: 187555.26$</a:t>
            </a:r>
          </a:p>
          <a:p>
            <a:pPr algn="l"/>
            <a:r>
              <a:rPr lang="en" sz="2400" dirty="0">
                <a:solidFill>
                  <a:schemeClr val="bg2"/>
                </a:solidFill>
              </a:rPr>
              <a:t>MAPE: 0.95% </a:t>
            </a:r>
          </a:p>
          <a:p>
            <a:pPr algn="l"/>
            <a:r>
              <a:rPr lang="en" sz="2400" dirty="0">
                <a:solidFill>
                  <a:schemeClr val="bg2"/>
                </a:solidFill>
              </a:rPr>
              <a:t>R2: -0.2% </a:t>
            </a:r>
          </a:p>
          <a:p>
            <a:pPr algn="l"/>
            <a:endParaRPr lang="en" dirty="0">
              <a:solidFill>
                <a:schemeClr val="bg2"/>
              </a:solidFill>
            </a:endParaRPr>
          </a:p>
          <a:p>
            <a:pPr algn="l"/>
            <a:r>
              <a:rPr lang="ru-RU" dirty="0">
                <a:solidFill>
                  <a:schemeClr val="bg2"/>
                </a:solidFill>
              </a:rPr>
              <a:t>Модель получилась абсолютно неадекватная. Даже хуже, чем базовый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80769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2FBF-EEFF-3F6D-3489-360D28A4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93" y="519876"/>
            <a:ext cx="3472118" cy="49755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Random Forest</a:t>
            </a:r>
            <a:endParaRPr lang="ru-RU" sz="24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EAFB2-8068-CDAE-3ABD-81535621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93" y="1261615"/>
            <a:ext cx="11238077" cy="1095219"/>
          </a:xfrm>
        </p:spPr>
        <p:txBody>
          <a:bodyPr/>
          <a:lstStyle/>
          <a:p>
            <a:pPr algn="l"/>
            <a:r>
              <a:rPr lang="en" dirty="0">
                <a:solidFill>
                  <a:schemeClr val="bg2"/>
                </a:solidFill>
              </a:rPr>
              <a:t>MAE: 67006.56$   MAPE: 0.3%   R2: 0.79%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Отличный результат! </a:t>
            </a:r>
            <a:r>
              <a:rPr lang="en" dirty="0">
                <a:solidFill>
                  <a:schemeClr val="bg2"/>
                </a:solidFill>
              </a:rPr>
              <a:t>R2 79% </a:t>
            </a:r>
            <a:r>
              <a:rPr lang="ru-RU" dirty="0">
                <a:solidFill>
                  <a:schemeClr val="bg2"/>
                </a:solidFill>
              </a:rPr>
              <a:t>это уже очень хорошо! МАЕ при этом улучшилось почти в три раза.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3FC9D38-B780-45F7-8F8C-D08CCEE6F224}"/>
              </a:ext>
            </a:extLst>
          </p:cNvPr>
          <p:cNvSpPr txBox="1">
            <a:spLocks/>
          </p:cNvSpPr>
          <p:nvPr/>
        </p:nvSpPr>
        <p:spPr bwMode="blackWhite">
          <a:xfrm>
            <a:off x="343742" y="2356835"/>
            <a:ext cx="4833565" cy="61818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" sz="2400" b="1" dirty="0">
              <a:latin typeface="Corbel" panose="020B0503020204020204" pitchFamily="34" charset="0"/>
            </a:endParaRPr>
          </a:p>
          <a:p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Light Gradient Boosting</a:t>
            </a:r>
          </a:p>
          <a:p>
            <a:endParaRPr lang="ru-RU" sz="24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9DA6CB-0B07-44C6-2F3C-47253AA29EE9}"/>
              </a:ext>
            </a:extLst>
          </p:cNvPr>
          <p:cNvSpPr txBox="1">
            <a:spLocks/>
          </p:cNvSpPr>
          <p:nvPr/>
        </p:nvSpPr>
        <p:spPr bwMode="blackWhite">
          <a:xfrm>
            <a:off x="301393" y="4589732"/>
            <a:ext cx="5468342" cy="60045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Gradient Boosting</a:t>
            </a:r>
          </a:p>
          <a:p>
            <a:endParaRPr lang="ru-RU" sz="24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5DACF3-49D3-6FEE-DF30-B83D24DADA92}"/>
              </a:ext>
            </a:extLst>
          </p:cNvPr>
          <p:cNvSpPr txBox="1">
            <a:spLocks/>
          </p:cNvSpPr>
          <p:nvPr/>
        </p:nvSpPr>
        <p:spPr>
          <a:xfrm>
            <a:off x="305105" y="3335370"/>
            <a:ext cx="11083668" cy="1095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dirty="0">
                <a:solidFill>
                  <a:schemeClr val="bg2"/>
                </a:solidFill>
              </a:rPr>
              <a:t>MAE: 86015.8$.   MAPE: 0.4%    R2: 0.72%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Модель тоже показала отличный результат, но немного хуже, чем случайный лес.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65F79A5-4D96-08A5-1D2C-2D8400787163}"/>
              </a:ext>
            </a:extLst>
          </p:cNvPr>
          <p:cNvSpPr txBox="1">
            <a:spLocks/>
          </p:cNvSpPr>
          <p:nvPr/>
        </p:nvSpPr>
        <p:spPr>
          <a:xfrm>
            <a:off x="275634" y="5497691"/>
            <a:ext cx="11238077" cy="1095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dirty="0">
                <a:solidFill>
                  <a:schemeClr val="bg2"/>
                </a:solidFill>
              </a:rPr>
              <a:t>MAE: 76241.7$    MAPE: 0.34%    R2: 0.77% 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Модель показала результат, очень схожий на случайный лес, но все же лес показал себя лучше, решено настраивать его.</a:t>
            </a:r>
          </a:p>
          <a:p>
            <a:pPr algn="l"/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9161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491</TotalTime>
  <Words>849</Words>
  <Application>Microsoft Macintosh PowerPoint</Application>
  <PresentationFormat>Широкоэкранный</PresentationFormat>
  <Paragraphs>115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Gill Sans MT</vt:lpstr>
      <vt:lpstr>Посылка</vt:lpstr>
      <vt:lpstr>Разработка модели, предсказывающей стоимость домов на основе истории предложений</vt:lpstr>
      <vt:lpstr>Презентация PowerPoint</vt:lpstr>
      <vt:lpstr>Презентация PowerPoint</vt:lpstr>
      <vt:lpstr>EdA</vt:lpstr>
      <vt:lpstr>Презентация PowerPoint</vt:lpstr>
      <vt:lpstr>Результат eDA</vt:lpstr>
      <vt:lpstr>Презентация PowerPoint</vt:lpstr>
      <vt:lpstr>Baseline</vt:lpstr>
      <vt:lpstr>Random Forest</vt:lpstr>
      <vt:lpstr> Подбор гиперпараметров к Random Forest </vt:lpstr>
      <vt:lpstr>Лучшая модель оказалась со следующими параметрами:  число деревьев = 700  максимальная глубина = 70  число признаков = 29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модели, предсказывающей стоимость домов на основе истории предложений</dc:title>
  <dc:creator>Microsoft Office User</dc:creator>
  <cp:lastModifiedBy>Microsoft Office User</cp:lastModifiedBy>
  <cp:revision>7</cp:revision>
  <dcterms:created xsi:type="dcterms:W3CDTF">2022-05-15T13:23:03Z</dcterms:created>
  <dcterms:modified xsi:type="dcterms:W3CDTF">2022-05-16T17:23:49Z</dcterms:modified>
</cp:coreProperties>
</file>