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3" r:id="rId10"/>
    <p:sldId id="264" r:id="rId11"/>
    <p:sldId id="265" r:id="rId12"/>
    <p:sldId id="266" r:id="rId13"/>
    <p:sldId id="271" r:id="rId14"/>
    <p:sldId id="270" r:id="rId15"/>
    <p:sldId id="295" r:id="rId16"/>
    <p:sldId id="273" r:id="rId17"/>
    <p:sldId id="275" r:id="rId18"/>
    <p:sldId id="276" r:id="rId19"/>
    <p:sldId id="272" r:id="rId20"/>
    <p:sldId id="274" r:id="rId21"/>
    <p:sldId id="277" r:id="rId22"/>
    <p:sldId id="281" r:id="rId23"/>
    <p:sldId id="282" r:id="rId24"/>
    <p:sldId id="284" r:id="rId25"/>
    <p:sldId id="278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98" r:id="rId36"/>
    <p:sldId id="299" r:id="rId37"/>
    <p:sldId id="301" r:id="rId38"/>
    <p:sldId id="288" r:id="rId39"/>
    <p:sldId id="289" r:id="rId40"/>
    <p:sldId id="290" r:id="rId41"/>
    <p:sldId id="297" r:id="rId42"/>
    <p:sldId id="304" r:id="rId43"/>
    <p:sldId id="305" r:id="rId44"/>
    <p:sldId id="306" r:id="rId45"/>
    <p:sldId id="307" r:id="rId46"/>
    <p:sldId id="309" r:id="rId47"/>
    <p:sldId id="310" r:id="rId48"/>
    <p:sldId id="311" r:id="rId49"/>
    <p:sldId id="312" r:id="rId50"/>
    <p:sldId id="308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idr.xyz/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AWS VPC</a:t>
            </a:r>
            <a:r>
              <a:rPr lang="en-US" sz="3600">
                <a:solidFill>
                  <a:prstClr val="black"/>
                </a:solidFill>
              </a:rPr>
              <a:t>, Databases </a:t>
            </a:r>
            <a:r>
              <a:rPr lang="en-US" sz="3600" dirty="0">
                <a:solidFill>
                  <a:prstClr val="black"/>
                </a:solidFill>
              </a:rPr>
              <a:t>&amp; Security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challenging to understand at first, but are critically important to working with AWS.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DA7E4E-7917-7F4B-9358-22CA1920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848" y="274638"/>
            <a:ext cx="1041394" cy="10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38" y="1417638"/>
            <a:ext cx="6525172" cy="3262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E7AE1F-2952-9048-A76F-DA4BE5806420}"/>
              </a:ext>
            </a:extLst>
          </p:cNvPr>
          <p:cNvSpPr txBox="1"/>
          <p:nvPr/>
        </p:nvSpPr>
        <p:spPr>
          <a:xfrm>
            <a:off x="1702676" y="516057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Helpful tool for visualizing IP network blocks: </a:t>
            </a:r>
            <a:r>
              <a:rPr lang="en-US" dirty="0">
                <a:hlinkClick r:id="rId3"/>
              </a:rPr>
              <a:t>http://cidr.xyz/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EFS</a:t>
            </a:r>
          </a:p>
          <a:p>
            <a:pPr lvl="1"/>
            <a:endParaRPr lang="en-US" dirty="0"/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/>
              <a:t>DynamoDB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Neptune</a:t>
            </a:r>
          </a:p>
          <a:p>
            <a:pPr lvl="1"/>
            <a:endParaRPr lang="en-US" dirty="0"/>
          </a:p>
          <a:p>
            <a:r>
              <a:rPr lang="en-US" dirty="0"/>
              <a:t>AWS Security</a:t>
            </a:r>
          </a:p>
          <a:p>
            <a:pPr lvl="1"/>
            <a:r>
              <a:rPr lang="en-US" dirty="0"/>
              <a:t>Shield</a:t>
            </a:r>
          </a:p>
          <a:p>
            <a:pPr lvl="1"/>
            <a:r>
              <a:rPr lang="en-US" dirty="0"/>
              <a:t>WAF</a:t>
            </a:r>
          </a:p>
          <a:p>
            <a:pPr lvl="1"/>
            <a:r>
              <a:rPr lang="en-US" dirty="0"/>
              <a:t>Guard Duty</a:t>
            </a:r>
          </a:p>
          <a:p>
            <a:pPr lvl="1"/>
            <a:r>
              <a:rPr lang="en-US" dirty="0"/>
              <a:t>KMS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It’s possible to route traffic between VPCs in different regions </a:t>
            </a:r>
            <a:r>
              <a:rPr lang="en-US" sz="2400"/>
              <a:t>and accounts.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142-3130-CB43-AA77-AA5ED0B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A40-B4B4-854A-A31D-50E25B26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Managed Elasticsearch service</a:t>
            </a:r>
          </a:p>
          <a:p>
            <a:pPr lvl="1"/>
            <a:r>
              <a:rPr lang="en-US" dirty="0"/>
              <a:t>Fast indexing and search across massive amounts of data</a:t>
            </a:r>
          </a:p>
          <a:p>
            <a:endParaRPr lang="en-US" dirty="0"/>
          </a:p>
          <a:p>
            <a:r>
              <a:rPr lang="en-US" dirty="0"/>
              <a:t>Ingest data and analyze, report, and visualize in real time.</a:t>
            </a:r>
          </a:p>
          <a:p>
            <a:pPr lvl="1"/>
            <a:r>
              <a:rPr lang="en-US" dirty="0"/>
              <a:t>Includes Kibana web console</a:t>
            </a:r>
          </a:p>
          <a:p>
            <a:endParaRPr lang="en-US" dirty="0"/>
          </a:p>
          <a:p>
            <a:r>
              <a:rPr lang="en-US" dirty="0"/>
              <a:t>Integrated with AWS security and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FA516-EB47-3244-8B73-A0C3B74E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181" y="151241"/>
            <a:ext cx="1266397" cy="12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8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Shared Security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network and Amazon network use similar infrastructure, but are logically separated from one another.</a:t>
            </a:r>
          </a:p>
          <a:p>
            <a:endParaRPr lang="en-US" dirty="0"/>
          </a:p>
          <a:p>
            <a:r>
              <a:rPr lang="en-US" dirty="0"/>
              <a:t>AWS prevents IP spoofing: instance sending data with an IP or MAC address that’s not it’s own.</a:t>
            </a:r>
          </a:p>
          <a:p>
            <a:endParaRPr lang="en-US" dirty="0"/>
          </a:p>
          <a:p>
            <a:r>
              <a:rPr lang="en-US" dirty="0"/>
              <a:t>Network port scans must be approved by AWS in advance.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0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90D8-2609-4E45-AD2A-B5F27303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 (WAF)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C1F6-B9FC-ED48-AD9A-2C954E0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Managed service which protects your</a:t>
            </a:r>
            <a:br>
              <a:rPr lang="en-US" dirty="0"/>
            </a:br>
            <a:r>
              <a:rPr lang="en-US" dirty="0"/>
              <a:t>web applications from common attacks.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Cross-site scripting</a:t>
            </a:r>
          </a:p>
          <a:p>
            <a:pPr lvl="1"/>
            <a:endParaRPr lang="en-US" dirty="0"/>
          </a:p>
          <a:p>
            <a:r>
              <a:rPr lang="en-US" dirty="0"/>
              <a:t>Create custom security rules using web console or API</a:t>
            </a:r>
          </a:p>
          <a:p>
            <a:endParaRPr lang="en-US" dirty="0"/>
          </a:p>
          <a:p>
            <a:r>
              <a:rPr lang="en-US" dirty="0"/>
              <a:t>Deploy as part of CloudFront, ALB, or API Gateway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216B10-3417-FC4B-948B-B9FD94B3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896" y="1417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7A05-B8D9-004A-9D7B-A7F06EF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ABA0-6D9D-254B-BD4D-4CF82501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service which protects your application from Distributed Denial of Service (</a:t>
            </a:r>
            <a:r>
              <a:rPr lang="en-US" dirty="0" err="1"/>
              <a:t>DDos</a:t>
            </a:r>
            <a:r>
              <a:rPr lang="en-US" dirty="0"/>
              <a:t>) attacks.</a:t>
            </a:r>
          </a:p>
          <a:p>
            <a:pPr lvl="1"/>
            <a:r>
              <a:rPr lang="en-US" dirty="0"/>
              <a:t>Network layer 3 and 4 attacks</a:t>
            </a:r>
          </a:p>
          <a:p>
            <a:pPr lvl="1"/>
            <a:endParaRPr lang="en-US" dirty="0"/>
          </a:p>
          <a:p>
            <a:r>
              <a:rPr lang="en-US" dirty="0"/>
              <a:t>Available in either standard or advanced tier depending on resources being protected.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AF099-B0D7-FB4C-A26E-FE4467B5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934" y="389772"/>
            <a:ext cx="1027866" cy="1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12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19DD-CA43-224C-942B-C2C0336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D105-B949-CC43-A5AC-82968706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detection service which continuously analyzes logs from CloudTrail, VPC network traffic (Flow Logs), and DNS logs.</a:t>
            </a:r>
          </a:p>
          <a:p>
            <a:endParaRPr lang="en-US" dirty="0"/>
          </a:p>
          <a:p>
            <a:r>
              <a:rPr lang="en-US" dirty="0"/>
              <a:t>Trigger alerts to notify staff about </a:t>
            </a:r>
            <a:r>
              <a:rPr lang="en-US" dirty="0" err="1"/>
              <a:t>anomolies</a:t>
            </a:r>
            <a:r>
              <a:rPr lang="en-US" dirty="0"/>
              <a:t> or automatically remediate issues.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69F529-8CB2-BF47-8C6F-46FFD56A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370" y="274638"/>
            <a:ext cx="1180389" cy="11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D4B4-C6C4-7540-AF96-329DB12B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09FA-5D2E-9147-89C6-1C534248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you to generate and deploy SSL/TLS certificates for use with AWS services.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CloudFront</a:t>
            </a:r>
          </a:p>
          <a:p>
            <a:pPr lvl="1"/>
            <a:r>
              <a:rPr lang="en-US" dirty="0"/>
              <a:t>API Gateway</a:t>
            </a:r>
          </a:p>
          <a:p>
            <a:pPr lvl="1"/>
            <a:endParaRPr lang="en-US" dirty="0"/>
          </a:p>
          <a:p>
            <a:r>
              <a:rPr lang="en-US" dirty="0"/>
              <a:t>Certificates are available for free, but only work with AWS resources.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46A8B0-61AD-3545-B6F3-B9C525A8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670" y="248824"/>
            <a:ext cx="1168814" cy="11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7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DBF5-8AFF-EE42-A0B0-427FB366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 (KMS)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0030-27F8-4D4A-AF0B-27BAD4AF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which allows you to create</a:t>
            </a:r>
            <a:br>
              <a:rPr lang="en-US" dirty="0"/>
            </a:br>
            <a:r>
              <a:rPr lang="en-US" dirty="0"/>
              <a:t>encryption keys for use across a variety</a:t>
            </a:r>
            <a:br>
              <a:rPr lang="en-US" dirty="0"/>
            </a:br>
            <a:r>
              <a:rPr lang="en-US" dirty="0"/>
              <a:t>of AWS services.</a:t>
            </a:r>
          </a:p>
          <a:p>
            <a:pPr lvl="1"/>
            <a:r>
              <a:rPr lang="en-US" dirty="0"/>
              <a:t>Keys for encrypting S3 buckets</a:t>
            </a:r>
          </a:p>
          <a:p>
            <a:pPr lvl="1"/>
            <a:r>
              <a:rPr lang="en-US" dirty="0"/>
              <a:t>Keys for encrypting AMIs</a:t>
            </a:r>
          </a:p>
          <a:p>
            <a:pPr lvl="1"/>
            <a:endParaRPr lang="en-US" dirty="0"/>
          </a:p>
          <a:p>
            <a:r>
              <a:rPr lang="en-US" dirty="0"/>
              <a:t>Control access to encryption keys using policies and audit access to keys.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688FAA0-512E-ED4B-B900-01806144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133" y="1417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EC2 instances) that the ELB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A90C-4B4C-884E-8AA4-2F553BD6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46C9-9040-8A4C-A50F-ADC13795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 comprehensive view of high-priority alerts and compliance issues across accounts.</a:t>
            </a:r>
          </a:p>
          <a:p>
            <a:pPr lvl="1"/>
            <a:r>
              <a:rPr lang="en-US" dirty="0"/>
              <a:t>Security Information and Event Management (SIEM)</a:t>
            </a:r>
          </a:p>
          <a:p>
            <a:pPr lvl="1"/>
            <a:endParaRPr lang="en-US" dirty="0"/>
          </a:p>
          <a:p>
            <a:r>
              <a:rPr lang="en-US" dirty="0"/>
              <a:t>Single site which integrates alerts from various AWS services</a:t>
            </a:r>
          </a:p>
          <a:p>
            <a:pPr lvl="1"/>
            <a:r>
              <a:rPr lang="en-US" dirty="0" err="1"/>
              <a:t>GuardDuty</a:t>
            </a:r>
            <a:endParaRPr lang="en-US" dirty="0"/>
          </a:p>
          <a:p>
            <a:pPr lvl="1"/>
            <a:r>
              <a:rPr lang="en-US" dirty="0"/>
              <a:t>Inspector</a:t>
            </a:r>
          </a:p>
          <a:p>
            <a:pPr lvl="1"/>
            <a:r>
              <a:rPr lang="en-US" dirty="0"/>
              <a:t>Macie</a:t>
            </a:r>
          </a:p>
          <a:p>
            <a:pPr lvl="1"/>
            <a:r>
              <a:rPr lang="en-US" dirty="0"/>
              <a:t>Third-party AWS partners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32A71E-A085-DD45-B910-293A146E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552" y="274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0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A4F-C408-5C4D-BF05-FC7FAFB3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5 Cloud Security Issues</a:t>
            </a:r>
            <a:br>
              <a:rPr lang="en-US" dirty="0"/>
            </a:br>
            <a:r>
              <a:rPr lang="en-US" sz="1400" dirty="0"/>
              <a:t>(or how to get your CEO fired)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F9A-309E-9844-AB85-21A1AA1B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Stolen access credentials</a:t>
            </a:r>
          </a:p>
          <a:p>
            <a:pPr lvl="1"/>
            <a:r>
              <a:rPr lang="en-US" dirty="0"/>
              <a:t>Use multi-factor authentication to mitigate</a:t>
            </a:r>
          </a:p>
          <a:p>
            <a:endParaRPr lang="en-US" dirty="0"/>
          </a:p>
          <a:p>
            <a:r>
              <a:rPr lang="en-US" dirty="0"/>
              <a:t>Compromised access keys</a:t>
            </a:r>
          </a:p>
          <a:p>
            <a:pPr lvl="1"/>
            <a:r>
              <a:rPr lang="en-US" dirty="0"/>
              <a:t>Never publish keys on Internet in source code</a:t>
            </a:r>
          </a:p>
          <a:p>
            <a:pPr lvl="1"/>
            <a:r>
              <a:rPr lang="en-US" dirty="0"/>
              <a:t>Rotate keys daily</a:t>
            </a:r>
          </a:p>
          <a:p>
            <a:endParaRPr lang="en-US" dirty="0"/>
          </a:p>
          <a:p>
            <a:r>
              <a:rPr lang="en-US" dirty="0"/>
              <a:t>S3 bucket is publicly available</a:t>
            </a:r>
          </a:p>
          <a:p>
            <a:pPr lvl="1"/>
            <a:r>
              <a:rPr lang="en-US" dirty="0"/>
              <a:t>Use AWS Config to monitor account for public buckets</a:t>
            </a:r>
          </a:p>
          <a:p>
            <a:pPr lvl="1"/>
            <a:r>
              <a:rPr lang="en-US" dirty="0"/>
              <a:t>Third-party tools like Threat Stack</a:t>
            </a:r>
          </a:p>
          <a:p>
            <a:endParaRPr lang="en-US" dirty="0"/>
          </a:p>
          <a:p>
            <a:r>
              <a:rPr lang="en-US" dirty="0"/>
              <a:t>Permissive security group rules</a:t>
            </a:r>
          </a:p>
          <a:p>
            <a:pPr lvl="1"/>
            <a:r>
              <a:rPr lang="en-US" dirty="0"/>
              <a:t>Review and test all rules to make sure only required ports are accessible</a:t>
            </a:r>
          </a:p>
          <a:p>
            <a:pPr lvl="1"/>
            <a:r>
              <a:rPr lang="en-US" dirty="0"/>
              <a:t>Set both ingress and egress rules</a:t>
            </a:r>
          </a:p>
          <a:p>
            <a:endParaRPr lang="en-US" dirty="0"/>
          </a:p>
          <a:p>
            <a:r>
              <a:rPr lang="en-US" dirty="0"/>
              <a:t>Improperly scoped role/policy associated with resource</a:t>
            </a:r>
          </a:p>
          <a:p>
            <a:pPr lvl="1"/>
            <a:r>
              <a:rPr lang="en-US" dirty="0"/>
              <a:t>Only give resources the minimal amount of access needed to complete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43CC62D-02BB-BA40-934A-1FDAF5FC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003" y="277990"/>
            <a:ext cx="1178797" cy="11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2240</Words>
  <Application>Microsoft Macintosh PowerPoint</Application>
  <PresentationFormat>On-screen Show (4:3)</PresentationFormat>
  <Paragraphs>431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DevOps &amp; Cloud Infrastructure SEIS 665 AWS VPC, Databases &amp; Security</vt:lpstr>
      <vt:lpstr>Agenda</vt:lpstr>
      <vt:lpstr>Elastic Load Balancing (ELB)</vt:lpstr>
      <vt:lpstr>ELB</vt:lpstr>
      <vt:lpstr>ELB</vt:lpstr>
      <vt:lpstr>ELB</vt:lpstr>
      <vt:lpstr>ELB</vt:lpstr>
      <vt:lpstr>ELB Hands-on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DynamoDB</vt:lpstr>
      <vt:lpstr>DynamoDB</vt:lpstr>
      <vt:lpstr>Redshift</vt:lpstr>
      <vt:lpstr>Neptune</vt:lpstr>
      <vt:lpstr>Elasticsearch</vt:lpstr>
      <vt:lpstr>AWS Shared Security Model</vt:lpstr>
      <vt:lpstr>AWS Network Security</vt:lpstr>
      <vt:lpstr>Web Application Firewall (WAF)</vt:lpstr>
      <vt:lpstr>Shield</vt:lpstr>
      <vt:lpstr>GuardDuty</vt:lpstr>
      <vt:lpstr>Certificate Manager</vt:lpstr>
      <vt:lpstr>Key Management Service (KMS)</vt:lpstr>
      <vt:lpstr>Security Hub</vt:lpstr>
      <vt:lpstr>Top 5 Cloud Security Issues (or how to get your CEO fired)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119</cp:revision>
  <dcterms:created xsi:type="dcterms:W3CDTF">2016-04-05T19:42:34Z</dcterms:created>
  <dcterms:modified xsi:type="dcterms:W3CDTF">2019-08-09T17:20:31Z</dcterms:modified>
</cp:coreProperties>
</file>