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8" r:id="rId6"/>
    <p:sldId id="303" r:id="rId7"/>
    <p:sldId id="302" r:id="rId8"/>
    <p:sldId id="269" r:id="rId9"/>
    <p:sldId id="263" r:id="rId10"/>
    <p:sldId id="264" r:id="rId11"/>
    <p:sldId id="265" r:id="rId12"/>
    <p:sldId id="266" r:id="rId13"/>
    <p:sldId id="271" r:id="rId14"/>
    <p:sldId id="270" r:id="rId15"/>
    <p:sldId id="295" r:id="rId16"/>
    <p:sldId id="273" r:id="rId17"/>
    <p:sldId id="275" r:id="rId18"/>
    <p:sldId id="276" r:id="rId19"/>
    <p:sldId id="272" r:id="rId20"/>
    <p:sldId id="274" r:id="rId21"/>
    <p:sldId id="277" r:id="rId22"/>
    <p:sldId id="281" r:id="rId23"/>
    <p:sldId id="282" r:id="rId24"/>
    <p:sldId id="284" r:id="rId25"/>
    <p:sldId id="278" r:id="rId26"/>
    <p:sldId id="279" r:id="rId27"/>
    <p:sldId id="283" r:id="rId28"/>
    <p:sldId id="285" r:id="rId29"/>
    <p:sldId id="267" r:id="rId30"/>
    <p:sldId id="287" r:id="rId31"/>
    <p:sldId id="291" r:id="rId32"/>
    <p:sldId id="292" r:id="rId33"/>
    <p:sldId id="293" r:id="rId34"/>
    <p:sldId id="294" r:id="rId35"/>
    <p:sldId id="298" r:id="rId36"/>
    <p:sldId id="299" r:id="rId37"/>
    <p:sldId id="301" r:id="rId38"/>
    <p:sldId id="288" r:id="rId39"/>
    <p:sldId id="289" r:id="rId40"/>
    <p:sldId id="290" r:id="rId41"/>
    <p:sldId id="297" r:id="rId42"/>
    <p:sldId id="304" r:id="rId43"/>
    <p:sldId id="305" r:id="rId44"/>
    <p:sldId id="306" r:id="rId45"/>
    <p:sldId id="307" r:id="rId46"/>
    <p:sldId id="309" r:id="rId47"/>
    <p:sldId id="310" r:id="rId48"/>
    <p:sldId id="316" r:id="rId49"/>
    <p:sldId id="311" r:id="rId50"/>
    <p:sldId id="312" r:id="rId51"/>
    <p:sldId id="308" r:id="rId52"/>
    <p:sldId id="313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4638"/>
  </p:normalViewPr>
  <p:slideViewPr>
    <p:cSldViewPr snapToGrid="0" snapToObjects="1">
      <p:cViewPr varScale="1">
        <p:scale>
          <a:sx n="123" d="100"/>
          <a:sy n="123" d="100"/>
        </p:scale>
        <p:origin x="16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8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2B2E-871F-DF41-938B-F17F540EA4B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idr.xyz/" TargetMode="External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DevOps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>
                <a:solidFill>
                  <a:prstClr val="black"/>
                </a:solidFill>
              </a:rPr>
              <a:t>SEIS 615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AWS VPC</a:t>
            </a:r>
            <a:r>
              <a:rPr lang="en-US" sz="3600">
                <a:solidFill>
                  <a:prstClr val="black"/>
                </a:solidFill>
              </a:rPr>
              <a:t>, Databases </a:t>
            </a:r>
            <a:r>
              <a:rPr lang="en-US" sz="3600" dirty="0">
                <a:solidFill>
                  <a:prstClr val="black"/>
                </a:solidFill>
              </a:rPr>
              <a:t>&amp; Security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020" y="3779029"/>
            <a:ext cx="2892033" cy="29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fully managed file system for EC2 instances.</a:t>
            </a:r>
          </a:p>
          <a:p>
            <a:pPr lvl="1"/>
            <a:r>
              <a:rPr lang="en-US" dirty="0"/>
              <a:t>Shareable across thousands of instances</a:t>
            </a:r>
          </a:p>
          <a:p>
            <a:pPr lvl="1"/>
            <a:r>
              <a:rPr lang="en-US" dirty="0"/>
              <a:t>Scalable to petabytes</a:t>
            </a:r>
          </a:p>
          <a:p>
            <a:pPr lvl="1"/>
            <a:r>
              <a:rPr lang="en-US" dirty="0"/>
              <a:t>Works with standard operating system APIs</a:t>
            </a:r>
          </a:p>
          <a:p>
            <a:pPr lvl="1"/>
            <a:endParaRPr lang="en-US" dirty="0"/>
          </a:p>
          <a:p>
            <a:r>
              <a:rPr lang="en-US" dirty="0"/>
              <a:t>Based on Network File System version 4 (NFSv4).</a:t>
            </a:r>
          </a:p>
          <a:p>
            <a:endParaRPr lang="en-US" dirty="0"/>
          </a:p>
          <a:p>
            <a:r>
              <a:rPr lang="en-US" dirty="0"/>
              <a:t>Files redundantly stored across multiple AZs.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5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74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Scalable content repository storing customer uploads.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Deploying website files across fleet of deployed EC2 instances.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Sharing home directories across instances.</a:t>
            </a:r>
          </a:p>
          <a:p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Native file system interaction with OS and applications.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AWS managed infrastructure.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Cloud (VPC)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VPC is a logically isolated virtual network within a region that is used to partition resources.</a:t>
            </a:r>
          </a:p>
          <a:p>
            <a:endParaRPr lang="en-US" dirty="0"/>
          </a:p>
          <a:p>
            <a:r>
              <a:rPr lang="en-US" dirty="0"/>
              <a:t>It’s like a private cloud-based data center.</a:t>
            </a:r>
          </a:p>
          <a:p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Allow you to build secure application architectures.</a:t>
            </a:r>
          </a:p>
          <a:p>
            <a:pPr lvl="1"/>
            <a:r>
              <a:rPr lang="en-US" dirty="0"/>
              <a:t>Securely partition applications and organizations.</a:t>
            </a:r>
          </a:p>
          <a:p>
            <a:pPr lvl="1"/>
            <a:endParaRPr lang="en-US" dirty="0"/>
          </a:p>
          <a:p>
            <a:r>
              <a:rPr lang="en-US" dirty="0"/>
              <a:t>VPCs are challenging to understand at first, but are critically important to working with AWS.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8DA7E4E-7917-7F4B-9358-22CA19208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9848" y="274638"/>
            <a:ext cx="1041394" cy="104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8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 use case: public webservers with backend database servers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46" y="2423137"/>
            <a:ext cx="5693822" cy="41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29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69522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 region may contain multiple VPCs.</a:t>
            </a:r>
          </a:p>
          <a:p>
            <a:endParaRPr lang="en-US" sz="2800" dirty="0"/>
          </a:p>
          <a:p>
            <a:r>
              <a:rPr lang="en-US" sz="2800" dirty="0"/>
              <a:t>Each VPC has its own privately-routable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22" y="1600200"/>
            <a:ext cx="3898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2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138" y="1417638"/>
            <a:ext cx="6525172" cy="32625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E7AE1F-2952-9048-A76F-DA4BE5806420}"/>
              </a:ext>
            </a:extLst>
          </p:cNvPr>
          <p:cNvSpPr txBox="1"/>
          <p:nvPr/>
        </p:nvSpPr>
        <p:spPr>
          <a:xfrm>
            <a:off x="1702676" y="5160579"/>
            <a:ext cx="586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Helpful tool for visualizing IP network blocks: </a:t>
            </a:r>
            <a:r>
              <a:rPr lang="en-US" dirty="0">
                <a:hlinkClick r:id="rId3"/>
              </a:rPr>
              <a:t>http://cidr.xyz/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45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674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VPC network is partitioned into one or more subnets.</a:t>
            </a:r>
          </a:p>
          <a:p>
            <a:endParaRPr lang="en-US" dirty="0"/>
          </a:p>
          <a:p>
            <a:r>
              <a:rPr lang="en-US" dirty="0"/>
              <a:t>Each subnet is associated with one AZ.</a:t>
            </a:r>
          </a:p>
          <a:p>
            <a:endParaRPr lang="en-US" dirty="0"/>
          </a:p>
          <a:p>
            <a:r>
              <a:rPr lang="en-US" dirty="0"/>
              <a:t>Each subnet is associated with one route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27" y="1600200"/>
            <a:ext cx="4764097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1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IP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Every EC2 instance has a private IP address, automatically assigned based on the subnet.</a:t>
            </a:r>
          </a:p>
          <a:p>
            <a:endParaRPr lang="en-US" dirty="0"/>
          </a:p>
          <a:p>
            <a:r>
              <a:rPr lang="en-US" dirty="0"/>
              <a:t>Some instances may also have a dynamically assigned public IP address based on subnet setting.</a:t>
            </a:r>
          </a:p>
          <a:p>
            <a:endParaRPr lang="en-US" dirty="0"/>
          </a:p>
          <a:p>
            <a:r>
              <a:rPr lang="en-US" dirty="0"/>
              <a:t>Dynamically assigned public IP addresses are pulled from a general pool and change every time an instance starts.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68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elastic IP is a permanent public IP address that is associated with an instance.</a:t>
            </a:r>
          </a:p>
          <a:p>
            <a:pPr lvl="1"/>
            <a:r>
              <a:rPr lang="en-US" dirty="0"/>
              <a:t>IP address doesn’t change when the instance is restarted.</a:t>
            </a:r>
          </a:p>
          <a:p>
            <a:pPr lvl="1"/>
            <a:endParaRPr lang="en-US" dirty="0"/>
          </a:p>
          <a:p>
            <a:r>
              <a:rPr lang="en-US" dirty="0"/>
              <a:t>AWS user can provision elastic IP addresses and assign the addresses to instances as needed.</a:t>
            </a:r>
          </a:p>
          <a:p>
            <a:pPr lvl="1"/>
            <a:r>
              <a:rPr lang="en-US" dirty="0"/>
              <a:t>Small monthly fee for each IP address not associated with an instance.</a:t>
            </a:r>
          </a:p>
        </p:txBody>
      </p:sp>
    </p:spTree>
    <p:extLst>
      <p:ext uri="{BB962C8B-B14F-4D97-AF65-F5344CB8AC3E}">
        <p14:creationId xmlns:p14="http://schemas.microsoft.com/office/powerpoint/2010/main" val="739478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0083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To access the Internet directly an instance </a:t>
            </a:r>
            <a:r>
              <a:rPr lang="en-US" sz="2800" u="sng" dirty="0"/>
              <a:t>must</a:t>
            </a:r>
            <a:r>
              <a:rPr lang="en-US" sz="2800" dirty="0"/>
              <a:t> have a public IP address and be on a subnet that routes through an Internet Gateway.</a:t>
            </a:r>
          </a:p>
          <a:p>
            <a:endParaRPr lang="en-US" sz="2800" dirty="0"/>
          </a:p>
          <a:p>
            <a:r>
              <a:rPr lang="en-US" sz="2800" dirty="0"/>
              <a:t>Only one IG allowed per VPC.</a:t>
            </a:r>
          </a:p>
          <a:p>
            <a:endParaRPr lang="en-US" sz="2800" dirty="0"/>
          </a:p>
          <a:p>
            <a:r>
              <a:rPr lang="en-US" sz="2800" dirty="0"/>
              <a:t>No extra fee for using an IG.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77" y="2021442"/>
            <a:ext cx="4991341" cy="41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8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EC2</a:t>
            </a:r>
          </a:p>
          <a:p>
            <a:pPr lvl="1"/>
            <a:r>
              <a:rPr lang="en-US" dirty="0"/>
              <a:t>Elastic Load Balancing</a:t>
            </a:r>
          </a:p>
          <a:p>
            <a:pPr lvl="1"/>
            <a:r>
              <a:rPr lang="en-US" dirty="0"/>
              <a:t>EFS</a:t>
            </a:r>
          </a:p>
          <a:p>
            <a:pPr lvl="1"/>
            <a:endParaRPr lang="en-US" dirty="0"/>
          </a:p>
          <a:p>
            <a:r>
              <a:rPr lang="en-US" dirty="0"/>
              <a:t>VPC</a:t>
            </a:r>
          </a:p>
          <a:p>
            <a:pPr lvl="1"/>
            <a:r>
              <a:rPr lang="en-US" dirty="0"/>
              <a:t>Bastion hosts</a:t>
            </a:r>
          </a:p>
          <a:p>
            <a:pPr lvl="1"/>
            <a:r>
              <a:rPr lang="en-US" dirty="0" err="1"/>
              <a:t>NATing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Databases</a:t>
            </a:r>
          </a:p>
          <a:p>
            <a:pPr lvl="1"/>
            <a:r>
              <a:rPr lang="en-US" dirty="0"/>
              <a:t>RDS</a:t>
            </a:r>
          </a:p>
          <a:p>
            <a:pPr lvl="1"/>
            <a:r>
              <a:rPr lang="en-US" dirty="0" err="1"/>
              <a:t>ElastiCache</a:t>
            </a:r>
            <a:endParaRPr lang="en-US" dirty="0"/>
          </a:p>
          <a:p>
            <a:pPr lvl="1"/>
            <a:r>
              <a:rPr lang="en-US" dirty="0"/>
              <a:t>DynamoDB</a:t>
            </a:r>
          </a:p>
          <a:p>
            <a:pPr lvl="1"/>
            <a:r>
              <a:rPr lang="en-US" dirty="0"/>
              <a:t>Redshift</a:t>
            </a:r>
          </a:p>
          <a:p>
            <a:pPr lvl="1"/>
            <a:r>
              <a:rPr lang="en-US" dirty="0"/>
              <a:t>Elasticsearch</a:t>
            </a:r>
          </a:p>
          <a:p>
            <a:pPr lvl="1"/>
            <a:r>
              <a:rPr lang="en-US" dirty="0"/>
              <a:t>Neptune</a:t>
            </a:r>
          </a:p>
          <a:p>
            <a:pPr lvl="1"/>
            <a:endParaRPr lang="en-US" dirty="0"/>
          </a:p>
          <a:p>
            <a:r>
              <a:rPr lang="en-US" dirty="0"/>
              <a:t>AWS Security</a:t>
            </a:r>
          </a:p>
          <a:p>
            <a:pPr lvl="1"/>
            <a:r>
              <a:rPr lang="en-US" dirty="0"/>
              <a:t>Shield</a:t>
            </a:r>
          </a:p>
          <a:p>
            <a:pPr lvl="1"/>
            <a:r>
              <a:rPr lang="en-US" dirty="0"/>
              <a:t>WAF</a:t>
            </a:r>
          </a:p>
          <a:p>
            <a:pPr lvl="1"/>
            <a:r>
              <a:rPr lang="en-US" dirty="0"/>
              <a:t>Guard Duty</a:t>
            </a:r>
          </a:p>
          <a:p>
            <a:pPr lvl="1"/>
            <a:r>
              <a:rPr lang="en-US" dirty="0"/>
              <a:t>KMS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32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 Gateway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9544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 NAT Gateway allows an instance on a private subnet to communicate with the Internet.</a:t>
            </a:r>
          </a:p>
          <a:p>
            <a:endParaRPr lang="en-US" sz="2400" dirty="0"/>
          </a:p>
          <a:p>
            <a:r>
              <a:rPr lang="en-US" sz="2400" dirty="0"/>
              <a:t>Hourly fee for a NAT (it’s basically a managed EC2 instance).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201" y="1600200"/>
            <a:ext cx="5023076" cy="4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9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0650" cy="1639290"/>
          </a:xfrm>
        </p:spPr>
        <p:txBody>
          <a:bodyPr>
            <a:normAutofit/>
          </a:bodyPr>
          <a:lstStyle/>
          <a:p>
            <a:r>
              <a:rPr lang="en-US" sz="2800" dirty="0"/>
              <a:t>VPG securely connects a VPC to a corporate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11" y="2228769"/>
            <a:ext cx="7244767" cy="41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1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ACLs define rules to filter network traffic to and from subnets.</a:t>
            </a:r>
          </a:p>
          <a:p>
            <a:pPr lvl="1"/>
            <a:r>
              <a:rPr lang="en-US" dirty="0"/>
              <a:t>It’s like a firewall for subnets.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Filters traffic outside of subnet and before security groups.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Rules are </a:t>
            </a:r>
            <a:r>
              <a:rPr lang="en-US" u="sng" dirty="0"/>
              <a:t>stateless</a:t>
            </a:r>
            <a:r>
              <a:rPr lang="en-US" dirty="0"/>
              <a:t>, meaning ingress and egress rules must be explicitly defined.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Default rule is all ingress/egress data allowed.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New rules start by denying all data.</a:t>
            </a:r>
          </a:p>
        </p:txBody>
      </p:sp>
    </p:spTree>
    <p:extLst>
      <p:ext uri="{BB962C8B-B14F-4D97-AF65-F5344CB8AC3E}">
        <p14:creationId xmlns:p14="http://schemas.microsoft.com/office/powerpoint/2010/main" val="120982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21" y="1277612"/>
            <a:ext cx="4927430" cy="5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76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Tenancy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VPCs can support three different tenancy options:</a:t>
            </a:r>
          </a:p>
          <a:p>
            <a:pPr lvl="1"/>
            <a:r>
              <a:rPr lang="en-US" b="1" dirty="0"/>
              <a:t>Default</a:t>
            </a:r>
            <a:r>
              <a:rPr lang="en-US" dirty="0"/>
              <a:t>: instances run on shared hardware.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Dedicated</a:t>
            </a:r>
            <a:r>
              <a:rPr lang="en-US" dirty="0"/>
              <a:t>: instances run on single-tenant hardware.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Host</a:t>
            </a:r>
            <a:r>
              <a:rPr lang="en-US" dirty="0"/>
              <a:t>: an instance runs on a dedicated host.</a:t>
            </a:r>
          </a:p>
          <a:p>
            <a:pPr lvl="1"/>
            <a:endParaRPr lang="en-US" dirty="0"/>
          </a:p>
          <a:p>
            <a:r>
              <a:rPr lang="en-US" dirty="0"/>
              <a:t>Single tenant options help meet certain regulatory requirements, but at a much higher cost.</a:t>
            </a:r>
          </a:p>
          <a:p>
            <a:pPr lvl="1"/>
            <a:r>
              <a:rPr lang="en-US" dirty="0"/>
              <a:t>~ $2,000/</a:t>
            </a:r>
            <a:r>
              <a:rPr lang="en-US" dirty="0" err="1"/>
              <a:t>mo</a:t>
            </a:r>
            <a:r>
              <a:rPr lang="en-US" dirty="0"/>
              <a:t> region fee to deploy dedicated instances.</a:t>
            </a:r>
          </a:p>
        </p:txBody>
      </p:sp>
    </p:spTree>
    <p:extLst>
      <p:ext uri="{BB962C8B-B14F-4D97-AF65-F5344CB8AC3E}">
        <p14:creationId xmlns:p14="http://schemas.microsoft.com/office/powerpoint/2010/main" val="842179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Peering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754385" cy="452596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It’s possible to route traffic between VPCs in different regions </a:t>
            </a:r>
            <a:r>
              <a:rPr lang="en-US" sz="2400"/>
              <a:t>and accounts.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Traffic routing cannot be transitive (VPC C cannot communicate with </a:t>
            </a:r>
            <a:br>
              <a:rPr lang="en-US" sz="2400" dirty="0"/>
            </a:br>
            <a:r>
              <a:rPr lang="en-US" sz="2400" dirty="0"/>
              <a:t>VPC F).</a:t>
            </a:r>
          </a:p>
          <a:p>
            <a:endParaRPr lang="en-US" sz="2400" dirty="0"/>
          </a:p>
          <a:p>
            <a:r>
              <a:rPr lang="en-US" sz="2400" dirty="0"/>
              <a:t>A star topology is the recommended peering strategy.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600200"/>
            <a:ext cx="4368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1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Your AWS account has a default VPC setup in each AWS region.</a:t>
            </a:r>
          </a:p>
          <a:p>
            <a:endParaRPr lang="en-US" dirty="0"/>
          </a:p>
          <a:p>
            <a:r>
              <a:rPr lang="en-US" dirty="0"/>
              <a:t>The default VPC has an Internet Gateway and all subnets will route public traffic through it.</a:t>
            </a:r>
          </a:p>
          <a:p>
            <a:endParaRPr lang="en-US" dirty="0"/>
          </a:p>
          <a:p>
            <a:r>
              <a:rPr lang="en-US" dirty="0"/>
              <a:t>All subnets will dynamically assign public IPs to new instances.</a:t>
            </a:r>
          </a:p>
          <a:p>
            <a:endParaRPr lang="en-US" dirty="0"/>
          </a:p>
          <a:p>
            <a:r>
              <a:rPr lang="en-US" dirty="0"/>
              <a:t>Default VPC is great for learning AWS, but is likely not appropriate for production.</a:t>
            </a:r>
          </a:p>
        </p:txBody>
      </p:sp>
    </p:spTree>
    <p:extLst>
      <p:ext uri="{BB962C8B-B14F-4D97-AF65-F5344CB8AC3E}">
        <p14:creationId xmlns:p14="http://schemas.microsoft.com/office/powerpoint/2010/main" val="3703517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Create a new VPC</a:t>
            </a:r>
          </a:p>
          <a:p>
            <a:pPr lvl="1"/>
            <a:r>
              <a:rPr lang="en-US" sz="2000" dirty="0"/>
              <a:t>Name: </a:t>
            </a:r>
            <a:r>
              <a:rPr lang="en-US" sz="2000" dirty="0" err="1"/>
              <a:t>classvpc</a:t>
            </a:r>
            <a:endParaRPr lang="en-US" sz="2000" dirty="0"/>
          </a:p>
          <a:p>
            <a:pPr lvl="1"/>
            <a:r>
              <a:rPr lang="en-US" sz="2000" dirty="0"/>
              <a:t>CIDR block: 10.0.0.0/18</a:t>
            </a:r>
          </a:p>
          <a:p>
            <a:r>
              <a:rPr lang="en-US" sz="2000" dirty="0"/>
              <a:t>Create two subnets in VPC on separate AZs</a:t>
            </a:r>
          </a:p>
          <a:p>
            <a:pPr lvl="1"/>
            <a:r>
              <a:rPr lang="en-US" sz="2000" dirty="0"/>
              <a:t>Public subnet</a:t>
            </a:r>
          </a:p>
          <a:p>
            <a:pPr lvl="2"/>
            <a:r>
              <a:rPr lang="en-US" sz="2000" dirty="0"/>
              <a:t>Name: class-public</a:t>
            </a:r>
          </a:p>
          <a:p>
            <a:pPr lvl="2"/>
            <a:r>
              <a:rPr lang="en-US" sz="2000" dirty="0"/>
              <a:t>AZ: us-east-1a</a:t>
            </a:r>
          </a:p>
          <a:p>
            <a:pPr lvl="2"/>
            <a:r>
              <a:rPr lang="en-US" sz="2000" dirty="0"/>
              <a:t>CIDR block: 10.0.1.0/24</a:t>
            </a:r>
          </a:p>
          <a:p>
            <a:pPr lvl="1"/>
            <a:r>
              <a:rPr lang="en-US" sz="2000" dirty="0"/>
              <a:t>Private subnet</a:t>
            </a:r>
          </a:p>
          <a:p>
            <a:pPr lvl="2"/>
            <a:r>
              <a:rPr lang="en-US" sz="2000" dirty="0"/>
              <a:t>Name: class-private</a:t>
            </a:r>
          </a:p>
          <a:p>
            <a:pPr lvl="2"/>
            <a:r>
              <a:rPr lang="en-US" sz="2000" dirty="0"/>
              <a:t>AZ: us-east-1b</a:t>
            </a:r>
          </a:p>
          <a:p>
            <a:pPr lvl="2"/>
            <a:r>
              <a:rPr lang="en-US" sz="2000" dirty="0"/>
              <a:t>CIDR block: 10.0.2.0/24</a:t>
            </a:r>
          </a:p>
          <a:p>
            <a:r>
              <a:rPr lang="en-US" sz="2000" dirty="0"/>
              <a:t>Review main route table for VPC and current subnet association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43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Add Internet Gateway to VPC</a:t>
            </a:r>
          </a:p>
          <a:p>
            <a:pPr lvl="1"/>
            <a:r>
              <a:rPr lang="en-US" dirty="0"/>
              <a:t>Name: class-IG</a:t>
            </a:r>
          </a:p>
          <a:p>
            <a:pPr lvl="1"/>
            <a:r>
              <a:rPr lang="en-US" dirty="0"/>
              <a:t>Attach to new VPC</a:t>
            </a:r>
          </a:p>
          <a:p>
            <a:pPr lvl="1"/>
            <a:endParaRPr lang="en-US" dirty="0"/>
          </a:p>
          <a:p>
            <a:r>
              <a:rPr lang="en-US" dirty="0"/>
              <a:t>Launch one instance into each subnet.</a:t>
            </a:r>
          </a:p>
          <a:p>
            <a:endParaRPr lang="en-US" dirty="0"/>
          </a:p>
          <a:p>
            <a:r>
              <a:rPr lang="en-US" dirty="0"/>
              <a:t>Configure routing tables for public and private subnets.</a:t>
            </a:r>
          </a:p>
          <a:p>
            <a:pPr lvl="1"/>
            <a:r>
              <a:rPr lang="en-US" dirty="0"/>
              <a:t>Public routing table routes through IG</a:t>
            </a:r>
          </a:p>
          <a:p>
            <a:pPr lvl="1"/>
            <a:endParaRPr lang="en-US" dirty="0"/>
          </a:p>
          <a:p>
            <a:r>
              <a:rPr lang="en-US" dirty="0"/>
              <a:t>Setup a NAT in the public subnet.</a:t>
            </a:r>
          </a:p>
          <a:p>
            <a:pPr lvl="1"/>
            <a:r>
              <a:rPr lang="en-US" dirty="0"/>
              <a:t>Create separate routing table for private subnet.</a:t>
            </a:r>
          </a:p>
          <a:p>
            <a:pPr lvl="1"/>
            <a:r>
              <a:rPr lang="en-US" dirty="0"/>
              <a:t>Modify private subnet route table to route through NAT.</a:t>
            </a:r>
          </a:p>
          <a:p>
            <a:pPr lvl="1"/>
            <a:endParaRPr lang="en-US" dirty="0"/>
          </a:p>
          <a:p>
            <a:r>
              <a:rPr lang="en-US" dirty="0"/>
              <a:t>Terminal into public and private servers to verify access.</a:t>
            </a:r>
          </a:p>
          <a:p>
            <a:pPr lvl="1"/>
            <a:r>
              <a:rPr lang="en-US" dirty="0"/>
              <a:t>Access private server using </a:t>
            </a:r>
            <a:r>
              <a:rPr lang="en-US" dirty="0" err="1"/>
              <a:t>ssh</a:t>
            </a:r>
            <a:r>
              <a:rPr lang="en-US" dirty="0"/>
              <a:t> proxy configuration:</a:t>
            </a:r>
          </a:p>
          <a:p>
            <a:pPr lvl="2"/>
            <a:r>
              <a:rPr lang="en-US" dirty="0" err="1"/>
              <a:t>ssh</a:t>
            </a:r>
            <a:r>
              <a:rPr lang="en-US" dirty="0"/>
              <a:t>-add -K server-</a:t>
            </a:r>
            <a:r>
              <a:rPr lang="en-US" dirty="0" err="1"/>
              <a:t>key.pem</a:t>
            </a:r>
            <a:endParaRPr lang="en-US" dirty="0"/>
          </a:p>
          <a:p>
            <a:pPr lvl="2"/>
            <a:r>
              <a:rPr lang="en-US" dirty="0" err="1"/>
              <a:t>ssh</a:t>
            </a:r>
            <a:r>
              <a:rPr lang="en-US" dirty="0"/>
              <a:t> -A </a:t>
            </a:r>
            <a:r>
              <a:rPr lang="en-US"/>
              <a:t>ec2-user@&lt;server1 </a:t>
            </a:r>
            <a:r>
              <a:rPr lang="en-US" dirty="0"/>
              <a:t>public IP&gt;</a:t>
            </a:r>
          </a:p>
          <a:p>
            <a:pPr lvl="2"/>
            <a:r>
              <a:rPr lang="en-US" dirty="0"/>
              <a:t>From public server: </a:t>
            </a:r>
            <a:r>
              <a:rPr lang="en-US" dirty="0" err="1"/>
              <a:t>ssh</a:t>
            </a:r>
            <a:r>
              <a:rPr lang="en-US" dirty="0"/>
              <a:t> ec2-user@&lt;backend1 private IP&gt;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55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Service (RDS)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database service supporting traditional relational databases.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92" y="2879202"/>
            <a:ext cx="3667320" cy="171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193" y="3187658"/>
            <a:ext cx="3494607" cy="311850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81FEBC1-B1C1-914A-B171-625442CF2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8772" y="1417638"/>
            <a:ext cx="1178028" cy="117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Load Balancing (ELB)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ELB is a managed load balancer for EC2 instances.</a:t>
            </a:r>
          </a:p>
          <a:p>
            <a:endParaRPr lang="en-US" dirty="0"/>
          </a:p>
          <a:p>
            <a:r>
              <a:rPr lang="en-US" dirty="0"/>
              <a:t>Provides a single endpoint for external users and redirects incoming requests to instances.</a:t>
            </a:r>
          </a:p>
          <a:p>
            <a:endParaRPr lang="en-US" dirty="0"/>
          </a:p>
          <a:p>
            <a:r>
              <a:rPr lang="en-US" dirty="0"/>
              <a:t>Monitors health of instances and routes requests to healthy instances.</a:t>
            </a:r>
          </a:p>
          <a:p>
            <a:endParaRPr lang="en-US" dirty="0"/>
          </a:p>
          <a:p>
            <a:r>
              <a:rPr lang="en-US" dirty="0"/>
              <a:t>Load balancing algorithms:</a:t>
            </a:r>
          </a:p>
          <a:p>
            <a:pPr lvl="1"/>
            <a:r>
              <a:rPr lang="en-US" dirty="0"/>
              <a:t>Round-robin for TCP requests</a:t>
            </a:r>
          </a:p>
          <a:p>
            <a:pPr lvl="1"/>
            <a:r>
              <a:rPr lang="en-US" dirty="0"/>
              <a:t>Least Outstanding Requests for HTTP/HTTPS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02D177E-9FDD-684D-B509-263E84907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5600" y="706438"/>
            <a:ext cx="893762" cy="8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5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Supported databases: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err="1"/>
              <a:t>MariaDB</a:t>
            </a:r>
            <a:r>
              <a:rPr lang="en-US" dirty="0"/>
              <a:t> (MySQL fork)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 err="1"/>
              <a:t>PostgreSQL</a:t>
            </a:r>
            <a:endParaRPr lang="en-US" dirty="0"/>
          </a:p>
          <a:p>
            <a:pPr lvl="1"/>
            <a:r>
              <a:rPr lang="en-US" dirty="0"/>
              <a:t>Aurora (designed by AWS)</a:t>
            </a:r>
          </a:p>
          <a:p>
            <a:pPr lvl="2"/>
            <a:r>
              <a:rPr lang="en-US" dirty="0"/>
              <a:t>MySQL &amp; PostgreSQL compatible engines</a:t>
            </a:r>
          </a:p>
          <a:p>
            <a:pPr lvl="1"/>
            <a:endParaRPr lang="en-US" dirty="0"/>
          </a:p>
          <a:p>
            <a:r>
              <a:rPr lang="en-US" dirty="0"/>
              <a:t>RDS provides an endpoint for each database which is used by an application for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135207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69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RDS supports two different database backup schemes:</a:t>
            </a:r>
          </a:p>
          <a:p>
            <a:pPr lvl="1"/>
            <a:r>
              <a:rPr lang="en-US" dirty="0"/>
              <a:t>automated backups</a:t>
            </a:r>
          </a:p>
          <a:p>
            <a:pPr lvl="1"/>
            <a:r>
              <a:rPr lang="en-US" dirty="0"/>
              <a:t>snapshots.</a:t>
            </a:r>
          </a:p>
          <a:p>
            <a:endParaRPr lang="en-US" dirty="0"/>
          </a:p>
          <a:p>
            <a:r>
              <a:rPr lang="en-US" dirty="0"/>
              <a:t>Automated backups: RDS performs a full daily backup of the database and stores transaction logs since the backup job.</a:t>
            </a:r>
          </a:p>
          <a:p>
            <a:pPr lvl="1"/>
            <a:r>
              <a:rPr lang="en-US" dirty="0"/>
              <a:t>Retains backup data for 1 to 35 days.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During recovery full backup is restored and then transaction logs are replayed.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Backup data is stored on S3.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Backups occur during a specified window and the database storage I/O may be significantly reduced.</a:t>
            </a:r>
          </a:p>
        </p:txBody>
      </p:sp>
    </p:spTree>
    <p:extLst>
      <p:ext uri="{BB962C8B-B14F-4D97-AF65-F5344CB8AC3E}">
        <p14:creationId xmlns:p14="http://schemas.microsoft.com/office/powerpoint/2010/main" val="3250670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99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RDS snapshots are initiated manually by the user and exist indefinitely – even after database is removed.</a:t>
            </a:r>
          </a:p>
          <a:p>
            <a:pPr lvl="1"/>
            <a:r>
              <a:rPr lang="en-US" dirty="0"/>
              <a:t>It’s possible to use RDS data backups to copy databases (for testing or to move).</a:t>
            </a:r>
          </a:p>
          <a:p>
            <a:pPr lvl="1"/>
            <a:endParaRPr lang="en-US" dirty="0"/>
          </a:p>
          <a:p>
            <a:r>
              <a:rPr lang="en-US" dirty="0"/>
              <a:t>Multi-AZ capability provides standby database instance in a separate AZ for fail-over purposes.</a:t>
            </a:r>
          </a:p>
          <a:p>
            <a:pPr lvl="1"/>
            <a:r>
              <a:rPr lang="en-US" dirty="0"/>
              <a:t>Writes to main database server are synchronized to the standby database.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Main purpose is for greater service resiliency, it does not improve performance.</a:t>
            </a:r>
          </a:p>
          <a:p>
            <a:pPr lvl="2"/>
            <a:r>
              <a:rPr lang="en-US" dirty="0"/>
              <a:t>Although, it allows RDS to update or backup a server without degrading I/O.</a:t>
            </a:r>
          </a:p>
        </p:txBody>
      </p:sp>
    </p:spTree>
    <p:extLst>
      <p:ext uri="{BB962C8B-B14F-4D97-AF65-F5344CB8AC3E}">
        <p14:creationId xmlns:p14="http://schemas.microsoft.com/office/powerpoint/2010/main" val="2213812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95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All database types support Multi-AZ</a:t>
            </a:r>
          </a:p>
          <a:p>
            <a:pPr lvl="1"/>
            <a:r>
              <a:rPr lang="en-US" dirty="0"/>
              <a:t>Aurora is special because it is </a:t>
            </a:r>
            <a:r>
              <a:rPr lang="en-US" u="sng" dirty="0"/>
              <a:t>only</a:t>
            </a:r>
            <a:r>
              <a:rPr lang="en-US" dirty="0"/>
              <a:t> offered in a multi-AZ architecture (2 DBs in 3 AZs = 6 total!).</a:t>
            </a:r>
          </a:p>
          <a:p>
            <a:pPr lvl="1"/>
            <a:endParaRPr lang="en-US" dirty="0"/>
          </a:p>
          <a:p>
            <a:r>
              <a:rPr lang="en-US" dirty="0"/>
              <a:t>Read Replica: a database instance in a separate AZ which asynchronously copies data from the main database.</a:t>
            </a:r>
          </a:p>
          <a:p>
            <a:pPr lvl="1"/>
            <a:r>
              <a:rPr lang="en-US" dirty="0"/>
              <a:t>Only used for 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Scales database performance by allowing database clients to read data from multiple instances.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Up to 5 read replicas supported.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Owner can promote a read replica into a separate database, splitting relationship with parent.</a:t>
            </a:r>
          </a:p>
        </p:txBody>
      </p:sp>
    </p:spTree>
    <p:extLst>
      <p:ext uri="{BB962C8B-B14F-4D97-AF65-F5344CB8AC3E}">
        <p14:creationId xmlns:p14="http://schemas.microsoft.com/office/powerpoint/2010/main" val="719303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 RDS database.</a:t>
            </a:r>
          </a:p>
          <a:p>
            <a:pPr lvl="1"/>
            <a:r>
              <a:rPr lang="en-US" dirty="0"/>
              <a:t>Create database security group.</a:t>
            </a:r>
          </a:p>
          <a:p>
            <a:pPr lvl="1"/>
            <a:endParaRPr lang="en-US" dirty="0"/>
          </a:p>
          <a:p>
            <a:r>
              <a:rPr lang="en-US" dirty="0"/>
              <a:t>Locate database endpoint.</a:t>
            </a:r>
          </a:p>
          <a:p>
            <a:endParaRPr lang="en-US" dirty="0"/>
          </a:p>
          <a:p>
            <a:r>
              <a:rPr lang="en-US" dirty="0"/>
              <a:t>Review automatic backup schedule.</a:t>
            </a:r>
          </a:p>
          <a:p>
            <a:endParaRPr lang="en-US" dirty="0"/>
          </a:p>
          <a:p>
            <a:r>
              <a:rPr lang="en-US" dirty="0"/>
              <a:t>Perform a snapshot.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87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ElastiCache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518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/>
              <a:t>ElastiCache</a:t>
            </a:r>
            <a:r>
              <a:rPr lang="en-US" dirty="0"/>
              <a:t> is a distributed in-memory caching system.</a:t>
            </a:r>
          </a:p>
          <a:p>
            <a:pPr lvl="1"/>
            <a:r>
              <a:rPr lang="en-US" dirty="0"/>
              <a:t>Huge performance improvement when reading from memory vs. disk.</a:t>
            </a:r>
          </a:p>
          <a:p>
            <a:pPr lvl="2"/>
            <a:r>
              <a:rPr lang="en-US" dirty="0"/>
              <a:t>Main memory reference = 100 ns</a:t>
            </a:r>
          </a:p>
          <a:p>
            <a:pPr lvl="2"/>
            <a:r>
              <a:rPr lang="en-US" dirty="0"/>
              <a:t>Read 4k randomly from SSD = 150,000 ns</a:t>
            </a:r>
          </a:p>
          <a:p>
            <a:pPr lvl="2"/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Cache frequent database queries </a:t>
            </a:r>
          </a:p>
          <a:p>
            <a:pPr lvl="2"/>
            <a:r>
              <a:rPr lang="en-US" dirty="0"/>
              <a:t>List of corporate store locations</a:t>
            </a:r>
          </a:p>
          <a:p>
            <a:pPr lvl="2"/>
            <a:r>
              <a:rPr lang="en-US" dirty="0"/>
              <a:t>Product listing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Store frequently-accessed data</a:t>
            </a:r>
          </a:p>
          <a:p>
            <a:pPr lvl="2"/>
            <a:r>
              <a:rPr lang="en-US" dirty="0"/>
              <a:t>Web sessions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9798D9-76AE-5746-89E0-F432BEB95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909" y="248985"/>
            <a:ext cx="1194305" cy="119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ElastiCache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156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Supports two types of cache systems:</a:t>
            </a:r>
          </a:p>
          <a:p>
            <a:pPr lvl="1"/>
            <a:r>
              <a:rPr lang="en-US" dirty="0" err="1"/>
              <a:t>Memcached</a:t>
            </a:r>
            <a:endParaRPr lang="en-US" dirty="0"/>
          </a:p>
          <a:p>
            <a:pPr lvl="1"/>
            <a:r>
              <a:rPr lang="en-US" dirty="0" err="1"/>
              <a:t>Redis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 err="1"/>
              <a:t>Memcached</a:t>
            </a:r>
            <a:endParaRPr lang="en-US" b="1" dirty="0"/>
          </a:p>
          <a:p>
            <a:pPr lvl="1"/>
            <a:r>
              <a:rPr lang="en-US" dirty="0"/>
              <a:t>Very reliable key/value store</a:t>
            </a:r>
          </a:p>
          <a:p>
            <a:pPr lvl="1"/>
            <a:r>
              <a:rPr lang="en-US" dirty="0"/>
              <a:t>Simple to operate and use</a:t>
            </a:r>
          </a:p>
          <a:p>
            <a:pPr lvl="1"/>
            <a:endParaRPr lang="en-US" dirty="0"/>
          </a:p>
          <a:p>
            <a:r>
              <a:rPr lang="en-US" b="1" dirty="0" err="1"/>
              <a:t>Redis</a:t>
            </a:r>
            <a:r>
              <a:rPr lang="en-US" dirty="0"/>
              <a:t> has more features today </a:t>
            </a:r>
          </a:p>
          <a:p>
            <a:pPr lvl="1"/>
            <a:r>
              <a:rPr lang="en-US" dirty="0"/>
              <a:t>Storing data in a variety of formats beyond key/value: list, array, sets, and sorted sets</a:t>
            </a:r>
          </a:p>
          <a:p>
            <a:pPr lvl="1"/>
            <a:r>
              <a:rPr lang="en-US" dirty="0"/>
              <a:t>More complex to operate</a:t>
            </a:r>
          </a:p>
          <a:p>
            <a:pPr lvl="1"/>
            <a:r>
              <a:rPr lang="en-US" dirty="0"/>
              <a:t>AWS supports master/slave replication and cross AZ redundancy</a:t>
            </a:r>
          </a:p>
        </p:txBody>
      </p:sp>
    </p:spTree>
    <p:extLst>
      <p:ext uri="{BB962C8B-B14F-4D97-AF65-F5344CB8AC3E}">
        <p14:creationId xmlns:p14="http://schemas.microsoft.com/office/powerpoint/2010/main" val="1846538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/>
              <a:t>redis</a:t>
            </a:r>
            <a:r>
              <a:rPr lang="en-US" sz="1800" b="1" dirty="0"/>
              <a:t>-cli -h mycachecluster.eaogs8.0001.usw2.cache.amazonaws.com -p 6379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set a "hello"     // Set key "a" with a string value and no expiration</a:t>
            </a:r>
          </a:p>
          <a:p>
            <a:pPr marL="0" indent="0">
              <a:buNone/>
            </a:pPr>
            <a:r>
              <a:rPr lang="en-US" sz="1800" dirty="0"/>
              <a:t>OK</a:t>
            </a:r>
          </a:p>
          <a:p>
            <a:pPr marL="0" indent="0">
              <a:buNone/>
            </a:pPr>
            <a:r>
              <a:rPr lang="en-US" sz="1800" dirty="0"/>
              <a:t>get a              // Get value for key "a"</a:t>
            </a:r>
          </a:p>
          <a:p>
            <a:pPr marL="0" indent="0">
              <a:buNone/>
            </a:pPr>
            <a:r>
              <a:rPr lang="en-US" sz="1800" dirty="0"/>
              <a:t>"hello"</a:t>
            </a:r>
          </a:p>
          <a:p>
            <a:pPr marL="0" indent="0">
              <a:buNone/>
            </a:pPr>
            <a:r>
              <a:rPr lang="en-US" sz="1800" dirty="0"/>
              <a:t>get b              // Get value for key "b" results in miss</a:t>
            </a:r>
          </a:p>
          <a:p>
            <a:pPr marL="0" indent="0">
              <a:buNone/>
            </a:pPr>
            <a:r>
              <a:rPr lang="is-IS" sz="1800" dirty="0"/>
              <a:t>(nil)				</a:t>
            </a:r>
          </a:p>
          <a:p>
            <a:pPr marL="0" indent="0">
              <a:buNone/>
            </a:pPr>
            <a:r>
              <a:rPr lang="en-US" sz="1800" dirty="0"/>
              <a:t>quit               // Exit from </a:t>
            </a:r>
            <a:r>
              <a:rPr lang="en-US" sz="1800" dirty="0" err="1"/>
              <a:t>redis</a:t>
            </a:r>
            <a:r>
              <a:rPr lang="en-US" sz="1800" dirty="0"/>
              <a:t>-cli</a:t>
            </a:r>
          </a:p>
        </p:txBody>
      </p:sp>
    </p:spTree>
    <p:extLst>
      <p:ext uri="{BB962C8B-B14F-4D97-AF65-F5344CB8AC3E}">
        <p14:creationId xmlns:p14="http://schemas.microsoft.com/office/powerpoint/2010/main" val="3284498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0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AWS NoSQL database utilizing a key/value and document processing architecture.</a:t>
            </a:r>
          </a:p>
          <a:p>
            <a:pPr lvl="1"/>
            <a:r>
              <a:rPr lang="en-US" dirty="0"/>
              <a:t>Based on Google Big Table design.</a:t>
            </a:r>
          </a:p>
          <a:p>
            <a:pPr lvl="1"/>
            <a:r>
              <a:rPr lang="en-US" dirty="0"/>
              <a:t>Each table is comprised of items stored in JavaScript Object Notation (JSON).</a:t>
            </a:r>
          </a:p>
          <a:p>
            <a:pPr lvl="1"/>
            <a:r>
              <a:rPr lang="en-US" dirty="0"/>
              <a:t>Anti-pattern: table is a namespace, not a relational table!</a:t>
            </a:r>
          </a:p>
          <a:p>
            <a:pPr lvl="1"/>
            <a:endParaRPr lang="en-US" dirty="0"/>
          </a:p>
          <a:p>
            <a:r>
              <a:rPr lang="en-US" dirty="0"/>
              <a:t>Supports highly scalable number of reads and writes with unlimited data storage.</a:t>
            </a:r>
          </a:p>
          <a:p>
            <a:pPr lvl="1"/>
            <a:r>
              <a:rPr lang="en-US" dirty="0"/>
              <a:t>Automatically scales data storage, no need to reconfigure database like RDS (relational).</a:t>
            </a:r>
          </a:p>
          <a:p>
            <a:pPr lvl="1"/>
            <a:endParaRPr lang="en-US" dirty="0"/>
          </a:p>
          <a:p>
            <a:r>
              <a:rPr lang="en-US" dirty="0"/>
              <a:t>Data replicated between 3 separate datacenters (not necessarily in separate AZs).</a:t>
            </a:r>
          </a:p>
          <a:p>
            <a:pPr lvl="1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5FD01A-A132-D144-958C-1DAD31B96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8081" y="192895"/>
            <a:ext cx="1146111" cy="114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5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05" y="1441756"/>
            <a:ext cx="6168353" cy="52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2846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Scale application performance by adding more instances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Automatically handle failed instances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Protect against failure of an entire availability zone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37" y="1624966"/>
            <a:ext cx="43307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76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Managed data warehousing and analytics database (OLAP).</a:t>
            </a:r>
          </a:p>
          <a:p>
            <a:pPr lvl="1"/>
            <a:r>
              <a:rPr lang="en-US" dirty="0"/>
              <a:t>Online Transaction Processing (OLTP) focuses on querying and maintaining individual transactions.</a:t>
            </a:r>
          </a:p>
          <a:p>
            <a:pPr lvl="2"/>
            <a:r>
              <a:rPr lang="en-US" dirty="0"/>
              <a:t>Products purchased in a specific order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Online Analytical Processing (OLAP) focuses on the analysis of aggregate sets of data.</a:t>
            </a:r>
          </a:p>
          <a:p>
            <a:pPr lvl="2"/>
            <a:r>
              <a:rPr lang="en-US" dirty="0"/>
              <a:t>Total store sales across North America </a:t>
            </a:r>
          </a:p>
          <a:p>
            <a:pPr lvl="2"/>
            <a:endParaRPr lang="en-US" dirty="0"/>
          </a:p>
          <a:p>
            <a:r>
              <a:rPr lang="en-US" dirty="0"/>
              <a:t>Uses columnar storage to improve performance.</a:t>
            </a:r>
          </a:p>
          <a:p>
            <a:pPr lvl="1"/>
            <a:r>
              <a:rPr lang="en-US" dirty="0"/>
              <a:t>Generally computation is performed on values within a column, so store them in the same page to improve query performance (reduce I/O).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8C071D-F015-0043-A9A7-CE487603D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252" y="209206"/>
            <a:ext cx="1208432" cy="12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42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Neptune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/>
          </a:bodyPr>
          <a:lstStyle/>
          <a:p>
            <a:r>
              <a:rPr lang="en-US" dirty="0"/>
              <a:t>Managed graph database service for applications with highly connected datasets.</a:t>
            </a:r>
          </a:p>
          <a:p>
            <a:pPr lvl="1"/>
            <a:r>
              <a:rPr lang="en-US" dirty="0"/>
              <a:t>Social media applications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Recommendation engines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Knowledge graphs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CC0BC-2D5B-A947-A931-6A8F06515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386" y="4280969"/>
            <a:ext cx="4230414" cy="230239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71D560B-39CE-E645-B13B-40649F408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6562" y="225290"/>
            <a:ext cx="1241696" cy="124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56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E142-3130-CB43-AA77-AA5ED0BA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5AA40-B4B4-854A-A31D-50E25B268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Managed Elasticsearch service</a:t>
            </a:r>
          </a:p>
          <a:p>
            <a:pPr lvl="1"/>
            <a:r>
              <a:rPr lang="en-US" dirty="0"/>
              <a:t>Fast indexing and search across massive amounts of data</a:t>
            </a:r>
          </a:p>
          <a:p>
            <a:endParaRPr lang="en-US" dirty="0"/>
          </a:p>
          <a:p>
            <a:r>
              <a:rPr lang="en-US" dirty="0"/>
              <a:t>Ingest data and analyze, report, and visualize in real time.</a:t>
            </a:r>
          </a:p>
          <a:p>
            <a:pPr lvl="1"/>
            <a:r>
              <a:rPr lang="en-US" dirty="0"/>
              <a:t>Includes Kibana web console</a:t>
            </a:r>
          </a:p>
          <a:p>
            <a:endParaRPr lang="en-US" dirty="0"/>
          </a:p>
          <a:p>
            <a:r>
              <a:rPr lang="en-US" dirty="0"/>
              <a:t>Integrated with AWS security and services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FCFA516-EB47-3244-8B73-A0C3B74EF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4181" y="151241"/>
            <a:ext cx="1266397" cy="126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78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Shared Security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" y="1341298"/>
            <a:ext cx="9144000" cy="550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14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Network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AWS network and Amazon network use similar infrastructure, but are logically separated from one another.</a:t>
            </a:r>
          </a:p>
          <a:p>
            <a:endParaRPr lang="en-US" dirty="0"/>
          </a:p>
          <a:p>
            <a:r>
              <a:rPr lang="en-US" dirty="0"/>
              <a:t>AWS prevents IP spoofing: instance sending data with an IP or MAC address that’s not it’s own.</a:t>
            </a:r>
          </a:p>
          <a:p>
            <a:endParaRPr lang="en-US" dirty="0"/>
          </a:p>
          <a:p>
            <a:r>
              <a:rPr lang="en-US" dirty="0"/>
              <a:t>Network port scans must be approved by AWS in advance.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20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90D8-2609-4E45-AD2A-B5F27303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Firewall (WAF)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8C1F6-B9FC-ED48-AD9A-2C954E0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Managed service which protects your</a:t>
            </a:r>
            <a:br>
              <a:rPr lang="en-US" dirty="0"/>
            </a:br>
            <a:r>
              <a:rPr lang="en-US" dirty="0"/>
              <a:t>web applications from common attacks.</a:t>
            </a:r>
          </a:p>
          <a:p>
            <a:pPr lvl="1"/>
            <a:r>
              <a:rPr lang="en-US" dirty="0"/>
              <a:t>SQL injection</a:t>
            </a:r>
          </a:p>
          <a:p>
            <a:pPr lvl="1"/>
            <a:r>
              <a:rPr lang="en-US" dirty="0"/>
              <a:t>Cross-site scripting</a:t>
            </a:r>
          </a:p>
          <a:p>
            <a:pPr lvl="1"/>
            <a:endParaRPr lang="en-US" dirty="0"/>
          </a:p>
          <a:p>
            <a:r>
              <a:rPr lang="en-US" dirty="0"/>
              <a:t>Create custom security rules using web console or API</a:t>
            </a:r>
          </a:p>
          <a:p>
            <a:endParaRPr lang="en-US" dirty="0"/>
          </a:p>
          <a:p>
            <a:r>
              <a:rPr lang="en-US" dirty="0"/>
              <a:t>Deploy as part of CloudFront, ALB, or API Gateway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3216B10-3417-FC4B-948B-B9FD94B37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0896" y="1417639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66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7A05-B8D9-004A-9D7B-A7F06EF7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ABA0-6D9D-254B-BD4D-4CF825015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service which protects your application from Distributed Denial of Service (</a:t>
            </a:r>
            <a:r>
              <a:rPr lang="en-US" dirty="0" err="1"/>
              <a:t>DDos</a:t>
            </a:r>
            <a:r>
              <a:rPr lang="en-US" dirty="0"/>
              <a:t>) attacks.</a:t>
            </a:r>
          </a:p>
          <a:p>
            <a:pPr lvl="1"/>
            <a:r>
              <a:rPr lang="en-US" dirty="0"/>
              <a:t>Network layer 3 and 4 attacks</a:t>
            </a:r>
          </a:p>
          <a:p>
            <a:pPr lvl="1"/>
            <a:endParaRPr lang="en-US" dirty="0"/>
          </a:p>
          <a:p>
            <a:r>
              <a:rPr lang="en-US" dirty="0"/>
              <a:t>Available in either standard or advanced tier depending on resources being protected.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DBAF099-B0D7-FB4C-A26E-FE4467B51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8934" y="389772"/>
            <a:ext cx="1027866" cy="102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121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19DD-CA43-224C-942B-C2C0336A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GuardDuty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D105-B949-CC43-A5AC-82968706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Threat detection service which continuously analyzes logs from CloudTrail, VPC network traffic (Flow Logs), and DNS logs.</a:t>
            </a:r>
          </a:p>
          <a:p>
            <a:endParaRPr lang="en-US" dirty="0"/>
          </a:p>
          <a:p>
            <a:r>
              <a:rPr lang="en-US" dirty="0"/>
              <a:t>Trigger alerts to notify staff about anomalies or automatically remediate issues.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169F529-8CB2-BF47-8C6F-46FFD56A2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370" y="274638"/>
            <a:ext cx="1180389" cy="118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180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17AD-0A77-E543-9371-D636C089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8F66-E1C0-A741-A118-A643551F6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Security scanning service which assesses application vulnerabilities</a:t>
            </a:r>
          </a:p>
          <a:p>
            <a:pPr lvl="1"/>
            <a:r>
              <a:rPr lang="en-US" dirty="0"/>
              <a:t>Network: verify open ports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Host system packages</a:t>
            </a:r>
          </a:p>
          <a:p>
            <a:pPr lvl="2"/>
            <a:r>
              <a:rPr lang="en-US" dirty="0"/>
              <a:t>CVE: Common Vulnerabilities and Exposures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OS configuration</a:t>
            </a:r>
          </a:p>
          <a:p>
            <a:pPr lvl="2"/>
            <a:r>
              <a:rPr lang="en-US" dirty="0"/>
              <a:t>CIS: Center for Internet Security Benchmarks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General security best practices</a:t>
            </a:r>
          </a:p>
          <a:p>
            <a:pPr lvl="2"/>
            <a:r>
              <a:rPr lang="en-US" dirty="0"/>
              <a:t>Disable root over </a:t>
            </a:r>
            <a:r>
              <a:rPr lang="en-US" dirty="0" err="1"/>
              <a:t>ssh</a:t>
            </a:r>
            <a:endParaRPr lang="en-US" dirty="0"/>
          </a:p>
          <a:p>
            <a:pPr lvl="2"/>
            <a:r>
              <a:rPr lang="en-US" dirty="0"/>
              <a:t>Configure password complexity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9213232-FC23-6E4C-BCDD-0E160939C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3362" y="318180"/>
            <a:ext cx="1070429" cy="107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84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D4B4-C6C4-7540-AF96-329DB12B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F09FA-5D2E-9147-89C6-1C5342486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Service which allows you to generate and deploy SSL/TLS certificates for use with AWS services.</a:t>
            </a:r>
          </a:p>
          <a:p>
            <a:pPr lvl="1"/>
            <a:r>
              <a:rPr lang="en-US" dirty="0"/>
              <a:t>ELB</a:t>
            </a:r>
          </a:p>
          <a:p>
            <a:pPr lvl="1"/>
            <a:r>
              <a:rPr lang="en-US" dirty="0"/>
              <a:t>CloudFront</a:t>
            </a:r>
          </a:p>
          <a:p>
            <a:pPr lvl="1"/>
            <a:r>
              <a:rPr lang="en-US" dirty="0"/>
              <a:t>API Gateway</a:t>
            </a:r>
          </a:p>
          <a:p>
            <a:pPr lvl="1"/>
            <a:endParaRPr lang="en-US" dirty="0"/>
          </a:p>
          <a:p>
            <a:r>
              <a:rPr lang="en-US" dirty="0"/>
              <a:t>Certificates are available for free, but only work with AWS resources.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D46A8B0-61AD-3545-B6F3-B9C525A80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2670" y="248824"/>
            <a:ext cx="1168814" cy="116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8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468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Three different types:</a:t>
            </a:r>
          </a:p>
          <a:p>
            <a:pPr lvl="1"/>
            <a:r>
              <a:rPr lang="en-US" dirty="0"/>
              <a:t>Application load balancer (we will use this one)</a:t>
            </a:r>
          </a:p>
          <a:p>
            <a:pPr lvl="1"/>
            <a:r>
              <a:rPr lang="en-US" dirty="0"/>
              <a:t>Network load balancer</a:t>
            </a:r>
          </a:p>
          <a:p>
            <a:pPr lvl="1"/>
            <a:r>
              <a:rPr lang="en-US" dirty="0"/>
              <a:t>Classic load balancer</a:t>
            </a:r>
          </a:p>
          <a:p>
            <a:pPr lvl="1"/>
            <a:endParaRPr lang="en-US" dirty="0"/>
          </a:p>
          <a:p>
            <a:r>
              <a:rPr lang="en-US" dirty="0"/>
              <a:t>Components:</a:t>
            </a:r>
          </a:p>
          <a:p>
            <a:pPr lvl="1"/>
            <a:r>
              <a:rPr lang="en-US" b="1" dirty="0"/>
              <a:t>Listener</a:t>
            </a:r>
            <a:r>
              <a:rPr lang="en-US" dirty="0"/>
              <a:t>: handles requests from clients on a specified protocol and port then forwards to a target group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Target group</a:t>
            </a:r>
            <a:r>
              <a:rPr lang="en-US" dirty="0"/>
              <a:t>: a set of registered targets (like EC2 instances) that the ELB can route requests to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Healthcheck</a:t>
            </a:r>
            <a:r>
              <a:rPr lang="en-US" dirty="0"/>
              <a:t>: a periodic check which determines the availability of registered targets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274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DBF5-8AFF-EE42-A0B0-427FB366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Management Service (KMS)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20030-27F8-4D4A-AF0B-27BAD4AF2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service which allows you to create</a:t>
            </a:r>
            <a:br>
              <a:rPr lang="en-US" dirty="0"/>
            </a:br>
            <a:r>
              <a:rPr lang="en-US" dirty="0"/>
              <a:t>encryption keys for use across a variety</a:t>
            </a:r>
            <a:br>
              <a:rPr lang="en-US" dirty="0"/>
            </a:br>
            <a:r>
              <a:rPr lang="en-US" dirty="0"/>
              <a:t>of AWS services.</a:t>
            </a:r>
          </a:p>
          <a:p>
            <a:pPr lvl="1"/>
            <a:r>
              <a:rPr lang="en-US" dirty="0"/>
              <a:t>Keys for encrypting S3 buckets</a:t>
            </a:r>
          </a:p>
          <a:p>
            <a:pPr lvl="1"/>
            <a:r>
              <a:rPr lang="en-US" dirty="0"/>
              <a:t>Keys for encrypting AMIs</a:t>
            </a:r>
          </a:p>
          <a:p>
            <a:pPr lvl="1"/>
            <a:endParaRPr lang="en-US" dirty="0"/>
          </a:p>
          <a:p>
            <a:r>
              <a:rPr lang="en-US" dirty="0"/>
              <a:t>Control access to encryption keys using policies and audit access to keys.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688FAA0-512E-ED4B-B900-01806144D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6133" y="1417638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559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A90C-4B4C-884E-8AA4-2F553BD6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946C9-9040-8A4C-A50F-ADC137958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Provides a comprehensive view of high-priority alerts and compliance issues across accounts.</a:t>
            </a:r>
          </a:p>
          <a:p>
            <a:pPr lvl="1"/>
            <a:r>
              <a:rPr lang="en-US" dirty="0"/>
              <a:t>Security Information and Event Management (SIEM)</a:t>
            </a:r>
          </a:p>
          <a:p>
            <a:pPr lvl="1"/>
            <a:endParaRPr lang="en-US" dirty="0"/>
          </a:p>
          <a:p>
            <a:r>
              <a:rPr lang="en-US" dirty="0"/>
              <a:t>Single site which integrates alerts from various AWS services</a:t>
            </a:r>
          </a:p>
          <a:p>
            <a:pPr lvl="1"/>
            <a:r>
              <a:rPr lang="en-US" dirty="0" err="1"/>
              <a:t>GuardDuty</a:t>
            </a:r>
            <a:endParaRPr lang="en-US" dirty="0"/>
          </a:p>
          <a:p>
            <a:pPr lvl="1"/>
            <a:r>
              <a:rPr lang="en-US" dirty="0"/>
              <a:t>Inspector</a:t>
            </a:r>
          </a:p>
          <a:p>
            <a:pPr lvl="1"/>
            <a:r>
              <a:rPr lang="en-US" dirty="0"/>
              <a:t>Macie</a:t>
            </a:r>
          </a:p>
          <a:p>
            <a:pPr lvl="1"/>
            <a:r>
              <a:rPr lang="en-US" dirty="0"/>
              <a:t>Third-party AWS partners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032A71E-A085-DD45-B910-293A146E5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6552" y="274639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501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2A4F-C408-5C4D-BF05-FC7FAFB3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5 Cloud Security Issues</a:t>
            </a:r>
            <a:br>
              <a:rPr lang="en-US" dirty="0"/>
            </a:br>
            <a:r>
              <a:rPr lang="en-US" sz="1400" dirty="0"/>
              <a:t>(or how to get your CEO fired)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1F9A-309E-9844-AB85-21A1AA1B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Stolen access credentials</a:t>
            </a:r>
          </a:p>
          <a:p>
            <a:pPr lvl="1"/>
            <a:r>
              <a:rPr lang="en-US" dirty="0"/>
              <a:t>Use multi-factor authentication to mitigate</a:t>
            </a:r>
          </a:p>
          <a:p>
            <a:endParaRPr lang="en-US" dirty="0"/>
          </a:p>
          <a:p>
            <a:r>
              <a:rPr lang="en-US" dirty="0"/>
              <a:t>Compromised access keys</a:t>
            </a:r>
          </a:p>
          <a:p>
            <a:pPr lvl="1"/>
            <a:r>
              <a:rPr lang="en-US" dirty="0"/>
              <a:t>Never publish keys on Internet in source code</a:t>
            </a:r>
          </a:p>
          <a:p>
            <a:pPr lvl="1"/>
            <a:r>
              <a:rPr lang="en-US" dirty="0"/>
              <a:t>Rotate keys daily</a:t>
            </a:r>
          </a:p>
          <a:p>
            <a:endParaRPr lang="en-US" dirty="0"/>
          </a:p>
          <a:p>
            <a:r>
              <a:rPr lang="en-US" dirty="0"/>
              <a:t>S3 bucket is publicly available</a:t>
            </a:r>
          </a:p>
          <a:p>
            <a:pPr lvl="1"/>
            <a:r>
              <a:rPr lang="en-US" dirty="0"/>
              <a:t>Use AWS Config to monitor account for public buckets</a:t>
            </a:r>
          </a:p>
          <a:p>
            <a:pPr lvl="1"/>
            <a:r>
              <a:rPr lang="en-US" dirty="0"/>
              <a:t>Third-party tools like Threat Stack</a:t>
            </a:r>
          </a:p>
          <a:p>
            <a:endParaRPr lang="en-US" dirty="0"/>
          </a:p>
          <a:p>
            <a:r>
              <a:rPr lang="en-US" dirty="0"/>
              <a:t>Permissive security group rules</a:t>
            </a:r>
          </a:p>
          <a:p>
            <a:pPr lvl="1"/>
            <a:r>
              <a:rPr lang="en-US" dirty="0"/>
              <a:t>Review and test all rules to make sure only required ports are accessible</a:t>
            </a:r>
          </a:p>
          <a:p>
            <a:pPr lvl="1"/>
            <a:r>
              <a:rPr lang="en-US" dirty="0"/>
              <a:t>Set both ingress and egress rules</a:t>
            </a:r>
          </a:p>
          <a:p>
            <a:endParaRPr lang="en-US" dirty="0"/>
          </a:p>
          <a:p>
            <a:r>
              <a:rPr lang="en-US" dirty="0"/>
              <a:t>Improperly scoped role/policy associated with resource</a:t>
            </a:r>
          </a:p>
          <a:p>
            <a:pPr lvl="1"/>
            <a:r>
              <a:rPr lang="en-US" dirty="0"/>
              <a:t>Only give resources the minimal amount of access needed to complete 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1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710B1-FDF9-374E-8129-CB09809D5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59" y="1946055"/>
            <a:ext cx="7070139" cy="30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ELB is priced on a per second basis like EC2 instances.</a:t>
            </a:r>
          </a:p>
          <a:p>
            <a:endParaRPr lang="en-US" dirty="0"/>
          </a:p>
          <a:p>
            <a:r>
              <a:rPr lang="en-US" dirty="0"/>
              <a:t>Additional features:</a:t>
            </a:r>
          </a:p>
          <a:p>
            <a:pPr lvl="1"/>
            <a:r>
              <a:rPr lang="en-US" b="1" dirty="0"/>
              <a:t>Sticky sessions</a:t>
            </a:r>
            <a:r>
              <a:rPr lang="en-US" dirty="0"/>
              <a:t>: bind a user’s session to a specific instance instead of randomly redirecting (session affinity).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SSL termination</a:t>
            </a:r>
            <a:r>
              <a:rPr lang="en-US" dirty="0"/>
              <a:t>: install an SSL/TLS certificate directly on the ELB versus on individual instances.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Internal load-balancing</a:t>
            </a:r>
            <a:r>
              <a:rPr lang="en-US" dirty="0"/>
              <a:t>: can also use to load balance internal traffic such as database connections.</a:t>
            </a:r>
          </a:p>
        </p:txBody>
      </p:sp>
    </p:spTree>
    <p:extLst>
      <p:ext uri="{BB962C8B-B14F-4D97-AF65-F5344CB8AC3E}">
        <p14:creationId xmlns:p14="http://schemas.microsoft.com/office/powerpoint/2010/main" val="312942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4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Launch two instances running webservers (using webserver-failover AMI ami-598b6124)</a:t>
            </a:r>
          </a:p>
          <a:p>
            <a:endParaRPr lang="en-US" dirty="0"/>
          </a:p>
          <a:p>
            <a:r>
              <a:rPr lang="en-US" dirty="0"/>
              <a:t>Create a new ELB:</a:t>
            </a:r>
          </a:p>
          <a:p>
            <a:pPr lvl="1"/>
            <a:r>
              <a:rPr lang="en-US" dirty="0"/>
              <a:t>Listen on HTTP</a:t>
            </a:r>
          </a:p>
          <a:p>
            <a:pPr lvl="1"/>
            <a:r>
              <a:rPr lang="en-US" dirty="0"/>
              <a:t>Setup health check (</a:t>
            </a:r>
            <a:r>
              <a:rPr lang="en-US" dirty="0" err="1"/>
              <a:t>index.php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two instances</a:t>
            </a:r>
          </a:p>
          <a:p>
            <a:pPr lvl="1"/>
            <a:endParaRPr lang="en-US" dirty="0"/>
          </a:p>
          <a:p>
            <a:r>
              <a:rPr lang="en-US" dirty="0"/>
              <a:t>Monitor status of ELB to verify service health.</a:t>
            </a:r>
          </a:p>
          <a:p>
            <a:endParaRPr lang="en-US" dirty="0"/>
          </a:p>
          <a:p>
            <a:r>
              <a:rPr lang="en-US" dirty="0"/>
              <a:t>Access webservers via ELB endpoint.</a:t>
            </a:r>
          </a:p>
          <a:p>
            <a:endParaRPr lang="en-US" dirty="0"/>
          </a:p>
          <a:p>
            <a:r>
              <a:rPr lang="en-US" dirty="0"/>
              <a:t>Remove one webserver instance to monitor ELB status.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File System (EFS)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file system that can be shared across multiple EC2 instances.</a:t>
            </a:r>
          </a:p>
          <a:p>
            <a:endParaRPr lang="en-US" sz="2800" dirty="0"/>
          </a:p>
          <a:p>
            <a:r>
              <a:rPr lang="en-US" sz="2800" dirty="0"/>
              <a:t>Where EFS fits in: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15900"/>
              </p:ext>
            </p:extLst>
          </p:nvPr>
        </p:nvGraphicFramePr>
        <p:xfrm>
          <a:off x="898778" y="3863181"/>
          <a:ext cx="6951006" cy="264588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75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5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69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storage</a:t>
                      </a:r>
                    </a:p>
                    <a:p>
                      <a:r>
                        <a:rPr lang="en-US" dirty="0"/>
                        <a:t>Data presented as buckets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EBS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storage</a:t>
                      </a:r>
                      <a:r>
                        <a:rPr lang="en-US" baseline="0" dirty="0"/>
                        <a:t> (like a SAN)</a:t>
                      </a:r>
                    </a:p>
                    <a:p>
                      <a:r>
                        <a:rPr lang="en-US" baseline="0" dirty="0"/>
                        <a:t>Data presented as volumes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EFS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storage (like a NAS)</a:t>
                      </a:r>
                    </a:p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presented as file systems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943CC62D-02BB-BA40-934A-1FDAF5FC5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8003" y="277990"/>
            <a:ext cx="1178797" cy="11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5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5670</TotalTime>
  <Words>2391</Words>
  <Application>Microsoft Macintosh PowerPoint</Application>
  <PresentationFormat>On-screen Show (4:3)</PresentationFormat>
  <Paragraphs>444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Arial</vt:lpstr>
      <vt:lpstr>Calibri</vt:lpstr>
      <vt:lpstr>Office Theme</vt:lpstr>
      <vt:lpstr>DevOps &amp; Cloud Infrastructure SEIS 615 AWS VPC, Databases &amp; Security</vt:lpstr>
      <vt:lpstr>Agenda</vt:lpstr>
      <vt:lpstr>Elastic Load Balancing (ELB)</vt:lpstr>
      <vt:lpstr>ELB</vt:lpstr>
      <vt:lpstr>ELB</vt:lpstr>
      <vt:lpstr>ELB</vt:lpstr>
      <vt:lpstr>ELB</vt:lpstr>
      <vt:lpstr>ELB Hands-on</vt:lpstr>
      <vt:lpstr>Elastic File System (EFS)</vt:lpstr>
      <vt:lpstr>EFS</vt:lpstr>
      <vt:lpstr>EFS</vt:lpstr>
      <vt:lpstr>Virtual Private Cloud (VPC)</vt:lpstr>
      <vt:lpstr>VPC</vt:lpstr>
      <vt:lpstr>VPC</vt:lpstr>
      <vt:lpstr>Private IPs</vt:lpstr>
      <vt:lpstr>VPC</vt:lpstr>
      <vt:lpstr>VPC IP addressing</vt:lpstr>
      <vt:lpstr>Elastic IP</vt:lpstr>
      <vt:lpstr>Internet Gateway</vt:lpstr>
      <vt:lpstr>NAT Gateway </vt:lpstr>
      <vt:lpstr>Virtual Private Gateway</vt:lpstr>
      <vt:lpstr>Access Control Lists</vt:lpstr>
      <vt:lpstr>Access Control Lists</vt:lpstr>
      <vt:lpstr>VPC Tenancy</vt:lpstr>
      <vt:lpstr>VPC Peering</vt:lpstr>
      <vt:lpstr>Default VPC</vt:lpstr>
      <vt:lpstr>VPC Hands-on</vt:lpstr>
      <vt:lpstr>VPC Hands-on</vt:lpstr>
      <vt:lpstr>Relational Database Service (RDS)</vt:lpstr>
      <vt:lpstr>RDS</vt:lpstr>
      <vt:lpstr>RDS</vt:lpstr>
      <vt:lpstr>RDS</vt:lpstr>
      <vt:lpstr>RDS</vt:lpstr>
      <vt:lpstr>RDS Hands-on</vt:lpstr>
      <vt:lpstr>ElastiCache</vt:lpstr>
      <vt:lpstr>ElastiCache</vt:lpstr>
      <vt:lpstr>Redis example</vt:lpstr>
      <vt:lpstr>DynamoDB</vt:lpstr>
      <vt:lpstr>DynamoDB</vt:lpstr>
      <vt:lpstr>Redshift</vt:lpstr>
      <vt:lpstr>Neptune</vt:lpstr>
      <vt:lpstr>Elasticsearch</vt:lpstr>
      <vt:lpstr>AWS Shared Security Model</vt:lpstr>
      <vt:lpstr>AWS Network Security</vt:lpstr>
      <vt:lpstr>Web Application Firewall (WAF)</vt:lpstr>
      <vt:lpstr>Shield</vt:lpstr>
      <vt:lpstr>GuardDuty</vt:lpstr>
      <vt:lpstr>Inspector</vt:lpstr>
      <vt:lpstr>Certificate Manager</vt:lpstr>
      <vt:lpstr>Key Management Service (KMS)</vt:lpstr>
      <vt:lpstr>Security Hub</vt:lpstr>
      <vt:lpstr>Top 5 Cloud Security Issues (or how to get your CEO fired)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5</dc:title>
  <dc:creator>Jason Baker</dc:creator>
  <cp:lastModifiedBy>Microsoft Office User</cp:lastModifiedBy>
  <cp:revision>127</cp:revision>
  <dcterms:created xsi:type="dcterms:W3CDTF">2016-04-05T19:42:34Z</dcterms:created>
  <dcterms:modified xsi:type="dcterms:W3CDTF">2020-08-10T22:50:00Z</dcterms:modified>
</cp:coreProperties>
</file>