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77" r:id="rId4"/>
    <p:sldId id="261" r:id="rId5"/>
    <p:sldId id="262" r:id="rId6"/>
    <p:sldId id="265" r:id="rId7"/>
    <p:sldId id="266" r:id="rId8"/>
    <p:sldId id="27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/>
    <p:restoredTop sz="94661"/>
  </p:normalViewPr>
  <p:slideViewPr>
    <p:cSldViewPr snapToGrid="0" snapToObjects="1">
      <p:cViewPr varScale="1">
        <p:scale>
          <a:sx n="93" d="100"/>
          <a:sy n="93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DevOps Practices</a:t>
            </a:r>
            <a:br>
              <a:rPr lang="en-US" sz="3600" dirty="0"/>
            </a:br>
            <a:r>
              <a:rPr lang="en-US" sz="3600" dirty="0"/>
              <a:t>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82" y="4056924"/>
            <a:ext cx="3093519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5 solution</a:t>
            </a:r>
          </a:p>
          <a:p>
            <a:r>
              <a:rPr lang="en-US" dirty="0"/>
              <a:t>Midterm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 lectures 1-6 and related assignments.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book</a:t>
            </a:r>
          </a:p>
          <a:p>
            <a:endParaRPr lang="en-US" dirty="0"/>
          </a:p>
          <a:p>
            <a:r>
              <a:rPr lang="en-US" dirty="0"/>
              <a:t>Laptop or lab computer required.</a:t>
            </a:r>
          </a:p>
          <a:p>
            <a:endParaRPr lang="en-US" dirty="0"/>
          </a:p>
          <a:p>
            <a:r>
              <a:rPr lang="en-US" dirty="0"/>
              <a:t>Practical challenge based on weekly assignments.</a:t>
            </a:r>
          </a:p>
          <a:p>
            <a:pPr lvl="1"/>
            <a:r>
              <a:rPr lang="en-US" dirty="0"/>
              <a:t>I will only accept work submitted via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DevOps: collaborative effort to improve quality and velocity of service delivery</a:t>
            </a:r>
          </a:p>
          <a:p>
            <a:endParaRPr lang="en-US" dirty="0"/>
          </a:p>
          <a:p>
            <a:r>
              <a:rPr lang="en-US" dirty="0"/>
              <a:t>Development vs. Operations</a:t>
            </a:r>
          </a:p>
          <a:p>
            <a:pPr lvl="1"/>
            <a:r>
              <a:rPr lang="en-US" dirty="0"/>
              <a:t>Different goals and measures of success</a:t>
            </a:r>
          </a:p>
          <a:p>
            <a:pPr lvl="1"/>
            <a:endParaRPr lang="en-US" dirty="0"/>
          </a:p>
          <a:p>
            <a:r>
              <a:rPr lang="en-US" dirty="0"/>
              <a:t>DevOps CALMS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Lean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Sharing</a:t>
            </a:r>
          </a:p>
          <a:p>
            <a:pPr lvl="1"/>
            <a:endParaRPr lang="en-US" dirty="0"/>
          </a:p>
          <a:p>
            <a:r>
              <a:rPr lang="en-US" dirty="0"/>
              <a:t>DevOps Culture</a:t>
            </a:r>
          </a:p>
          <a:p>
            <a:pPr lvl="1"/>
            <a:r>
              <a:rPr lang="en-US" dirty="0"/>
              <a:t>Collaborative, Transparent, Change Oriented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</a:t>
            </a:r>
          </a:p>
          <a:p>
            <a:pPr lvl="1"/>
            <a:r>
              <a:rPr lang="en-US" dirty="0"/>
              <a:t>Little's Law</a:t>
            </a:r>
          </a:p>
          <a:p>
            <a:pPr lvl="1"/>
            <a:endParaRPr lang="en-US" dirty="0"/>
          </a:p>
          <a:p>
            <a:r>
              <a:rPr lang="en-US" dirty="0"/>
              <a:t>Design for Operations</a:t>
            </a:r>
          </a:p>
          <a:p>
            <a:pPr lvl="1"/>
            <a:r>
              <a:rPr lang="en-US" dirty="0"/>
              <a:t>Operations participates in dev meetings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participate in service delivery.</a:t>
            </a:r>
          </a:p>
          <a:p>
            <a:pPr lvl="1"/>
            <a:r>
              <a:rPr lang="en-US" dirty="0"/>
              <a:t>Modern IT organizations organize around products, not projects.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Lean: Shift Left</a:t>
            </a:r>
          </a:p>
          <a:p>
            <a:pPr lvl="1"/>
            <a:r>
              <a:rPr lang="en-US" dirty="0"/>
              <a:t>Ice Cream Cone Anti-Pattern</a:t>
            </a:r>
          </a:p>
          <a:p>
            <a:pPr lvl="1"/>
            <a:endParaRPr lang="en-US" dirty="0"/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devs</a:t>
            </a:r>
            <a:r>
              <a:rPr lang="en-US" dirty="0"/>
              <a:t> commit changes to a single mainline branch throughout the day.</a:t>
            </a:r>
          </a:p>
          <a:p>
            <a:pPr lvl="1"/>
            <a:r>
              <a:rPr lang="en-US" dirty="0"/>
              <a:t>All commits generate a build.</a:t>
            </a:r>
          </a:p>
          <a:p>
            <a:pPr lvl="1"/>
            <a:r>
              <a:rPr lang="en-US" dirty="0"/>
              <a:t>All builds are tested and potentially releasable.</a:t>
            </a:r>
          </a:p>
          <a:p>
            <a:pPr lvl="1"/>
            <a:endParaRPr lang="en-US" dirty="0"/>
          </a:p>
          <a:p>
            <a:r>
              <a:rPr lang="en-US" dirty="0"/>
              <a:t>Continuous Delivery: a process which generates a build which may be released.</a:t>
            </a:r>
          </a:p>
          <a:p>
            <a:pPr lvl="1"/>
            <a:r>
              <a:rPr lang="en-US" dirty="0"/>
              <a:t>Frequent deployments of small changes</a:t>
            </a:r>
          </a:p>
        </p:txBody>
      </p:sp>
    </p:spTree>
    <p:extLst>
      <p:ext uri="{BB962C8B-B14F-4D97-AF65-F5344CB8AC3E}">
        <p14:creationId xmlns:p14="http://schemas.microsoft.com/office/powerpoint/2010/main" val="60629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Deployments vs. Releases</a:t>
            </a:r>
          </a:p>
          <a:p>
            <a:pPr lvl="1"/>
            <a:r>
              <a:rPr lang="en-US" dirty="0"/>
              <a:t>Feature flags pattern</a:t>
            </a:r>
          </a:p>
          <a:p>
            <a:pPr lvl="1"/>
            <a:endParaRPr lang="en-US" dirty="0"/>
          </a:p>
          <a:p>
            <a:r>
              <a:rPr lang="en-US" dirty="0"/>
              <a:t>Telemetry</a:t>
            </a:r>
          </a:p>
          <a:p>
            <a:pPr lvl="1"/>
            <a:r>
              <a:rPr lang="en-US" dirty="0"/>
              <a:t>We fanatically collect data.</a:t>
            </a:r>
          </a:p>
          <a:p>
            <a:pPr lvl="1"/>
            <a:r>
              <a:rPr lang="en-US" dirty="0"/>
              <a:t>All decisions are supported by data.</a:t>
            </a:r>
          </a:p>
          <a:p>
            <a:pPr lvl="1"/>
            <a:r>
              <a:rPr lang="en-US" dirty="0"/>
              <a:t>Instrumentation (ELK Stack)</a:t>
            </a:r>
          </a:p>
        </p:txBody>
      </p:sp>
    </p:spTree>
    <p:extLst>
      <p:ext uri="{BB962C8B-B14F-4D97-AF65-F5344CB8AC3E}">
        <p14:creationId xmlns:p14="http://schemas.microsoft.com/office/powerpoint/2010/main" val="19071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Midterm Challenge – Good Luck!</a:t>
            </a:r>
          </a:p>
          <a:p>
            <a:endParaRPr lang="en-US" dirty="0"/>
          </a:p>
          <a:p>
            <a:r>
              <a:rPr lang="en-US" dirty="0"/>
              <a:t>Due after Midterm Challenge and by Week 8 class:</a:t>
            </a:r>
          </a:p>
          <a:p>
            <a:pPr lvl="1"/>
            <a:r>
              <a:rPr lang="en-US" dirty="0"/>
              <a:t>Assignment 6: Elastic Beanstalk</a:t>
            </a:r>
          </a:p>
          <a:p>
            <a:pPr lvl="1"/>
            <a:r>
              <a:rPr lang="en-US" dirty="0"/>
              <a:t>Watch Lecture 8 videos (wait until after Midterm)</a:t>
            </a:r>
          </a:p>
          <a:p>
            <a:pPr lvl="1"/>
            <a:endParaRPr lang="en-US" dirty="0"/>
          </a:p>
          <a:p>
            <a:r>
              <a:rPr lang="en-US" dirty="0"/>
              <a:t>Please complete mid-term evaluation form.</a:t>
            </a:r>
          </a:p>
        </p:txBody>
      </p:sp>
    </p:spTree>
    <p:extLst>
      <p:ext uri="{BB962C8B-B14F-4D97-AF65-F5344CB8AC3E}">
        <p14:creationId xmlns:p14="http://schemas.microsoft.com/office/powerpoint/2010/main" val="205751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Launch and configure an ELK stack to collect telemetry data.</a:t>
            </a:r>
          </a:p>
          <a:p>
            <a:pPr lvl="1"/>
            <a:r>
              <a:rPr lang="en-US" dirty="0"/>
              <a:t>Generate telemetry using a load testing tool.</a:t>
            </a:r>
          </a:p>
          <a:p>
            <a:pPr lvl="1"/>
            <a:r>
              <a:rPr lang="en-US" dirty="0"/>
              <a:t>Analyze the telemetry data.</a:t>
            </a:r>
          </a:p>
          <a:p>
            <a:pPr lvl="1"/>
            <a:endParaRPr lang="en-US" dirty="0"/>
          </a:p>
          <a:p>
            <a:r>
              <a:rPr lang="en-US" dirty="0"/>
              <a:t>Tell me what you insights you discovered about the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308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&amp; Cloud Infrastructure SEIS 615 DevOps Practices Lecture Review</vt:lpstr>
      <vt:lpstr>Agenda</vt:lpstr>
      <vt:lpstr>Midterm Challenge</vt:lpstr>
      <vt:lpstr>Lecture Review</vt:lpstr>
      <vt:lpstr>Lecture Review</vt:lpstr>
      <vt:lpstr>Lecture Review</vt:lpstr>
      <vt:lpstr>Lecture Review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2018-03-18T18:36:44Z</dcterms:created>
  <dcterms:modified xsi:type="dcterms:W3CDTF">2020-08-10T22:57:04Z</dcterms:modified>
</cp:coreProperties>
</file>