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2" r:id="rId4"/>
    <p:sldId id="263" r:id="rId5"/>
    <p:sldId id="312" r:id="rId6"/>
    <p:sldId id="264" r:id="rId7"/>
    <p:sldId id="265" r:id="rId8"/>
    <p:sldId id="266" r:id="rId9"/>
    <p:sldId id="267" r:id="rId10"/>
    <p:sldId id="261" r:id="rId11"/>
    <p:sldId id="260" r:id="rId12"/>
    <p:sldId id="268" r:id="rId13"/>
    <p:sldId id="318" r:id="rId14"/>
    <p:sldId id="319" r:id="rId15"/>
    <p:sldId id="320" r:id="rId16"/>
    <p:sldId id="322" r:id="rId17"/>
    <p:sldId id="321" r:id="rId18"/>
    <p:sldId id="323" r:id="rId19"/>
    <p:sldId id="324" r:id="rId20"/>
    <p:sldId id="325" r:id="rId21"/>
    <p:sldId id="326" r:id="rId22"/>
    <p:sldId id="327" r:id="rId23"/>
    <p:sldId id="329" r:id="rId24"/>
    <p:sldId id="328" r:id="rId25"/>
    <p:sldId id="281" r:id="rId26"/>
    <p:sldId id="330" r:id="rId27"/>
    <p:sldId id="331" r:id="rId28"/>
    <p:sldId id="338" r:id="rId29"/>
    <p:sldId id="332" r:id="rId30"/>
    <p:sldId id="333" r:id="rId31"/>
    <p:sldId id="334" r:id="rId32"/>
    <p:sldId id="335" r:id="rId33"/>
    <p:sldId id="336" r:id="rId34"/>
    <p:sldId id="337" r:id="rId35"/>
    <p:sldId id="339" r:id="rId36"/>
    <p:sldId id="340" r:id="rId37"/>
    <p:sldId id="342" r:id="rId38"/>
    <p:sldId id="341" r:id="rId39"/>
    <p:sldId id="302" r:id="rId40"/>
    <p:sldId id="303" r:id="rId41"/>
    <p:sldId id="34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/>
    <p:restoredTop sz="94589"/>
  </p:normalViewPr>
  <p:slideViewPr>
    <p:cSldViewPr snapToGrid="0" snapToObjects="1">
      <p:cViewPr varScale="1">
        <p:scale>
          <a:sx n="79" d="100"/>
          <a:sy n="79" d="100"/>
        </p:scale>
        <p:origin x="16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4E574-5B81-DC4C-9C1B-BA7A4485CDC8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A36434F5-1C3A-3346-AE99-626AF5C09444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97A0775D-67A6-EE40-AA35-B02EA50783C9}" type="parTrans" cxnId="{A9CA6312-93BD-9D4B-8332-485092074E1B}">
      <dgm:prSet/>
      <dgm:spPr/>
      <dgm:t>
        <a:bodyPr/>
        <a:lstStyle/>
        <a:p>
          <a:endParaRPr lang="en-US"/>
        </a:p>
      </dgm:t>
    </dgm:pt>
    <dgm:pt modelId="{B2D15871-569D-A14B-BE67-83C9660B644B}" type="sibTrans" cxnId="{A9CA6312-93BD-9D4B-8332-485092074E1B}">
      <dgm:prSet/>
      <dgm:spPr/>
      <dgm:t>
        <a:bodyPr/>
        <a:lstStyle/>
        <a:p>
          <a:endParaRPr lang="en-US"/>
        </a:p>
      </dgm:t>
    </dgm:pt>
    <dgm:pt modelId="{97BC19EF-78E4-AE47-AD5E-746BB07230E5}">
      <dgm:prSet phldrT="[Text]"/>
      <dgm:spPr/>
      <dgm:t>
        <a:bodyPr/>
        <a:lstStyle/>
        <a:p>
          <a:r>
            <a:rPr lang="en-US" dirty="0" err="1"/>
            <a:t>Linting</a:t>
          </a:r>
          <a:endParaRPr lang="en-US" dirty="0"/>
        </a:p>
      </dgm:t>
    </dgm:pt>
    <dgm:pt modelId="{D691DECA-CF6C-9A46-8B05-7E0927692178}" type="parTrans" cxnId="{C4B7D3B3-1C80-FF44-8BB0-3E5447CB78B3}">
      <dgm:prSet/>
      <dgm:spPr/>
      <dgm:t>
        <a:bodyPr/>
        <a:lstStyle/>
        <a:p>
          <a:endParaRPr lang="en-US"/>
        </a:p>
      </dgm:t>
    </dgm:pt>
    <dgm:pt modelId="{6D4092BC-85EA-874C-9943-A46CDF05053A}" type="sibTrans" cxnId="{C4B7D3B3-1C80-FF44-8BB0-3E5447CB78B3}">
      <dgm:prSet/>
      <dgm:spPr/>
      <dgm:t>
        <a:bodyPr/>
        <a:lstStyle/>
        <a:p>
          <a:endParaRPr lang="en-US"/>
        </a:p>
      </dgm:t>
    </dgm:pt>
    <dgm:pt modelId="{D1CDFBA5-38DB-E749-8B4A-44A1B57C6598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2A81E132-4947-5E49-8AF8-F62DBA38D406}" type="parTrans" cxnId="{0B7E9E8F-C7AF-D244-8377-D4458344E716}">
      <dgm:prSet/>
      <dgm:spPr/>
      <dgm:t>
        <a:bodyPr/>
        <a:lstStyle/>
        <a:p>
          <a:endParaRPr lang="en-US"/>
        </a:p>
      </dgm:t>
    </dgm:pt>
    <dgm:pt modelId="{0C36F388-C0E9-B34B-AD43-AD99585C5E34}" type="sibTrans" cxnId="{0B7E9E8F-C7AF-D244-8377-D4458344E716}">
      <dgm:prSet/>
      <dgm:spPr/>
      <dgm:t>
        <a:bodyPr/>
        <a:lstStyle/>
        <a:p>
          <a:endParaRPr lang="en-US"/>
        </a:p>
      </dgm:t>
    </dgm:pt>
    <dgm:pt modelId="{32C7B1A2-1F49-F64D-9538-0747688AD6BD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60F7B5B9-849C-E14D-A3CB-BC6D4BE41AAC}" type="parTrans" cxnId="{11148D0B-B76F-604C-A74F-D99E98115CBA}">
      <dgm:prSet/>
      <dgm:spPr/>
      <dgm:t>
        <a:bodyPr/>
        <a:lstStyle/>
        <a:p>
          <a:endParaRPr lang="en-US"/>
        </a:p>
      </dgm:t>
    </dgm:pt>
    <dgm:pt modelId="{DCF57496-6815-EB45-87AF-0EAD8F81D3CF}" type="sibTrans" cxnId="{11148D0B-B76F-604C-A74F-D99E98115CBA}">
      <dgm:prSet/>
      <dgm:spPr/>
      <dgm:t>
        <a:bodyPr/>
        <a:lstStyle/>
        <a:p>
          <a:endParaRPr lang="en-US"/>
        </a:p>
      </dgm:t>
    </dgm:pt>
    <dgm:pt modelId="{9690A9B9-AC97-7A48-81F4-EBBA1E868286}">
      <dgm:prSet/>
      <dgm:spPr/>
      <dgm:t>
        <a:bodyPr/>
        <a:lstStyle/>
        <a:p>
          <a:r>
            <a:rPr lang="en-US" dirty="0"/>
            <a:t>Deploy</a:t>
          </a:r>
        </a:p>
      </dgm:t>
    </dgm:pt>
    <dgm:pt modelId="{C3FC7767-9C5D-5043-A959-BD90193751D9}" type="parTrans" cxnId="{104D7C54-4D42-3246-99EB-52DB3F22457B}">
      <dgm:prSet/>
      <dgm:spPr/>
      <dgm:t>
        <a:bodyPr/>
        <a:lstStyle/>
        <a:p>
          <a:endParaRPr lang="en-US"/>
        </a:p>
      </dgm:t>
    </dgm:pt>
    <dgm:pt modelId="{7B746D91-9EE8-164C-9FE7-1C99EABD3E3D}" type="sibTrans" cxnId="{104D7C54-4D42-3246-99EB-52DB3F22457B}">
      <dgm:prSet/>
      <dgm:spPr/>
      <dgm:t>
        <a:bodyPr/>
        <a:lstStyle/>
        <a:p>
          <a:endParaRPr lang="en-US"/>
        </a:p>
      </dgm:t>
    </dgm:pt>
    <dgm:pt modelId="{EB6BD986-3DEB-9946-813C-37DF3E06C724}" type="pres">
      <dgm:prSet presAssocID="{9C84E574-5B81-DC4C-9C1B-BA7A4485CDC8}" presName="Name0" presStyleCnt="0">
        <dgm:presLayoutVars>
          <dgm:dir/>
          <dgm:resizeHandles val="exact"/>
        </dgm:presLayoutVars>
      </dgm:prSet>
      <dgm:spPr/>
    </dgm:pt>
    <dgm:pt modelId="{A4F02A80-AC73-2A43-82E7-C457438FEC9A}" type="pres">
      <dgm:prSet presAssocID="{A36434F5-1C3A-3346-AE99-626AF5C09444}" presName="parTxOnly" presStyleLbl="node1" presStyleIdx="0" presStyleCnt="5">
        <dgm:presLayoutVars>
          <dgm:bulletEnabled val="1"/>
        </dgm:presLayoutVars>
      </dgm:prSet>
      <dgm:spPr/>
    </dgm:pt>
    <dgm:pt modelId="{F430D173-4ECC-0C4A-818F-E4D7CF357167}" type="pres">
      <dgm:prSet presAssocID="{B2D15871-569D-A14B-BE67-83C9660B644B}" presName="parSpace" presStyleCnt="0"/>
      <dgm:spPr/>
    </dgm:pt>
    <dgm:pt modelId="{FEC9F6F2-8292-2C4D-963C-AAB89DCB7AD9}" type="pres">
      <dgm:prSet presAssocID="{97BC19EF-78E4-AE47-AD5E-746BB07230E5}" presName="parTxOnly" presStyleLbl="node1" presStyleIdx="1" presStyleCnt="5">
        <dgm:presLayoutVars>
          <dgm:bulletEnabled val="1"/>
        </dgm:presLayoutVars>
      </dgm:prSet>
      <dgm:spPr/>
    </dgm:pt>
    <dgm:pt modelId="{322393E5-E779-4A44-BC5D-8CF7454B0D95}" type="pres">
      <dgm:prSet presAssocID="{6D4092BC-85EA-874C-9943-A46CDF05053A}" presName="parSpace" presStyleCnt="0"/>
      <dgm:spPr/>
    </dgm:pt>
    <dgm:pt modelId="{4F740452-CC91-E943-8087-C9867B0B8C26}" type="pres">
      <dgm:prSet presAssocID="{D1CDFBA5-38DB-E749-8B4A-44A1B57C6598}" presName="parTxOnly" presStyleLbl="node1" presStyleIdx="2" presStyleCnt="5">
        <dgm:presLayoutVars>
          <dgm:bulletEnabled val="1"/>
        </dgm:presLayoutVars>
      </dgm:prSet>
      <dgm:spPr/>
    </dgm:pt>
    <dgm:pt modelId="{B6E6E534-132E-AA43-8CD7-1BC96341B2E6}" type="pres">
      <dgm:prSet presAssocID="{0C36F388-C0E9-B34B-AD43-AD99585C5E34}" presName="parSpace" presStyleCnt="0"/>
      <dgm:spPr/>
    </dgm:pt>
    <dgm:pt modelId="{94FADB2A-D854-6449-ABD8-B7778E6FB7B0}" type="pres">
      <dgm:prSet presAssocID="{32C7B1A2-1F49-F64D-9538-0747688AD6BD}" presName="parTxOnly" presStyleLbl="node1" presStyleIdx="3" presStyleCnt="5">
        <dgm:presLayoutVars>
          <dgm:bulletEnabled val="1"/>
        </dgm:presLayoutVars>
      </dgm:prSet>
      <dgm:spPr/>
    </dgm:pt>
    <dgm:pt modelId="{AFD4EF3A-AB90-AF46-9E52-1CDC89CD4ED0}" type="pres">
      <dgm:prSet presAssocID="{DCF57496-6815-EB45-87AF-0EAD8F81D3CF}" presName="parSpace" presStyleCnt="0"/>
      <dgm:spPr/>
    </dgm:pt>
    <dgm:pt modelId="{748D6741-91E0-AE40-AFFD-34F65808707E}" type="pres">
      <dgm:prSet presAssocID="{9690A9B9-AC97-7A48-81F4-EBBA1E86828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1148D0B-B76F-604C-A74F-D99E98115CBA}" srcId="{9C84E574-5B81-DC4C-9C1B-BA7A4485CDC8}" destId="{32C7B1A2-1F49-F64D-9538-0747688AD6BD}" srcOrd="3" destOrd="0" parTransId="{60F7B5B9-849C-E14D-A3CB-BC6D4BE41AAC}" sibTransId="{DCF57496-6815-EB45-87AF-0EAD8F81D3CF}"/>
    <dgm:cxn modelId="{A9CA6312-93BD-9D4B-8332-485092074E1B}" srcId="{9C84E574-5B81-DC4C-9C1B-BA7A4485CDC8}" destId="{A36434F5-1C3A-3346-AE99-626AF5C09444}" srcOrd="0" destOrd="0" parTransId="{97A0775D-67A6-EE40-AA35-B02EA50783C9}" sibTransId="{B2D15871-569D-A14B-BE67-83C9660B644B}"/>
    <dgm:cxn modelId="{2E10441E-5F93-7B4E-96F8-1EF9A7FA5801}" type="presOf" srcId="{D1CDFBA5-38DB-E749-8B4A-44A1B57C6598}" destId="{4F740452-CC91-E943-8087-C9867B0B8C26}" srcOrd="0" destOrd="0" presId="urn:microsoft.com/office/officeart/2005/8/layout/hChevron3"/>
    <dgm:cxn modelId="{E98DFE3E-4981-554C-A3E4-23294023CADE}" type="presOf" srcId="{9C84E574-5B81-DC4C-9C1B-BA7A4485CDC8}" destId="{EB6BD986-3DEB-9946-813C-37DF3E06C724}" srcOrd="0" destOrd="0" presId="urn:microsoft.com/office/officeart/2005/8/layout/hChevron3"/>
    <dgm:cxn modelId="{104D7C54-4D42-3246-99EB-52DB3F22457B}" srcId="{9C84E574-5B81-DC4C-9C1B-BA7A4485CDC8}" destId="{9690A9B9-AC97-7A48-81F4-EBBA1E868286}" srcOrd="4" destOrd="0" parTransId="{C3FC7767-9C5D-5043-A959-BD90193751D9}" sibTransId="{7B746D91-9EE8-164C-9FE7-1C99EABD3E3D}"/>
    <dgm:cxn modelId="{0B7E9E8F-C7AF-D244-8377-D4458344E716}" srcId="{9C84E574-5B81-DC4C-9C1B-BA7A4485CDC8}" destId="{D1CDFBA5-38DB-E749-8B4A-44A1B57C6598}" srcOrd="2" destOrd="0" parTransId="{2A81E132-4947-5E49-8AF8-F62DBA38D406}" sibTransId="{0C36F388-C0E9-B34B-AD43-AD99585C5E34}"/>
    <dgm:cxn modelId="{3537829C-BCC1-8749-8B54-7C75AB107B7D}" type="presOf" srcId="{9690A9B9-AC97-7A48-81F4-EBBA1E868286}" destId="{748D6741-91E0-AE40-AFFD-34F65808707E}" srcOrd="0" destOrd="0" presId="urn:microsoft.com/office/officeart/2005/8/layout/hChevron3"/>
    <dgm:cxn modelId="{AB51F7A6-BD8E-4A4B-98CF-FC2E949F00FB}" type="presOf" srcId="{97BC19EF-78E4-AE47-AD5E-746BB07230E5}" destId="{FEC9F6F2-8292-2C4D-963C-AAB89DCB7AD9}" srcOrd="0" destOrd="0" presId="urn:microsoft.com/office/officeart/2005/8/layout/hChevron3"/>
    <dgm:cxn modelId="{C4B7D3B3-1C80-FF44-8BB0-3E5447CB78B3}" srcId="{9C84E574-5B81-DC4C-9C1B-BA7A4485CDC8}" destId="{97BC19EF-78E4-AE47-AD5E-746BB07230E5}" srcOrd="1" destOrd="0" parTransId="{D691DECA-CF6C-9A46-8B05-7E0927692178}" sibTransId="{6D4092BC-85EA-874C-9943-A46CDF05053A}"/>
    <dgm:cxn modelId="{190F13B6-65A5-DC40-89D4-5C29DA914ABE}" type="presOf" srcId="{32C7B1A2-1F49-F64D-9538-0747688AD6BD}" destId="{94FADB2A-D854-6449-ABD8-B7778E6FB7B0}" srcOrd="0" destOrd="0" presId="urn:microsoft.com/office/officeart/2005/8/layout/hChevron3"/>
    <dgm:cxn modelId="{D02A53C5-6B7D-B843-8F3D-A6BB34F44E74}" type="presOf" srcId="{A36434F5-1C3A-3346-AE99-626AF5C09444}" destId="{A4F02A80-AC73-2A43-82E7-C457438FEC9A}" srcOrd="0" destOrd="0" presId="urn:microsoft.com/office/officeart/2005/8/layout/hChevron3"/>
    <dgm:cxn modelId="{EEDB814C-DF3A-014A-B25A-2763292CF112}" type="presParOf" srcId="{EB6BD986-3DEB-9946-813C-37DF3E06C724}" destId="{A4F02A80-AC73-2A43-82E7-C457438FEC9A}" srcOrd="0" destOrd="0" presId="urn:microsoft.com/office/officeart/2005/8/layout/hChevron3"/>
    <dgm:cxn modelId="{32B92AF2-9B3A-2347-9616-3F12E1EBE8A0}" type="presParOf" srcId="{EB6BD986-3DEB-9946-813C-37DF3E06C724}" destId="{F430D173-4ECC-0C4A-818F-E4D7CF357167}" srcOrd="1" destOrd="0" presId="urn:microsoft.com/office/officeart/2005/8/layout/hChevron3"/>
    <dgm:cxn modelId="{1B728039-1351-5041-AE7F-F16BF2CA8FE7}" type="presParOf" srcId="{EB6BD986-3DEB-9946-813C-37DF3E06C724}" destId="{FEC9F6F2-8292-2C4D-963C-AAB89DCB7AD9}" srcOrd="2" destOrd="0" presId="urn:microsoft.com/office/officeart/2005/8/layout/hChevron3"/>
    <dgm:cxn modelId="{603F4FB6-1BB7-7D4E-85FF-6695B02A6BC4}" type="presParOf" srcId="{EB6BD986-3DEB-9946-813C-37DF3E06C724}" destId="{322393E5-E779-4A44-BC5D-8CF7454B0D95}" srcOrd="3" destOrd="0" presId="urn:microsoft.com/office/officeart/2005/8/layout/hChevron3"/>
    <dgm:cxn modelId="{6C014C06-F700-D141-A392-0AF9071DE720}" type="presParOf" srcId="{EB6BD986-3DEB-9946-813C-37DF3E06C724}" destId="{4F740452-CC91-E943-8087-C9867B0B8C26}" srcOrd="4" destOrd="0" presId="urn:microsoft.com/office/officeart/2005/8/layout/hChevron3"/>
    <dgm:cxn modelId="{631EF601-B264-614F-B5C1-52B606039B5A}" type="presParOf" srcId="{EB6BD986-3DEB-9946-813C-37DF3E06C724}" destId="{B6E6E534-132E-AA43-8CD7-1BC96341B2E6}" srcOrd="5" destOrd="0" presId="urn:microsoft.com/office/officeart/2005/8/layout/hChevron3"/>
    <dgm:cxn modelId="{0DA86AFD-0DDD-5F4B-8B7F-C505A3896D0D}" type="presParOf" srcId="{EB6BD986-3DEB-9946-813C-37DF3E06C724}" destId="{94FADB2A-D854-6449-ABD8-B7778E6FB7B0}" srcOrd="6" destOrd="0" presId="urn:microsoft.com/office/officeart/2005/8/layout/hChevron3"/>
    <dgm:cxn modelId="{AD5E2592-3AE4-DB49-88A7-0DAFA74DEB96}" type="presParOf" srcId="{EB6BD986-3DEB-9946-813C-37DF3E06C724}" destId="{AFD4EF3A-AB90-AF46-9E52-1CDC89CD4ED0}" srcOrd="7" destOrd="0" presId="urn:microsoft.com/office/officeart/2005/8/layout/hChevron3"/>
    <dgm:cxn modelId="{BE525D47-4472-DA42-8260-0440921DBEF3}" type="presParOf" srcId="{EB6BD986-3DEB-9946-813C-37DF3E06C724}" destId="{748D6741-91E0-AE40-AFFD-34F65808707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02A80-AC73-2A43-82E7-C457438FEC9A}">
      <dsp:nvSpPr>
        <dsp:cNvPr id="0" name=""/>
        <dsp:cNvSpPr/>
      </dsp:nvSpPr>
      <dsp:spPr>
        <a:xfrm>
          <a:off x="880" y="1858171"/>
          <a:ext cx="1716413" cy="68656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Commit</a:t>
          </a:r>
        </a:p>
      </dsp:txBody>
      <dsp:txXfrm>
        <a:off x="880" y="1858171"/>
        <a:ext cx="1544772" cy="686565"/>
      </dsp:txXfrm>
    </dsp:sp>
    <dsp:sp modelId="{FEC9F6F2-8292-2C4D-963C-AAB89DCB7AD9}">
      <dsp:nvSpPr>
        <dsp:cNvPr id="0" name=""/>
        <dsp:cNvSpPr/>
      </dsp:nvSpPr>
      <dsp:spPr>
        <a:xfrm>
          <a:off x="1374010" y="1858171"/>
          <a:ext cx="1716413" cy="6865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Linting</a:t>
          </a:r>
          <a:endParaRPr lang="en-US" sz="2400" kern="1200" dirty="0"/>
        </a:p>
      </dsp:txBody>
      <dsp:txXfrm>
        <a:off x="1717293" y="1858171"/>
        <a:ext cx="1029848" cy="686565"/>
      </dsp:txXfrm>
    </dsp:sp>
    <dsp:sp modelId="{4F740452-CC91-E943-8087-C9867B0B8C26}">
      <dsp:nvSpPr>
        <dsp:cNvPr id="0" name=""/>
        <dsp:cNvSpPr/>
      </dsp:nvSpPr>
      <dsp:spPr>
        <a:xfrm>
          <a:off x="2747141" y="1858171"/>
          <a:ext cx="1716413" cy="686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</a:t>
          </a:r>
        </a:p>
      </dsp:txBody>
      <dsp:txXfrm>
        <a:off x="3090424" y="1858171"/>
        <a:ext cx="1029848" cy="686565"/>
      </dsp:txXfrm>
    </dsp:sp>
    <dsp:sp modelId="{94FADB2A-D854-6449-ABD8-B7778E6FB7B0}">
      <dsp:nvSpPr>
        <dsp:cNvPr id="0" name=""/>
        <dsp:cNvSpPr/>
      </dsp:nvSpPr>
      <dsp:spPr>
        <a:xfrm>
          <a:off x="4120272" y="1858171"/>
          <a:ext cx="1716413" cy="68656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</a:t>
          </a:r>
        </a:p>
      </dsp:txBody>
      <dsp:txXfrm>
        <a:off x="4463555" y="1858171"/>
        <a:ext cx="1029848" cy="686565"/>
      </dsp:txXfrm>
    </dsp:sp>
    <dsp:sp modelId="{748D6741-91E0-AE40-AFFD-34F65808707E}">
      <dsp:nvSpPr>
        <dsp:cNvPr id="0" name=""/>
        <dsp:cNvSpPr/>
      </dsp:nvSpPr>
      <dsp:spPr>
        <a:xfrm>
          <a:off x="5493403" y="1858171"/>
          <a:ext cx="1716413" cy="68656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</a:t>
          </a:r>
        </a:p>
      </dsp:txBody>
      <dsp:txXfrm>
        <a:off x="5836686" y="1858171"/>
        <a:ext cx="1029848" cy="68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Create build project:</a:t>
            </a:r>
          </a:p>
          <a:p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Click on Create build project link</a:t>
            </a:r>
          </a:p>
          <a:p>
            <a:r>
              <a:rPr lang="en-US" sz="1000" dirty="0"/>
              <a:t>Project configuration:</a:t>
            </a:r>
          </a:p>
          <a:p>
            <a:pPr lvl="1"/>
            <a:r>
              <a:rPr lang="en-US" sz="1000" dirty="0"/>
              <a:t>Project name: java-project</a:t>
            </a:r>
          </a:p>
          <a:p>
            <a:r>
              <a:rPr lang="en-US" sz="1000" dirty="0"/>
              <a:t>Source:</a:t>
            </a:r>
          </a:p>
          <a:p>
            <a:pPr lvl="1"/>
            <a:r>
              <a:rPr lang="en-US" sz="1000" dirty="0"/>
              <a:t>Source provider: GitHub</a:t>
            </a:r>
          </a:p>
          <a:p>
            <a:pPr lvl="1"/>
            <a:r>
              <a:rPr lang="en-US" sz="1000" dirty="0"/>
              <a:t>Repository: Connect using OAuth</a:t>
            </a:r>
          </a:p>
          <a:p>
            <a:pPr lvl="1"/>
            <a:r>
              <a:rPr lang="en-US" sz="1000" dirty="0" err="1"/>
              <a:t>CodeCommit</a:t>
            </a:r>
            <a:r>
              <a:rPr lang="en-US" sz="1000" dirty="0"/>
              <a:t> connects to GitHub</a:t>
            </a:r>
          </a:p>
          <a:p>
            <a:pPr lvl="1"/>
            <a:r>
              <a:rPr lang="en-US" sz="1000" dirty="0"/>
              <a:t>Repository URL: Repository in my GitHub account</a:t>
            </a:r>
          </a:p>
          <a:p>
            <a:pPr lvl="1"/>
            <a:r>
              <a:rPr lang="en-US" sz="1000" dirty="0"/>
              <a:t>GitHub repository: </a:t>
            </a:r>
            <a:r>
              <a:rPr lang="en-US" sz="1000" dirty="0" err="1"/>
              <a:t>jasondbaker</a:t>
            </a:r>
            <a:r>
              <a:rPr lang="en-US" sz="1000" dirty="0"/>
              <a:t>/java-project</a:t>
            </a:r>
          </a:p>
          <a:p>
            <a:r>
              <a:rPr lang="en-US" sz="1000" dirty="0"/>
              <a:t>Primary source webhook events:</a:t>
            </a:r>
          </a:p>
          <a:p>
            <a:pPr lvl="1"/>
            <a:r>
              <a:rPr lang="en-US" sz="1000" dirty="0"/>
              <a:t>Enable: Rebuild every time a code change is pushed to this repository</a:t>
            </a:r>
          </a:p>
          <a:p>
            <a:r>
              <a:rPr lang="en-US" sz="1000" dirty="0"/>
              <a:t>Environment:</a:t>
            </a:r>
          </a:p>
          <a:p>
            <a:pPr lvl="1"/>
            <a:r>
              <a:rPr lang="en-US" sz="1000" dirty="0"/>
              <a:t>Environment image: Managed image</a:t>
            </a:r>
          </a:p>
          <a:p>
            <a:pPr lvl="1"/>
            <a:r>
              <a:rPr lang="en-US" sz="1000" dirty="0"/>
              <a:t>Operating system: Ubuntu</a:t>
            </a:r>
          </a:p>
          <a:p>
            <a:pPr lvl="1"/>
            <a:r>
              <a:rPr lang="en-US" sz="1000" dirty="0"/>
              <a:t>Runtime(s): Standard</a:t>
            </a:r>
          </a:p>
          <a:p>
            <a:pPr lvl="1"/>
            <a:r>
              <a:rPr lang="en-US" sz="1000" dirty="0"/>
              <a:t>Image: </a:t>
            </a:r>
            <a:r>
              <a:rPr lang="en-US" sz="1000" dirty="0" err="1"/>
              <a:t>aws</a:t>
            </a:r>
            <a:r>
              <a:rPr lang="en-US" sz="1000" dirty="0"/>
              <a:t>/</a:t>
            </a:r>
            <a:r>
              <a:rPr lang="en-US" sz="1000" dirty="0" err="1"/>
              <a:t>codebuild</a:t>
            </a:r>
            <a:r>
              <a:rPr lang="en-US" sz="1000" dirty="0"/>
              <a:t>//standard:2.0</a:t>
            </a:r>
          </a:p>
          <a:p>
            <a:pPr lvl="1"/>
            <a:r>
              <a:rPr lang="en-US" sz="1000" dirty="0"/>
              <a:t>Service role: New service role</a:t>
            </a:r>
          </a:p>
          <a:p>
            <a:r>
              <a:rPr lang="en-US" sz="1000" dirty="0" err="1"/>
              <a:t>Buildspec</a:t>
            </a:r>
            <a:r>
              <a:rPr lang="en-US" sz="1000" dirty="0"/>
              <a:t>:</a:t>
            </a:r>
          </a:p>
          <a:p>
            <a:pPr lvl="1"/>
            <a:r>
              <a:rPr lang="en-US" sz="1000" dirty="0"/>
              <a:t>Build specifications: Use a </a:t>
            </a:r>
            <a:r>
              <a:rPr lang="en-US" sz="1000" dirty="0" err="1"/>
              <a:t>buildspec</a:t>
            </a:r>
            <a:r>
              <a:rPr lang="en-US" sz="1000" dirty="0"/>
              <a:t> file</a:t>
            </a:r>
          </a:p>
          <a:p>
            <a:r>
              <a:rPr lang="en-US" sz="1000" dirty="0"/>
              <a:t>Artifacts:</a:t>
            </a:r>
          </a:p>
          <a:p>
            <a:pPr lvl="1"/>
            <a:r>
              <a:rPr lang="en-US" sz="1000" dirty="0"/>
              <a:t>Type: Amazon S3</a:t>
            </a:r>
          </a:p>
          <a:p>
            <a:pPr lvl="1"/>
            <a:r>
              <a:rPr lang="en-US" sz="1000" dirty="0"/>
              <a:t>Bucket name: &lt;your </a:t>
            </a:r>
            <a:r>
              <a:rPr lang="en-US" sz="1000" dirty="0" err="1"/>
              <a:t>codebuild</a:t>
            </a:r>
            <a:r>
              <a:rPr lang="en-US" sz="1000" dirty="0"/>
              <a:t> bucket name&gt;</a:t>
            </a:r>
          </a:p>
          <a:p>
            <a:pPr lvl="1"/>
            <a:r>
              <a:rPr lang="en-US" sz="1000" dirty="0"/>
              <a:t>Enable semantic versioning</a:t>
            </a:r>
          </a:p>
          <a:p>
            <a:r>
              <a:rPr lang="en-US" sz="1000" dirty="0"/>
              <a:t>Logs:</a:t>
            </a:r>
          </a:p>
          <a:p>
            <a:pPr lvl="1"/>
            <a:r>
              <a:rPr lang="en-US" sz="1000" dirty="0"/>
              <a:t>CloudWatch: Enable CloudWatch logs</a:t>
            </a:r>
          </a:p>
          <a:p>
            <a:r>
              <a:rPr lang="en-US" sz="1000" dirty="0"/>
              <a:t>Click Create Project button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is665/java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/>
              <a:t>Software Delivery </a:t>
            </a:r>
            <a:r>
              <a:rPr lang="en-US" sz="3600" dirty="0"/>
              <a:t>Pipelines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36" y="3668445"/>
            <a:ext cx="3829193" cy="21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2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Prove production-readiness for every change</a:t>
            </a:r>
          </a:p>
          <a:p>
            <a:pPr lvl="1"/>
            <a:r>
              <a:rPr lang="en-US" dirty="0"/>
              <a:t>All changes are potential releasable.</a:t>
            </a:r>
          </a:p>
          <a:p>
            <a:pPr lvl="1"/>
            <a:endParaRPr lang="en-US" dirty="0"/>
          </a:p>
          <a:p>
            <a:r>
              <a:rPr lang="en-US" b="1" dirty="0"/>
              <a:t>Only build your binaries once.</a:t>
            </a:r>
          </a:p>
          <a:p>
            <a:pPr lvl="1"/>
            <a:r>
              <a:rPr lang="en-US" dirty="0"/>
              <a:t>Don’t keep re-compiling or packaging app at each stage to minimize introduction of configuration inconsistencies.</a:t>
            </a:r>
          </a:p>
          <a:p>
            <a:pPr lvl="1"/>
            <a:r>
              <a:rPr lang="en-US" dirty="0"/>
              <a:t>Store application artifacts in a repository (example: </a:t>
            </a:r>
            <a:r>
              <a:rPr lang="en-US" dirty="0" err="1"/>
              <a:t>Artifactory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b="1" dirty="0"/>
              <a:t>Deploy the same way to every environment.</a:t>
            </a:r>
          </a:p>
          <a:p>
            <a:pPr lvl="1"/>
            <a:r>
              <a:rPr lang="en-US" dirty="0"/>
              <a:t>Use the same script to deploy to a dev laptop, a test virtual machine, and a public cloud instance.</a:t>
            </a:r>
          </a:p>
          <a:p>
            <a:pPr lvl="1"/>
            <a:r>
              <a:rPr lang="en-US" dirty="0"/>
              <a:t>Store environment-specific configurations in separate files.</a:t>
            </a:r>
          </a:p>
          <a:p>
            <a:pPr lvl="1"/>
            <a:endParaRPr lang="en-US" dirty="0"/>
          </a:p>
          <a:p>
            <a:r>
              <a:rPr lang="en-US" b="1" dirty="0"/>
              <a:t>If any part of the pipeline fails, stop the line.</a:t>
            </a:r>
          </a:p>
          <a:p>
            <a:pPr lvl="1"/>
            <a:r>
              <a:rPr lang="en-US" dirty="0"/>
              <a:t>If a deployment to an environment fails, the whole team owns that failure and every effort should be taken to fix it. </a:t>
            </a:r>
          </a:p>
        </p:txBody>
      </p:sp>
    </p:spTree>
    <p:extLst>
      <p:ext uri="{BB962C8B-B14F-4D97-AF65-F5344CB8AC3E}">
        <p14:creationId xmlns:p14="http://schemas.microsoft.com/office/powerpoint/2010/main" val="162463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Fan-in Pipeline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89" r="2340" b="16002"/>
          <a:stretch/>
        </p:blipFill>
        <p:spPr>
          <a:xfrm>
            <a:off x="1143000" y="2945330"/>
            <a:ext cx="6858000" cy="356616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200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pipelines may feed a single assembly or deployment pipeline.</a:t>
            </a:r>
          </a:p>
        </p:txBody>
      </p:sp>
    </p:spTree>
    <p:extLst>
      <p:ext uri="{BB962C8B-B14F-4D97-AF65-F5344CB8AC3E}">
        <p14:creationId xmlns:p14="http://schemas.microsoft.com/office/powerpoint/2010/main" val="12614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1C52-4C9F-FA4E-93D2-C3C5AB5D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844B-1161-D644-B3F9-A77A6106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cloud development environment which allows developers to write, build, and deploy applications.</a:t>
            </a:r>
          </a:p>
          <a:p>
            <a:endParaRPr lang="en-US" dirty="0"/>
          </a:p>
          <a:p>
            <a:pPr lvl="1"/>
            <a:r>
              <a:rPr lang="en-US" dirty="0"/>
              <a:t>Cloud9</a:t>
            </a:r>
          </a:p>
          <a:p>
            <a:pPr lvl="1"/>
            <a:r>
              <a:rPr lang="en-US" dirty="0" err="1"/>
              <a:t>CodeCommit</a:t>
            </a:r>
            <a:endParaRPr lang="en-US" dirty="0"/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334238-520F-A646-8E03-2CB7A00B1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5934" y="234552"/>
            <a:ext cx="994570" cy="9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7C85-72AC-304D-B0EC-1AD49464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51F4-3413-4B42-8463-D231D382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cloud-based integrated development environment (IDE).</a:t>
            </a:r>
          </a:p>
          <a:p>
            <a:pPr lvl="1"/>
            <a:r>
              <a:rPr lang="en-US" dirty="0"/>
              <a:t>Text editor for writing Python, PHP,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Build and test application code.</a:t>
            </a:r>
          </a:p>
          <a:p>
            <a:pPr lvl="1"/>
            <a:r>
              <a:rPr lang="en-US" dirty="0"/>
              <a:t>Easy command-line access to AWS API.</a:t>
            </a:r>
          </a:p>
          <a:p>
            <a:pPr lvl="1"/>
            <a:r>
              <a:rPr lang="en-US" dirty="0"/>
              <a:t>Team collaboration features.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E630CC9-C27C-9B47-8BAE-7E581C17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593" y="333737"/>
            <a:ext cx="1175182" cy="11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D7D1-75DA-8741-B93E-661AD25D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350E-005C-E540-9D17-0BAFACEC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managed Git version-control service.</a:t>
            </a:r>
          </a:p>
          <a:p>
            <a:pPr lvl="1"/>
            <a:r>
              <a:rPr lang="en-US" dirty="0"/>
              <a:t>It's like a lighter version of GitHub.</a:t>
            </a:r>
          </a:p>
          <a:p>
            <a:pPr lvl="1"/>
            <a:endParaRPr lang="en-US" dirty="0"/>
          </a:p>
          <a:p>
            <a:r>
              <a:rPr lang="en-US" dirty="0"/>
              <a:t>Free tier works well for small teams (5 or less).</a:t>
            </a:r>
          </a:p>
          <a:p>
            <a:endParaRPr lang="en-US" dirty="0"/>
          </a:p>
          <a:p>
            <a:r>
              <a:rPr lang="en-US" dirty="0"/>
              <a:t>Why do we use GitHub instead of </a:t>
            </a:r>
            <a:r>
              <a:rPr lang="en-US" dirty="0" err="1"/>
              <a:t>CodeCommit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GitHub Classroom features</a:t>
            </a:r>
          </a:p>
          <a:p>
            <a:pPr lvl="1"/>
            <a:r>
              <a:rPr lang="en-US" dirty="0" err="1"/>
              <a:t>CodeCommit</a:t>
            </a:r>
            <a:r>
              <a:rPr lang="en-US" dirty="0"/>
              <a:t> may work just fine for your projects.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D32AF4-9DAC-F84A-BCDD-2E699D72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6740" y="274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7006-FE3E-D944-BA55-ABB768AB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pipeline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317D-7098-CD42-8868-B710521D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Building and maintaining CI/CD infrastructure is challenging:</a:t>
            </a:r>
          </a:p>
          <a:p>
            <a:pPr lvl="1"/>
            <a:r>
              <a:rPr lang="en-US" dirty="0"/>
              <a:t>Install and update CI server (Jenkins, Bamboo,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Manage CI server settings</a:t>
            </a:r>
          </a:p>
          <a:p>
            <a:pPr lvl="1"/>
            <a:r>
              <a:rPr lang="en-US" dirty="0"/>
              <a:t>Install and update plugins</a:t>
            </a:r>
          </a:p>
          <a:p>
            <a:pPr lvl="1"/>
            <a:r>
              <a:rPr lang="en-US" dirty="0"/>
              <a:t>Create, update, and scale build node servers</a:t>
            </a:r>
          </a:p>
          <a:p>
            <a:pPr lvl="2"/>
            <a:r>
              <a:rPr lang="en-US" dirty="0"/>
              <a:t>May need multiple types of build nodes for various jobs</a:t>
            </a:r>
          </a:p>
          <a:p>
            <a:endParaRPr lang="en-US" dirty="0"/>
          </a:p>
          <a:p>
            <a:r>
              <a:rPr lang="en-US" dirty="0"/>
              <a:t>Don't forget about backups and security!</a:t>
            </a:r>
          </a:p>
          <a:p>
            <a:endParaRPr lang="en-US" dirty="0"/>
          </a:p>
          <a:p>
            <a:r>
              <a:rPr lang="en-US" dirty="0"/>
              <a:t>Companies oftentimes have dedicated engineers and teams to focus on supporting this infrastructure.</a:t>
            </a:r>
          </a:p>
          <a:p>
            <a:endParaRPr lang="en-US" dirty="0"/>
          </a:p>
          <a:p>
            <a:r>
              <a:rPr lang="en-US" dirty="0"/>
              <a:t>AWS can handle many of these challenges for us.</a:t>
            </a:r>
          </a:p>
        </p:txBody>
      </p:sp>
    </p:spTree>
    <p:extLst>
      <p:ext uri="{BB962C8B-B14F-4D97-AF65-F5344CB8AC3E}">
        <p14:creationId xmlns:p14="http://schemas.microsoft.com/office/powerpoint/2010/main" val="265724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D239-BC1D-1847-A9C5-6737DA0D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A59B-5B3B-4F4F-BFEF-2B78944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Managed continuous integration service which allows you to compile code, run unit tests, and create deployment artifacts.</a:t>
            </a:r>
          </a:p>
          <a:p>
            <a:pPr lvl="1"/>
            <a:r>
              <a:rPr lang="en-US" dirty="0"/>
              <a:t>No need to provision or manage build servers.</a:t>
            </a:r>
          </a:p>
          <a:p>
            <a:pPr lvl="1"/>
            <a:r>
              <a:rPr lang="en-US" dirty="0"/>
              <a:t>Automatically scales computing resources to meet demand.</a:t>
            </a:r>
          </a:p>
          <a:p>
            <a:pPr lvl="1"/>
            <a:r>
              <a:rPr lang="en-US" dirty="0"/>
              <a:t>Use pre-packaged environments or bring your own.</a:t>
            </a:r>
          </a:p>
          <a:p>
            <a:pPr lvl="2"/>
            <a:r>
              <a:rPr lang="en-US" dirty="0"/>
              <a:t>Java, Python, Node.js, Ruby, Go, Android, </a:t>
            </a:r>
            <a:r>
              <a:rPr lang="en-US" dirty="0" err="1"/>
              <a:t>.Net</a:t>
            </a:r>
            <a:r>
              <a:rPr lang="en-US" dirty="0"/>
              <a:t> Core, Docker</a:t>
            </a:r>
          </a:p>
          <a:p>
            <a:endParaRPr lang="en-US" dirty="0"/>
          </a:p>
          <a:p>
            <a:r>
              <a:rPr lang="en-US" dirty="0"/>
              <a:t>Billed by the minute for time to complete your build and compute resources used.</a:t>
            </a:r>
          </a:p>
          <a:p>
            <a:pPr lvl="1"/>
            <a:r>
              <a:rPr lang="en-US" dirty="0"/>
              <a:t>Free tier: 100 build minutes of build.general1.small instance/month.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A86268D-ED7F-3948-9DC9-56ED63E03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867" y="252158"/>
            <a:ext cx="1152101" cy="11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3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F0F-31C2-A246-9537-C6E31F07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ABA-4CCC-FC40-96A1-86C46D10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CodeBuild</a:t>
            </a:r>
            <a:r>
              <a:rPr lang="en-US" dirty="0"/>
              <a:t> uses a </a:t>
            </a:r>
            <a:r>
              <a:rPr lang="en-US" b="1" dirty="0"/>
              <a:t>build project </a:t>
            </a:r>
            <a:r>
              <a:rPr lang="en-US" dirty="0"/>
              <a:t>to define how to run a build.</a:t>
            </a:r>
          </a:p>
          <a:p>
            <a:pPr lvl="1"/>
            <a:r>
              <a:rPr lang="en-US" dirty="0"/>
              <a:t>Defines where the source code is located.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build environment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Set of build commands to run</a:t>
            </a:r>
          </a:p>
          <a:p>
            <a:pPr lvl="1"/>
            <a:r>
              <a:rPr lang="en-US" dirty="0"/>
              <a:t>Where to store the build output artifacts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build environment </a:t>
            </a:r>
            <a:r>
              <a:rPr lang="en-US" dirty="0"/>
              <a:t>specifies: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Programming language runtime</a:t>
            </a:r>
          </a:p>
          <a:p>
            <a:pPr lvl="1"/>
            <a:r>
              <a:rPr lang="en-US" dirty="0"/>
              <a:t>Tools</a:t>
            </a:r>
          </a:p>
          <a:p>
            <a:pPr lvl="1"/>
            <a:endParaRPr lang="en-US" dirty="0"/>
          </a:p>
          <a:p>
            <a:r>
              <a:rPr lang="en-US" dirty="0"/>
              <a:t>During a build, a build environment is created and source code is downloaded into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35258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9EA6-86D1-4A4C-BB1A-310BF0C0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3D9-D58B-3B4A-A61A-E0241D93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specification (build spec) defines the commands which </a:t>
            </a:r>
            <a:r>
              <a:rPr lang="en-US" dirty="0" err="1"/>
              <a:t>CodeBuild</a:t>
            </a:r>
            <a:r>
              <a:rPr lang="en-US" dirty="0"/>
              <a:t> uses to run the build.</a:t>
            </a:r>
          </a:p>
          <a:p>
            <a:endParaRPr lang="en-US" dirty="0"/>
          </a:p>
          <a:p>
            <a:r>
              <a:rPr lang="en-US" dirty="0"/>
              <a:t>We use a YAML file called </a:t>
            </a:r>
            <a:r>
              <a:rPr lang="en-US" dirty="0" err="1"/>
              <a:t>buildspec.yml</a:t>
            </a:r>
            <a:r>
              <a:rPr lang="en-US" dirty="0"/>
              <a:t> located within the root directory of the source code repository to store the build spec.</a:t>
            </a:r>
          </a:p>
        </p:txBody>
      </p:sp>
    </p:spTree>
    <p:extLst>
      <p:ext uri="{BB962C8B-B14F-4D97-AF65-F5344CB8AC3E}">
        <p14:creationId xmlns:p14="http://schemas.microsoft.com/office/powerpoint/2010/main" val="18647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Pipelines</a:t>
            </a:r>
          </a:p>
          <a:p>
            <a:r>
              <a:rPr lang="en-US" dirty="0"/>
              <a:t>AWS services</a:t>
            </a:r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/>
              <a:t>CodePipeline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version: 0.2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env:</a:t>
            </a:r>
          </a:p>
          <a:p>
            <a:pPr marL="0" indent="0">
              <a:buNone/>
            </a:pPr>
            <a:r>
              <a:rPr lang="en-US" sz="1200" dirty="0"/>
              <a:t>	variables:</a:t>
            </a:r>
          </a:p>
          <a:p>
            <a:pPr marL="0" indent="0">
              <a:buNone/>
            </a:pPr>
            <a:r>
              <a:rPr lang="en-US" sz="1200" dirty="0"/>
              <a:t>		key: "value"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phases:</a:t>
            </a:r>
          </a:p>
          <a:p>
            <a:pPr marL="0" indent="0">
              <a:buNone/>
            </a:pPr>
            <a:r>
              <a:rPr lang="en-US" sz="1200" dirty="0"/>
              <a:t>	install:</a:t>
            </a:r>
          </a:p>
          <a:p>
            <a:pPr marL="0" indent="0">
              <a:buNone/>
            </a:pPr>
            <a:r>
              <a:rPr lang="en-US" sz="1200" dirty="0"/>
              <a:t>		runtime-versions:</a:t>
            </a:r>
          </a:p>
          <a:p>
            <a:pPr marL="0" indent="0">
              <a:buNone/>
            </a:pPr>
            <a:r>
              <a:rPr lang="en-US" sz="1200" dirty="0"/>
              <a:t>			java: openjdk8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pre_build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Nothing to do in the </a:t>
            </a:r>
            <a:r>
              <a:rPr lang="en-US" sz="1200" dirty="0" err="1"/>
              <a:t>pre_build</a:t>
            </a:r>
            <a:r>
              <a:rPr lang="en-US" sz="1200" dirty="0"/>
              <a:t> phase…</a:t>
            </a:r>
          </a:p>
          <a:p>
            <a:pPr marL="0" indent="0">
              <a:buNone/>
            </a:pPr>
            <a:r>
              <a:rPr lang="en-US" sz="1200" dirty="0"/>
              <a:t>	build: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Build started on `date`</a:t>
            </a:r>
          </a:p>
          <a:p>
            <a:pPr marL="0" indent="0">
              <a:buNone/>
            </a:pPr>
            <a:r>
              <a:rPr lang="en-US" sz="1200" dirty="0"/>
              <a:t>			- </a:t>
            </a:r>
            <a:r>
              <a:rPr lang="en-US" sz="1200" dirty="0" err="1"/>
              <a:t>mvn</a:t>
            </a:r>
            <a:r>
              <a:rPr lang="en-US" sz="1200" dirty="0"/>
              <a:t> install</a:t>
            </a:r>
          </a:p>
          <a:p>
            <a:pPr marL="0" indent="0">
              <a:buNone/>
            </a:pPr>
            <a:r>
              <a:rPr lang="en-US" sz="1200" dirty="0"/>
              <a:t>		finally:</a:t>
            </a:r>
          </a:p>
          <a:p>
            <a:pPr marL="0" indent="0">
              <a:buNone/>
            </a:pPr>
            <a:r>
              <a:rPr lang="en-US" sz="1200" dirty="0"/>
              <a:t>			- echo Run this even if the build commands fail.</a:t>
            </a:r>
          </a:p>
          <a:p>
            <a:pPr marL="0" indent="0">
              <a:buNone/>
            </a:pPr>
            <a:r>
              <a:rPr lang="en-US" sz="1200" dirty="0"/>
              <a:t>artifacts:</a:t>
            </a:r>
          </a:p>
          <a:p>
            <a:pPr marL="0" indent="0">
              <a:buNone/>
            </a:pPr>
            <a:r>
              <a:rPr lang="en-US" sz="1200" dirty="0"/>
              <a:t>	files:</a:t>
            </a:r>
          </a:p>
          <a:p>
            <a:pPr marL="0" indent="0">
              <a:buNone/>
            </a:pPr>
            <a:r>
              <a:rPr lang="en-US" sz="1200" dirty="0"/>
              <a:t>		- target/</a:t>
            </a:r>
            <a:r>
              <a:rPr lang="en-US" sz="1200" dirty="0" err="1"/>
              <a:t>myApp.jar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name: </a:t>
            </a:r>
            <a:r>
              <a:rPr lang="en-US" sz="1200" dirty="0" err="1"/>
              <a:t>myApp.jar</a:t>
            </a:r>
            <a:r>
              <a:rPr lang="en-US" sz="1200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268414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buildspec.yml</a:t>
            </a:r>
            <a:r>
              <a:rPr lang="en-US" dirty="0"/>
              <a:t> file always starts with a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version: 0.2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set environment variables during the build: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env:</a:t>
            </a:r>
          </a:p>
          <a:p>
            <a:pPr marL="0" indent="0">
              <a:buNone/>
            </a:pPr>
            <a:r>
              <a:rPr lang="en-US" dirty="0"/>
              <a:t>	variables:</a:t>
            </a:r>
          </a:p>
          <a:p>
            <a:pPr marL="0" indent="0">
              <a:buNone/>
            </a:pPr>
            <a:r>
              <a:rPr lang="en-US" dirty="0"/>
              <a:t>		key: "value"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40000" lnSpcReduction="20000"/>
          </a:bodyPr>
          <a:lstStyle/>
          <a:p>
            <a:r>
              <a:rPr lang="en-US" sz="3400" dirty="0"/>
              <a:t>The build process is partitioned into one or more phases:</a:t>
            </a:r>
          </a:p>
          <a:p>
            <a:pPr lvl="1"/>
            <a:r>
              <a:rPr lang="en-US" sz="3400" b="1" dirty="0"/>
              <a:t>install</a:t>
            </a:r>
            <a:r>
              <a:rPr lang="en-US" sz="3400" dirty="0"/>
              <a:t>: used for installing run-time packages into the build environment</a:t>
            </a:r>
          </a:p>
          <a:p>
            <a:pPr lvl="1"/>
            <a:r>
              <a:rPr lang="en-US" sz="3400" b="1" dirty="0" err="1"/>
              <a:t>pre_build</a:t>
            </a:r>
            <a:r>
              <a:rPr lang="en-US" sz="3400" dirty="0"/>
              <a:t>: run command before the build such as installing node dependencies</a:t>
            </a:r>
          </a:p>
          <a:p>
            <a:pPr lvl="1"/>
            <a:r>
              <a:rPr lang="en-US" sz="3400" b="1" dirty="0"/>
              <a:t>build</a:t>
            </a:r>
            <a:r>
              <a:rPr lang="en-US" sz="3400" dirty="0"/>
              <a:t>: commands for the actual build process</a:t>
            </a:r>
          </a:p>
          <a:p>
            <a:pPr lvl="1"/>
            <a:r>
              <a:rPr lang="en-US" sz="3400" b="1" dirty="0"/>
              <a:t>post-build</a:t>
            </a:r>
            <a:r>
              <a:rPr lang="en-US" sz="3400" dirty="0"/>
              <a:t>: commands run after the build such as packaging output artifacts into a WAR or zip file</a:t>
            </a:r>
          </a:p>
          <a:p>
            <a:endParaRPr lang="en-US" sz="3400" dirty="0"/>
          </a:p>
          <a:p>
            <a:r>
              <a:rPr lang="en-US" sz="3400" dirty="0"/>
              <a:t>Commands are shell script statements, and the build process will end if any of the commands fail.</a:t>
            </a:r>
          </a:p>
          <a:p>
            <a:endParaRPr lang="en-US" sz="3400" dirty="0"/>
          </a:p>
          <a:p>
            <a:r>
              <a:rPr lang="en-US" sz="3400" dirty="0"/>
              <a:t>Install runtime versions to support application build requirements: Java, Python, Ruby, etc.</a:t>
            </a:r>
          </a:p>
          <a:p>
            <a:endParaRPr lang="en-US" sz="3400" dirty="0"/>
          </a:p>
          <a:p>
            <a:r>
              <a:rPr lang="en-US" sz="3400" dirty="0"/>
              <a:t>The finally block of commands will </a:t>
            </a:r>
            <a:r>
              <a:rPr lang="en-US" sz="3400" u="sng" dirty="0"/>
              <a:t>always</a:t>
            </a:r>
            <a:r>
              <a:rPr lang="en-US" sz="3400" dirty="0"/>
              <a:t> run even if any of the build commands fail.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phases:</a:t>
            </a:r>
          </a:p>
          <a:p>
            <a:pPr marL="0" indent="0">
              <a:buNone/>
            </a:pPr>
            <a:r>
              <a:rPr lang="en-US" dirty="0"/>
              <a:t>	install:</a:t>
            </a:r>
          </a:p>
          <a:p>
            <a:pPr marL="0" indent="0">
              <a:buNone/>
            </a:pPr>
            <a:r>
              <a:rPr lang="en-US" dirty="0"/>
              <a:t>		runtime-versions:</a:t>
            </a:r>
          </a:p>
          <a:p>
            <a:pPr marL="0" indent="0">
              <a:buNone/>
            </a:pPr>
            <a:r>
              <a:rPr lang="en-US" dirty="0"/>
              <a:t>			java: openjdk8</a:t>
            </a:r>
          </a:p>
          <a:p>
            <a:pPr marL="0" indent="0">
              <a:buNone/>
            </a:pPr>
            <a:r>
              <a:rPr lang="en-US" dirty="0"/>
              <a:t>	build:</a:t>
            </a:r>
          </a:p>
          <a:p>
            <a:pPr marL="0" indent="0">
              <a:buNone/>
            </a:pPr>
            <a:r>
              <a:rPr lang="en-US" dirty="0"/>
              <a:t>		commands:</a:t>
            </a:r>
          </a:p>
          <a:p>
            <a:pPr marL="0" indent="0">
              <a:buNone/>
            </a:pPr>
            <a:r>
              <a:rPr lang="en-US" dirty="0"/>
              <a:t>			- echo Build started on `date`</a:t>
            </a:r>
          </a:p>
          <a:p>
            <a:pPr marL="0" indent="0">
              <a:buNone/>
            </a:pPr>
            <a:r>
              <a:rPr lang="en-US" dirty="0"/>
              <a:t>			- </a:t>
            </a: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		finally:</a:t>
            </a:r>
          </a:p>
          <a:p>
            <a:pPr marL="0" indent="0">
              <a:buNone/>
            </a:pPr>
            <a:r>
              <a:rPr lang="en-US" dirty="0"/>
              <a:t>			- echo Run this even if the build commands fail.</a:t>
            </a:r>
          </a:p>
        </p:txBody>
      </p:sp>
    </p:spTree>
    <p:extLst>
      <p:ext uri="{BB962C8B-B14F-4D97-AF65-F5344CB8AC3E}">
        <p14:creationId xmlns:p14="http://schemas.microsoft.com/office/powerpoint/2010/main" val="253297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E91F-24DD-9C42-B3B6-E0BD0CB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C8F48-5048-AC48-86EA-3BF574F5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6179"/>
            <a:ext cx="765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artifacts section describes where the output artifacts are located and optionally what to name these artifacts after copying.</a:t>
            </a:r>
          </a:p>
          <a:p>
            <a:endParaRPr lang="en-US" dirty="0"/>
          </a:p>
          <a:p>
            <a:r>
              <a:rPr lang="en-US" dirty="0"/>
              <a:t>Artifacts are stored in an S3 bucket.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artifacts:</a:t>
            </a:r>
          </a:p>
          <a:p>
            <a:pPr marL="0" indent="0">
              <a:buNone/>
            </a:pPr>
            <a:r>
              <a:rPr lang="en-US" dirty="0"/>
              <a:t>	files:</a:t>
            </a:r>
          </a:p>
          <a:p>
            <a:pPr marL="0" indent="0">
              <a:buNone/>
            </a:pPr>
            <a:r>
              <a:rPr lang="en-US" dirty="0"/>
              <a:t>		- target/</a:t>
            </a:r>
            <a:r>
              <a:rPr lang="en-US" dirty="0" err="1"/>
              <a:t>myApp.jar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name: </a:t>
            </a:r>
            <a:r>
              <a:rPr lang="en-US" dirty="0" err="1"/>
              <a:t>myApp.jar</a:t>
            </a:r>
            <a:r>
              <a:rPr lang="en-US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922845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2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Goal: build a simple Java application using </a:t>
            </a:r>
            <a:r>
              <a:rPr lang="en-US" dirty="0" err="1"/>
              <a:t>CodeBuild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a GitHub repo that </a:t>
            </a:r>
            <a:r>
              <a:rPr lang="en-US" dirty="0" err="1"/>
              <a:t>CodeBuild</a:t>
            </a:r>
            <a:r>
              <a:rPr lang="en-US" dirty="0"/>
              <a:t> can work with:	</a:t>
            </a:r>
          </a:p>
          <a:p>
            <a:pPr lvl="1"/>
            <a:r>
              <a:rPr lang="en-US" dirty="0"/>
              <a:t>Click the following link and fork a copy of a Java GitHub project into your personal account: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https://github.com/seis665/java-project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 an output artifact S3 bucket.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3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 build project.</a:t>
            </a:r>
          </a:p>
          <a:p>
            <a:endParaRPr lang="en-US" dirty="0"/>
          </a:p>
          <a:p>
            <a:r>
              <a:rPr lang="en-US" dirty="0"/>
              <a:t>Start a build and run Apache Ant (a Java build manager).</a:t>
            </a:r>
          </a:p>
          <a:p>
            <a:endParaRPr lang="en-US" dirty="0"/>
          </a:p>
          <a:p>
            <a:r>
              <a:rPr lang="en-US" dirty="0"/>
              <a:t>Review </a:t>
            </a:r>
            <a:r>
              <a:rPr lang="en-US" dirty="0" err="1"/>
              <a:t>buildspec.yml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ant: Apache Ant is a Java build manager</a:t>
            </a:r>
          </a:p>
          <a:p>
            <a:pPr lvl="1"/>
            <a:r>
              <a:rPr lang="en-US" dirty="0"/>
              <a:t>Run unit tests, compile Java code, copy artifact to S3</a:t>
            </a:r>
          </a:p>
          <a:p>
            <a:endParaRPr lang="en-US" dirty="0"/>
          </a:p>
          <a:p>
            <a:r>
              <a:rPr lang="en-US" dirty="0"/>
              <a:t>Update the source code repository and trigger an automated build.</a:t>
            </a:r>
          </a:p>
          <a:p>
            <a:endParaRPr lang="en-US" dirty="0"/>
          </a:p>
          <a:p>
            <a:r>
              <a:rPr lang="en-US" dirty="0"/>
              <a:t>We can automate this entire configuration using CloudFormation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/>
              <a:t>https://seis665.s3.amazonaws.com/app-</a:t>
            </a:r>
            <a:r>
              <a:rPr lang="en-US" dirty="0" err="1"/>
              <a:t>codebuild</a:t>
            </a:r>
            <a:r>
              <a:rPr lang="en-US" dirty="0"/>
              <a:t>-</a:t>
            </a:r>
            <a:r>
              <a:rPr lang="en-US" dirty="0" err="1"/>
              <a:t>template.json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service which automates application code deployments to:</a:t>
            </a:r>
          </a:p>
          <a:p>
            <a:pPr lvl="1"/>
            <a:r>
              <a:rPr lang="en-US" dirty="0"/>
              <a:t>EC2 instances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r>
              <a:rPr lang="en-US" dirty="0"/>
              <a:t>Containers (ECS)</a:t>
            </a:r>
          </a:p>
          <a:p>
            <a:pPr lvl="1"/>
            <a:r>
              <a:rPr lang="en-US" dirty="0"/>
              <a:t>On-premise servers</a:t>
            </a:r>
          </a:p>
          <a:p>
            <a:pPr lvl="1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Rapidly release new features.</a:t>
            </a:r>
          </a:p>
          <a:p>
            <a:pPr lvl="1"/>
            <a:r>
              <a:rPr lang="en-US" dirty="0"/>
              <a:t>Avoid downtime during application deployment.</a:t>
            </a:r>
          </a:p>
          <a:p>
            <a:pPr lvl="1"/>
            <a:r>
              <a:rPr lang="en-US" dirty="0"/>
              <a:t>Automate deployments and eliminate manual steps.</a:t>
            </a:r>
          </a:p>
          <a:p>
            <a:pPr lvl="1"/>
            <a:r>
              <a:rPr lang="en-US" dirty="0"/>
              <a:t>Scales deployments from a single instance to thousands.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3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98AB-4357-1542-8526-CFA9CF92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4051-BFD6-E549-85BA-2311BBDF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Overall process:</a:t>
            </a:r>
          </a:p>
          <a:p>
            <a:endParaRPr lang="en-US" dirty="0"/>
          </a:p>
          <a:p>
            <a:pPr lvl="1"/>
            <a:r>
              <a:rPr lang="en-US" dirty="0"/>
              <a:t>Tell </a:t>
            </a:r>
            <a:r>
              <a:rPr lang="en-US" dirty="0" err="1"/>
              <a:t>CodeDeploy</a:t>
            </a:r>
            <a:r>
              <a:rPr lang="en-US" dirty="0"/>
              <a:t> about your application, how it should be deployed, and where it should be deployed to.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a special configuration file (</a:t>
            </a:r>
            <a:r>
              <a:rPr lang="en-US" dirty="0" err="1"/>
              <a:t>appspec.yml</a:t>
            </a:r>
            <a:r>
              <a:rPr lang="en-US" dirty="0"/>
              <a:t>) to your application bundle which describes how to install the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deployment which initiates the deployment of the application bundle to a set of compute resources.</a:t>
            </a:r>
          </a:p>
        </p:txBody>
      </p:sp>
    </p:spTree>
    <p:extLst>
      <p:ext uri="{BB962C8B-B14F-4D97-AF65-F5344CB8AC3E}">
        <p14:creationId xmlns:p14="http://schemas.microsoft.com/office/powerpoint/2010/main" val="293742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components:</a:t>
            </a:r>
          </a:p>
          <a:p>
            <a:pPr lvl="1"/>
            <a:r>
              <a:rPr lang="en-US" b="1" dirty="0"/>
              <a:t>Application</a:t>
            </a:r>
            <a:r>
              <a:rPr lang="en-US" dirty="0"/>
              <a:t>: code components you want to deploy.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Compute platform</a:t>
            </a:r>
            <a:r>
              <a:rPr lang="en-US" dirty="0"/>
              <a:t>: where you want to deploy application code to (EC2, Lambda, ECS…)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group</a:t>
            </a:r>
            <a:r>
              <a:rPr lang="en-US" dirty="0"/>
              <a:t>: a set of individual compute instances (EC2)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type</a:t>
            </a:r>
            <a:r>
              <a:rPr lang="en-US" dirty="0"/>
              <a:t>:  the method used to make the latest application version available.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6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deployment pipeline is used to </a:t>
            </a:r>
            <a:r>
              <a:rPr lang="en-US" b="1" dirty="0"/>
              <a:t>manage</a:t>
            </a:r>
            <a:r>
              <a:rPr lang="en-US" dirty="0"/>
              <a:t> the deployment and </a:t>
            </a:r>
            <a:r>
              <a:rPr lang="en-US" b="1" dirty="0"/>
              <a:t>testing</a:t>
            </a:r>
            <a:r>
              <a:rPr lang="en-US" dirty="0"/>
              <a:t> of software using a set of </a:t>
            </a:r>
            <a:r>
              <a:rPr lang="en-US" b="1" dirty="0"/>
              <a:t>validation stages </a:t>
            </a:r>
            <a:r>
              <a:rPr lang="en-US" dirty="0"/>
              <a:t>whenever there is a </a:t>
            </a:r>
            <a:r>
              <a:rPr lang="en-US" b="1" dirty="0"/>
              <a:t>code change</a:t>
            </a:r>
            <a:r>
              <a:rPr lang="en-US" dirty="0"/>
              <a:t>.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622902"/>
              </p:ext>
            </p:extLst>
          </p:nvPr>
        </p:nvGraphicFramePr>
        <p:xfrm>
          <a:off x="888273" y="2743200"/>
          <a:ext cx="7210697" cy="440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13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deployment types:</a:t>
            </a:r>
          </a:p>
          <a:p>
            <a:pPr lvl="1"/>
            <a:r>
              <a:rPr lang="en-US" dirty="0"/>
              <a:t>In-place deployment</a:t>
            </a:r>
          </a:p>
          <a:p>
            <a:pPr lvl="2"/>
            <a:r>
              <a:rPr lang="en-US" dirty="0" err="1"/>
              <a:t>OneAtATime</a:t>
            </a:r>
            <a:r>
              <a:rPr lang="en-US" dirty="0"/>
              <a:t> (Rolling release)</a:t>
            </a:r>
          </a:p>
          <a:p>
            <a:pPr lvl="2"/>
            <a:r>
              <a:rPr lang="en-US" dirty="0" err="1"/>
              <a:t>HalfAtATime</a:t>
            </a:r>
            <a:r>
              <a:rPr lang="en-US" dirty="0"/>
              <a:t> (Rolling release/Min in service)</a:t>
            </a:r>
          </a:p>
          <a:p>
            <a:pPr lvl="2"/>
            <a:r>
              <a:rPr lang="en-US" dirty="0" err="1"/>
              <a:t>AllAtOnce</a:t>
            </a:r>
            <a:r>
              <a:rPr lang="en-US" dirty="0"/>
              <a:t> (Big Bang release)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Blue/green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AppSpec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YAML file which describes how to install the application on the compute platform.</a:t>
            </a:r>
          </a:p>
          <a:p>
            <a:pPr lvl="1"/>
            <a:r>
              <a:rPr lang="en-US" dirty="0"/>
              <a:t>Maps application files to destinations on the instance.</a:t>
            </a:r>
          </a:p>
          <a:p>
            <a:pPr lvl="1"/>
            <a:r>
              <a:rPr lang="en-US" dirty="0"/>
              <a:t>Specifies custom permissions for deployed files.</a:t>
            </a:r>
          </a:p>
          <a:p>
            <a:pPr lvl="1"/>
            <a:r>
              <a:rPr lang="en-US" dirty="0"/>
              <a:t>Specifies scripts to run during stages of the deployment process.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57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r>
              <a:rPr lang="en-US" dirty="0"/>
              <a:t>version: 0.0</a:t>
            </a:r>
          </a:p>
          <a:p>
            <a:pPr marL="914400" lvl="2" indent="0">
              <a:buNone/>
            </a:pPr>
            <a:r>
              <a:rPr lang="en-US" dirty="0" err="1"/>
              <a:t>os</a:t>
            </a:r>
            <a:r>
              <a:rPr lang="en-US" dirty="0"/>
              <a:t>: </a:t>
            </a:r>
            <a:r>
              <a:rPr lang="en-US" dirty="0" err="1"/>
              <a:t>linux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files:</a:t>
            </a:r>
          </a:p>
          <a:p>
            <a:pPr marL="914400" lvl="2" indent="0">
              <a:buNone/>
            </a:pPr>
            <a:r>
              <a:rPr lang="en-US" dirty="0"/>
              <a:t>	- source: 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  destination: /var/app/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permissions:</a:t>
            </a:r>
          </a:p>
          <a:p>
            <a:pPr marL="914400" lvl="2" indent="0">
              <a:buNone/>
            </a:pPr>
            <a:r>
              <a:rPr lang="en-US" dirty="0"/>
              <a:t>	- object: /var/app</a:t>
            </a:r>
          </a:p>
          <a:p>
            <a:pPr marL="914400" lvl="2" indent="0">
              <a:buNone/>
            </a:pPr>
            <a:r>
              <a:rPr lang="en-US" dirty="0"/>
              <a:t>	  group: wheel</a:t>
            </a:r>
          </a:p>
          <a:p>
            <a:pPr marL="914400" lvl="2" indent="0">
              <a:buNone/>
            </a:pPr>
            <a:r>
              <a:rPr lang="en-US" dirty="0"/>
              <a:t>	  mode: 440</a:t>
            </a:r>
          </a:p>
          <a:p>
            <a:pPr marL="914400" lvl="2" indent="0">
              <a:buNone/>
            </a:pPr>
            <a:r>
              <a:rPr lang="en-US" dirty="0"/>
              <a:t>	  type:</a:t>
            </a:r>
          </a:p>
          <a:p>
            <a:pPr marL="914400" lvl="2" indent="0">
              <a:buNone/>
            </a:pPr>
            <a:r>
              <a:rPr lang="en-US" dirty="0"/>
              <a:t>	    - directory</a:t>
            </a:r>
          </a:p>
          <a:p>
            <a:pPr marL="914400" lvl="2" indent="0">
              <a:buNone/>
            </a:pPr>
            <a:r>
              <a:rPr lang="en-US" dirty="0"/>
              <a:t>hooks: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AfterInstall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		- location: scripts/</a:t>
            </a:r>
            <a:r>
              <a:rPr lang="en-US" dirty="0" err="1"/>
              <a:t>run_tests.sh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	  timeout: 90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18533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Hooks describe lifecycle events which occur during the deployment process.</a:t>
            </a:r>
          </a:p>
          <a:p>
            <a:endParaRPr lang="en-US" dirty="0"/>
          </a:p>
          <a:p>
            <a:pPr lvl="1"/>
            <a:r>
              <a:rPr lang="en-US" dirty="0"/>
              <a:t>Events differ based on compute platform and deployment type.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specify scripts to run at each event.</a:t>
            </a:r>
          </a:p>
          <a:p>
            <a:pPr lvl="2"/>
            <a:r>
              <a:rPr lang="en-US" dirty="0"/>
              <a:t>Install application dependencies</a:t>
            </a:r>
          </a:p>
          <a:p>
            <a:pPr lvl="2"/>
            <a:r>
              <a:rPr lang="en-US" dirty="0"/>
              <a:t>Configure application settings</a:t>
            </a:r>
          </a:p>
          <a:p>
            <a:pPr lvl="2"/>
            <a:r>
              <a:rPr lang="en-US" dirty="0"/>
              <a:t>Run post-installation smoke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21C8A-D194-F049-AD1C-6D2F0075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21" y="1600200"/>
            <a:ext cx="1809879" cy="41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Goal: Deploy and application update to a simulated production environment.</a:t>
            </a:r>
          </a:p>
          <a:p>
            <a:endParaRPr lang="en-US" dirty="0"/>
          </a:p>
          <a:p>
            <a:r>
              <a:rPr lang="en-US" dirty="0"/>
              <a:t>Deploy production environment stack:</a:t>
            </a:r>
          </a:p>
          <a:p>
            <a:pPr lvl="1"/>
            <a:r>
              <a:rPr lang="en-US" dirty="0"/>
              <a:t>https://seis665.s3.amazonaws.com/app-prod-env-template.json</a:t>
            </a:r>
          </a:p>
          <a:p>
            <a:pPr lvl="1"/>
            <a:endParaRPr lang="en-US" dirty="0"/>
          </a:p>
          <a:p>
            <a:r>
              <a:rPr lang="en-US" dirty="0"/>
              <a:t>Upload </a:t>
            </a:r>
            <a:r>
              <a:rPr lang="en-US" dirty="0" err="1"/>
              <a:t>website.zip</a:t>
            </a:r>
            <a:r>
              <a:rPr lang="en-US" dirty="0"/>
              <a:t> file to S3 artifact bucket in stack.</a:t>
            </a:r>
          </a:p>
          <a:p>
            <a:endParaRPr lang="en-US" dirty="0"/>
          </a:p>
          <a:p>
            <a:r>
              <a:rPr lang="en-US" dirty="0"/>
              <a:t>Test access to production ALB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CodeDeploy</a:t>
            </a:r>
            <a:r>
              <a:rPr lang="en-US" dirty="0"/>
              <a:t> resources:</a:t>
            </a:r>
          </a:p>
          <a:p>
            <a:pPr lvl="1"/>
            <a:r>
              <a:rPr lang="en-US" dirty="0"/>
              <a:t>Application, Deployment Group, Deployment</a:t>
            </a:r>
          </a:p>
          <a:p>
            <a:pPr lvl="1"/>
            <a:endParaRPr lang="en-US" dirty="0"/>
          </a:p>
          <a:p>
            <a:r>
              <a:rPr lang="en-US" dirty="0"/>
              <a:t>Watch the deployment process and lifecycle events.</a:t>
            </a:r>
          </a:p>
          <a:p>
            <a:endParaRPr lang="en-US" dirty="0"/>
          </a:p>
          <a:p>
            <a:r>
              <a:rPr lang="en-US" dirty="0"/>
              <a:t>Of course we can always build this configuration using code!</a:t>
            </a:r>
          </a:p>
          <a:p>
            <a:pPr lvl="1"/>
            <a:r>
              <a:rPr lang="en-US" dirty="0"/>
              <a:t>https://seis665.s3.amazonaws.com/app-</a:t>
            </a:r>
            <a:r>
              <a:rPr lang="en-US" dirty="0" err="1"/>
              <a:t>codedeploy</a:t>
            </a:r>
            <a:r>
              <a:rPr lang="en-US" dirty="0"/>
              <a:t>-</a:t>
            </a:r>
            <a:r>
              <a:rPr lang="en-US" dirty="0" err="1"/>
              <a:t>template.json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70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7F65-EEB8-5544-A0B9-1C68B67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87D2-3443-1B4A-A3EB-ED03DE6D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fully managed continuous delivery service.</a:t>
            </a:r>
          </a:p>
          <a:p>
            <a:pPr lvl="1"/>
            <a:r>
              <a:rPr lang="en-US" dirty="0"/>
              <a:t>Check in code to source control.</a:t>
            </a:r>
          </a:p>
          <a:p>
            <a:pPr lvl="1"/>
            <a:r>
              <a:rPr lang="en-US" dirty="0"/>
              <a:t>Build software artifacts.</a:t>
            </a:r>
          </a:p>
          <a:p>
            <a:pPr lvl="1"/>
            <a:r>
              <a:rPr lang="en-US" dirty="0"/>
              <a:t>Automatically deploy artifacts to compute environment.</a:t>
            </a:r>
          </a:p>
          <a:p>
            <a:endParaRPr lang="en-US" dirty="0"/>
          </a:p>
          <a:p>
            <a:r>
              <a:rPr lang="en-US" dirty="0"/>
              <a:t>Basically automates the integration of </a:t>
            </a:r>
            <a:r>
              <a:rPr lang="en-US" dirty="0" err="1"/>
              <a:t>CodeCommit</a:t>
            </a:r>
            <a:r>
              <a:rPr lang="en-US" dirty="0"/>
              <a:t>/GitHub, </a:t>
            </a:r>
            <a:r>
              <a:rPr lang="en-US" dirty="0" err="1"/>
              <a:t>CodeBuild</a:t>
            </a:r>
            <a:r>
              <a:rPr lang="en-US" dirty="0"/>
              <a:t>, and </a:t>
            </a:r>
            <a:r>
              <a:rPr lang="en-US" dirty="0" err="1"/>
              <a:t>CodeDeploy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Pricing: $1 month/pipeline (first month free)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98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Pipeline architecture:</a:t>
            </a:r>
          </a:p>
          <a:p>
            <a:pPr lvl="1"/>
            <a:r>
              <a:rPr lang="en-US" dirty="0"/>
              <a:t>A pipeline consists of a set of stages executed sequentially.</a:t>
            </a:r>
          </a:p>
          <a:p>
            <a:pPr lvl="1"/>
            <a:r>
              <a:rPr lang="en-US" dirty="0"/>
              <a:t>Each stage consists of a set of actions.</a:t>
            </a:r>
          </a:p>
          <a:p>
            <a:endParaRPr lang="en-US" dirty="0"/>
          </a:p>
          <a:p>
            <a:r>
              <a:rPr lang="en-US" dirty="0"/>
              <a:t>Example stages:</a:t>
            </a:r>
          </a:p>
          <a:p>
            <a:endParaRPr lang="en-US" dirty="0"/>
          </a:p>
          <a:p>
            <a:pPr lvl="1"/>
            <a:r>
              <a:rPr lang="en-US" b="1" dirty="0"/>
              <a:t>Source</a:t>
            </a:r>
            <a:r>
              <a:rPr lang="en-US" dirty="0"/>
              <a:t>: Retrieve source code from repository (</a:t>
            </a:r>
            <a:r>
              <a:rPr lang="en-US" dirty="0" err="1"/>
              <a:t>CodeCommit</a:t>
            </a:r>
            <a:r>
              <a:rPr lang="en-US" dirty="0"/>
              <a:t>, GitHub, S3).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Test</a:t>
            </a:r>
            <a:r>
              <a:rPr lang="en-US" dirty="0"/>
              <a:t>: Run unit test suite.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Build</a:t>
            </a:r>
            <a:r>
              <a:rPr lang="en-US" dirty="0"/>
              <a:t>: Compile and/or package source code into output artifact.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</a:t>
            </a:r>
            <a:r>
              <a:rPr lang="en-US" dirty="0"/>
              <a:t>: Install artifact in compute environment.</a:t>
            </a:r>
          </a:p>
        </p:txBody>
      </p:sp>
    </p:spTree>
    <p:extLst>
      <p:ext uri="{BB962C8B-B14F-4D97-AF65-F5344CB8AC3E}">
        <p14:creationId xmlns:p14="http://schemas.microsoft.com/office/powerpoint/2010/main" val="710641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Stage action types:</a:t>
            </a:r>
          </a:p>
          <a:p>
            <a:pPr lvl="1"/>
            <a:r>
              <a:rPr lang="en-US" dirty="0"/>
              <a:t>Source, Build, Test, Deploy, Approval, Invoke</a:t>
            </a:r>
          </a:p>
          <a:p>
            <a:pPr lvl="1"/>
            <a:endParaRPr lang="en-US" dirty="0"/>
          </a:p>
          <a:p>
            <a:r>
              <a:rPr lang="en-US" dirty="0"/>
              <a:t>Each action type supports a specific set of providers: </a:t>
            </a:r>
          </a:p>
          <a:p>
            <a:pPr lvl="1"/>
            <a:r>
              <a:rPr lang="en-US" dirty="0"/>
              <a:t>Source: S3, </a:t>
            </a:r>
            <a:r>
              <a:rPr lang="en-US" dirty="0" err="1"/>
              <a:t>CodeCommit</a:t>
            </a:r>
            <a:r>
              <a:rPr lang="en-US" dirty="0"/>
              <a:t>, GitHub</a:t>
            </a:r>
          </a:p>
          <a:p>
            <a:pPr lvl="1"/>
            <a:r>
              <a:rPr lang="en-US" dirty="0"/>
              <a:t>Build: </a:t>
            </a:r>
            <a:r>
              <a:rPr lang="en-US" dirty="0" err="1"/>
              <a:t>CodeBuild</a:t>
            </a:r>
            <a:r>
              <a:rPr lang="en-US" dirty="0"/>
              <a:t>, </a:t>
            </a:r>
            <a:r>
              <a:rPr lang="en-US" dirty="0" err="1"/>
              <a:t>CloudBees</a:t>
            </a:r>
            <a:r>
              <a:rPr lang="en-US" dirty="0"/>
              <a:t>, Jenkins, TeamCity</a:t>
            </a:r>
          </a:p>
          <a:p>
            <a:pPr lvl="1"/>
            <a:r>
              <a:rPr lang="en-US" dirty="0"/>
              <a:t>Test: </a:t>
            </a:r>
            <a:r>
              <a:rPr lang="en-US" dirty="0" err="1"/>
              <a:t>CodeBuild</a:t>
            </a:r>
            <a:r>
              <a:rPr lang="en-US" dirty="0"/>
              <a:t>, Device Farm, Jenkins, </a:t>
            </a:r>
            <a:r>
              <a:rPr lang="en-US" dirty="0" err="1"/>
              <a:t>Runscope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Deploy: S3, CloudFormation, </a:t>
            </a:r>
            <a:r>
              <a:rPr lang="en-US" dirty="0" err="1"/>
              <a:t>CodeDeploy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4818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Technical constraints:</a:t>
            </a:r>
          </a:p>
          <a:p>
            <a:endParaRPr lang="en-US" dirty="0"/>
          </a:p>
          <a:p>
            <a:pPr lvl="1"/>
            <a:r>
              <a:rPr lang="en-US" dirty="0"/>
              <a:t>Pipeline must contain at least two stages.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First stage must contain source actions (i.e., must retrieve source code).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least one of the stages </a:t>
            </a:r>
            <a:r>
              <a:rPr lang="en-US" u="sng" dirty="0"/>
              <a:t>must not </a:t>
            </a:r>
            <a:r>
              <a:rPr lang="en-US" dirty="0"/>
              <a:t>contain a source action.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Stage names must be unique.</a:t>
            </a:r>
          </a:p>
        </p:txBody>
      </p:sp>
    </p:spTree>
    <p:extLst>
      <p:ext uri="{BB962C8B-B14F-4D97-AF65-F5344CB8AC3E}">
        <p14:creationId xmlns:p14="http://schemas.microsoft.com/office/powerpoint/2010/main" val="3848805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CI/CD pipelines aren’t just used to build software, we also use them to build infrastructure.</a:t>
            </a:r>
          </a:p>
          <a:p>
            <a:endParaRPr lang="en-US" dirty="0"/>
          </a:p>
          <a:p>
            <a:r>
              <a:rPr lang="en-US" dirty="0"/>
              <a:t>Two general use cases:</a:t>
            </a:r>
          </a:p>
          <a:p>
            <a:endParaRPr lang="en-US" dirty="0"/>
          </a:p>
          <a:p>
            <a:pPr lvl="1"/>
            <a:r>
              <a:rPr lang="en-US" dirty="0"/>
              <a:t>Automate testing of our infrastructure.</a:t>
            </a:r>
          </a:p>
          <a:p>
            <a:pPr lvl="2"/>
            <a:r>
              <a:rPr lang="en-US" dirty="0"/>
              <a:t>A change to a configuration management or infrastructure definition script triggers a pipeline.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deployment of infrastructure and our software.</a:t>
            </a:r>
          </a:p>
        </p:txBody>
      </p:sp>
    </p:spTree>
    <p:extLst>
      <p:ext uri="{BB962C8B-B14F-4D97-AF65-F5344CB8AC3E}">
        <p14:creationId xmlns:p14="http://schemas.microsoft.com/office/powerpoint/2010/main" val="21970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Software is automatically built and tested. </a:t>
            </a:r>
          </a:p>
          <a:p>
            <a:pPr lvl="1"/>
            <a:r>
              <a:rPr lang="en-US" dirty="0"/>
              <a:t>Ready to go to production at any time.</a:t>
            </a:r>
          </a:p>
          <a:p>
            <a:endParaRPr lang="en-US" dirty="0"/>
          </a:p>
          <a:p>
            <a:r>
              <a:rPr lang="en-US" b="1" dirty="0"/>
              <a:t>Making changes to software is much easier.</a:t>
            </a:r>
          </a:p>
          <a:p>
            <a:pPr lvl="1"/>
            <a:r>
              <a:rPr lang="en-US" dirty="0"/>
              <a:t>Every change is tested the same way</a:t>
            </a:r>
          </a:p>
          <a:p>
            <a:pPr lvl="1"/>
            <a:r>
              <a:rPr lang="en-US" dirty="0"/>
              <a:t>Easier to automatically deploy changes versus using manual methods</a:t>
            </a:r>
          </a:p>
          <a:p>
            <a:pPr lvl="1"/>
            <a:r>
              <a:rPr lang="en-US" dirty="0"/>
              <a:t>Reinforces practice of using small batch sizes</a:t>
            </a:r>
          </a:p>
          <a:p>
            <a:pPr lvl="1"/>
            <a:endParaRPr lang="en-US" dirty="0"/>
          </a:p>
          <a:p>
            <a:r>
              <a:rPr lang="en-US" b="1" dirty="0"/>
              <a:t>Compliance and governance tasks are easier.</a:t>
            </a:r>
          </a:p>
          <a:p>
            <a:pPr lvl="1"/>
            <a:r>
              <a:rPr lang="en-US" dirty="0"/>
              <a:t>Traceability improved and tests are enforced.</a:t>
            </a:r>
          </a:p>
          <a:p>
            <a:pPr lvl="1"/>
            <a:r>
              <a:rPr lang="en-US" dirty="0"/>
              <a:t>Reduces need for heavy change control tasks.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78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CloudFormation template pipeline example:</a:t>
            </a:r>
          </a:p>
          <a:p>
            <a:endParaRPr lang="en-US" dirty="0"/>
          </a:p>
          <a:p>
            <a:pPr lvl="1"/>
            <a:r>
              <a:rPr lang="en-US" dirty="0"/>
              <a:t>Lint CloudFormation template to validate syntax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CloudFormation template</a:t>
            </a:r>
          </a:p>
          <a:p>
            <a:pPr lvl="2"/>
            <a:r>
              <a:rPr lang="en-US" dirty="0"/>
              <a:t>Wait for AWS resources to be built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Test AWS resources to verify that required resources are installed and working properly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Terminate AWS resources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Publish new template</a:t>
            </a:r>
          </a:p>
        </p:txBody>
      </p:sp>
    </p:spTree>
    <p:extLst>
      <p:ext uri="{BB962C8B-B14F-4D97-AF65-F5344CB8AC3E}">
        <p14:creationId xmlns:p14="http://schemas.microsoft.com/office/powerpoint/2010/main" val="804898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GitHub personal access token</a:t>
            </a:r>
          </a:p>
          <a:p>
            <a:endParaRPr lang="en-US" dirty="0"/>
          </a:p>
          <a:p>
            <a:r>
              <a:rPr lang="en-US" dirty="0"/>
              <a:t>Fork python-project repository: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/seis665/python-project</a:t>
            </a:r>
          </a:p>
          <a:p>
            <a:endParaRPr lang="en-US" dirty="0"/>
          </a:p>
          <a:p>
            <a:r>
              <a:rPr lang="en-US" dirty="0"/>
              <a:t>Review changes to </a:t>
            </a:r>
            <a:r>
              <a:rPr lang="en-US" dirty="0" err="1"/>
              <a:t>CodeBuild</a:t>
            </a:r>
            <a:r>
              <a:rPr lang="en-US" dirty="0"/>
              <a:t> template code</a:t>
            </a:r>
          </a:p>
          <a:p>
            <a:pPr lvl="1"/>
            <a:r>
              <a:rPr lang="en-US" dirty="0"/>
              <a:t>Source and Artifacts are managed by </a:t>
            </a:r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Deploy </a:t>
            </a:r>
            <a:r>
              <a:rPr lang="en-US" dirty="0" err="1"/>
              <a:t>CodePipeline</a:t>
            </a:r>
            <a:r>
              <a:rPr lang="en-US" dirty="0"/>
              <a:t> template</a:t>
            </a:r>
          </a:p>
          <a:p>
            <a:pPr lvl="1"/>
            <a:r>
              <a:rPr lang="en-US" dirty="0"/>
              <a:t>https://seis665.s3.amazonaws.com/app-</a:t>
            </a:r>
            <a:r>
              <a:rPr lang="en-US" dirty="0" err="1"/>
              <a:t>codepipeline</a:t>
            </a:r>
            <a:r>
              <a:rPr lang="en-US" dirty="0"/>
              <a:t>-</a:t>
            </a:r>
            <a:r>
              <a:rPr lang="en-US" dirty="0" err="1"/>
              <a:t>template.json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Watch pipeline execute stages and test application deployment.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3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Pipeline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companies hire people to focus exclusively on pipeline development work.</a:t>
            </a:r>
          </a:p>
          <a:p>
            <a:endParaRPr lang="en-US" dirty="0"/>
          </a:p>
          <a:p>
            <a:pPr lvl="1"/>
            <a:r>
              <a:rPr lang="en-US" dirty="0"/>
              <a:t>CI/CD engineers</a:t>
            </a:r>
          </a:p>
          <a:p>
            <a:pPr lvl="1"/>
            <a:r>
              <a:rPr lang="en-US" dirty="0"/>
              <a:t>Software Delivery engineers</a:t>
            </a:r>
          </a:p>
          <a:p>
            <a:pPr lvl="1"/>
            <a:r>
              <a:rPr lang="en-US" dirty="0"/>
              <a:t>DevOps Engineer</a:t>
            </a:r>
          </a:p>
          <a:p>
            <a:pPr lvl="1"/>
            <a:r>
              <a:rPr lang="en-US" dirty="0"/>
              <a:t>Release Engineer</a:t>
            </a:r>
          </a:p>
          <a:p>
            <a:pPr lvl="1"/>
            <a:r>
              <a:rPr lang="en-US" dirty="0"/>
              <a:t>Build Engineer</a:t>
            </a:r>
          </a:p>
          <a:p>
            <a:pPr lvl="1"/>
            <a:endParaRPr lang="en-US" dirty="0"/>
          </a:p>
          <a:p>
            <a:r>
              <a:rPr lang="en-US" dirty="0"/>
              <a:t>Software engineers today have to know how to build pipelines.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development stage</a:t>
            </a:r>
          </a:p>
          <a:p>
            <a:pPr lvl="1"/>
            <a:r>
              <a:rPr lang="en-US" dirty="0"/>
              <a:t>Developers run and test software on their local workstation</a:t>
            </a:r>
          </a:p>
          <a:p>
            <a:pPr lvl="2"/>
            <a:r>
              <a:rPr lang="en-US" dirty="0"/>
              <a:t>Natively, virtual machine (vagrant), container</a:t>
            </a:r>
          </a:p>
          <a:p>
            <a:pPr lvl="2"/>
            <a:endParaRPr lang="en-US" dirty="0"/>
          </a:p>
          <a:p>
            <a:pPr lvl="1"/>
            <a:r>
              <a:rPr lang="en-US" b="1" dirty="0" err="1"/>
              <a:t>Linting</a:t>
            </a:r>
            <a:r>
              <a:rPr lang="en-US" dirty="0"/>
              <a:t>: a static code analysis process which identifies common syntax and style defects using a linter application.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Unit testing</a:t>
            </a:r>
            <a:r>
              <a:rPr lang="en-US" dirty="0"/>
              <a:t>: functional tests performed at a small, modular level.</a:t>
            </a:r>
          </a:p>
        </p:txBody>
      </p:sp>
    </p:spTree>
    <p:extLst>
      <p:ext uri="{BB962C8B-B14F-4D97-AF65-F5344CB8AC3E}">
        <p14:creationId xmlns:p14="http://schemas.microsoft.com/office/powerpoint/2010/main" val="105979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stage</a:t>
            </a:r>
          </a:p>
          <a:p>
            <a:pPr lvl="1"/>
            <a:r>
              <a:rPr lang="en-US" dirty="0"/>
              <a:t>Usually triggered when a developer checks new code into a VCS</a:t>
            </a:r>
          </a:p>
          <a:p>
            <a:pPr lvl="1"/>
            <a:r>
              <a:rPr lang="en-US" dirty="0" err="1"/>
              <a:t>Linting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Code compilation (when necessary)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Possible local execution tests</a:t>
            </a:r>
          </a:p>
          <a:p>
            <a:pPr lvl="1"/>
            <a:r>
              <a:rPr lang="en-US" dirty="0"/>
              <a:t>Package code and store in an </a:t>
            </a:r>
            <a:r>
              <a:rPr lang="en-US" b="1" dirty="0"/>
              <a:t>artifact repository</a:t>
            </a:r>
          </a:p>
        </p:txBody>
      </p:sp>
    </p:spTree>
    <p:extLst>
      <p:ext uri="{BB962C8B-B14F-4D97-AF65-F5344CB8AC3E}">
        <p14:creationId xmlns:p14="http://schemas.microsoft.com/office/powerpoint/2010/main" val="203865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2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Testing stage</a:t>
            </a:r>
          </a:p>
          <a:p>
            <a:pPr lvl="1"/>
            <a:r>
              <a:rPr lang="en-US" dirty="0"/>
              <a:t>Code artifact is deployed to a testing 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Automated API and/or GUI tests are run against environment</a:t>
            </a:r>
          </a:p>
          <a:p>
            <a:pPr lvl="2"/>
            <a:r>
              <a:rPr lang="en-US" dirty="0"/>
              <a:t>Both integration and end-to-end testing</a:t>
            </a:r>
          </a:p>
          <a:p>
            <a:pPr lvl="2"/>
            <a:r>
              <a:rPr lang="en-US" dirty="0"/>
              <a:t>May leverage a grid-based testing solution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Non-functional testing (service resiliency)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Manual testing (pipeline is stopped and manually retriggered)</a:t>
            </a:r>
          </a:p>
        </p:txBody>
      </p:sp>
    </p:spTree>
    <p:extLst>
      <p:ext uri="{BB962C8B-B14F-4D97-AF65-F5344CB8AC3E}">
        <p14:creationId xmlns:p14="http://schemas.microsoft.com/office/powerpoint/2010/main" val="5936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Production deployment stage/ release</a:t>
            </a:r>
          </a:p>
          <a:p>
            <a:pPr lvl="1"/>
            <a:r>
              <a:rPr lang="en-US" dirty="0"/>
              <a:t>Code artifact is deployed to production environment</a:t>
            </a:r>
          </a:p>
          <a:p>
            <a:pPr lvl="2"/>
            <a:r>
              <a:rPr lang="en-US" dirty="0"/>
              <a:t>May be first applied to a staging environment for further testing before production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Automated smoke tests are run against deployment to validate application working properly.</a:t>
            </a:r>
          </a:p>
        </p:txBody>
      </p:sp>
    </p:spTree>
    <p:extLst>
      <p:ext uri="{BB962C8B-B14F-4D97-AF65-F5344CB8AC3E}">
        <p14:creationId xmlns:p14="http://schemas.microsoft.com/office/powerpoint/2010/main" val="82319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51342</TotalTime>
  <Words>1978</Words>
  <Application>Microsoft Macintosh PowerPoint</Application>
  <PresentationFormat>On-screen Show (4:3)</PresentationFormat>
  <Paragraphs>442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DevOps &amp; Cloud Infrastructure SEIS 665 Software Delivery Pipelines</vt:lpstr>
      <vt:lpstr>Agenda</vt:lpstr>
      <vt:lpstr>Deployment Pipeline</vt:lpstr>
      <vt:lpstr>Pipeline Benefits</vt:lpstr>
      <vt:lpstr>Real World Pipeline Development</vt:lpstr>
      <vt:lpstr>Basic Pipeline Design</vt:lpstr>
      <vt:lpstr>Basic Pipeline Design</vt:lpstr>
      <vt:lpstr>Basic Pipeline Design</vt:lpstr>
      <vt:lpstr>Basic Pipeline Design</vt:lpstr>
      <vt:lpstr>PowerPoint Presentation</vt:lpstr>
      <vt:lpstr>Deployment Pipeline Practices</vt:lpstr>
      <vt:lpstr>Fan-in Pipeline Pattern</vt:lpstr>
      <vt:lpstr>AWS CodeStar</vt:lpstr>
      <vt:lpstr>Cloud9</vt:lpstr>
      <vt:lpstr>CodeCommit</vt:lpstr>
      <vt:lpstr>CI/CD pipeline infrastructure</vt:lpstr>
      <vt:lpstr>CodeBuild</vt:lpstr>
      <vt:lpstr>CodeBuild</vt:lpstr>
      <vt:lpstr>CodeBuild</vt:lpstr>
      <vt:lpstr>CodeBuild buildspec.yml</vt:lpstr>
      <vt:lpstr>CodeBuild buildspec.yml</vt:lpstr>
      <vt:lpstr>CodeBuild buildspec.yml</vt:lpstr>
      <vt:lpstr>CodedBuild buildspec.yml</vt:lpstr>
      <vt:lpstr>CodeBuild buildspec.yml</vt:lpstr>
      <vt:lpstr>CodeBuild Hands-on</vt:lpstr>
      <vt:lpstr>CodeBuild Hands-on</vt:lpstr>
      <vt:lpstr>CodeDeploy</vt:lpstr>
      <vt:lpstr>CodeDeploy</vt:lpstr>
      <vt:lpstr>CodeDeploy</vt:lpstr>
      <vt:lpstr>CodeDeploy</vt:lpstr>
      <vt:lpstr>CodeDeploy</vt:lpstr>
      <vt:lpstr>CodeDeploy appspec.yml</vt:lpstr>
      <vt:lpstr>CodeDeploy appspec.yml</vt:lpstr>
      <vt:lpstr>CodeDeploy Hands-on</vt:lpstr>
      <vt:lpstr>CodePipeline</vt:lpstr>
      <vt:lpstr>CodePipeline</vt:lpstr>
      <vt:lpstr>CodePipeline</vt:lpstr>
      <vt:lpstr>CodePipeline</vt:lpstr>
      <vt:lpstr>Infrastructure Pipelines</vt:lpstr>
      <vt:lpstr>Infrastructure Pipeline</vt:lpstr>
      <vt:lpstr>CodePipeline 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Jason Baker</cp:lastModifiedBy>
  <cp:revision>403</cp:revision>
  <dcterms:created xsi:type="dcterms:W3CDTF">2016-04-18T21:29:35Z</dcterms:created>
  <dcterms:modified xsi:type="dcterms:W3CDTF">2019-07-15T22:41:37Z</dcterms:modified>
</cp:coreProperties>
</file>