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3" r:id="rId10"/>
    <p:sldId id="264" r:id="rId11"/>
    <p:sldId id="265" r:id="rId12"/>
    <p:sldId id="266" r:id="rId13"/>
    <p:sldId id="271" r:id="rId14"/>
    <p:sldId id="270" r:id="rId15"/>
    <p:sldId id="295" r:id="rId16"/>
    <p:sldId id="273" r:id="rId17"/>
    <p:sldId id="275" r:id="rId18"/>
    <p:sldId id="276" r:id="rId19"/>
    <p:sldId id="272" r:id="rId20"/>
    <p:sldId id="274" r:id="rId21"/>
    <p:sldId id="277" r:id="rId22"/>
    <p:sldId id="281" r:id="rId23"/>
    <p:sldId id="282" r:id="rId24"/>
    <p:sldId id="284" r:id="rId25"/>
    <p:sldId id="278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98" r:id="rId36"/>
    <p:sldId id="299" r:id="rId37"/>
    <p:sldId id="301" r:id="rId38"/>
    <p:sldId id="288" r:id="rId39"/>
    <p:sldId id="289" r:id="rId40"/>
    <p:sldId id="296" r:id="rId41"/>
    <p:sldId id="290" r:id="rId42"/>
    <p:sldId id="297" r:id="rId43"/>
    <p:sldId id="30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665</a:t>
            </a:r>
            <a:br>
              <a:rPr lang="en-US" sz="360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AWS </a:t>
            </a:r>
            <a:r>
              <a:rPr lang="en-US" sz="3600" dirty="0">
                <a:solidFill>
                  <a:prstClr val="black"/>
                </a:solidFill>
              </a:rPr>
              <a:t>VPC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fully managed file system for EC2 instances.</a:t>
            </a:r>
          </a:p>
          <a:p>
            <a:pPr lvl="1"/>
            <a:r>
              <a:rPr lang="en-US" dirty="0"/>
              <a:t>Shareable across thousands of instances</a:t>
            </a:r>
          </a:p>
          <a:p>
            <a:pPr lvl="1"/>
            <a:r>
              <a:rPr lang="en-US" dirty="0"/>
              <a:t>Scalable to petabytes</a:t>
            </a:r>
          </a:p>
          <a:p>
            <a:pPr lvl="1"/>
            <a:r>
              <a:rPr lang="en-US" dirty="0"/>
              <a:t>Works with standard operating system APIs</a:t>
            </a:r>
          </a:p>
          <a:p>
            <a:pPr lvl="1"/>
            <a:endParaRPr lang="en-US" dirty="0"/>
          </a:p>
          <a:p>
            <a:r>
              <a:rPr lang="en-US" dirty="0"/>
              <a:t>Based on Network File System version 4 (NFSv4).</a:t>
            </a:r>
          </a:p>
          <a:p>
            <a:endParaRPr lang="en-US" dirty="0"/>
          </a:p>
          <a:p>
            <a:r>
              <a:rPr lang="en-US" dirty="0"/>
              <a:t>Files redundantly stored across multiple AZs.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Scalable content repository storing customer uploads.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Deploying website files across fleet of deployed EC2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Sharing home directories across instances.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Native file system interaction with OS and applications.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AWS managed infrastructure.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VPC is a logically isolated virtual network within a region that is used to partition resources.</a:t>
            </a:r>
          </a:p>
          <a:p>
            <a:endParaRPr lang="en-US" dirty="0"/>
          </a:p>
          <a:p>
            <a:r>
              <a:rPr lang="en-US" dirty="0"/>
              <a:t>It’s like a private cloud-based data center.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 you to build secure application architectures.</a:t>
            </a:r>
          </a:p>
          <a:p>
            <a:pPr lvl="1"/>
            <a:r>
              <a:rPr lang="en-US" dirty="0"/>
              <a:t>Securely partition applications and organizations.</a:t>
            </a:r>
          </a:p>
          <a:p>
            <a:pPr lvl="1"/>
            <a:endParaRPr lang="en-US" dirty="0"/>
          </a:p>
          <a:p>
            <a:r>
              <a:rPr lang="en-US" dirty="0"/>
              <a:t>VPCs are challenging to understand at first, but are critically important to working with AWS.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DA7E4E-7917-7F4B-9358-22CA1920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9848" y="274638"/>
            <a:ext cx="1041394" cy="10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use case: public webservers with backend database servers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region may contain multiple VPCs.</a:t>
            </a:r>
          </a:p>
          <a:p>
            <a:endParaRPr lang="en-US" sz="2800" dirty="0"/>
          </a:p>
          <a:p>
            <a:r>
              <a:rPr lang="en-US" sz="2800" dirty="0"/>
              <a:t>Each VPC has its own privately-routable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933027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VPC network is partitioned into one or more subnets.</a:t>
            </a:r>
          </a:p>
          <a:p>
            <a:endParaRPr lang="en-US" dirty="0"/>
          </a:p>
          <a:p>
            <a:r>
              <a:rPr lang="en-US" dirty="0"/>
              <a:t>Each subnet is associated with one AZ.</a:t>
            </a:r>
          </a:p>
          <a:p>
            <a:endParaRPr lang="en-US" dirty="0"/>
          </a:p>
          <a:p>
            <a:r>
              <a:rPr lang="en-US" dirty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 EC2 instance has a private IP address, automatically assigned based on the subnet.</a:t>
            </a:r>
          </a:p>
          <a:p>
            <a:endParaRPr lang="en-US" dirty="0"/>
          </a:p>
          <a:p>
            <a:r>
              <a:rPr lang="en-US" dirty="0"/>
              <a:t>Some instances may also have a dynamically assigned public IP address based on subnet setting.</a:t>
            </a:r>
          </a:p>
          <a:p>
            <a:endParaRPr lang="en-US" dirty="0"/>
          </a:p>
          <a:p>
            <a:r>
              <a:rPr lang="en-US" dirty="0"/>
              <a:t>Dynamically assigned public IP addresses are pulled from a general pool and change every time an instance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elastic IP is a permanent public IP address that is associated with an instance.</a:t>
            </a:r>
          </a:p>
          <a:p>
            <a:pPr lvl="1"/>
            <a:r>
              <a:rPr lang="en-US" dirty="0"/>
              <a:t>IP address doesn’t change when the instance is restarted.</a:t>
            </a:r>
          </a:p>
          <a:p>
            <a:pPr lvl="1"/>
            <a:endParaRPr lang="en-US" dirty="0"/>
          </a:p>
          <a:p>
            <a:r>
              <a:rPr lang="en-US" dirty="0"/>
              <a:t>AWS user can provision elastic IP addresses and assign the addresses to instances as needed.</a:t>
            </a:r>
          </a:p>
          <a:p>
            <a:pPr lvl="1"/>
            <a:r>
              <a:rPr lang="en-US" dirty="0"/>
              <a:t>Small monthly fee for each IP address not associated with an instance.</a:t>
            </a:r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 access the Internet directly an instance </a:t>
            </a:r>
            <a:r>
              <a:rPr lang="en-US" sz="2800" u="sng" dirty="0"/>
              <a:t>must</a:t>
            </a:r>
            <a:r>
              <a:rPr lang="en-US" sz="2800" dirty="0"/>
              <a:t> have a public IP address and be on a subnet that routes through an Internet Gateway.</a:t>
            </a:r>
          </a:p>
          <a:p>
            <a:endParaRPr lang="en-US" sz="2800" dirty="0"/>
          </a:p>
          <a:p>
            <a:r>
              <a:rPr lang="en-US" sz="2800" dirty="0"/>
              <a:t>Only one IG allowed per VPC.</a:t>
            </a:r>
          </a:p>
          <a:p>
            <a:endParaRPr lang="en-US" sz="2800" dirty="0"/>
          </a:p>
          <a:p>
            <a:r>
              <a:rPr lang="en-US" sz="2800" dirty="0"/>
              <a:t>No extra fee for using an IG.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EC2</a:t>
            </a:r>
          </a:p>
          <a:p>
            <a:pPr lvl="1"/>
            <a:r>
              <a:rPr lang="en-US" dirty="0"/>
              <a:t>Elastic Load Balancing</a:t>
            </a:r>
          </a:p>
          <a:p>
            <a:pPr lvl="1"/>
            <a:r>
              <a:rPr lang="en-US" dirty="0"/>
              <a:t>EFS</a:t>
            </a:r>
          </a:p>
          <a:p>
            <a:r>
              <a:rPr lang="en-US" dirty="0"/>
              <a:t>VPC</a:t>
            </a:r>
          </a:p>
          <a:p>
            <a:pPr lvl="1"/>
            <a:r>
              <a:rPr lang="en-US" dirty="0"/>
              <a:t>Bastion hosts</a:t>
            </a:r>
          </a:p>
          <a:p>
            <a:pPr lvl="1"/>
            <a:r>
              <a:rPr lang="en-US" dirty="0" err="1"/>
              <a:t>NATing</a:t>
            </a:r>
            <a:endParaRPr lang="en-US" dirty="0"/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/>
              <a:t>DynamoDB</a:t>
            </a:r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 dirty="0"/>
              <a:t>Neptune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Gateway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/>
              <a:t>Hourly fee for a NAT (it’s basically a managed EC2 instance).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Private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/>
              <a:t>VPG securely connects a VPC to a corporate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ACLs define rules to filter network traffic to and from subnets.</a:t>
            </a:r>
          </a:p>
          <a:p>
            <a:pPr lvl="1"/>
            <a:r>
              <a:rPr lang="en-US" dirty="0"/>
              <a:t>It’s like a firewall for subnets.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Filters traffic outside of subnet and before security groups.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Rules are </a:t>
            </a:r>
            <a:r>
              <a:rPr lang="en-US" u="sng" dirty="0"/>
              <a:t>stateless</a:t>
            </a:r>
            <a:r>
              <a:rPr lang="en-US" dirty="0"/>
              <a:t>, meaning ingress and egress rules must be explicitly defined.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is all ingress/egress data allowed.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rules start by denying all data.</a:t>
            </a:r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Tenancy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VPCs can support three different tenancy options:</a:t>
            </a:r>
          </a:p>
          <a:p>
            <a:pPr lvl="1"/>
            <a:r>
              <a:rPr lang="en-US" b="1" dirty="0"/>
              <a:t>Default</a:t>
            </a:r>
            <a:r>
              <a:rPr lang="en-US" dirty="0"/>
              <a:t>: instances run on shared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Dedicated</a:t>
            </a:r>
            <a:r>
              <a:rPr lang="en-US" dirty="0"/>
              <a:t>: instances run on single-tenant hardware.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Host</a:t>
            </a:r>
            <a:r>
              <a:rPr lang="en-US" dirty="0"/>
              <a:t>: an instance runs on a dedicated host.</a:t>
            </a:r>
          </a:p>
          <a:p>
            <a:pPr lvl="1"/>
            <a:endParaRPr lang="en-US" dirty="0"/>
          </a:p>
          <a:p>
            <a:r>
              <a:rPr lang="en-US" dirty="0"/>
              <a:t>Single tenant options help meet certain regulatory requirements, but at a much higher cost.</a:t>
            </a:r>
          </a:p>
          <a:p>
            <a:pPr lvl="1"/>
            <a:r>
              <a:rPr lang="en-US" dirty="0"/>
              <a:t>~ $2,000/</a:t>
            </a:r>
            <a:r>
              <a:rPr lang="en-US" dirty="0" err="1"/>
              <a:t>mo</a:t>
            </a:r>
            <a:r>
              <a:rPr lang="en-US" dirty="0"/>
              <a:t> region fee to deploy dedicated instances.</a:t>
            </a:r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It’s possible to route traffic between VPCs.</a:t>
            </a:r>
          </a:p>
          <a:p>
            <a:endParaRPr lang="en-US" sz="2400" dirty="0"/>
          </a:p>
          <a:p>
            <a:r>
              <a:rPr lang="en-US" sz="2400" dirty="0"/>
              <a:t>Traffic routing cannot be transitive (VPC C cannot communicate with </a:t>
            </a:r>
            <a:br>
              <a:rPr lang="en-US" sz="2400" dirty="0"/>
            </a:br>
            <a:r>
              <a:rPr lang="en-US" sz="2400" dirty="0"/>
              <a:t>VPC F).</a:t>
            </a:r>
          </a:p>
          <a:p>
            <a:endParaRPr lang="en-US" sz="2400" dirty="0"/>
          </a:p>
          <a:p>
            <a:r>
              <a:rPr lang="en-US" sz="2400" dirty="0"/>
              <a:t>A star topology is the recommended peering strategy.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Your AWS account has a default VPC setup in each AWS region.</a:t>
            </a:r>
          </a:p>
          <a:p>
            <a:endParaRPr lang="en-US" dirty="0"/>
          </a:p>
          <a:p>
            <a:r>
              <a:rPr lang="en-US" dirty="0"/>
              <a:t>The default VPC has an Internet Gateway and all subnets will route public traffic through it.</a:t>
            </a:r>
          </a:p>
          <a:p>
            <a:endParaRPr lang="en-US" dirty="0"/>
          </a:p>
          <a:p>
            <a:r>
              <a:rPr lang="en-US" dirty="0"/>
              <a:t>All subnets will dynamically assign public IPs to new instances.</a:t>
            </a:r>
          </a:p>
          <a:p>
            <a:endParaRPr lang="en-US" dirty="0"/>
          </a:p>
          <a:p>
            <a:r>
              <a:rPr lang="en-US" dirty="0"/>
              <a:t>Default VPC is great for learning AWS, but is likely not appropriate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Create a new VPC</a:t>
            </a:r>
          </a:p>
          <a:p>
            <a:pPr lvl="1"/>
            <a:r>
              <a:rPr lang="en-US" sz="2000" dirty="0"/>
              <a:t>Name: </a:t>
            </a:r>
            <a:r>
              <a:rPr lang="en-US" sz="2000" dirty="0" err="1"/>
              <a:t>classvpc</a:t>
            </a:r>
            <a:endParaRPr lang="en-US" sz="2000" dirty="0"/>
          </a:p>
          <a:p>
            <a:pPr lvl="1"/>
            <a:r>
              <a:rPr lang="en-US" sz="2000" dirty="0"/>
              <a:t>CIDR block: 10.0.0.0/18</a:t>
            </a:r>
          </a:p>
          <a:p>
            <a:r>
              <a:rPr lang="en-US" sz="2000" dirty="0"/>
              <a:t>Create two subnets in VPC on separate AZs</a:t>
            </a:r>
          </a:p>
          <a:p>
            <a:pPr lvl="1"/>
            <a:r>
              <a:rPr lang="en-US" sz="2000" dirty="0"/>
              <a:t>Public subnet</a:t>
            </a:r>
          </a:p>
          <a:p>
            <a:pPr lvl="2"/>
            <a:r>
              <a:rPr lang="en-US" sz="2000" dirty="0"/>
              <a:t>Name: class-public</a:t>
            </a:r>
          </a:p>
          <a:p>
            <a:pPr lvl="2"/>
            <a:r>
              <a:rPr lang="en-US" sz="2000" dirty="0"/>
              <a:t>AZ: us-east-1a</a:t>
            </a:r>
          </a:p>
          <a:p>
            <a:pPr lvl="2"/>
            <a:r>
              <a:rPr lang="en-US" sz="2000" dirty="0"/>
              <a:t>CIDR block: 10.0.1.0/24</a:t>
            </a:r>
          </a:p>
          <a:p>
            <a:pPr lvl="1"/>
            <a:r>
              <a:rPr lang="en-US" sz="2000" dirty="0"/>
              <a:t>Private subnet</a:t>
            </a:r>
          </a:p>
          <a:p>
            <a:pPr lvl="2"/>
            <a:r>
              <a:rPr lang="en-US" sz="2000" dirty="0"/>
              <a:t>Name: class-private</a:t>
            </a:r>
          </a:p>
          <a:p>
            <a:pPr lvl="2"/>
            <a:r>
              <a:rPr lang="en-US" sz="2000" dirty="0"/>
              <a:t>AZ: us-east-1b</a:t>
            </a:r>
          </a:p>
          <a:p>
            <a:pPr lvl="2"/>
            <a:r>
              <a:rPr lang="en-US" sz="2000" dirty="0"/>
              <a:t>CIDR block: 10.0.2.0/24</a:t>
            </a:r>
          </a:p>
          <a:p>
            <a:r>
              <a:rPr lang="en-US" sz="2000" dirty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Add Internet Gateway to VPC</a:t>
            </a:r>
          </a:p>
          <a:p>
            <a:pPr lvl="1"/>
            <a:r>
              <a:rPr lang="en-US" dirty="0"/>
              <a:t>Name: class-IG</a:t>
            </a:r>
          </a:p>
          <a:p>
            <a:pPr lvl="1"/>
            <a:r>
              <a:rPr lang="en-US" dirty="0"/>
              <a:t>Attach to new VPC</a:t>
            </a:r>
          </a:p>
          <a:p>
            <a:pPr lvl="1"/>
            <a:endParaRPr lang="en-US" dirty="0"/>
          </a:p>
          <a:p>
            <a:r>
              <a:rPr lang="en-US" dirty="0"/>
              <a:t>Launch one instance into each subnet.</a:t>
            </a:r>
          </a:p>
          <a:p>
            <a:endParaRPr lang="en-US" dirty="0"/>
          </a:p>
          <a:p>
            <a:r>
              <a:rPr lang="en-US" dirty="0"/>
              <a:t>Configure routing tables for public and private subnets.</a:t>
            </a:r>
          </a:p>
          <a:p>
            <a:pPr lvl="1"/>
            <a:r>
              <a:rPr lang="en-US" dirty="0"/>
              <a:t>Public routing table routes through IG</a:t>
            </a:r>
          </a:p>
          <a:p>
            <a:pPr lvl="1"/>
            <a:endParaRPr lang="en-US" dirty="0"/>
          </a:p>
          <a:p>
            <a:r>
              <a:rPr lang="en-US" dirty="0"/>
              <a:t>Setup a NAT in the public subnet.</a:t>
            </a:r>
          </a:p>
          <a:p>
            <a:pPr lvl="1"/>
            <a:r>
              <a:rPr lang="en-US" dirty="0"/>
              <a:t>Create separate routing table for private subnet.</a:t>
            </a:r>
          </a:p>
          <a:p>
            <a:pPr lvl="1"/>
            <a:r>
              <a:rPr lang="en-US" dirty="0"/>
              <a:t>Modify private subnet route table to route through NAT.</a:t>
            </a:r>
          </a:p>
          <a:p>
            <a:pPr lvl="1"/>
            <a:endParaRPr lang="en-US" dirty="0"/>
          </a:p>
          <a:p>
            <a:r>
              <a:rPr lang="en-US" dirty="0"/>
              <a:t>Terminal into public and private servers to verify access.</a:t>
            </a:r>
          </a:p>
          <a:p>
            <a:pPr lvl="1"/>
            <a:r>
              <a:rPr lang="en-US" dirty="0"/>
              <a:t>Access private server using </a:t>
            </a:r>
            <a:r>
              <a:rPr lang="en-US" dirty="0" err="1"/>
              <a:t>ssh</a:t>
            </a:r>
            <a:r>
              <a:rPr lang="en-US" dirty="0"/>
              <a:t> proxy configuration: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-add -K server-</a:t>
            </a:r>
            <a:r>
              <a:rPr lang="en-US" dirty="0" err="1"/>
              <a:t>key.pem</a:t>
            </a:r>
            <a:endParaRPr lang="en-US" dirty="0"/>
          </a:p>
          <a:p>
            <a:pPr lvl="2"/>
            <a:r>
              <a:rPr lang="en-US" dirty="0" err="1"/>
              <a:t>ssh</a:t>
            </a:r>
            <a:r>
              <a:rPr lang="en-US" dirty="0"/>
              <a:t> -A </a:t>
            </a:r>
            <a:r>
              <a:rPr lang="en-US"/>
              <a:t>ec2-user@&lt;server1 </a:t>
            </a:r>
            <a:r>
              <a:rPr lang="en-US" dirty="0"/>
              <a:t>public IP&gt;</a:t>
            </a:r>
          </a:p>
          <a:p>
            <a:pPr lvl="2"/>
            <a:r>
              <a:rPr lang="en-US" dirty="0"/>
              <a:t>From public server: </a:t>
            </a:r>
            <a:r>
              <a:rPr lang="en-US" dirty="0" err="1"/>
              <a:t>ssh</a:t>
            </a:r>
            <a:r>
              <a:rPr lang="en-US" dirty="0"/>
              <a:t> ec2-user@&lt;backend1 private IP&gt;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ELB is a managed load balancer for EC2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AWS)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AWS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mycachecluster.eaogs8.0001.usw2.cache.amazonaws.com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AWS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Scale application performance by adding more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handle failed instances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against failure of an entire availability zone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DynamoDB table.</a:t>
            </a:r>
          </a:p>
          <a:p>
            <a:endParaRPr lang="en-US" dirty="0"/>
          </a:p>
          <a:p>
            <a:r>
              <a:rPr lang="en-US" dirty="0"/>
              <a:t>Add an item to the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4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E142-3130-CB43-AA77-AA5ED0BA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AA40-B4B4-854A-A31D-50E25B26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Managed Elasticsearch service</a:t>
            </a:r>
          </a:p>
          <a:p>
            <a:pPr lvl="1"/>
            <a:r>
              <a:rPr lang="en-US" dirty="0"/>
              <a:t>Fast indexing and search across massive amounts of data</a:t>
            </a:r>
          </a:p>
          <a:p>
            <a:endParaRPr lang="en-US" dirty="0"/>
          </a:p>
          <a:p>
            <a:r>
              <a:rPr lang="en-US" dirty="0"/>
              <a:t>Ingest data and analyze, report, and visualize in real time.</a:t>
            </a:r>
          </a:p>
          <a:p>
            <a:pPr lvl="1"/>
            <a:r>
              <a:rPr lang="en-US" dirty="0"/>
              <a:t>Includes Kibana web console</a:t>
            </a:r>
          </a:p>
          <a:p>
            <a:endParaRPr lang="en-US" dirty="0"/>
          </a:p>
          <a:p>
            <a:r>
              <a:rPr lang="en-US" dirty="0"/>
              <a:t>Integrated with AWS security and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CFA516-EB47-3244-8B73-A0C3B74EF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181" y="151241"/>
            <a:ext cx="1266397" cy="12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7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EC2 instances) that the ELB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ELB is priced on a per second basis like EC2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ELB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 two instances running webservers (using webserver-failover AMI ami-598b6124)</a:t>
            </a:r>
          </a:p>
          <a:p>
            <a:endParaRPr lang="en-US" dirty="0"/>
          </a:p>
          <a:p>
            <a:r>
              <a:rPr lang="en-US" dirty="0"/>
              <a:t>Create a new ELB: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ELB to verify service health.</a:t>
            </a:r>
          </a:p>
          <a:p>
            <a:endParaRPr lang="en-US" dirty="0"/>
          </a:p>
          <a:p>
            <a:r>
              <a:rPr lang="en-US" dirty="0"/>
              <a:t>Access webservers via ELB endpoint.</a:t>
            </a:r>
          </a:p>
          <a:p>
            <a:endParaRPr lang="en-US" dirty="0"/>
          </a:p>
          <a:p>
            <a:r>
              <a:rPr lang="en-US" dirty="0"/>
              <a:t>Remove one webserver instance to monitor ELB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File System (EFS)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file system that can be shared across multiple EC2 instances.</a:t>
            </a:r>
          </a:p>
          <a:p>
            <a:endParaRPr lang="en-US" sz="2800" dirty="0"/>
          </a:p>
          <a:p>
            <a:r>
              <a:rPr lang="en-US" sz="2800" dirty="0"/>
              <a:t>Where EFS fits in: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</a:t>
                      </a:r>
                    </a:p>
                    <a:p>
                      <a:r>
                        <a:rPr lang="en-US" dirty="0"/>
                        <a:t>Data presented as buckets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storage</a:t>
                      </a:r>
                      <a:r>
                        <a:rPr lang="en-US" baseline="0" dirty="0"/>
                        <a:t> (like a SAN)</a:t>
                      </a:r>
                    </a:p>
                    <a:p>
                      <a:r>
                        <a:rPr lang="en-US" baseline="0" dirty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storage (like a NAS)</a:t>
                      </a:r>
                    </a:p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943CC62D-02BB-BA40-934A-1FDAF5FC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8003" y="277990"/>
            <a:ext cx="1178797" cy="11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1916</Words>
  <Application>Microsoft Macintosh PowerPoint</Application>
  <PresentationFormat>On-screen Show (4:3)</PresentationFormat>
  <Paragraphs>361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DevOps &amp; Cloud Infrastructure SEIS 665 AWS VPC</vt:lpstr>
      <vt:lpstr>Agenda</vt:lpstr>
      <vt:lpstr>Elastic Load Balancing (ELB)</vt:lpstr>
      <vt:lpstr>ELB</vt:lpstr>
      <vt:lpstr>ELB</vt:lpstr>
      <vt:lpstr>ELB</vt:lpstr>
      <vt:lpstr>ELB</vt:lpstr>
      <vt:lpstr>ELB Hands-on</vt:lpstr>
      <vt:lpstr>Elastic File System (EFS)</vt:lpstr>
      <vt:lpstr>EFS</vt:lpstr>
      <vt:lpstr>EFS</vt:lpstr>
      <vt:lpstr>Virtual Private Cloud (VPC)</vt:lpstr>
      <vt:lpstr>VPC</vt:lpstr>
      <vt:lpstr>VPC</vt:lpstr>
      <vt:lpstr>Private IPs</vt:lpstr>
      <vt:lpstr>VPC</vt:lpstr>
      <vt:lpstr>VPC IP addressing</vt:lpstr>
      <vt:lpstr>Elastic IP</vt:lpstr>
      <vt:lpstr>Internet Gateway</vt:lpstr>
      <vt:lpstr>NAT Gateway </vt:lpstr>
      <vt:lpstr>Virtual Private Gateway</vt:lpstr>
      <vt:lpstr>Access Control Lists</vt:lpstr>
      <vt:lpstr>Access Control Lists</vt:lpstr>
      <vt:lpstr>VPC Tenancy</vt:lpstr>
      <vt:lpstr>VPC Peering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DynamoDB</vt:lpstr>
      <vt:lpstr>DynamoDB</vt:lpstr>
      <vt:lpstr>DynamoDB Hands-on</vt:lpstr>
      <vt:lpstr>Redshift</vt:lpstr>
      <vt:lpstr>Neptune</vt:lpstr>
      <vt:lpstr>Elasticsearch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Microsoft Office User</cp:lastModifiedBy>
  <cp:revision>112</cp:revision>
  <dcterms:created xsi:type="dcterms:W3CDTF">2016-04-05T19:42:34Z</dcterms:created>
  <dcterms:modified xsi:type="dcterms:W3CDTF">2019-07-06T02:55:23Z</dcterms:modified>
</cp:coreProperties>
</file>