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1" r:id="rId3"/>
    <p:sldId id="257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65D"/>
    <a:srgbClr val="608F9B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9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0E2D-C67F-4FE1-BCF3-858507CA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75" y="-981745"/>
            <a:ext cx="8297253" cy="1290644"/>
          </a:xfrm>
        </p:spPr>
        <p:txBody>
          <a:bodyPr/>
          <a:lstStyle/>
          <a:p>
            <a:r>
              <a:rPr lang="en-IN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F4E88-FB78-4095-BB82-A52EE214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6" y="3437919"/>
            <a:ext cx="10218736" cy="2353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>
                <a:solidFill>
                  <a:schemeClr val="tx2">
                    <a:lumMod val="75000"/>
                  </a:schemeClr>
                </a:solidFill>
              </a:rPr>
              <a:t>MINOR PROJECT PRESENTATION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A2E757-7D4D-4BF3-BC43-FCEFD6B88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448712"/>
            <a:ext cx="3171825" cy="235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9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9A48-0860-4046-9AA8-3862CB77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Group members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9C2748-EC64-460A-A8D4-86125CB6B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64336"/>
              </p:ext>
            </p:extLst>
          </p:nvPr>
        </p:nvGraphicFramePr>
        <p:xfrm>
          <a:off x="923925" y="2249488"/>
          <a:ext cx="10123488" cy="25356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06246">
                  <a:extLst>
                    <a:ext uri="{9D8B030D-6E8A-4147-A177-3AD203B41FA5}">
                      <a16:colId xmlns:a16="http://schemas.microsoft.com/office/drawing/2014/main" val="795281524"/>
                    </a:ext>
                  </a:extLst>
                </a:gridCol>
                <a:gridCol w="3358621">
                  <a:extLst>
                    <a:ext uri="{9D8B030D-6E8A-4147-A177-3AD203B41FA5}">
                      <a16:colId xmlns:a16="http://schemas.microsoft.com/office/drawing/2014/main" val="4119341610"/>
                    </a:ext>
                  </a:extLst>
                </a:gridCol>
                <a:gridCol w="3358621">
                  <a:extLst>
                    <a:ext uri="{9D8B030D-6E8A-4147-A177-3AD203B41FA5}">
                      <a16:colId xmlns:a16="http://schemas.microsoft.com/office/drawing/2014/main" val="2686179652"/>
                    </a:ext>
                  </a:extLst>
                </a:gridCol>
              </a:tblGrid>
              <a:tr h="893762">
                <a:tc>
                  <a:txBody>
                    <a:bodyPr/>
                    <a:lstStyle/>
                    <a:p>
                      <a:r>
                        <a:rPr lang="en-IN" sz="2000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ENROLLMENT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94921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r>
                        <a:rPr lang="en-IN" dirty="0"/>
                        <a:t>TANYA CHOURASIA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19104001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61842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r>
                        <a:rPr lang="en-IN" dirty="0"/>
                        <a:t>ROHIT SHEKHAR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19104006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004760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r>
                        <a:rPr lang="en-IN" dirty="0"/>
                        <a:t>SIMRAN JAIN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19104012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597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88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0C81-63AA-459D-B49E-E324EE680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85976"/>
            <a:ext cx="9905999" cy="4568824"/>
          </a:xfr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>
            <a:normAutofit fontScale="92500" lnSpcReduction="10000"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lvl="1"/>
            <a:r>
              <a:rPr lang="en-IN" sz="3200" b="1" u="sng" dirty="0"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a:rPr>
              <a:t>BASIC IDEA</a:t>
            </a:r>
          </a:p>
          <a:p>
            <a:pPr marL="457200" lvl="1" indent="0">
              <a:buNone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Lucida Sans Unicode" panose="020B0602030504020204" pitchFamily="34" charset="0"/>
              </a:rPr>
              <a:t>Hand gestures are super cool to use instead of keyboards to play games!! So here we will recognize hand poses to play racing game </a:t>
            </a:r>
            <a:r>
              <a:rPr lang="en-IN" sz="4000" dirty="0">
                <a:latin typeface="Arial Rounded MT Bold" panose="020F0704030504030204" pitchFamily="34" charset="0"/>
                <a:cs typeface="Lucida Sans Unicode" panose="020B0602030504020204" pitchFamily="34" charset="0"/>
              </a:rPr>
              <a:t>and</a:t>
            </a: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cs typeface="Lucida Sans Unicode" panose="020B0602030504020204" pitchFamily="34" charset="0"/>
              </a:rPr>
              <a:t> control it using our hand poses with the help of OpenCV library in python.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6F674F-08BA-4F4C-B743-7CC46BE7F841}"/>
              </a:ext>
            </a:extLst>
          </p:cNvPr>
          <p:cNvSpPr/>
          <p:nvPr/>
        </p:nvSpPr>
        <p:spPr>
          <a:xfrm>
            <a:off x="3392546" y="419396"/>
            <a:ext cx="5005024" cy="4001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innerShdw blurRad="114300">
              <a:prstClr val="black"/>
            </a:innerShdw>
            <a:reflection blurRad="6350" stA="50000" endA="300" endPos="55500" dist="508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ysClr val="windowText" lastClr="000000"/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AUTOMATE HILL CLIMB RACE</a:t>
            </a:r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CONTROLLER  </a:t>
            </a:r>
            <a:endParaRPr lang="en-US" sz="2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330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C6795-8632-41EC-8B7B-7E8F17D4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16859"/>
            <a:ext cx="9905999" cy="6060141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IN" sz="4000" u="sng" dirty="0">
                <a:solidFill>
                  <a:schemeClr val="bg2"/>
                </a:solidFill>
              </a:rPr>
              <a:t>Controls</a:t>
            </a:r>
          </a:p>
          <a:p>
            <a:r>
              <a:rPr lang="en-IN" sz="2800" dirty="0"/>
              <a:t>Brake --closed fingers~fist          Acceleration-open fingers~palm</a:t>
            </a:r>
          </a:p>
          <a:p>
            <a:pPr marL="0" indent="0">
              <a:buNone/>
            </a:pPr>
            <a:r>
              <a:rPr lang="en-IN" sz="3600" b="1" u="sng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For this racing game controller the requirements are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bg1"/>
                </a:solidFill>
              </a:rPr>
              <a:t>Python 3.x-  </a:t>
            </a:r>
            <a:r>
              <a:rPr lang="en-US" sz="2800" i="0" dirty="0">
                <a:effectLst/>
                <a:latin typeface="Bahnschrift Light SemiCondensed" panose="020B0502040204020203" pitchFamily="34" charset="0"/>
              </a:rPr>
              <a:t>Python</a:t>
            </a:r>
            <a:r>
              <a:rPr lang="en-US" sz="2800" b="0" i="0" dirty="0">
                <a:effectLst/>
                <a:latin typeface="Bahnschrift Light SemiCondensed" panose="020B0502040204020203" pitchFamily="34" charset="0"/>
              </a:rPr>
              <a:t> is an interpreted, object-oriented, high-</a:t>
            </a:r>
            <a:r>
              <a:rPr lang="en-US" sz="2800" dirty="0">
                <a:latin typeface="Bahnschrift Light SemiCondensed" panose="020B0502040204020203" pitchFamily="34" charset="0"/>
              </a:rPr>
              <a:t>level  </a:t>
            </a:r>
          </a:p>
          <a:p>
            <a:pPr marL="0" indent="0">
              <a:buNone/>
            </a:pPr>
            <a:r>
              <a:rPr lang="en-US" sz="2800" dirty="0">
                <a:latin typeface="Bahnschrift Light SemiCondensed" panose="020B0502040204020203" pitchFamily="34" charset="0"/>
              </a:rPr>
              <a:t>                            programming language</a:t>
            </a:r>
            <a:r>
              <a:rPr lang="en-US" sz="2800" dirty="0">
                <a:latin typeface="Californian FB" panose="0207040306080B030204" pitchFamily="18" charset="0"/>
              </a:rPr>
              <a:t>, and we need OpenCV  </a:t>
            </a:r>
          </a:p>
          <a:p>
            <a:pPr marL="0" indent="0">
              <a:buNone/>
            </a:pPr>
            <a:r>
              <a:rPr lang="en-US" sz="2800" dirty="0">
                <a:latin typeface="Californian FB" panose="0207040306080B030204" pitchFamily="18" charset="0"/>
              </a:rPr>
              <a:t>                               library which is accessible in python and easy to understand.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300" dirty="0">
                <a:solidFill>
                  <a:schemeClr val="bg1"/>
                </a:solidFill>
              </a:rPr>
              <a:t>Mediapipe-</a:t>
            </a:r>
            <a:r>
              <a:rPr lang="en-IN" sz="2800" dirty="0">
                <a:solidFill>
                  <a:schemeClr val="bg1"/>
                </a:solidFill>
              </a:rPr>
              <a:t>  </a:t>
            </a:r>
            <a:r>
              <a:rPr lang="en-IN" sz="28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Mediapipes Hands processes an RGB image  and  returns the hand landmarks            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                              and hardness of each detected   hand. It assumes hardness assuming the   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                              input image from webcam. Mediapipe Hands </a:t>
            </a:r>
            <a:r>
              <a:rPr lang="en-US" sz="2000" b="0" i="0" dirty="0">
                <a:solidFill>
                  <a:srgbClr val="5C5962"/>
                </a:solidFill>
                <a:effectLst/>
                <a:latin typeface="system-ui"/>
              </a:rPr>
              <a:t> </a:t>
            </a:r>
            <a:r>
              <a:rPr lang="en-US" sz="2900" b="0" i="0" dirty="0">
                <a:effectLst/>
                <a:latin typeface="Bahnschrift Light SemiCondensed" panose="020B0502040204020203" pitchFamily="34" charset="0"/>
              </a:rPr>
              <a:t>employs ML to infer 21 3D    </a:t>
            </a:r>
          </a:p>
          <a:p>
            <a:pPr marL="0" indent="0">
              <a:buNone/>
            </a:pPr>
            <a:r>
              <a:rPr lang="en-US" sz="2900" dirty="0">
                <a:latin typeface="Bahnschrift Light SemiCondensed" panose="020B0502040204020203" pitchFamily="34" charset="0"/>
              </a:rPr>
              <a:t>                                </a:t>
            </a:r>
            <a:r>
              <a:rPr lang="en-US" sz="2900" b="0" i="0" dirty="0">
                <a:effectLst/>
                <a:latin typeface="Bahnschrift Light SemiCondensed" panose="020B0502040204020203" pitchFamily="34" charset="0"/>
              </a:rPr>
              <a:t>landmarks of a hand from just a single frame</a:t>
            </a:r>
            <a:r>
              <a:rPr lang="en-US" sz="2900" b="0" i="0" dirty="0">
                <a:solidFill>
                  <a:srgbClr val="5C5962"/>
                </a:solidFill>
                <a:effectLst/>
                <a:latin typeface="system-ui"/>
              </a:rPr>
              <a:t>.</a:t>
            </a:r>
            <a:r>
              <a:rPr lang="en-IN" sz="28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. It utilises an ML pipeline 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                              consisting of multiple model working together.eg-palm model, hand landmark.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                             A hand landmark   model that  operates on the cropped image region defined by      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>
                    <a:lumMod val="95000"/>
                  </a:schemeClr>
                </a:solidFill>
                <a:latin typeface="Bahnschrift Light SemiCondensed" panose="020B0502040204020203" pitchFamily="34" charset="0"/>
              </a:rPr>
              <a:t>                              palm detector and  returns high-fidelity 3d hand key points.</a:t>
            </a:r>
            <a:endParaRPr lang="en-US" sz="2000" dirty="0">
              <a:solidFill>
                <a:srgbClr val="5C5962"/>
              </a:solidFill>
              <a:latin typeface="system-ui"/>
            </a:endParaRPr>
          </a:p>
          <a:p>
            <a:pPr marL="0" indent="0">
              <a:buNone/>
            </a:pPr>
            <a:endParaRPr lang="en-IN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CEF21785-45B7-4DFB-825D-E5175C060FE7}"/>
              </a:ext>
            </a:extLst>
          </p:cNvPr>
          <p:cNvSpPr/>
          <p:nvPr/>
        </p:nvSpPr>
        <p:spPr>
          <a:xfrm flipH="1">
            <a:off x="4661644" y="735106"/>
            <a:ext cx="80685" cy="71718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43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AA14-9DF4-4052-972C-58FCF69EB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7199"/>
            <a:ext cx="10109294" cy="610496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bg1"/>
                </a:solidFill>
              </a:rPr>
              <a:t>OpenCV python</a:t>
            </a:r>
            <a:r>
              <a:rPr lang="en-IN" sz="2800" dirty="0"/>
              <a:t>- </a:t>
            </a:r>
            <a:r>
              <a:rPr lang="en-IN" sz="2800" dirty="0">
                <a:latin typeface="Bahnschrift Light Condensed" panose="020B0502040204020203" pitchFamily="34" charset="0"/>
              </a:rPr>
              <a:t>it is a vast open source library for computer vision </a:t>
            </a:r>
          </a:p>
          <a:p>
            <a:pPr marL="0" indent="0">
              <a:buNone/>
            </a:pPr>
            <a:r>
              <a:rPr lang="en-IN" sz="2800" dirty="0">
                <a:latin typeface="Bahnschrift Light Condensed" panose="020B0502040204020203" pitchFamily="34" charset="0"/>
              </a:rPr>
              <a:t>                            image processing and machine learning. OpenCV helps in processing                   </a:t>
            </a:r>
          </a:p>
          <a:p>
            <a:pPr marL="0" indent="0">
              <a:buNone/>
            </a:pPr>
            <a:r>
              <a:rPr lang="en-IN" sz="2800" dirty="0">
                <a:latin typeface="Bahnschrift Light Condensed" panose="020B0502040204020203" pitchFamily="34" charset="0"/>
              </a:rPr>
              <a:t>                              images as well as videos to classify objects, hands ,face even</a:t>
            </a:r>
          </a:p>
          <a:p>
            <a:pPr marL="0" indent="0">
              <a:buNone/>
            </a:pPr>
            <a:r>
              <a:rPr lang="en-IN" sz="2800" dirty="0">
                <a:latin typeface="Bahnschrift Light Condensed" panose="020B0502040204020203" pitchFamily="34" charset="0"/>
              </a:rPr>
              <a:t>                                 handwriting of humans. In OpenCV we need to creates video capture  </a:t>
            </a:r>
          </a:p>
          <a:p>
            <a:pPr marL="0" indent="0">
              <a:buNone/>
            </a:pPr>
            <a:r>
              <a:rPr lang="en-IN" sz="2800" dirty="0">
                <a:latin typeface="Bahnschrift Light Condensed" panose="020B0502040204020203" pitchFamily="34" charset="0"/>
              </a:rPr>
              <a:t>                               object to capture a video and track hand gesture</a:t>
            </a:r>
            <a:r>
              <a:rPr lang="en-IN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GB" u="sng" dirty="0"/>
              <a:t>WORKING AND PROJECT STRUCTURE</a:t>
            </a:r>
            <a:endParaRPr lang="en-IN" sz="24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Basically we divide the project into two module, One which controls the keyboard using </a:t>
            </a:r>
            <a:r>
              <a:rPr lang="en-IN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ctype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library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and the other main code which would take live feed from the webcam and detect the hand pose.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Here we will control the car game with our hand gestures and the technique used is Mediapipe hand estimator. Mediapipe hands uses ML pipelines 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consisiting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of multiple models working together. This will detect our hand fold using palm detection model after that hand landmark model performs precise 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keypoints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localization on the cropped image region through regression.</a:t>
            </a:r>
            <a:endParaRPr lang="en-IN" sz="24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51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47" y="302323"/>
            <a:ext cx="9905998" cy="1478570"/>
          </a:xfrm>
        </p:spPr>
        <p:txBody>
          <a:bodyPr/>
          <a:lstStyle/>
          <a:p>
            <a:r>
              <a:rPr lang="en-GB" dirty="0"/>
              <a:t>			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Other Modules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92068"/>
            <a:ext cx="9905999" cy="4614728"/>
          </a:xfrm>
        </p:spPr>
        <p:txBody>
          <a:bodyPr>
            <a:normAutofit/>
          </a:bodyPr>
          <a:lstStyle/>
          <a:p>
            <a:r>
              <a:rPr lang="en-GB" b="1" u="sng" dirty="0"/>
              <a:t>The time Module</a:t>
            </a:r>
            <a:r>
              <a:rPr lang="en-GB" b="1" dirty="0"/>
              <a:t> – Python time module</a:t>
            </a:r>
            <a:r>
              <a:rPr lang="en-GB" dirty="0"/>
              <a:t> provides us with various functions to 		          inculcate the system time in our application through 			          python scripting.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u="sng" dirty="0"/>
              <a:t>A time module function that we have used.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err="1"/>
              <a:t>time.sleep</a:t>
            </a:r>
            <a:r>
              <a:rPr lang="en-GB" dirty="0"/>
              <a:t>(n)  - n is the number of seconds for which the program goes to 		    	    sleep.</a:t>
            </a:r>
            <a:endParaRPr lang="en-GB" b="1" u="sng" dirty="0"/>
          </a:p>
          <a:p>
            <a:r>
              <a:rPr lang="en-GB" dirty="0" err="1"/>
              <a:t>Ctypes</a:t>
            </a:r>
            <a:r>
              <a:rPr lang="en-GB" dirty="0"/>
              <a:t> - </a:t>
            </a:r>
            <a:r>
              <a:rPr lang="en-GB" dirty="0" err="1"/>
              <a:t>ctypes</a:t>
            </a:r>
            <a:r>
              <a:rPr lang="en-GB" dirty="0"/>
              <a:t> is a foreign function library for Python. It provides C 		     compatible data types, and allows calling functions in DLLs or shared 	      libraries. It can be used to wrap these libraries in pure Python.</a:t>
            </a:r>
          </a:p>
        </p:txBody>
      </p:sp>
    </p:spTree>
    <p:extLst>
      <p:ext uri="{BB962C8B-B14F-4D97-AF65-F5344CB8AC3E}">
        <p14:creationId xmlns:p14="http://schemas.microsoft.com/office/powerpoint/2010/main" val="321419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86BB-25DF-4DF8-AE83-9E8FDA69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article::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8580-5E26-4C61-933C-528DD8A7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Google-</a:t>
            </a:r>
            <a:r>
              <a:rPr lang="en-IN" dirty="0" err="1"/>
              <a:t>mediapipe</a:t>
            </a:r>
            <a:endParaRPr lang="en-IN" dirty="0"/>
          </a:p>
          <a:p>
            <a:r>
              <a:rPr lang="en-IN" dirty="0" err="1"/>
              <a:t>Opencv</a:t>
            </a:r>
            <a:r>
              <a:rPr lang="en-IN" dirty="0"/>
              <a:t> </a:t>
            </a:r>
            <a:r>
              <a:rPr lang="en-IN" dirty="0" err="1"/>
              <a:t>gfg</a:t>
            </a:r>
            <a:endParaRPr lang="en-IN" dirty="0"/>
          </a:p>
          <a:p>
            <a:r>
              <a:rPr lang="en-IN" dirty="0"/>
              <a:t>https://github.com/google/mediapipe</a:t>
            </a:r>
          </a:p>
        </p:txBody>
      </p:sp>
    </p:spTree>
    <p:extLst>
      <p:ext uri="{BB962C8B-B14F-4D97-AF65-F5344CB8AC3E}">
        <p14:creationId xmlns:p14="http://schemas.microsoft.com/office/powerpoint/2010/main" val="3781558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</TotalTime>
  <Words>513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Rounded MT Bold</vt:lpstr>
      <vt:lpstr>Bahnschrift Light Condensed</vt:lpstr>
      <vt:lpstr>Bahnschrift Light SemiCondensed</vt:lpstr>
      <vt:lpstr>Californian FB</vt:lpstr>
      <vt:lpstr>system-ui</vt:lpstr>
      <vt:lpstr>Tw Cen MT</vt:lpstr>
      <vt:lpstr>Wingdings</vt:lpstr>
      <vt:lpstr>Circuit</vt:lpstr>
      <vt:lpstr>  </vt:lpstr>
      <vt:lpstr>Group members</vt:lpstr>
      <vt:lpstr>PowerPoint Presentation</vt:lpstr>
      <vt:lpstr>PowerPoint Presentation</vt:lpstr>
      <vt:lpstr>PowerPoint Presentation</vt:lpstr>
      <vt:lpstr>   Other Modules USED</vt:lpstr>
      <vt:lpstr>reference article::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Chourasia</dc:creator>
  <cp:lastModifiedBy>Tanya Chourasia</cp:lastModifiedBy>
  <cp:revision>20</cp:revision>
  <dcterms:created xsi:type="dcterms:W3CDTF">2021-10-22T04:15:31Z</dcterms:created>
  <dcterms:modified xsi:type="dcterms:W3CDTF">2021-10-23T07:32:19Z</dcterms:modified>
</cp:coreProperties>
</file>