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6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81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8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5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58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34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6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0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33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3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95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0E1DCF-EDE6-4D23-9CF8-EE16268B62F2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2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85543" y="5281857"/>
            <a:ext cx="4008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Озерова Татьяна, 211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740" y="1050588"/>
            <a:ext cx="8917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Платформа </a:t>
            </a:r>
            <a:r>
              <a:rPr lang="en-US" sz="4000" dirty="0" smtClean="0"/>
              <a:t>Uber Cadence. </a:t>
            </a:r>
            <a:r>
              <a:rPr lang="ru-RU" sz="4000" dirty="0" smtClean="0"/>
              <a:t>Концепция </a:t>
            </a:r>
            <a:r>
              <a:rPr lang="en-US" sz="4000" dirty="0" smtClean="0"/>
              <a:t>workflow </a:t>
            </a:r>
            <a:r>
              <a:rPr lang="ru-RU" sz="4000" dirty="0" smtClean="0"/>
              <a:t>и </a:t>
            </a:r>
            <a:r>
              <a:rPr lang="en-US" sz="4000" dirty="0" smtClean="0"/>
              <a:t>activity.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537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66" y="367748"/>
            <a:ext cx="6591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Worker Service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8966" y="1139422"/>
            <a:ext cx="1189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Worker Service – </a:t>
            </a:r>
            <a:r>
              <a:rPr lang="ru-RU" dirty="0" smtClean="0"/>
              <a:t>это сервис, который осуществляет выполнение </a:t>
            </a:r>
            <a:r>
              <a:rPr lang="en-US" dirty="0" smtClean="0"/>
              <a:t>workflow </a:t>
            </a:r>
            <a:r>
              <a:rPr lang="ru-RU" dirty="0" smtClean="0"/>
              <a:t>и </a:t>
            </a:r>
            <a:r>
              <a:rPr lang="en-US" dirty="0" smtClean="0"/>
              <a:t>activity. Worker</a:t>
            </a:r>
            <a:r>
              <a:rPr lang="ru-RU" dirty="0" smtClean="0"/>
              <a:t> считывает из сервис </a:t>
            </a:r>
            <a:r>
              <a:rPr lang="en-US" dirty="0" smtClean="0"/>
              <a:t>Cadence</a:t>
            </a:r>
            <a:r>
              <a:rPr lang="ru-RU" dirty="0" smtClean="0"/>
              <a:t> задачи, запускает их и возвращает результат выполнения обратно в </a:t>
            </a:r>
            <a:r>
              <a:rPr lang="en-US" dirty="0" smtClean="0"/>
              <a:t>Cadence.  </a:t>
            </a:r>
            <a:endParaRPr lang="en-US" dirty="0"/>
          </a:p>
          <a:p>
            <a:pPr algn="just"/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1030" name="Picture 6" descr="https://sun1-28.userapi.com/LLqaPx6d_D1lfFEafUExz0cAsXMDdmNX5sn1KA/3JCqwWYPlZ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5" y="1910573"/>
            <a:ext cx="5615608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1-24.userapi.com/ZaMxBI96HizJk1SvYLVmxmStI-JKCwVzd-ipVA/NuwiaMf4mR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54" y="4845344"/>
            <a:ext cx="8700191" cy="169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71590" y="2095762"/>
            <a:ext cx="542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 выполнении проекта б</a:t>
            </a:r>
            <a:r>
              <a:rPr lang="ru-RU" dirty="0" smtClean="0"/>
              <a:t>ыла </a:t>
            </a:r>
            <a:r>
              <a:rPr lang="ru-RU" dirty="0" smtClean="0"/>
              <a:t>написана функция создания </a:t>
            </a:r>
            <a:r>
              <a:rPr lang="en-US" dirty="0" smtClean="0"/>
              <a:t>Cadence Client, </a:t>
            </a:r>
            <a:r>
              <a:rPr lang="ru-RU" dirty="0" smtClean="0"/>
              <a:t>функция </a:t>
            </a:r>
            <a:r>
              <a:rPr lang="en-US" dirty="0" err="1" smtClean="0"/>
              <a:t>StartWorker</a:t>
            </a:r>
            <a:r>
              <a:rPr lang="en-US" dirty="0" smtClean="0"/>
              <a:t>, </a:t>
            </a:r>
            <a:r>
              <a:rPr lang="ru-RU" dirty="0" smtClean="0"/>
              <a:t>которая запускает работу </a:t>
            </a:r>
            <a:r>
              <a:rPr lang="en-US" dirty="0" smtClean="0"/>
              <a:t>Worker Service, </a:t>
            </a:r>
            <a:r>
              <a:rPr lang="ru-RU" dirty="0" smtClean="0"/>
              <a:t>функция </a:t>
            </a:r>
            <a:r>
              <a:rPr lang="en-US" dirty="0" err="1" smtClean="0"/>
              <a:t>Star</a:t>
            </a:r>
            <a:r>
              <a:rPr lang="en-US" dirty="0" err="1"/>
              <a:t>t</a:t>
            </a:r>
            <a:r>
              <a:rPr lang="en-US" dirty="0" err="1" smtClean="0"/>
              <a:t>Work</a:t>
            </a:r>
            <a:r>
              <a:rPr lang="en-US" dirty="0" smtClean="0"/>
              <a:t>, </a:t>
            </a:r>
            <a:r>
              <a:rPr lang="ru-RU" dirty="0" smtClean="0"/>
              <a:t>которая </a:t>
            </a:r>
            <a:r>
              <a:rPr lang="ru-RU" dirty="0" smtClean="0"/>
              <a:t>использует </a:t>
            </a:r>
            <a:r>
              <a:rPr lang="en-US" dirty="0" smtClean="0"/>
              <a:t>Cadence client </a:t>
            </a:r>
            <a:r>
              <a:rPr lang="ru-RU" dirty="0" smtClean="0"/>
              <a:t>для запуска </a:t>
            </a:r>
            <a:r>
              <a:rPr lang="en-US" dirty="0" smtClean="0"/>
              <a:t>w</a:t>
            </a:r>
            <a:r>
              <a:rPr lang="en-US" dirty="0"/>
              <a:t>o</a:t>
            </a:r>
            <a:r>
              <a:rPr lang="en-US" dirty="0" smtClean="0"/>
              <a:t>rkflow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64596" y="4645836"/>
            <a:ext cx="1546698" cy="111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235" y="914400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9158" y="421957"/>
            <a:ext cx="37521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Cadence?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9158" y="1406843"/>
            <a:ext cx="11569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Cadence </a:t>
            </a:r>
            <a:r>
              <a:rPr lang="ru-RU" dirty="0" smtClean="0"/>
              <a:t>– это платформа программирования, которая поддерживает состояние рабочего процесса, скрывая при этом большинство сложностей реализации. Она </a:t>
            </a:r>
            <a:r>
              <a:rPr lang="ru-RU" dirty="0" smtClean="0"/>
              <a:t>использует </a:t>
            </a:r>
            <a:r>
              <a:rPr lang="ru-RU" dirty="0" smtClean="0"/>
              <a:t>внутренние очереди (или списки задач), которые используются для обмена информацией с внешними клиентами. </a:t>
            </a:r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6" name="Picture 2" descr="https://sun1-20.userapi.com/WsuiSjYJgdSK8djRujfj7dGG66A4gxiLEryo1Q/IZaeq2OUGr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4" y="2397546"/>
            <a:ext cx="7505120" cy="307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672" y="2607172"/>
            <a:ext cx="401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dirty="0" smtClean="0"/>
              <a:t>Платформа </a:t>
            </a:r>
            <a:r>
              <a:rPr lang="en-US" dirty="0" smtClean="0"/>
              <a:t>Cadence </a:t>
            </a:r>
            <a:r>
              <a:rPr lang="ru-RU" dirty="0"/>
              <a:t>состоит из клиентских библиотек и управляемого сервиса. Библиотеки позволяют </a:t>
            </a:r>
            <a:r>
              <a:rPr lang="ru-RU" dirty="0" smtClean="0"/>
              <a:t>разработчикам</a:t>
            </a:r>
            <a:r>
              <a:rPr lang="ru-RU" dirty="0" smtClean="0"/>
              <a:t> </a:t>
            </a:r>
            <a:r>
              <a:rPr lang="ru-RU" dirty="0"/>
              <a:t>создавать код на знакомых для него языках программирования.</a:t>
            </a:r>
            <a:r>
              <a:rPr lang="en-US" dirty="0"/>
              <a:t> </a:t>
            </a:r>
            <a:r>
              <a:rPr lang="ru-RU" dirty="0"/>
              <a:t>Сервис не имеет состояния и зависит от базы данных, в качестве которой сегодня используются </a:t>
            </a:r>
            <a:r>
              <a:rPr lang="en-US" dirty="0"/>
              <a:t>Cassandra </a:t>
            </a:r>
            <a:r>
              <a:rPr lang="ru-RU" dirty="0"/>
              <a:t>или </a:t>
            </a:r>
            <a:r>
              <a:rPr lang="en-US" dirty="0"/>
              <a:t>MySQL.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6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1-18.userapi.com/LCjWq56h2HwcsE5-igXpisF3ix8acoOUQUpNaw/KcCFp3Icf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47" y="3119717"/>
            <a:ext cx="7114254" cy="349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3096"/>
            <a:ext cx="40473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Cadence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82293"/>
            <a:ext cx="1196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Обычное приложение </a:t>
            </a:r>
            <a:r>
              <a:rPr lang="en-US" dirty="0" smtClean="0"/>
              <a:t>Cadence </a:t>
            </a:r>
            <a:r>
              <a:rPr lang="ru-RU" dirty="0" smtClean="0"/>
              <a:t>состоит из таких частей как </a:t>
            </a:r>
            <a:r>
              <a:rPr lang="en-US" dirty="0" smtClean="0"/>
              <a:t>Cadence service, Workflow Worker, Activity Worker </a:t>
            </a:r>
            <a:r>
              <a:rPr lang="ru-RU" dirty="0" smtClean="0"/>
              <a:t>и </a:t>
            </a:r>
            <a:r>
              <a:rPr lang="en-US" dirty="0" smtClean="0"/>
              <a:t>External Client.</a:t>
            </a:r>
            <a:endParaRPr lang="ru-RU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Cadence Service </a:t>
            </a:r>
            <a:r>
              <a:rPr lang="ru-RU" dirty="0" smtClean="0"/>
              <a:t>поддерживает состояние рабочего процесса и связанного с ним таймера. Он содержит внутренние очереди (списки задач), которые реализуют обмен информацией с внешними пользователями.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Workflow Worker </a:t>
            </a:r>
            <a:r>
              <a:rPr lang="ru-RU" dirty="0" smtClean="0"/>
              <a:t>осуществляет выполнение кода </a:t>
            </a:r>
            <a:r>
              <a:rPr lang="en-US" dirty="0" smtClean="0"/>
              <a:t>workflow. </a:t>
            </a:r>
            <a:r>
              <a:rPr lang="ru-RU" dirty="0" smtClean="0"/>
              <a:t>Он получает задачу, которая состоит из нескольких заданий. Процесс обрабатывает их при помощи </a:t>
            </a:r>
            <a:r>
              <a:rPr lang="en-US" dirty="0"/>
              <a:t>Cadence Service </a:t>
            </a:r>
            <a:r>
              <a:rPr lang="ru-RU" dirty="0" smtClean="0"/>
              <a:t>и возвращает полученное решение.</a:t>
            </a:r>
          </a:p>
          <a:p>
            <a:pPr algn="just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45545"/>
            <a:ext cx="4966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/>
              <a:t>Activity – </a:t>
            </a:r>
            <a:r>
              <a:rPr lang="ru-RU" dirty="0" smtClean="0"/>
              <a:t>это небольшие куски кода, которые выполняют некоторые специфические действия, такие как изменение базы данных, скачивание файла и т.д.  Именно с помощью </a:t>
            </a:r>
            <a:r>
              <a:rPr lang="en-US" dirty="0" smtClean="0"/>
              <a:t>activity </a:t>
            </a:r>
            <a:r>
              <a:rPr lang="ru-RU" dirty="0" smtClean="0"/>
              <a:t>осуществляется взаимодействие с внешним миром. </a:t>
            </a:r>
            <a:r>
              <a:rPr lang="en-US" dirty="0" smtClean="0"/>
              <a:t>Activity </a:t>
            </a:r>
            <a:r>
              <a:rPr lang="ru-RU" dirty="0" smtClean="0"/>
              <a:t>выполняются посредством </a:t>
            </a:r>
            <a:r>
              <a:rPr lang="en-US" dirty="0"/>
              <a:t>Activity </a:t>
            </a:r>
            <a:r>
              <a:rPr lang="en-US" dirty="0" smtClean="0"/>
              <a:t>Worker</a:t>
            </a:r>
            <a:r>
              <a:rPr lang="ru-RU" dirty="0" smtClean="0"/>
              <a:t>, который получает задания от </a:t>
            </a:r>
            <a:r>
              <a:rPr lang="en-US" dirty="0" smtClean="0"/>
              <a:t>Cadence</a:t>
            </a:r>
            <a:r>
              <a:rPr lang="ru-RU" dirty="0" smtClean="0"/>
              <a:t> </a:t>
            </a:r>
            <a:r>
              <a:rPr lang="en-US" dirty="0"/>
              <a:t>Service</a:t>
            </a:r>
            <a:r>
              <a:rPr lang="ru-RU" dirty="0" smtClean="0"/>
              <a:t>, запускает их на выполнение и сообщает о статусе завершения работы.</a:t>
            </a:r>
          </a:p>
          <a:p>
            <a:pPr marL="342900" indent="-342900">
              <a:buAutoNum type="arabicPeriod" startAt="3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9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" y="478972"/>
            <a:ext cx="38066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workflow?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" y="1280928"/>
            <a:ext cx="11676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en-US" dirty="0" smtClean="0"/>
              <a:t>Workflow</a:t>
            </a:r>
            <a:r>
              <a:rPr lang="ru-RU" dirty="0" smtClean="0"/>
              <a:t> -  это реализация координации</a:t>
            </a:r>
            <a:r>
              <a:rPr lang="en-US" dirty="0" smtClean="0"/>
              <a:t> </a:t>
            </a:r>
            <a:r>
              <a:rPr lang="ru-RU" dirty="0" smtClean="0"/>
              <a:t>заданий. Платформа </a:t>
            </a:r>
            <a:r>
              <a:rPr lang="en-US" dirty="0" smtClean="0"/>
              <a:t>Cadence </a:t>
            </a:r>
            <a:r>
              <a:rPr lang="ru-RU" dirty="0" smtClean="0"/>
              <a:t>позволяет написать </a:t>
            </a:r>
            <a:r>
              <a:rPr lang="en-US" dirty="0" smtClean="0"/>
              <a:t>workflow </a:t>
            </a:r>
            <a:r>
              <a:rPr lang="ru-RU" dirty="0" smtClean="0"/>
              <a:t>в виде процедурного кода, реализованного на одном из языков программирования. </a:t>
            </a:r>
            <a:r>
              <a:rPr lang="ru-RU" dirty="0"/>
              <a:t> </a:t>
            </a:r>
            <a:r>
              <a:rPr lang="en-US" dirty="0" smtClean="0"/>
              <a:t>Workflow </a:t>
            </a:r>
            <a:r>
              <a:rPr lang="ru-RU" dirty="0" smtClean="0"/>
              <a:t>представляет из себя функцию, которая </a:t>
            </a:r>
            <a:r>
              <a:rPr lang="ru-RU" dirty="0" smtClean="0"/>
              <a:t>выполн</a:t>
            </a:r>
            <a:r>
              <a:rPr lang="ru-RU" dirty="0" smtClean="0"/>
              <a:t>яет</a:t>
            </a:r>
            <a:r>
              <a:rPr lang="en-US" dirty="0" smtClean="0"/>
              <a:t> activity (</a:t>
            </a:r>
            <a:r>
              <a:rPr lang="ru-RU" dirty="0" smtClean="0"/>
              <a:t>действия</a:t>
            </a:r>
            <a:r>
              <a:rPr lang="en-US" dirty="0" smtClean="0"/>
              <a:t>) </a:t>
            </a:r>
            <a:r>
              <a:rPr lang="ru-RU" dirty="0" smtClean="0"/>
              <a:t>в некотором определенном порядке. </a:t>
            </a:r>
          </a:p>
          <a:p>
            <a:pPr algn="just"/>
            <a:r>
              <a:rPr lang="ru-RU" dirty="0" smtClean="0"/>
              <a:t>Первый </a:t>
            </a:r>
            <a:r>
              <a:rPr lang="ru-RU" dirty="0" smtClean="0"/>
              <a:t>параметр, который передается в </a:t>
            </a:r>
            <a:r>
              <a:rPr lang="en-US" dirty="0" smtClean="0"/>
              <a:t>workflow – context. </a:t>
            </a:r>
            <a:r>
              <a:rPr lang="ru-RU" dirty="0" smtClean="0"/>
              <a:t>Он является обязательным для всех функций </a:t>
            </a:r>
            <a:r>
              <a:rPr lang="en-US" dirty="0" smtClean="0"/>
              <a:t>workflow </a:t>
            </a:r>
            <a:r>
              <a:rPr lang="ru-RU" dirty="0" smtClean="0"/>
              <a:t>и используется клиентской библиотекой </a:t>
            </a:r>
            <a:r>
              <a:rPr lang="en-US" dirty="0" smtClean="0"/>
              <a:t>Cadence </a:t>
            </a:r>
            <a:r>
              <a:rPr lang="ru-RU" dirty="0" smtClean="0"/>
              <a:t>для передачи</a:t>
            </a:r>
            <a:r>
              <a:rPr lang="en-US" dirty="0"/>
              <a:t> </a:t>
            </a:r>
            <a:r>
              <a:rPr lang="ru-RU" dirty="0" smtClean="0"/>
              <a:t>данных о выполнении текущего процесса.</a:t>
            </a:r>
          </a:p>
          <a:p>
            <a:pPr algn="just"/>
            <a:r>
              <a:rPr lang="ru-RU" dirty="0" smtClean="0"/>
              <a:t>Остальные </a:t>
            </a:r>
            <a:r>
              <a:rPr lang="ru-RU" dirty="0" smtClean="0"/>
              <a:t>параметры использую</a:t>
            </a:r>
            <a:r>
              <a:rPr lang="ru-RU" dirty="0"/>
              <a:t>т</a:t>
            </a:r>
            <a:r>
              <a:rPr lang="ru-RU" dirty="0" smtClean="0"/>
              <a:t>ся </a:t>
            </a:r>
            <a:r>
              <a:rPr lang="ru-RU" dirty="0"/>
              <a:t>для передачи пользовательских данных </a:t>
            </a:r>
            <a:r>
              <a:rPr lang="ru-RU" dirty="0" smtClean="0"/>
              <a:t>в </a:t>
            </a:r>
            <a:r>
              <a:rPr lang="en-US" dirty="0" smtClean="0"/>
              <a:t>workflow</a:t>
            </a:r>
            <a:r>
              <a:rPr lang="ru-RU" dirty="0" smtClean="0"/>
              <a:t> при </a:t>
            </a:r>
            <a:r>
              <a:rPr lang="ru-RU" dirty="0" smtClean="0"/>
              <a:t>запуске</a:t>
            </a:r>
            <a:r>
              <a:rPr lang="ru-RU" dirty="0" smtClean="0"/>
              <a:t>. </a:t>
            </a:r>
            <a:r>
              <a:rPr lang="en-US" dirty="0" smtClean="0"/>
              <a:t>Workflow</a:t>
            </a:r>
            <a:r>
              <a:rPr lang="ru-RU" dirty="0" smtClean="0"/>
              <a:t> может иметь один или несколько таких параметров.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2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04" y="318052"/>
            <a:ext cx="53589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2167" y="918891"/>
            <a:ext cx="567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Весь написанный код состоит из 2 </a:t>
            </a:r>
            <a:r>
              <a:rPr lang="en-US" dirty="0" smtClean="0"/>
              <a:t>Activity </a:t>
            </a:r>
            <a:r>
              <a:rPr lang="ru-RU" dirty="0" smtClean="0"/>
              <a:t>и </a:t>
            </a:r>
            <a:r>
              <a:rPr lang="en-US" dirty="0" smtClean="0"/>
              <a:t>Workflow. </a:t>
            </a:r>
          </a:p>
          <a:p>
            <a:endParaRPr lang="en-US" dirty="0" smtClean="0"/>
          </a:p>
        </p:txBody>
      </p:sp>
      <p:pic>
        <p:nvPicPr>
          <p:cNvPr id="1031" name="Picture 7" descr="https://sun1-92.userapi.com/lAU-3KgCBJRB9mSWKBTDmBOsz8e63gmgNdE9kQ/1W7dRqA1rJ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51" y="3012249"/>
            <a:ext cx="479107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1392047"/>
            <a:ext cx="562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Результатом работы </a:t>
            </a:r>
            <a:r>
              <a:rPr lang="en-US" dirty="0"/>
              <a:t>Activity </a:t>
            </a:r>
            <a:r>
              <a:rPr lang="en-US" dirty="0" err="1"/>
              <a:t>InfoStruct</a:t>
            </a:r>
            <a:r>
              <a:rPr lang="en-US" dirty="0"/>
              <a:t> </a:t>
            </a:r>
            <a:r>
              <a:rPr lang="ru-RU" dirty="0"/>
              <a:t>является заполненная структура с полями </a:t>
            </a:r>
            <a:r>
              <a:rPr lang="en-US" dirty="0"/>
              <a:t>Data </a:t>
            </a:r>
            <a:r>
              <a:rPr lang="ru-RU" dirty="0" smtClean="0"/>
              <a:t>и </a:t>
            </a:r>
            <a:r>
              <a:rPr lang="en-US" dirty="0" smtClean="0"/>
              <a:t>Status, </a:t>
            </a:r>
            <a:r>
              <a:rPr lang="ru-RU" dirty="0"/>
              <a:t>последнее из которых заполняется случайным образом, используя для этого функцию </a:t>
            </a:r>
            <a:r>
              <a:rPr lang="en-US" dirty="0" err="1"/>
              <a:t>RandomStatus</a:t>
            </a:r>
            <a:r>
              <a:rPr lang="en-US" dirty="0"/>
              <a:t>.</a:t>
            </a:r>
          </a:p>
          <a:p>
            <a:pPr algn="just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64087" y="1392047"/>
            <a:ext cx="568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Activity </a:t>
            </a:r>
            <a:r>
              <a:rPr lang="en-US" dirty="0" err="1"/>
              <a:t>InfoStrustResult</a:t>
            </a:r>
            <a:r>
              <a:rPr lang="en-US" dirty="0"/>
              <a:t> </a:t>
            </a:r>
            <a:r>
              <a:rPr lang="ru-RU" dirty="0"/>
              <a:t>в зависимости от значения поля </a:t>
            </a:r>
            <a:r>
              <a:rPr lang="en-US" dirty="0"/>
              <a:t>Status</a:t>
            </a:r>
            <a:r>
              <a:rPr lang="ru-RU" dirty="0"/>
              <a:t> возвращает соответствующий результат: если </a:t>
            </a:r>
            <a:r>
              <a:rPr lang="en-US" dirty="0"/>
              <a:t>Status</a:t>
            </a:r>
            <a:r>
              <a:rPr lang="ru-RU" dirty="0"/>
              <a:t> = «</a:t>
            </a:r>
            <a:r>
              <a:rPr lang="en-US" dirty="0"/>
              <a:t>Ok</a:t>
            </a:r>
            <a:r>
              <a:rPr lang="ru-RU" dirty="0"/>
              <a:t>», то возвращается следующая строка «</a:t>
            </a:r>
            <a:r>
              <a:rPr lang="en-US" dirty="0"/>
              <a:t>Today is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значение поля </a:t>
            </a:r>
            <a:r>
              <a:rPr lang="en-US" dirty="0"/>
              <a:t>Data, </a:t>
            </a:r>
            <a:r>
              <a:rPr lang="ru-RU" dirty="0"/>
              <a:t>если </a:t>
            </a:r>
            <a:r>
              <a:rPr lang="en-US" dirty="0"/>
              <a:t>Status</a:t>
            </a:r>
            <a:r>
              <a:rPr lang="ru-RU" dirty="0"/>
              <a:t> = «</a:t>
            </a:r>
            <a:r>
              <a:rPr lang="en-US" dirty="0"/>
              <a:t>Fail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то возвращается значение поля </a:t>
            </a:r>
            <a:r>
              <a:rPr lang="en-US" dirty="0"/>
              <a:t>Status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1035" name="Picture 11" descr="https://sun1-88.userapi.com/iLbwQg-0oyTIA4W089BWhWYEjjlC4VijwPhzcw/2579jBj9RZ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" y="4431194"/>
            <a:ext cx="28098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sun1-17.userapi.com/F5gUeqj3u9erP0tTbYLFc5FvDBA-wPJfqi-DJQ/5qpb1ZHZvs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6" y="3012249"/>
            <a:ext cx="55721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65" y="198783"/>
            <a:ext cx="5660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327991" y="982005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en-US" dirty="0" err="1" smtClean="0"/>
              <a:t>InfWorkflow</a:t>
            </a:r>
            <a:r>
              <a:rPr lang="en-US" dirty="0" smtClean="0"/>
              <a:t> </a:t>
            </a:r>
            <a:r>
              <a:rPr lang="ru-RU" dirty="0" smtClean="0"/>
              <a:t>запускает на выполнение </a:t>
            </a:r>
            <a:r>
              <a:rPr lang="en-US" dirty="0"/>
              <a:t>Activity </a:t>
            </a:r>
            <a:r>
              <a:rPr lang="en-US" dirty="0" err="1"/>
              <a:t>InfoStruct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Activity </a:t>
            </a:r>
            <a:r>
              <a:rPr lang="en-US" dirty="0" err="1" smtClean="0"/>
              <a:t>InfoStrustResult</a:t>
            </a:r>
            <a:r>
              <a:rPr lang="ru-RU" dirty="0" smtClean="0"/>
              <a:t> в нужном порядке и возвращает результат работы в переменной </a:t>
            </a:r>
            <a:r>
              <a:rPr lang="en-US" dirty="0" smtClean="0"/>
              <a:t>result </a:t>
            </a:r>
            <a:r>
              <a:rPr lang="ru-RU" dirty="0" smtClean="0"/>
              <a:t>вместе со строкой «</a:t>
            </a:r>
            <a:r>
              <a:rPr lang="en-US" dirty="0" smtClean="0"/>
              <a:t>Result is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2" name="Picture 4" descr="https://sun1-18.userapi.com/_eb_fplJCU40WsYzJo4yOQVH3eobqKbs3m3vzw/ama5KtPev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7" y="1739349"/>
            <a:ext cx="6722303" cy="49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540" y="573639"/>
            <a:ext cx="68494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pic>
        <p:nvPicPr>
          <p:cNvPr id="3078" name="Picture 6" descr="https://sun1-47.userapi.com/0upVRRxnDoUFpIFrXtG2sv7f_mCMj2JXdOK6rA/2WiJdHqo1q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65" y="3940935"/>
            <a:ext cx="6102626" cy="234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7321" y="1620079"/>
            <a:ext cx="11467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Данный тест проверяет корректность работы </a:t>
            </a:r>
            <a:r>
              <a:rPr lang="en-US" dirty="0" smtClean="0"/>
              <a:t>workflow. </a:t>
            </a:r>
            <a:r>
              <a:rPr lang="ru-RU" dirty="0" smtClean="0"/>
              <a:t>Вызов </a:t>
            </a:r>
            <a:r>
              <a:rPr lang="en-US" dirty="0" err="1" smtClean="0"/>
              <a:t>s.env.ExecuteWorkflow</a:t>
            </a:r>
            <a:r>
              <a:rPr lang="en-US" dirty="0" smtClean="0"/>
              <a:t>(…)</a:t>
            </a:r>
            <a:r>
              <a:rPr lang="ru-RU" dirty="0" smtClean="0"/>
              <a:t> запускает на выполнение </a:t>
            </a:r>
            <a:r>
              <a:rPr lang="en-US" dirty="0" smtClean="0"/>
              <a:t>workflow</a:t>
            </a:r>
            <a:r>
              <a:rPr lang="ru-RU" dirty="0" smtClean="0"/>
              <a:t>, </a:t>
            </a:r>
            <a:r>
              <a:rPr lang="en-US" dirty="0" smtClean="0"/>
              <a:t>c </a:t>
            </a:r>
            <a:r>
              <a:rPr lang="ru-RU" dirty="0" smtClean="0"/>
              <a:t>прописанными внутри </a:t>
            </a:r>
            <a:r>
              <a:rPr lang="en-US" dirty="0" smtClean="0"/>
              <a:t>activity. </a:t>
            </a:r>
            <a:r>
              <a:rPr lang="ru-RU" dirty="0" smtClean="0"/>
              <a:t>Первый параметр –</a:t>
            </a:r>
            <a:r>
              <a:rPr lang="en-US" dirty="0" smtClean="0"/>
              <a:t> </a:t>
            </a:r>
            <a:r>
              <a:rPr lang="ru-RU" dirty="0" smtClean="0"/>
              <a:t>имя </a:t>
            </a:r>
            <a:r>
              <a:rPr lang="en-US" dirty="0" smtClean="0"/>
              <a:t>workflow, </a:t>
            </a:r>
            <a:r>
              <a:rPr lang="ru-RU" dirty="0" smtClean="0"/>
              <a:t>следующие параметры содержат пользовательские данные, необходимые для запуска</a:t>
            </a:r>
            <a:r>
              <a:rPr lang="en-US" dirty="0" smtClean="0"/>
              <a:t>. </a:t>
            </a:r>
            <a:r>
              <a:rPr lang="ru-RU" dirty="0" smtClean="0"/>
              <a:t>После выполнения </a:t>
            </a:r>
            <a:r>
              <a:rPr lang="en-US" dirty="0" smtClean="0"/>
              <a:t>workflow, </a:t>
            </a:r>
            <a:r>
              <a:rPr lang="ru-RU" dirty="0" smtClean="0"/>
              <a:t>возвращается статус </a:t>
            </a:r>
            <a:r>
              <a:rPr lang="ru-RU" dirty="0" smtClean="0"/>
              <a:t>завершения посредством вызова </a:t>
            </a:r>
            <a:r>
              <a:rPr lang="en-US" dirty="0" err="1" smtClean="0"/>
              <a:t>s.env.IsWorflowCompleted</a:t>
            </a:r>
            <a:r>
              <a:rPr lang="en-US" dirty="0" smtClean="0"/>
              <a:t>. </a:t>
            </a:r>
            <a:r>
              <a:rPr lang="ru-RU" dirty="0" smtClean="0"/>
              <a:t>Возвращаемое значение вызова </a:t>
            </a:r>
            <a:r>
              <a:rPr lang="en-US" dirty="0" err="1" smtClean="0"/>
              <a:t>s.env.GetWorkflowError</a:t>
            </a:r>
            <a:r>
              <a:rPr lang="ru-RU" dirty="0" smtClean="0"/>
              <a:t> проверяет выполнение </a:t>
            </a:r>
            <a:r>
              <a:rPr lang="en-US" dirty="0" smtClean="0"/>
              <a:t>workflow</a:t>
            </a:r>
            <a:r>
              <a:rPr lang="ru-RU" dirty="0" smtClean="0"/>
              <a:t> на наличие ошибок.</a:t>
            </a:r>
            <a:endParaRPr lang="ru-RU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22" y="603379"/>
            <a:ext cx="6548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Тесты.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Picture 2" descr="https://sun1-15.userapi.com/TZ_AZ5ClWiteLMThi5DrF3Ptar-gyV1-V-34yQ/_b-4iCC7K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2" y="3250097"/>
            <a:ext cx="10555356" cy="285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22" y="1518934"/>
            <a:ext cx="1147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Тест проверяет выполнение </a:t>
            </a:r>
            <a:r>
              <a:rPr lang="en-US" dirty="0" smtClean="0"/>
              <a:t>workflow, </a:t>
            </a:r>
            <a:r>
              <a:rPr lang="ru-RU" dirty="0" smtClean="0"/>
              <a:t>в </a:t>
            </a:r>
            <a:r>
              <a:rPr lang="ru-RU" dirty="0" smtClean="0"/>
              <a:t>случае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если </a:t>
            </a:r>
            <a:r>
              <a:rPr lang="en-US" dirty="0" smtClean="0"/>
              <a:t>activity </a:t>
            </a:r>
            <a:r>
              <a:rPr lang="en-US" dirty="0" err="1" smtClean="0"/>
              <a:t>Infostruct</a:t>
            </a:r>
            <a:r>
              <a:rPr lang="en-US" dirty="0" smtClean="0"/>
              <a:t> </a:t>
            </a:r>
            <a:r>
              <a:rPr lang="ru-RU" dirty="0" smtClean="0"/>
              <a:t>выдает ошибку. Для этого </a:t>
            </a:r>
            <a:r>
              <a:rPr lang="ru-RU" dirty="0" smtClean="0"/>
              <a:t>  </a:t>
            </a:r>
            <a:r>
              <a:rPr lang="ru-RU" dirty="0" smtClean="0"/>
              <a:t>реальное </a:t>
            </a:r>
            <a:r>
              <a:rPr lang="en-US" dirty="0" smtClean="0"/>
              <a:t>activity </a:t>
            </a:r>
            <a:r>
              <a:rPr lang="ru-RU" dirty="0" smtClean="0"/>
              <a:t>заменяется</a:t>
            </a:r>
            <a:r>
              <a:rPr lang="en-US" dirty="0" smtClean="0"/>
              <a:t> </a:t>
            </a:r>
            <a:r>
              <a:rPr lang="ru-RU" dirty="0" smtClean="0"/>
              <a:t>тестовым, </a:t>
            </a:r>
            <a:r>
              <a:rPr lang="ru-RU" dirty="0" smtClean="0"/>
              <a:t>которое </a:t>
            </a:r>
            <a:r>
              <a:rPr lang="ru-RU" dirty="0" smtClean="0"/>
              <a:t>при вызове должно </a:t>
            </a:r>
            <a:r>
              <a:rPr lang="ru-RU" dirty="0" smtClean="0"/>
              <a:t>вернуть ошибку. </a:t>
            </a:r>
            <a:r>
              <a:rPr lang="ru-RU" dirty="0"/>
              <a:t>З</a:t>
            </a:r>
            <a:r>
              <a:rPr lang="ru-RU" dirty="0" smtClean="0"/>
              <a:t>апускается выполнение </a:t>
            </a:r>
            <a:r>
              <a:rPr lang="en-US" dirty="0" smtClean="0"/>
              <a:t>workflow </a:t>
            </a:r>
            <a:r>
              <a:rPr lang="ru-RU" dirty="0" smtClean="0"/>
              <a:t>с помощью вызова </a:t>
            </a:r>
            <a:r>
              <a:rPr lang="en-US" dirty="0" err="1" smtClean="0"/>
              <a:t>s.env.ExecuteWorkflow</a:t>
            </a:r>
            <a:r>
              <a:rPr lang="ru-RU" dirty="0" smtClean="0"/>
              <a:t>, затем, если работа </a:t>
            </a:r>
            <a:r>
              <a:rPr lang="en-US" dirty="0" smtClean="0"/>
              <a:t>workflow</a:t>
            </a:r>
            <a:r>
              <a:rPr lang="ru-RU" dirty="0" smtClean="0"/>
              <a:t> корректна, то он завершается и возвращает ожидаемую ошибку.</a:t>
            </a:r>
            <a:r>
              <a:rPr lang="en-US" dirty="0" smtClean="0"/>
              <a:t>  </a:t>
            </a:r>
            <a:r>
              <a:rPr lang="ru-RU" dirty="0" smtClean="0"/>
              <a:t>Аналогичный тест был написан для </a:t>
            </a:r>
            <a:r>
              <a:rPr lang="en-US" dirty="0" smtClean="0"/>
              <a:t>activity </a:t>
            </a:r>
            <a:r>
              <a:rPr lang="en-US" dirty="0" err="1" smtClean="0"/>
              <a:t>InfoStructResult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6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844" y="576469"/>
            <a:ext cx="6548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Тесты.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3" name="Picture 8" descr="https://sun1-92.userapi.com/KEJaI-AvH7XDTnGi9ZHoqoBlKcMePYrNGwpNuA/rXY-A8ECuU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76" y="2394211"/>
            <a:ext cx="6086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3183" y="1987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88844" y="2530300"/>
            <a:ext cx="5079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Данный тест проверяет корректность входных параметров в </a:t>
            </a:r>
            <a:r>
              <a:rPr lang="en-US" dirty="0" smtClean="0"/>
              <a:t>activity </a:t>
            </a:r>
            <a:r>
              <a:rPr lang="en-US" dirty="0" err="1" smtClean="0"/>
              <a:t>InfoStruct</a:t>
            </a:r>
            <a:r>
              <a:rPr lang="ru-RU" dirty="0" smtClean="0"/>
              <a:t>, то есть сопоставляется </a:t>
            </a:r>
            <a:r>
              <a:rPr lang="ru-RU" dirty="0" smtClean="0"/>
              <a:t> </a:t>
            </a:r>
            <a:r>
              <a:rPr lang="ru-RU" dirty="0" smtClean="0"/>
              <a:t>параметр, который был передан </a:t>
            </a:r>
            <a:r>
              <a:rPr lang="en-US" dirty="0" smtClean="0"/>
              <a:t>workflow</a:t>
            </a:r>
            <a:r>
              <a:rPr lang="ru-RU" dirty="0" smtClean="0"/>
              <a:t> и тот, который был получен в </a:t>
            </a:r>
            <a:r>
              <a:rPr lang="en-US" dirty="0" smtClean="0"/>
              <a:t>activity. </a:t>
            </a:r>
            <a:r>
              <a:rPr lang="ru-RU" dirty="0" smtClean="0"/>
              <a:t>Заменяется тело исходного </a:t>
            </a:r>
            <a:r>
              <a:rPr lang="en-US" dirty="0" smtClean="0"/>
              <a:t>activity </a:t>
            </a:r>
            <a:r>
              <a:rPr lang="ru-RU" dirty="0" smtClean="0"/>
              <a:t>на альтернативный код с проверкой полученных параметров. Всякий раз при вызова этого </a:t>
            </a:r>
            <a:r>
              <a:rPr lang="en-US" dirty="0" smtClean="0"/>
              <a:t>activity</a:t>
            </a:r>
            <a:r>
              <a:rPr lang="ru-RU" dirty="0" smtClean="0"/>
              <a:t>, будет выполняться новый кусок кода. 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8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882</TotalTime>
  <Words>229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Татьяна Озерова</dc:creator>
  <cp:lastModifiedBy>Татьяна Озерова</cp:lastModifiedBy>
  <cp:revision>50</cp:revision>
  <dcterms:created xsi:type="dcterms:W3CDTF">2020-04-08T15:22:27Z</dcterms:created>
  <dcterms:modified xsi:type="dcterms:W3CDTF">2020-04-13T20:03:51Z</dcterms:modified>
</cp:coreProperties>
</file>