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2" r:id="rId5"/>
    <p:sldId id="259" r:id="rId6"/>
    <p:sldId id="264" r:id="rId7"/>
    <p:sldId id="265" r:id="rId8"/>
    <p:sldId id="266" r:id="rId9"/>
    <p:sldId id="268" r:id="rId10"/>
    <p:sldId id="273" r:id="rId11"/>
    <p:sldId id="271" r:id="rId12"/>
    <p:sldId id="274" r:id="rId13"/>
    <p:sldId id="27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custom-object-detection-using-tensorflow-from-scratch-e61da2e10087" TargetMode="External"/><Relationship Id="rId2" Type="http://schemas.openxmlformats.org/officeDocument/2006/relationships/hyperlink" Target="https://medium.com/axinc-ai/mobilenetssd-a-machine-learning-model-for-fast-object-detection-37352ce6da7d#:~:text=MobilenetSSD%20is%20an%20object%20detection,detection%20optimized%20for%20mobile%20devic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abs/1512.023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776C-37AE-9E45-83EF-F0F11DDA6486}"/>
              </a:ext>
            </a:extLst>
          </p:cNvPr>
          <p:cNvSpPr>
            <a:spLocks noGrp="1"/>
          </p:cNvSpPr>
          <p:nvPr>
            <p:ph type="ctrTitle"/>
          </p:nvPr>
        </p:nvSpPr>
        <p:spPr>
          <a:xfrm>
            <a:off x="1876425" y="690881"/>
            <a:ext cx="9030387" cy="2565082"/>
          </a:xfrm>
        </p:spPr>
        <p:txBody>
          <a:bodyPr>
            <a:normAutofit fontScale="90000"/>
          </a:bodyPr>
          <a:lstStyle/>
          <a:p>
            <a:pPr algn="ctr"/>
            <a:r>
              <a:rPr lang="en-US" sz="6000" dirty="0"/>
              <a:t>Neural Network and fuzzy control</a:t>
            </a:r>
            <a:br>
              <a:rPr lang="en-US" dirty="0"/>
            </a:br>
            <a:br>
              <a:rPr lang="en-US" dirty="0"/>
            </a:br>
            <a:r>
              <a:rPr lang="en-US" dirty="0"/>
              <a:t>Project review 3</a:t>
            </a:r>
          </a:p>
        </p:txBody>
      </p:sp>
      <p:sp>
        <p:nvSpPr>
          <p:cNvPr id="3" name="Subtitle 2">
            <a:extLst>
              <a:ext uri="{FF2B5EF4-FFF2-40B4-BE49-F238E27FC236}">
                <a16:creationId xmlns:a16="http://schemas.microsoft.com/office/drawing/2014/main" id="{B8E833CF-DC16-614A-A9AD-D74EA242AE7F}"/>
              </a:ext>
            </a:extLst>
          </p:cNvPr>
          <p:cNvSpPr>
            <a:spLocks noGrp="1"/>
          </p:cNvSpPr>
          <p:nvPr>
            <p:ph type="subTitle" idx="1"/>
          </p:nvPr>
        </p:nvSpPr>
        <p:spPr>
          <a:xfrm>
            <a:off x="1876425" y="3602038"/>
            <a:ext cx="8700136" cy="2565082"/>
          </a:xfrm>
        </p:spPr>
        <p:txBody>
          <a:bodyPr>
            <a:noAutofit/>
          </a:bodyPr>
          <a:lstStyle/>
          <a:p>
            <a:pPr algn="r"/>
            <a:r>
              <a:rPr lang="en-US" sz="2800" b="1" dirty="0">
                <a:solidFill>
                  <a:schemeClr val="tx1"/>
                </a:solidFill>
              </a:rPr>
              <a:t>BY-</a:t>
            </a:r>
          </a:p>
          <a:p>
            <a:pPr algn="r"/>
            <a:r>
              <a:rPr lang="en-US" sz="2800" b="1" dirty="0">
                <a:solidFill>
                  <a:schemeClr val="tx1"/>
                </a:solidFill>
              </a:rPr>
              <a:t>SHASHANK SRIDHAR 19BCE1429</a:t>
            </a:r>
          </a:p>
          <a:p>
            <a:pPr algn="r"/>
            <a:r>
              <a:rPr lang="en-US" sz="2800" b="1" dirty="0" err="1">
                <a:solidFill>
                  <a:schemeClr val="tx1"/>
                </a:solidFill>
              </a:rPr>
              <a:t>Shrisrinivas</a:t>
            </a:r>
            <a:r>
              <a:rPr lang="en-US" sz="2800" b="1" dirty="0">
                <a:solidFill>
                  <a:schemeClr val="tx1"/>
                </a:solidFill>
              </a:rPr>
              <a:t> P 19BEE1055</a:t>
            </a:r>
          </a:p>
          <a:p>
            <a:pPr algn="r"/>
            <a:r>
              <a:rPr lang="en-US" sz="2800" b="1" dirty="0">
                <a:solidFill>
                  <a:schemeClr val="tx1"/>
                </a:solidFill>
              </a:rPr>
              <a:t>Kamal Kant Yadav 19BEE1149</a:t>
            </a:r>
          </a:p>
          <a:p>
            <a:pPr algn="r"/>
            <a:r>
              <a:rPr lang="en-US" sz="2800" b="1" dirty="0">
                <a:solidFill>
                  <a:schemeClr val="tx1"/>
                </a:solidFill>
              </a:rPr>
              <a:t>TANYA 19BEE1199</a:t>
            </a:r>
          </a:p>
        </p:txBody>
      </p:sp>
    </p:spTree>
    <p:extLst>
      <p:ext uri="{BB962C8B-B14F-4D97-AF65-F5344CB8AC3E}">
        <p14:creationId xmlns:p14="http://schemas.microsoft.com/office/powerpoint/2010/main" val="304496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7804-1F8C-4AB9-9F2A-9EA77BAF805B}"/>
              </a:ext>
            </a:extLst>
          </p:cNvPr>
          <p:cNvSpPr>
            <a:spLocks noGrp="1"/>
          </p:cNvSpPr>
          <p:nvPr>
            <p:ph type="title"/>
          </p:nvPr>
        </p:nvSpPr>
        <p:spPr/>
        <p:txBody>
          <a:bodyPr/>
          <a:lstStyle/>
          <a:p>
            <a:r>
              <a:rPr lang="en-IN" dirty="0"/>
              <a:t>Block diagram</a:t>
            </a:r>
          </a:p>
        </p:txBody>
      </p:sp>
      <p:pic>
        <p:nvPicPr>
          <p:cNvPr id="13" name="Content Placeholder 12">
            <a:extLst>
              <a:ext uri="{FF2B5EF4-FFF2-40B4-BE49-F238E27FC236}">
                <a16:creationId xmlns:a16="http://schemas.microsoft.com/office/drawing/2014/main" id="{1FC99466-8C84-4BF8-8CFA-A26E7C4EEC6B}"/>
              </a:ext>
            </a:extLst>
          </p:cNvPr>
          <p:cNvPicPr>
            <a:picLocks noGrp="1" noChangeAspect="1"/>
          </p:cNvPicPr>
          <p:nvPr>
            <p:ph idx="1"/>
          </p:nvPr>
        </p:nvPicPr>
        <p:blipFill>
          <a:blip r:embed="rId2"/>
          <a:stretch>
            <a:fillRect/>
          </a:stretch>
        </p:blipFill>
        <p:spPr>
          <a:xfrm>
            <a:off x="688871" y="2097087"/>
            <a:ext cx="9990716" cy="4027266"/>
          </a:xfrm>
        </p:spPr>
      </p:pic>
    </p:spTree>
    <p:extLst>
      <p:ext uri="{BB962C8B-B14F-4D97-AF65-F5344CB8AC3E}">
        <p14:creationId xmlns:p14="http://schemas.microsoft.com/office/powerpoint/2010/main" val="384781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820F-2765-4845-AFA8-BA1335FCAAF5}"/>
              </a:ext>
            </a:extLst>
          </p:cNvPr>
          <p:cNvSpPr>
            <a:spLocks noGrp="1"/>
          </p:cNvSpPr>
          <p:nvPr>
            <p:ph type="title"/>
          </p:nvPr>
        </p:nvSpPr>
        <p:spPr/>
        <p:txBody>
          <a:bodyPr/>
          <a:lstStyle/>
          <a:p>
            <a:r>
              <a:rPr lang="en-IN" dirty="0"/>
              <a:t>Work Progress</a:t>
            </a:r>
          </a:p>
        </p:txBody>
      </p:sp>
      <p:sp>
        <p:nvSpPr>
          <p:cNvPr id="3" name="Content Placeholder 2">
            <a:extLst>
              <a:ext uri="{FF2B5EF4-FFF2-40B4-BE49-F238E27FC236}">
                <a16:creationId xmlns:a16="http://schemas.microsoft.com/office/drawing/2014/main" id="{09A31426-D0C4-4101-8039-621991D61180}"/>
              </a:ext>
            </a:extLst>
          </p:cNvPr>
          <p:cNvSpPr>
            <a:spLocks noGrp="1"/>
          </p:cNvSpPr>
          <p:nvPr>
            <p:ph idx="1"/>
          </p:nvPr>
        </p:nvSpPr>
        <p:spPr/>
        <p:txBody>
          <a:bodyPr/>
          <a:lstStyle/>
          <a:p>
            <a:pPr marL="0" indent="0">
              <a:buNone/>
            </a:pPr>
            <a:r>
              <a:rPr lang="en-IN" dirty="0"/>
              <a:t>We have applied the same technique to our own customized dataset which could detect object of our own choice and gives the voice regarding the same and also we have implemented colour detection using the same process. Also there is an increase in the efficiency of our system.</a:t>
            </a:r>
          </a:p>
          <a:p>
            <a:pPr marL="0" indent="0">
              <a:buNone/>
            </a:pPr>
            <a:endParaRPr lang="en-IN" dirty="0"/>
          </a:p>
        </p:txBody>
      </p:sp>
      <p:sp>
        <p:nvSpPr>
          <p:cNvPr id="5" name="TextBox 4">
            <a:extLst>
              <a:ext uri="{FF2B5EF4-FFF2-40B4-BE49-F238E27FC236}">
                <a16:creationId xmlns:a16="http://schemas.microsoft.com/office/drawing/2014/main" id="{9FE0725B-8F10-482C-BA3C-52B1A127AA43}"/>
              </a:ext>
            </a:extLst>
          </p:cNvPr>
          <p:cNvSpPr txBox="1"/>
          <p:nvPr/>
        </p:nvSpPr>
        <p:spPr>
          <a:xfrm>
            <a:off x="3033713" y="3244334"/>
            <a:ext cx="6105524"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322743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231E-3F62-4DB0-A9F0-2D72AFD772C3}"/>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EF797631-D455-42C3-8432-DA855C763EE4}"/>
              </a:ext>
            </a:extLst>
          </p:cNvPr>
          <p:cNvSpPr>
            <a:spLocks noGrp="1"/>
          </p:cNvSpPr>
          <p:nvPr>
            <p:ph idx="1"/>
          </p:nvPr>
        </p:nvSpPr>
        <p:spPr/>
        <p:txBody>
          <a:bodyPr/>
          <a:lstStyle/>
          <a:p>
            <a:pPr marL="0" indent="0">
              <a:buNone/>
            </a:pPr>
            <a:r>
              <a:rPr lang="en-GB" dirty="0"/>
              <a:t>The future enhancement of our project can be used for facial recognition in order to take the attendance in the school to avoid mal-practices, to detect the movement of the eyes while driving in order to ensure that the driver is not sleeping to prevent the accidents by alerting the driver by vibrating or by using some sound alerts, it can be used to calculate the distance between two vehicles for parking the vehicle by speech alerts, and so on. </a:t>
            </a:r>
            <a:endParaRPr lang="en-IN" dirty="0"/>
          </a:p>
        </p:txBody>
      </p:sp>
    </p:spTree>
    <p:extLst>
      <p:ext uri="{BB962C8B-B14F-4D97-AF65-F5344CB8AC3E}">
        <p14:creationId xmlns:p14="http://schemas.microsoft.com/office/powerpoint/2010/main" val="316778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4DBD-7632-4CB1-8959-54E3C42B18FD}"/>
              </a:ext>
            </a:extLst>
          </p:cNvPr>
          <p:cNvSpPr>
            <a:spLocks noGrp="1"/>
          </p:cNvSpPr>
          <p:nvPr>
            <p:ph type="title"/>
          </p:nvPr>
        </p:nvSpPr>
        <p:spPr>
          <a:xfrm>
            <a:off x="446088" y="0"/>
            <a:ext cx="9905998" cy="1478570"/>
          </a:xfrm>
        </p:spPr>
        <p:txBody>
          <a:bodyPr>
            <a:normAutofit/>
          </a:bodyPr>
          <a:lstStyle/>
          <a:p>
            <a:pPr algn="ctr"/>
            <a:r>
              <a:rPr lang="en-IN" sz="2400" dirty="0">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CAC2FFE4-332F-4CCE-86A9-910B51D07802}"/>
              </a:ext>
            </a:extLst>
          </p:cNvPr>
          <p:cNvSpPr>
            <a:spLocks noGrp="1"/>
          </p:cNvSpPr>
          <p:nvPr>
            <p:ph idx="1"/>
          </p:nvPr>
        </p:nvSpPr>
        <p:spPr>
          <a:xfrm>
            <a:off x="446089" y="971550"/>
            <a:ext cx="10134598" cy="4228307"/>
          </a:xfrm>
        </p:spPr>
        <p:txBody>
          <a:bodyPr>
            <a:noAutofit/>
          </a:bodyPr>
          <a:lstStyle/>
          <a:p>
            <a:r>
              <a:rPr lang="en-IN" sz="1300" dirty="0">
                <a:latin typeface="Arial Black" panose="020B0A04020102020204" pitchFamily="34" charset="0"/>
                <a:hlinkClick r:id="rId2">
                  <a:extLst>
                    <a:ext uri="{A12FA001-AC4F-418D-AE19-62706E023703}">
                      <ahyp:hlinkClr xmlns:ahyp="http://schemas.microsoft.com/office/drawing/2018/hyperlinkcolor" val="tx"/>
                    </a:ext>
                  </a:extLst>
                </a:hlinkClick>
              </a:rPr>
              <a:t>https://medium.com/axinc-ai/mobilenetssd-a-machine-learning-model-for-fast-object-detection-37352ce6da7d#:~:text=MobilenetSSD%20is%20an%20object%20detection,detection%20optimized%20for%20mobile%20devices</a:t>
            </a:r>
            <a:r>
              <a:rPr lang="en-IN" sz="1300" dirty="0">
                <a:latin typeface="Arial Black" panose="020B0A04020102020204" pitchFamily="34" charset="0"/>
              </a:rPr>
              <a:t>.</a:t>
            </a:r>
          </a:p>
          <a:p>
            <a:r>
              <a:rPr lang="en-IN" sz="1300" dirty="0">
                <a:latin typeface="Arial Black" panose="020B0A04020102020204" pitchFamily="34" charset="0"/>
                <a:hlinkClick r:id="rId3">
                  <a:extLst>
                    <a:ext uri="{A12FA001-AC4F-418D-AE19-62706E023703}">
                      <ahyp:hlinkClr xmlns:ahyp="http://schemas.microsoft.com/office/drawing/2018/hyperlinkcolor" val="tx"/>
                    </a:ext>
                  </a:extLst>
                </a:hlinkClick>
              </a:rPr>
              <a:t>https://towardsdatascience.com/custom-object-detection-using-tensorflow-from-scratch-e61da2e10087</a:t>
            </a:r>
            <a:endParaRPr lang="en-IN" sz="1300" dirty="0">
              <a:latin typeface="Arial Black" panose="020B0A04020102020204" pitchFamily="34" charset="0"/>
            </a:endParaRPr>
          </a:p>
          <a:p>
            <a:r>
              <a:rPr lang="en-IN" sz="1300" u="sng" dirty="0" err="1">
                <a:latin typeface="Arial Black" panose="020B0A04020102020204" pitchFamily="34" charset="0"/>
              </a:rPr>
              <a:t>Yundong</a:t>
            </a:r>
            <a:r>
              <a:rPr lang="en-IN" sz="1300" u="sng" dirty="0">
                <a:latin typeface="Arial Black" panose="020B0A04020102020204" pitchFamily="34" charset="0"/>
              </a:rPr>
              <a:t> Zhang, </a:t>
            </a:r>
            <a:r>
              <a:rPr lang="en-IN" sz="1300" u="sng" dirty="0" err="1">
                <a:latin typeface="Arial Black" panose="020B0A04020102020204" pitchFamily="34" charset="0"/>
              </a:rPr>
              <a:t>Haomin</a:t>
            </a:r>
            <a:r>
              <a:rPr lang="en-IN" sz="1300" u="sng" dirty="0">
                <a:latin typeface="Arial Black" panose="020B0A04020102020204" pitchFamily="34" charset="0"/>
              </a:rPr>
              <a:t> Peng </a:t>
            </a:r>
            <a:r>
              <a:rPr lang="en-IN" sz="1300" u="sng" dirty="0" err="1">
                <a:latin typeface="Arial Black" panose="020B0A04020102020204" pitchFamily="34" charset="0"/>
              </a:rPr>
              <a:t>haomin</a:t>
            </a:r>
            <a:r>
              <a:rPr lang="en-IN" sz="1300" u="sng" dirty="0">
                <a:latin typeface="Arial Black" panose="020B0A04020102020204" pitchFamily="34" charset="0"/>
              </a:rPr>
              <a:t> and Pan Hu, Towards Real- time Detection and Camera Triggering, CS341.</a:t>
            </a:r>
          </a:p>
          <a:p>
            <a:r>
              <a:rPr lang="en-IN" sz="1300" u="sng" dirty="0" err="1">
                <a:latin typeface="Arial Black" panose="020B0A04020102020204" pitchFamily="34" charset="0"/>
              </a:rPr>
              <a:t>Ibai</a:t>
            </a:r>
            <a:r>
              <a:rPr lang="en-IN" sz="1300" u="sng" dirty="0">
                <a:latin typeface="Arial Black" panose="020B0A04020102020204" pitchFamily="34" charset="0"/>
              </a:rPr>
              <a:t> </a:t>
            </a:r>
            <a:r>
              <a:rPr lang="en-IN" sz="1300" u="sng" dirty="0" err="1">
                <a:latin typeface="Arial Black" panose="020B0A04020102020204" pitchFamily="34" charset="0"/>
              </a:rPr>
              <a:t>Gorordo</a:t>
            </a:r>
            <a:r>
              <a:rPr lang="en-IN" sz="1300" u="sng" dirty="0">
                <a:latin typeface="Arial Black" panose="020B0A04020102020204" pitchFamily="34" charset="0"/>
              </a:rPr>
              <a:t> Fernandez and </a:t>
            </a:r>
            <a:r>
              <a:rPr lang="en-IN" sz="1300" u="sng" dirty="0" err="1">
                <a:latin typeface="Arial Black" panose="020B0A04020102020204" pitchFamily="34" charset="0"/>
              </a:rPr>
              <a:t>Chikamune</a:t>
            </a:r>
            <a:r>
              <a:rPr lang="en-IN" sz="1300" u="sng" dirty="0">
                <a:latin typeface="Arial Black" panose="020B0A04020102020204" pitchFamily="34" charset="0"/>
              </a:rPr>
              <a:t> Wada, Shoe Detection Using SSD-</a:t>
            </a:r>
            <a:r>
              <a:rPr lang="en-IN" sz="1300" u="sng" dirty="0" err="1">
                <a:latin typeface="Arial Black" panose="020B0A04020102020204" pitchFamily="34" charset="0"/>
              </a:rPr>
              <a:t>MobileNet</a:t>
            </a:r>
            <a:r>
              <a:rPr lang="en-IN" sz="1300" u="sng" dirty="0">
                <a:latin typeface="Arial Black" panose="020B0A04020102020204" pitchFamily="34" charset="0"/>
              </a:rPr>
              <a:t> Architecture,2020 IEEE 2nd Global Conference on Life Sciences and Technologies (</a:t>
            </a:r>
            <a:r>
              <a:rPr lang="en-IN" sz="1300" u="sng" dirty="0" err="1">
                <a:latin typeface="Arial Black" panose="020B0A04020102020204" pitchFamily="34" charset="0"/>
              </a:rPr>
              <a:t>LifeTech</a:t>
            </a:r>
            <a:r>
              <a:rPr lang="en-IN" sz="1300" u="sng" dirty="0">
                <a:latin typeface="Arial Black" panose="020B0A04020102020204" pitchFamily="34" charset="0"/>
              </a:rPr>
              <a:t> 2020).</a:t>
            </a:r>
          </a:p>
          <a:p>
            <a:r>
              <a:rPr lang="en-IN" sz="1300" u="sng" dirty="0">
                <a:latin typeface="Arial Black" panose="020B0A04020102020204" pitchFamily="34" charset="0"/>
              </a:rPr>
              <a:t>Yu-Chen Chiu, Chi-Yi Tsai, Mind-Da </a:t>
            </a:r>
            <a:r>
              <a:rPr lang="en-IN" sz="1300" u="sng" dirty="0" err="1">
                <a:latin typeface="Arial Black" panose="020B0A04020102020204" pitchFamily="34" charset="0"/>
              </a:rPr>
              <a:t>Ruan</a:t>
            </a:r>
            <a:r>
              <a:rPr lang="en-IN" sz="1300" u="sng" dirty="0">
                <a:latin typeface="Arial Black" panose="020B0A04020102020204" pitchFamily="34" charset="0"/>
              </a:rPr>
              <a:t>, Guan-Yu Shen and </a:t>
            </a:r>
            <a:r>
              <a:rPr lang="en-IN" sz="1300" u="sng" dirty="0" err="1">
                <a:latin typeface="Arial Black" panose="020B0A04020102020204" pitchFamily="34" charset="0"/>
              </a:rPr>
              <a:t>Tsu</a:t>
            </a:r>
            <a:r>
              <a:rPr lang="en-IN" sz="1300" u="sng" dirty="0">
                <a:latin typeface="Arial Black" panose="020B0A04020102020204" pitchFamily="34" charset="0"/>
              </a:rPr>
              <a:t>- Tian Lee, Mobilenet-SSDv2: An Improved Object Detection Model for Embedded Systems, Â©2020 IEEE.</a:t>
            </a:r>
          </a:p>
          <a:p>
            <a:r>
              <a:rPr lang="en-IN" sz="1300" u="sng" dirty="0">
                <a:latin typeface="Arial Black" panose="020B0A04020102020204" pitchFamily="34" charset="0"/>
              </a:rPr>
              <a:t>Andres Heredia and Gabriel Barros-Gavilanes, Video processing inside embedded devices using SSD-</a:t>
            </a:r>
            <a:r>
              <a:rPr lang="en-IN" sz="1300" u="sng" dirty="0" err="1">
                <a:latin typeface="Arial Black" panose="020B0A04020102020204" pitchFamily="34" charset="0"/>
              </a:rPr>
              <a:t>Mobilenet</a:t>
            </a:r>
            <a:r>
              <a:rPr lang="en-IN" sz="1300" u="sng" dirty="0">
                <a:latin typeface="Arial Black" panose="020B0A04020102020204" pitchFamily="34" charset="0"/>
              </a:rPr>
              <a:t> to count mobility actors, 978- 1-7281-1614-3/19 Â©2019 IEEE.</a:t>
            </a:r>
          </a:p>
          <a:p>
            <a:r>
              <a:rPr lang="en-IN" sz="1300" u="sng" dirty="0">
                <a:latin typeface="Arial Black" panose="020B0A04020102020204" pitchFamily="34" charset="0"/>
              </a:rPr>
              <a:t>G. </a:t>
            </a:r>
            <a:r>
              <a:rPr lang="en-IN" sz="1300" u="sng" dirty="0" err="1">
                <a:latin typeface="Arial Black" panose="020B0A04020102020204" pitchFamily="34" charset="0"/>
              </a:rPr>
              <a:t>Bradski</a:t>
            </a:r>
            <a:r>
              <a:rPr lang="en-IN" sz="1300" u="sng" dirty="0">
                <a:latin typeface="Arial Black" panose="020B0A04020102020204" pitchFamily="34" charset="0"/>
              </a:rPr>
              <a:t> and, A. </a:t>
            </a:r>
            <a:r>
              <a:rPr lang="en-IN" sz="1300" u="sng" dirty="0" err="1">
                <a:latin typeface="Arial Black" panose="020B0A04020102020204" pitchFamily="34" charset="0"/>
              </a:rPr>
              <a:t>Kaehler</a:t>
            </a:r>
            <a:r>
              <a:rPr lang="en-IN" sz="1300" u="sng" dirty="0">
                <a:latin typeface="Arial Black" panose="020B0A04020102020204" pitchFamily="34" charset="0"/>
              </a:rPr>
              <a:t>, Learning OpenCV, </a:t>
            </a:r>
            <a:r>
              <a:rPr lang="en-IN" sz="1300" u="sng" dirty="0" err="1">
                <a:latin typeface="Arial Black" panose="020B0A04020102020204" pitchFamily="34" charset="0"/>
              </a:rPr>
              <a:t>OReilly</a:t>
            </a:r>
            <a:r>
              <a:rPr lang="en-IN" sz="1300" u="sng" dirty="0">
                <a:latin typeface="Arial Black" panose="020B0A04020102020204" pitchFamily="34" charset="0"/>
              </a:rPr>
              <a:t> Publications, 2008.</a:t>
            </a:r>
          </a:p>
          <a:p>
            <a:r>
              <a:rPr lang="en-IN" sz="1300" u="sng" dirty="0" err="1">
                <a:latin typeface="Arial Black" panose="020B0A04020102020204" pitchFamily="34" charset="0"/>
              </a:rPr>
              <a:t>Animesh</a:t>
            </a:r>
            <a:r>
              <a:rPr lang="en-IN" sz="1300" u="sng" dirty="0">
                <a:latin typeface="Arial Black" panose="020B0A04020102020204" pitchFamily="34" charset="0"/>
              </a:rPr>
              <a:t> Srivastava1, Anuj Dalvi2, Cyrus Britto3, Harshit Rai4, Kavita Shelke5, Explicit Content Detection using Faster R-CNN and SSD </a:t>
            </a:r>
            <a:r>
              <a:rPr lang="en-IN" sz="1300" u="sng" dirty="0" err="1">
                <a:latin typeface="Arial Black" panose="020B0A04020102020204" pitchFamily="34" charset="0"/>
              </a:rPr>
              <a:t>MobileNet</a:t>
            </a:r>
            <a:r>
              <a:rPr lang="en-IN" sz="1300" u="sng" dirty="0">
                <a:latin typeface="Arial Black" panose="020B0A04020102020204" pitchFamily="34" charset="0"/>
              </a:rPr>
              <a:t> v2, e-ISSN: 2395-0056 Â© 2020, IRJET.</a:t>
            </a:r>
          </a:p>
          <a:p>
            <a:r>
              <a:rPr lang="en-IN" sz="1300" u="sng" dirty="0">
                <a:latin typeface="Arial Black" panose="020B0A04020102020204" pitchFamily="34" charset="0"/>
              </a:rPr>
              <a:t>R. Huang, J. </a:t>
            </a:r>
            <a:r>
              <a:rPr lang="en-IN" sz="1300" u="sng" dirty="0" err="1">
                <a:latin typeface="Arial Black" panose="020B0A04020102020204" pitchFamily="34" charset="0"/>
              </a:rPr>
              <a:t>Pedoeem</a:t>
            </a:r>
            <a:r>
              <a:rPr lang="en-IN" sz="1300" u="sng" dirty="0">
                <a:latin typeface="Arial Black" panose="020B0A04020102020204" pitchFamily="34" charset="0"/>
              </a:rPr>
              <a:t>, and C. Chen, YOLO-LITE: A Real-Time Object Detection Algorithm Optimized for Non-GPU Computers, in Proceedings – 2018 IEEE International Conference on Big Data, Big Data 2018</a:t>
            </a:r>
          </a:p>
          <a:p>
            <a:endParaRPr lang="en-IN" sz="1200" dirty="0">
              <a:latin typeface="Arial Black" panose="020B0A04020102020204" pitchFamily="34" charset="0"/>
            </a:endParaRPr>
          </a:p>
        </p:txBody>
      </p:sp>
    </p:spTree>
    <p:extLst>
      <p:ext uri="{BB962C8B-B14F-4D97-AF65-F5344CB8AC3E}">
        <p14:creationId xmlns:p14="http://schemas.microsoft.com/office/powerpoint/2010/main" val="270429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CB10-90FE-4AD8-8EBC-6C189619C178}"/>
              </a:ext>
            </a:extLst>
          </p:cNvPr>
          <p:cNvSpPr>
            <a:spLocks noGrp="1"/>
          </p:cNvSpPr>
          <p:nvPr>
            <p:ph type="title"/>
          </p:nvPr>
        </p:nvSpPr>
        <p:spPr>
          <a:xfrm>
            <a:off x="2530549" y="871870"/>
            <a:ext cx="8337751" cy="4571732"/>
          </a:xfrm>
        </p:spPr>
        <p:txBody>
          <a:bodyPr>
            <a:normAutofit/>
          </a:bodyPr>
          <a:lstStyle/>
          <a:p>
            <a:r>
              <a:rPr lang="en-IN" sz="9600" dirty="0"/>
              <a:t>Thank You</a:t>
            </a:r>
          </a:p>
        </p:txBody>
      </p:sp>
    </p:spTree>
    <p:extLst>
      <p:ext uri="{BB962C8B-B14F-4D97-AF65-F5344CB8AC3E}">
        <p14:creationId xmlns:p14="http://schemas.microsoft.com/office/powerpoint/2010/main" val="166112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E7B78-DB73-4558-8A86-12FB22552367}"/>
              </a:ext>
            </a:extLst>
          </p:cNvPr>
          <p:cNvSpPr>
            <a:spLocks noGrp="1"/>
          </p:cNvSpPr>
          <p:nvPr>
            <p:ph type="ctrTitle"/>
          </p:nvPr>
        </p:nvSpPr>
        <p:spPr>
          <a:xfrm>
            <a:off x="1876424" y="1122362"/>
            <a:ext cx="8791575" cy="3815397"/>
          </a:xfrm>
        </p:spPr>
        <p:txBody>
          <a:bodyPr>
            <a:noAutofit/>
          </a:bodyPr>
          <a:lstStyle/>
          <a:p>
            <a:r>
              <a:rPr lang="en-IN" sz="6600" dirty="0"/>
              <a:t>OBJECT DETECTION USING MACHINE LEARNING</a:t>
            </a:r>
          </a:p>
        </p:txBody>
      </p:sp>
      <p:sp>
        <p:nvSpPr>
          <p:cNvPr id="8" name="Subtitle 7">
            <a:extLst>
              <a:ext uri="{FF2B5EF4-FFF2-40B4-BE49-F238E27FC236}">
                <a16:creationId xmlns:a16="http://schemas.microsoft.com/office/drawing/2014/main" id="{33A33C9E-D5BE-4FFB-8822-F12041658C80}"/>
              </a:ext>
            </a:extLst>
          </p:cNvPr>
          <p:cNvSpPr>
            <a:spLocks noGrp="1"/>
          </p:cNvSpPr>
          <p:nvPr>
            <p:ph type="subTitle" idx="1"/>
          </p:nvPr>
        </p:nvSpPr>
        <p:spPr>
          <a:xfrm>
            <a:off x="1876424" y="4683760"/>
            <a:ext cx="45719" cy="574040"/>
          </a:xfrm>
        </p:spPr>
        <p:txBody>
          <a:bodyPr/>
          <a:lstStyle/>
          <a:p>
            <a:endParaRPr lang="en-IN" dirty="0"/>
          </a:p>
        </p:txBody>
      </p:sp>
    </p:spTree>
    <p:extLst>
      <p:ext uri="{BB962C8B-B14F-4D97-AF65-F5344CB8AC3E}">
        <p14:creationId xmlns:p14="http://schemas.microsoft.com/office/powerpoint/2010/main" val="45632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0BF-C2F0-4DDA-B2AA-97BCC9B009D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AC24AB1-93FF-4870-A66B-BBC5A732A02F}"/>
              </a:ext>
            </a:extLst>
          </p:cNvPr>
          <p:cNvSpPr>
            <a:spLocks noGrp="1"/>
          </p:cNvSpPr>
          <p:nvPr>
            <p:ph idx="1"/>
          </p:nvPr>
        </p:nvSpPr>
        <p:spPr>
          <a:xfrm>
            <a:off x="995680" y="1788160"/>
            <a:ext cx="10051731" cy="4094480"/>
          </a:xfrm>
        </p:spPr>
        <p:txBody>
          <a:bodyPr>
            <a:noAutofit/>
          </a:bodyPr>
          <a:lstStyle/>
          <a:p>
            <a:pPr marL="0" indent="0">
              <a:buNone/>
            </a:pPr>
            <a:r>
              <a:rPr lang="en-GB" sz="2000" b="0" i="0" dirty="0">
                <a:effectLst/>
                <a:latin typeface="Lato" panose="020B0604020202020204" pitchFamily="34" charset="0"/>
              </a:rPr>
              <a:t>Object detection is the task of detecting instances of objects of a certain class within an image. </a:t>
            </a:r>
            <a:r>
              <a:rPr lang="en-GB" sz="2000" b="0" i="0" dirty="0">
                <a:effectLst/>
                <a:latin typeface="Roboto" panose="02000000000000000000" pitchFamily="2" charset="0"/>
              </a:rPr>
              <a:t>Achieving new heights in object detection and image classification was made possible because of Convolution Neural Network(CNN). However, compared to image classification the object detection tasks are more difficult to analyse, more energy consuming and computation intensive. To overcome these challenges, a novel approach is developed for real time object detection applications to improve the accuracy and energy efficiency of the detection process. This is achieved by integrating the Convolutional Neural Networks (CNN) with SSD </a:t>
            </a:r>
            <a:r>
              <a:rPr lang="en-GB" sz="2000" b="0" i="0" dirty="0" err="1">
                <a:effectLst/>
                <a:latin typeface="Roboto" panose="02000000000000000000" pitchFamily="2" charset="0"/>
              </a:rPr>
              <a:t>mobilenet</a:t>
            </a:r>
            <a:r>
              <a:rPr lang="en-GB" sz="2000" b="0" i="0" dirty="0">
                <a:effectLst/>
                <a:latin typeface="Roboto" panose="02000000000000000000" pitchFamily="2" charset="0"/>
              </a:rPr>
              <a:t>. Object detection has applications in many areas of computer vision, including image retrieval and video surveillance.</a:t>
            </a:r>
            <a:endParaRPr lang="en-IN" sz="2000" dirty="0"/>
          </a:p>
        </p:txBody>
      </p:sp>
    </p:spTree>
    <p:extLst>
      <p:ext uri="{BB962C8B-B14F-4D97-AF65-F5344CB8AC3E}">
        <p14:creationId xmlns:p14="http://schemas.microsoft.com/office/powerpoint/2010/main" val="273061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1527-76A7-4525-AC51-CBD568AB49C7}"/>
              </a:ext>
            </a:extLst>
          </p:cNvPr>
          <p:cNvSpPr>
            <a:spLocks noGrp="1"/>
          </p:cNvSpPr>
          <p:nvPr>
            <p:ph type="title"/>
          </p:nvPr>
        </p:nvSpPr>
        <p:spPr/>
        <p:txBody>
          <a:bodyPr/>
          <a:lstStyle/>
          <a:p>
            <a:r>
              <a:rPr lang="en-IN" dirty="0"/>
              <a:t>TYPE OF NEURAL NETWORK USED </a:t>
            </a:r>
          </a:p>
        </p:txBody>
      </p:sp>
      <p:sp>
        <p:nvSpPr>
          <p:cNvPr id="3" name="Content Placeholder 2">
            <a:extLst>
              <a:ext uri="{FF2B5EF4-FFF2-40B4-BE49-F238E27FC236}">
                <a16:creationId xmlns:a16="http://schemas.microsoft.com/office/drawing/2014/main" id="{1AD65F5E-E950-4337-98AA-7B8B2CF0B8E2}"/>
              </a:ext>
            </a:extLst>
          </p:cNvPr>
          <p:cNvSpPr>
            <a:spLocks noGrp="1"/>
          </p:cNvSpPr>
          <p:nvPr>
            <p:ph idx="1"/>
          </p:nvPr>
        </p:nvSpPr>
        <p:spPr/>
        <p:txBody>
          <a:bodyPr/>
          <a:lstStyle/>
          <a:p>
            <a:pPr marL="0" indent="0">
              <a:buNone/>
            </a:pPr>
            <a:r>
              <a:rPr lang="en-GB" dirty="0"/>
              <a:t>SSD (Single Shot MultiBox Detector) is a popular algorithm in object detection. It’s generally faster than Faster RCNN. The SSD architecture is a single convolution network that learns to predict bounding box locations and classify these locations in one pass. Hence, SSD can be trained end-to-end. By using SSD, we only need to take one single shot to detect multiple objects within the image.</a:t>
            </a:r>
            <a:endParaRPr lang="en-IN" dirty="0"/>
          </a:p>
        </p:txBody>
      </p:sp>
    </p:spTree>
    <p:extLst>
      <p:ext uri="{BB962C8B-B14F-4D97-AF65-F5344CB8AC3E}">
        <p14:creationId xmlns:p14="http://schemas.microsoft.com/office/powerpoint/2010/main" val="167544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0B1D-335E-4226-8C52-06DBDF462766}"/>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461BC394-DE60-42F1-A517-F8874ADBF0C7}"/>
              </a:ext>
            </a:extLst>
          </p:cNvPr>
          <p:cNvSpPr>
            <a:spLocks noGrp="1"/>
          </p:cNvSpPr>
          <p:nvPr>
            <p:ph idx="1"/>
          </p:nvPr>
        </p:nvSpPr>
        <p:spPr/>
        <p:txBody>
          <a:bodyPr>
            <a:normAutofit/>
          </a:bodyPr>
          <a:lstStyle/>
          <a:p>
            <a:pPr marL="0" indent="0">
              <a:buNone/>
            </a:pPr>
            <a:r>
              <a:rPr lang="en-IN" sz="2800" dirty="0"/>
              <a:t>We are using python-open cv and anaconda prompt, for implementing our project.</a:t>
            </a:r>
          </a:p>
        </p:txBody>
      </p:sp>
    </p:spTree>
    <p:extLst>
      <p:ext uri="{BB962C8B-B14F-4D97-AF65-F5344CB8AC3E}">
        <p14:creationId xmlns:p14="http://schemas.microsoft.com/office/powerpoint/2010/main" val="338501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C591-124E-4092-9CDD-457AC74C4018}"/>
              </a:ext>
            </a:extLst>
          </p:cNvPr>
          <p:cNvSpPr>
            <a:spLocks noGrp="1"/>
          </p:cNvSpPr>
          <p:nvPr>
            <p:ph type="title"/>
          </p:nvPr>
        </p:nvSpPr>
        <p:spPr/>
        <p:txBody>
          <a:bodyPr>
            <a:normAutofit fontScale="90000"/>
          </a:bodyPr>
          <a:lstStyle/>
          <a:p>
            <a:r>
              <a:rPr lang="en-GB" b="1" i="0" dirty="0">
                <a:effectLst/>
                <a:latin typeface="sohne"/>
              </a:rPr>
              <a:t>Object Detection using SSD </a:t>
            </a:r>
            <a:r>
              <a:rPr lang="en-GB" b="1" i="0" dirty="0" err="1">
                <a:effectLst/>
                <a:latin typeface="sohne"/>
              </a:rPr>
              <a:t>Mobilenet</a:t>
            </a:r>
            <a:r>
              <a:rPr lang="en-GB" b="1" i="0" dirty="0">
                <a:effectLst/>
                <a:latin typeface="sohne"/>
              </a:rPr>
              <a:t> and </a:t>
            </a:r>
            <a:r>
              <a:rPr lang="en-GB" b="1" i="0" dirty="0" err="1">
                <a:effectLst/>
                <a:latin typeface="sohne"/>
              </a:rPr>
              <a:t>Tensorflow</a:t>
            </a:r>
            <a:r>
              <a:rPr lang="en-GB" b="1" i="0" dirty="0">
                <a:effectLst/>
                <a:latin typeface="sohne"/>
              </a:rPr>
              <a:t> Object Detection API : Can detect any single class from coco dataset.</a:t>
            </a:r>
            <a:br>
              <a:rPr lang="en-GB"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B1B6291-773B-4C0B-8C33-C42DF23E6524}"/>
              </a:ext>
            </a:extLst>
          </p:cNvPr>
          <p:cNvSpPr>
            <a:spLocks noGrp="1"/>
          </p:cNvSpPr>
          <p:nvPr>
            <p:ph idx="1"/>
          </p:nvPr>
        </p:nvSpPr>
        <p:spPr/>
        <p:txBody>
          <a:bodyPr>
            <a:normAutofit/>
          </a:bodyPr>
          <a:lstStyle/>
          <a:p>
            <a:r>
              <a:rPr lang="en-GB" b="0" i="0" u="sng" dirty="0">
                <a:solidFill>
                  <a:srgbClr val="B8FA56"/>
                </a:solidFill>
                <a:effectLst/>
                <a:latin typeface="charter"/>
                <a:hlinkClick r:id="rId2">
                  <a:extLst>
                    <a:ext uri="{A12FA001-AC4F-418D-AE19-62706E023703}">
                      <ahyp:hlinkClr xmlns:ahyp="http://schemas.microsoft.com/office/drawing/2018/hyperlinkcolor" val="tx"/>
                    </a:ext>
                  </a:extLst>
                </a:hlinkClick>
              </a:rPr>
              <a:t>SSD (Single Shot MultiBox</a:t>
            </a:r>
            <a:r>
              <a:rPr lang="en-GB" b="0" i="0" u="sng" dirty="0">
                <a:effectLst/>
                <a:latin typeface="charter"/>
                <a:hlinkClick r:id="rId2">
                  <a:extLst>
                    <a:ext uri="{A12FA001-AC4F-418D-AE19-62706E023703}">
                      <ahyp:hlinkClr xmlns:ahyp="http://schemas.microsoft.com/office/drawing/2018/hyperlinkcolor" val="tx"/>
                    </a:ext>
                  </a:extLst>
                </a:hlinkClick>
              </a:rPr>
              <a:t> Detector)</a:t>
            </a:r>
            <a:r>
              <a:rPr lang="en-GB" b="0" i="0" dirty="0">
                <a:effectLst/>
                <a:latin typeface="charter"/>
              </a:rPr>
              <a:t> is a popular algorithm in object detection. It’s generally faster than Faster RCNN. In this post, I will give you a brief about what is object detection, what is the idea behind neural networks and specifically how SSD architecture works. Then we implement SSD MobilenetV2 trained over COCO dataset using Python idle. In this </a:t>
            </a:r>
            <a:r>
              <a:rPr lang="en-GB" dirty="0">
                <a:latin typeface="charter"/>
              </a:rPr>
              <a:t>project we </a:t>
            </a:r>
            <a:r>
              <a:rPr lang="en-GB" b="0" i="0" dirty="0">
                <a:effectLst/>
                <a:latin typeface="charter"/>
              </a:rPr>
              <a:t>can detect any single class from the classes provided by COCO dataset. </a:t>
            </a:r>
            <a:endParaRPr lang="en-IN" dirty="0"/>
          </a:p>
        </p:txBody>
      </p:sp>
    </p:spTree>
    <p:extLst>
      <p:ext uri="{BB962C8B-B14F-4D97-AF65-F5344CB8AC3E}">
        <p14:creationId xmlns:p14="http://schemas.microsoft.com/office/powerpoint/2010/main" val="109057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980-C1A0-44D0-9B50-0CEAF6D010C4}"/>
              </a:ext>
            </a:extLst>
          </p:cNvPr>
          <p:cNvSpPr>
            <a:spLocks noGrp="1"/>
          </p:cNvSpPr>
          <p:nvPr>
            <p:ph type="title"/>
          </p:nvPr>
        </p:nvSpPr>
        <p:spPr>
          <a:xfrm>
            <a:off x="1170462" y="684505"/>
            <a:ext cx="9905998" cy="1478570"/>
          </a:xfrm>
        </p:spPr>
        <p:txBody>
          <a:bodyPr/>
          <a:lstStyle/>
          <a:p>
            <a:r>
              <a:rPr lang="en-IN" b="1" i="0" dirty="0">
                <a:effectLst/>
                <a:latin typeface="sohne"/>
              </a:rPr>
              <a:t>What is Object Detection?</a:t>
            </a:r>
            <a:br>
              <a:rPr lang="en-IN" b="1" i="0" dirty="0">
                <a:effectLst/>
                <a:latin typeface="sohne"/>
              </a:rPr>
            </a:br>
            <a:endParaRPr lang="en-IN" dirty="0"/>
          </a:p>
        </p:txBody>
      </p:sp>
      <p:sp>
        <p:nvSpPr>
          <p:cNvPr id="3" name="Content Placeholder 2">
            <a:extLst>
              <a:ext uri="{FF2B5EF4-FFF2-40B4-BE49-F238E27FC236}">
                <a16:creationId xmlns:a16="http://schemas.microsoft.com/office/drawing/2014/main" id="{212546A0-42E8-47EB-9FAA-7C87456C622D}"/>
              </a:ext>
            </a:extLst>
          </p:cNvPr>
          <p:cNvSpPr>
            <a:spLocks noGrp="1"/>
          </p:cNvSpPr>
          <p:nvPr>
            <p:ph idx="1"/>
          </p:nvPr>
        </p:nvSpPr>
        <p:spPr/>
        <p:txBody>
          <a:bodyPr>
            <a:normAutofit fontScale="77500" lnSpcReduction="20000"/>
          </a:bodyPr>
          <a:lstStyle/>
          <a:p>
            <a:pPr algn="l"/>
            <a:r>
              <a:rPr lang="en-GB" b="1" i="0" dirty="0">
                <a:effectLst/>
                <a:latin typeface="charter"/>
              </a:rPr>
              <a:t>Object detection</a:t>
            </a:r>
            <a:r>
              <a:rPr lang="en-GB" b="0" i="0" dirty="0">
                <a:effectLst/>
                <a:latin typeface="charter"/>
              </a:rPr>
              <a:t> is a computer technology related to computer vision and image processing that deals with detecting instances of semantic objects of a certain class (such as humans, buildings, or cars) in digital images and videos. Well-researched domains of object detection include face detection and Pedestrian Detection. Object detection has applications in many areas of computer vision, including image retrieval and video surveillance.</a:t>
            </a:r>
          </a:p>
          <a:p>
            <a:pPr algn="l"/>
            <a:r>
              <a:rPr lang="en-GB" b="0" i="0" dirty="0">
                <a:effectLst/>
                <a:latin typeface="charter"/>
              </a:rPr>
              <a:t>Object detection as the term suggest is the procedure to detect the objects in real world. For example, dog,car,humans, birds etc. In this process we can detect the presence of any still object with much ease. another great thing that can be done with it is that detection of multiple objects in a single frame can be done easily. For Example, in the image below the SSD model has detected mobile phone, laptop, coffee, glasses in a single shot. It detects different objects in a single shot.</a:t>
            </a:r>
          </a:p>
          <a:p>
            <a:endParaRPr lang="en-IN" dirty="0"/>
          </a:p>
        </p:txBody>
      </p:sp>
    </p:spTree>
    <p:extLst>
      <p:ext uri="{BB962C8B-B14F-4D97-AF65-F5344CB8AC3E}">
        <p14:creationId xmlns:p14="http://schemas.microsoft.com/office/powerpoint/2010/main" val="5735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ED1B-EA5B-4871-A1CF-8FAFBA0D0002}"/>
              </a:ext>
            </a:extLst>
          </p:cNvPr>
          <p:cNvSpPr>
            <a:spLocks noGrp="1"/>
          </p:cNvSpPr>
          <p:nvPr>
            <p:ph type="title"/>
          </p:nvPr>
        </p:nvSpPr>
        <p:spPr/>
        <p:txBody>
          <a:bodyPr/>
          <a:lstStyle/>
          <a:p>
            <a:r>
              <a:rPr lang="en-IN" b="1" i="0" dirty="0">
                <a:effectLst/>
                <a:latin typeface="sohne"/>
              </a:rPr>
              <a:t>SSD Mobile Net Architecture</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2AB40A2E-8EB4-4DB4-AA7D-7A116882FA3C}"/>
              </a:ext>
            </a:extLst>
          </p:cNvPr>
          <p:cNvSpPr>
            <a:spLocks noGrp="1"/>
          </p:cNvSpPr>
          <p:nvPr>
            <p:ph idx="1"/>
          </p:nvPr>
        </p:nvSpPr>
        <p:spPr/>
        <p:txBody>
          <a:bodyPr>
            <a:normAutofit fontScale="92500" lnSpcReduction="10000"/>
          </a:bodyPr>
          <a:lstStyle/>
          <a:p>
            <a:r>
              <a:rPr lang="en-GB" b="0" i="0" dirty="0">
                <a:effectLst/>
                <a:latin typeface="charter"/>
              </a:rPr>
              <a:t>The SSD architecture is a single convolution network that learns to predict bounding box locations and classify these locations in one pass. Hence, SSD can be trained end-to-end. The SSD network consists of base architecture (</a:t>
            </a:r>
            <a:r>
              <a:rPr lang="en-GB" b="0" i="0" dirty="0" err="1">
                <a:effectLst/>
                <a:latin typeface="charter"/>
              </a:rPr>
              <a:t>MobileNet</a:t>
            </a:r>
            <a:r>
              <a:rPr lang="en-GB" b="0" i="0" dirty="0">
                <a:effectLst/>
                <a:latin typeface="charter"/>
              </a:rPr>
              <a:t> in this case) followed by several convolution layers:</a:t>
            </a:r>
          </a:p>
          <a:p>
            <a:r>
              <a:rPr lang="en-GB" b="0" i="0" dirty="0">
                <a:effectLst/>
                <a:latin typeface="charter"/>
              </a:rPr>
              <a:t>By using SSD, we only need to </a:t>
            </a:r>
            <a:r>
              <a:rPr lang="en-GB" b="1" i="0" dirty="0">
                <a:effectLst/>
                <a:latin typeface="charter"/>
              </a:rPr>
              <a:t>take one single shot to detect multiple objects within the image</a:t>
            </a:r>
            <a:r>
              <a:rPr lang="en-GB" b="0" i="0" dirty="0">
                <a:effectLst/>
                <a:latin typeface="charter"/>
              </a:rPr>
              <a:t>, while regional proposal network (RPN) based approaches such as R-CNN series that need two shots, one for generating region proposals, one for detecting the object of each proposal. Thus, SSD is much faster compared with two-shot RPN-based approaches.</a:t>
            </a:r>
          </a:p>
          <a:p>
            <a:endParaRPr lang="en-IN" dirty="0"/>
          </a:p>
        </p:txBody>
      </p:sp>
    </p:spTree>
    <p:extLst>
      <p:ext uri="{BB962C8B-B14F-4D97-AF65-F5344CB8AC3E}">
        <p14:creationId xmlns:p14="http://schemas.microsoft.com/office/powerpoint/2010/main" val="180053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2EF44-EB77-4888-9A3B-DAEC4DC88ADB}"/>
              </a:ext>
            </a:extLst>
          </p:cNvPr>
          <p:cNvPicPr>
            <a:picLocks noChangeAspect="1"/>
          </p:cNvPicPr>
          <p:nvPr/>
        </p:nvPicPr>
        <p:blipFill>
          <a:blip r:embed="rId2"/>
          <a:stretch>
            <a:fillRect/>
          </a:stretch>
        </p:blipFill>
        <p:spPr>
          <a:xfrm>
            <a:off x="1900924" y="593889"/>
            <a:ext cx="8258175" cy="5279011"/>
          </a:xfrm>
          <a:prstGeom prst="rect">
            <a:avLst/>
          </a:prstGeom>
        </p:spPr>
      </p:pic>
    </p:spTree>
    <p:extLst>
      <p:ext uri="{BB962C8B-B14F-4D97-AF65-F5344CB8AC3E}">
        <p14:creationId xmlns:p14="http://schemas.microsoft.com/office/powerpoint/2010/main" val="1278234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439</TotalTime>
  <Words>1027</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charter</vt:lpstr>
      <vt:lpstr>Lato</vt:lpstr>
      <vt:lpstr>Roboto</vt:lpstr>
      <vt:lpstr>sohne</vt:lpstr>
      <vt:lpstr>Tw Cen MT</vt:lpstr>
      <vt:lpstr>Circuit</vt:lpstr>
      <vt:lpstr>Neural Network and fuzzy control  Project review 3</vt:lpstr>
      <vt:lpstr>OBJECT DETECTION USING MACHINE LEARNING</vt:lpstr>
      <vt:lpstr>PROBLEM STATEMENT</vt:lpstr>
      <vt:lpstr>TYPE OF NEURAL NETWORK USED </vt:lpstr>
      <vt:lpstr>Software used</vt:lpstr>
      <vt:lpstr>Object Detection using SSD Mobilenet and Tensorflow Object Detection API : Can detect any single class from coco dataset. </vt:lpstr>
      <vt:lpstr>What is Object Detection? </vt:lpstr>
      <vt:lpstr>SSD Mobile Net Architecture </vt:lpstr>
      <vt:lpstr>PowerPoint Presentation</vt:lpstr>
      <vt:lpstr>Block diagram</vt:lpstr>
      <vt:lpstr>Work Progress</vt:lpstr>
      <vt:lpstr>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mauryatanya045@gmail.com</dc:creator>
  <cp:lastModifiedBy>Tanya Maurya</cp:lastModifiedBy>
  <cp:revision>10</cp:revision>
  <dcterms:created xsi:type="dcterms:W3CDTF">2020-01-27T03:58:51Z</dcterms:created>
  <dcterms:modified xsi:type="dcterms:W3CDTF">2022-04-24T14:10:20Z</dcterms:modified>
</cp:coreProperties>
</file>