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Amatic SC"/>
      <p:regular r:id="rId23"/>
      <p:bold r:id="rId24"/>
    </p:embeddedFont>
    <p:embeddedFont>
      <p:font typeface="Source Code Pr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AmaticSC-bold.fntdata"/><Relationship Id="rId23" Type="http://schemas.openxmlformats.org/officeDocument/2006/relationships/font" Target="fonts/AmaticSC-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old.fntdata"/><Relationship Id="rId25" Type="http://schemas.openxmlformats.org/officeDocument/2006/relationships/font" Target="fonts/SourceCodePro-regular.fntdata"/><Relationship Id="rId28" Type="http://schemas.openxmlformats.org/officeDocument/2006/relationships/font" Target="fonts/SourceCodePro-boldItalic.fntdata"/><Relationship Id="rId27" Type="http://schemas.openxmlformats.org/officeDocument/2006/relationships/font" Target="fonts/SourceCode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c6f59039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6f5903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591b50afd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591b50afd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679458bdad4b82f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79458bdad4b82f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573af569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f573af569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ce2a9d94e792aa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ce2a9d94e792aa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59039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5903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f14b695a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f14b695a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59039d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59039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14b695a7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14b695a7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6f59039d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59039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590d9b903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590d9b903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591b50af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591b50af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591b50af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591b50af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172650" y="1916701"/>
            <a:ext cx="9489300" cy="13101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7300"/>
              <a:t>Object oriented database/models</a:t>
            </a:r>
            <a:endParaRPr sz="7300"/>
          </a:p>
        </p:txBody>
      </p:sp>
      <p:sp>
        <p:nvSpPr>
          <p:cNvPr id="57" name="Google Shape;57;p13"/>
          <p:cNvSpPr txBox="1"/>
          <p:nvPr>
            <p:ph idx="1" type="subTitle"/>
          </p:nvPr>
        </p:nvSpPr>
        <p:spPr>
          <a:xfrm>
            <a:off x="311700" y="3429573"/>
            <a:ext cx="8520600" cy="171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Submitted to: Madam Shraddha Bhurre</a:t>
            </a:r>
            <a:endParaRPr/>
          </a:p>
          <a:p>
            <a:pPr indent="0" lvl="0" marL="0" rtl="0" algn="ctr">
              <a:spcBef>
                <a:spcPts val="0"/>
              </a:spcBef>
              <a:spcAft>
                <a:spcPts val="0"/>
              </a:spcAft>
              <a:buNone/>
            </a:pPr>
            <a:r>
              <a:rPr lang="en"/>
              <a:t>Presented by: Tanya Dubey(IT-2K18-54)</a:t>
            </a:r>
            <a:endParaRPr/>
          </a:p>
          <a:p>
            <a:pPr indent="0" lvl="0" marL="0" rtl="0" algn="ctr">
              <a:spcBef>
                <a:spcPts val="0"/>
              </a:spcBef>
              <a:spcAft>
                <a:spcPts val="0"/>
              </a:spcAft>
              <a:buNone/>
            </a:pPr>
            <a:r>
              <a:rPr lang="en"/>
              <a:t>                  Tanishka Khichi(IT-2K18-53)</a:t>
            </a:r>
            <a:endParaRPr/>
          </a:p>
        </p:txBody>
      </p:sp>
      <p:sp>
        <p:nvSpPr>
          <p:cNvPr id="58" name="Google Shape;58;p13"/>
          <p:cNvSpPr txBox="1"/>
          <p:nvPr/>
        </p:nvSpPr>
        <p:spPr>
          <a:xfrm>
            <a:off x="311700" y="301525"/>
            <a:ext cx="85206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t>International Institute of Professional Studies</a:t>
            </a:r>
            <a:endParaRPr sz="3200"/>
          </a:p>
        </p:txBody>
      </p:sp>
      <p:sp>
        <p:nvSpPr>
          <p:cNvPr id="59" name="Google Shape;59;p13"/>
          <p:cNvSpPr txBox="1"/>
          <p:nvPr/>
        </p:nvSpPr>
        <p:spPr>
          <a:xfrm>
            <a:off x="914400" y="1007725"/>
            <a:ext cx="73152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t>Advanced DataBase Management System</a:t>
            </a:r>
            <a:endParaRPr sz="2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p:nvPr/>
        </p:nvSpPr>
        <p:spPr>
          <a:xfrm>
            <a:off x="1691375" y="1696200"/>
            <a:ext cx="2003400" cy="175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t>Person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name</a:t>
            </a:r>
            <a:endParaRPr sz="1500"/>
          </a:p>
          <a:p>
            <a:pPr indent="0" lvl="0" marL="0" rtl="0" algn="l">
              <a:spcBef>
                <a:spcPts val="0"/>
              </a:spcBef>
              <a:spcAft>
                <a:spcPts val="0"/>
              </a:spcAft>
              <a:buNone/>
            </a:pPr>
            <a:r>
              <a:rPr lang="en" sz="1500"/>
              <a:t>surname</a:t>
            </a:r>
            <a:endParaRPr sz="1500"/>
          </a:p>
          <a:p>
            <a:pPr indent="0" lvl="0" marL="0" rtl="0" algn="l">
              <a:spcBef>
                <a:spcPts val="0"/>
              </a:spcBef>
              <a:spcAft>
                <a:spcPts val="0"/>
              </a:spcAft>
              <a:buNone/>
            </a:pPr>
            <a:r>
              <a:rPr lang="en" sz="1500"/>
              <a:t>address</a:t>
            </a:r>
            <a:endParaRPr sz="1500"/>
          </a:p>
          <a:p>
            <a:pPr indent="0" lvl="0" marL="0" rtl="0" algn="l">
              <a:spcBef>
                <a:spcPts val="0"/>
              </a:spcBef>
              <a:spcAft>
                <a:spcPts val="0"/>
              </a:spcAft>
              <a:buNone/>
            </a:pPr>
            <a:r>
              <a:rPr lang="en" sz="1500"/>
              <a:t>Employer *empl</a:t>
            </a:r>
            <a:endParaRPr sz="1500"/>
          </a:p>
          <a:p>
            <a:pPr indent="0" lvl="0" marL="0" rtl="0" algn="l">
              <a:spcBef>
                <a:spcPts val="0"/>
              </a:spcBef>
              <a:spcAft>
                <a:spcPts val="0"/>
              </a:spcAft>
              <a:buNone/>
            </a:pPr>
            <a:r>
              <a:rPr lang="en" sz="1500"/>
              <a:t>dob</a:t>
            </a:r>
            <a:endParaRPr sz="1500"/>
          </a:p>
        </p:txBody>
      </p:sp>
      <p:sp>
        <p:nvSpPr>
          <p:cNvPr id="190" name="Google Shape;190;p22"/>
          <p:cNvSpPr/>
          <p:nvPr/>
        </p:nvSpPr>
        <p:spPr>
          <a:xfrm>
            <a:off x="5198950" y="1696200"/>
            <a:ext cx="2065800" cy="143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Employer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Company name</a:t>
            </a:r>
            <a:endParaRPr/>
          </a:p>
          <a:p>
            <a:pPr indent="0" lvl="0" marL="0" rtl="0" algn="l">
              <a:spcBef>
                <a:spcPts val="0"/>
              </a:spcBef>
              <a:spcAft>
                <a:spcPts val="0"/>
              </a:spcAft>
              <a:buNone/>
            </a:pPr>
            <a:r>
              <a:rPr lang="en"/>
              <a:t>Ssn </a:t>
            </a:r>
            <a:endParaRPr/>
          </a:p>
          <a:p>
            <a:pPr indent="0" lvl="0" marL="0" rtl="0" algn="l">
              <a:spcBef>
                <a:spcPts val="0"/>
              </a:spcBef>
              <a:spcAft>
                <a:spcPts val="0"/>
              </a:spcAft>
              <a:buNone/>
            </a:pPr>
            <a:r>
              <a:rPr lang="en"/>
              <a:t>Address</a:t>
            </a:r>
            <a:endParaRPr/>
          </a:p>
          <a:p>
            <a:pPr indent="0" lvl="0" marL="0" rtl="0" algn="l">
              <a:spcBef>
                <a:spcPts val="0"/>
              </a:spcBef>
              <a:spcAft>
                <a:spcPts val="0"/>
              </a:spcAft>
              <a:buNone/>
            </a:pPr>
            <a:r>
              <a:rPr lang="en"/>
              <a:t>Person *empee</a:t>
            </a:r>
            <a:endParaRPr/>
          </a:p>
        </p:txBody>
      </p:sp>
      <p:cxnSp>
        <p:nvCxnSpPr>
          <p:cNvPr id="191" name="Google Shape;191;p22"/>
          <p:cNvCxnSpPr/>
          <p:nvPr/>
        </p:nvCxnSpPr>
        <p:spPr>
          <a:xfrm>
            <a:off x="1694825" y="2065725"/>
            <a:ext cx="1996500" cy="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22"/>
          <p:cNvCxnSpPr/>
          <p:nvPr/>
        </p:nvCxnSpPr>
        <p:spPr>
          <a:xfrm>
            <a:off x="5212825" y="2065725"/>
            <a:ext cx="2079600" cy="0"/>
          </a:xfrm>
          <a:prstGeom prst="straightConnector1">
            <a:avLst/>
          </a:prstGeom>
          <a:noFill/>
          <a:ln cap="flat" cmpd="sng" w="9525">
            <a:solidFill>
              <a:schemeClr val="dk2"/>
            </a:solidFill>
            <a:prstDash val="solid"/>
            <a:round/>
            <a:headEnd len="med" w="med" type="none"/>
            <a:tailEnd len="med" w="med" type="none"/>
          </a:ln>
        </p:spPr>
      </p:cxnSp>
      <p:sp>
        <p:nvSpPr>
          <p:cNvPr id="193" name="Google Shape;193;p22"/>
          <p:cNvSpPr/>
          <p:nvPr/>
        </p:nvSpPr>
        <p:spPr>
          <a:xfrm>
            <a:off x="1386400" y="1039800"/>
            <a:ext cx="6308050" cy="1940925"/>
          </a:xfrm>
          <a:custGeom>
            <a:rect b="b" l="l" r="r" t="t"/>
            <a:pathLst>
              <a:path extrusionOk="0" h="77637" w="252322">
                <a:moveTo>
                  <a:pt x="212949" y="77637"/>
                </a:moveTo>
                <a:lnTo>
                  <a:pt x="251768" y="77083"/>
                </a:lnTo>
                <a:lnTo>
                  <a:pt x="252322" y="0"/>
                </a:lnTo>
                <a:lnTo>
                  <a:pt x="0" y="554"/>
                </a:lnTo>
                <a:lnTo>
                  <a:pt x="554" y="31055"/>
                </a:lnTo>
                <a:lnTo>
                  <a:pt x="12200" y="31055"/>
                </a:lnTo>
              </a:path>
            </a:pathLst>
          </a:custGeom>
          <a:noFill/>
          <a:ln cap="flat" cmpd="sng" w="9525">
            <a:solidFill>
              <a:schemeClr val="dk2"/>
            </a:solidFill>
            <a:prstDash val="solid"/>
            <a:round/>
            <a:headEnd len="med" w="med" type="none"/>
            <a:tailEnd len="med" w="med" type="triangle"/>
          </a:ln>
        </p:spPr>
      </p:sp>
      <p:cxnSp>
        <p:nvCxnSpPr>
          <p:cNvPr id="194" name="Google Shape;194;p22"/>
          <p:cNvCxnSpPr/>
          <p:nvPr/>
        </p:nvCxnSpPr>
        <p:spPr>
          <a:xfrm flipH="1" rot="10800000">
            <a:off x="3258000" y="1885450"/>
            <a:ext cx="1968600" cy="1164600"/>
          </a:xfrm>
          <a:prstGeom prst="bentConnector3">
            <a:avLst>
              <a:gd fmla="val 50000" name="adj1"/>
            </a:avLst>
          </a:prstGeom>
          <a:noFill/>
          <a:ln cap="flat" cmpd="sng" w="9525">
            <a:solidFill>
              <a:schemeClr val="dk2"/>
            </a:solidFill>
            <a:prstDash val="solid"/>
            <a:round/>
            <a:headEnd len="med" w="med" type="none"/>
            <a:tailEnd len="med" w="med" type="triangle"/>
          </a:ln>
        </p:spPr>
      </p:cxnSp>
      <p:sp>
        <p:nvSpPr>
          <p:cNvPr id="195" name="Google Shape;195;p22"/>
          <p:cNvSpPr txBox="1"/>
          <p:nvPr/>
        </p:nvSpPr>
        <p:spPr>
          <a:xfrm>
            <a:off x="3147100" y="3951200"/>
            <a:ext cx="3424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Source Code Pro"/>
                <a:ea typeface="Source Code Pro"/>
                <a:cs typeface="Source Code Pro"/>
                <a:sym typeface="Source Code Pro"/>
              </a:rPr>
              <a:t>Reverse reference</a:t>
            </a:r>
            <a:endParaRPr sz="1600">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flipH="1">
            <a:off x="389465" y="535244"/>
            <a:ext cx="3566400" cy="175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Object Oriented model</a:t>
            </a:r>
            <a:endParaRPr/>
          </a:p>
        </p:txBody>
      </p:sp>
      <p:sp>
        <p:nvSpPr>
          <p:cNvPr id="201" name="Google Shape;201;p23"/>
          <p:cNvSpPr txBox="1"/>
          <p:nvPr>
            <p:ph idx="2" type="body"/>
          </p:nvPr>
        </p:nvSpPr>
        <p:spPr>
          <a:xfrm>
            <a:off x="4990500" y="1710000"/>
            <a:ext cx="3837000" cy="3346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Table / Relation</a:t>
            </a:r>
            <a:endParaRPr/>
          </a:p>
          <a:p>
            <a:pPr indent="-342900" lvl="0" marL="457200" rtl="0" algn="l">
              <a:spcBef>
                <a:spcPts val="0"/>
              </a:spcBef>
              <a:spcAft>
                <a:spcPts val="0"/>
              </a:spcAft>
              <a:buSzPts val="1800"/>
              <a:buChar char="●"/>
            </a:pPr>
            <a:r>
              <a:rPr lang="en"/>
              <a:t>Tuple / Record</a:t>
            </a:r>
            <a:endParaRPr/>
          </a:p>
          <a:p>
            <a:pPr indent="-342900" lvl="0" marL="457200" rtl="0" algn="l">
              <a:spcBef>
                <a:spcPts val="0"/>
              </a:spcBef>
              <a:spcAft>
                <a:spcPts val="0"/>
              </a:spcAft>
              <a:buSzPts val="1800"/>
              <a:buChar char="●"/>
            </a:pPr>
            <a:r>
              <a:rPr lang="en"/>
              <a:t>Attribute / Column</a:t>
            </a:r>
            <a:endParaRPr/>
          </a:p>
          <a:p>
            <a:pPr indent="-342900" lvl="0" marL="457200" rtl="0" algn="l">
              <a:spcBef>
                <a:spcPts val="0"/>
              </a:spcBef>
              <a:spcAft>
                <a:spcPts val="0"/>
              </a:spcAft>
              <a:buSzPts val="1800"/>
              <a:buChar char="●"/>
            </a:pPr>
            <a:r>
              <a:rPr lang="en"/>
              <a:t>Stored Procedure</a:t>
            </a:r>
            <a:endParaRPr/>
          </a:p>
        </p:txBody>
      </p:sp>
      <p:sp>
        <p:nvSpPr>
          <p:cNvPr id="202" name="Google Shape;202;p23"/>
          <p:cNvSpPr txBox="1"/>
          <p:nvPr>
            <p:ph type="title"/>
          </p:nvPr>
        </p:nvSpPr>
        <p:spPr>
          <a:xfrm>
            <a:off x="4855038" y="535250"/>
            <a:ext cx="4107900" cy="175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Relational </a:t>
            </a:r>
            <a:endParaRPr/>
          </a:p>
          <a:p>
            <a:pPr indent="0" lvl="0" marL="0" rtl="0" algn="ctr">
              <a:spcBef>
                <a:spcPts val="0"/>
              </a:spcBef>
              <a:spcAft>
                <a:spcPts val="0"/>
              </a:spcAft>
              <a:buNone/>
            </a:pPr>
            <a:r>
              <a:rPr lang="en"/>
              <a:t>Model</a:t>
            </a:r>
            <a:endParaRPr/>
          </a:p>
        </p:txBody>
      </p:sp>
      <p:sp>
        <p:nvSpPr>
          <p:cNvPr id="203" name="Google Shape;203;p23"/>
          <p:cNvSpPr txBox="1"/>
          <p:nvPr>
            <p:ph idx="2" type="body"/>
          </p:nvPr>
        </p:nvSpPr>
        <p:spPr>
          <a:xfrm>
            <a:off x="389476" y="1622700"/>
            <a:ext cx="3837000" cy="35208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Class</a:t>
            </a:r>
            <a:endParaRPr/>
          </a:p>
          <a:p>
            <a:pPr indent="-342900" lvl="0" marL="457200" rtl="0" algn="l">
              <a:spcBef>
                <a:spcPts val="0"/>
              </a:spcBef>
              <a:spcAft>
                <a:spcPts val="0"/>
              </a:spcAft>
              <a:buSzPts val="1800"/>
              <a:buChar char="●"/>
            </a:pPr>
            <a:r>
              <a:rPr lang="en"/>
              <a:t>Object</a:t>
            </a:r>
            <a:endParaRPr/>
          </a:p>
          <a:p>
            <a:pPr indent="-342900" lvl="0" marL="457200" rtl="0" algn="l">
              <a:spcBef>
                <a:spcPts val="0"/>
              </a:spcBef>
              <a:spcAft>
                <a:spcPts val="0"/>
              </a:spcAft>
              <a:buSzPts val="1800"/>
              <a:buChar char="●"/>
            </a:pPr>
            <a:r>
              <a:rPr lang="en"/>
              <a:t>Variabl</a:t>
            </a:r>
            <a:r>
              <a:rPr lang="en"/>
              <a:t>e </a:t>
            </a:r>
            <a:endParaRPr/>
          </a:p>
          <a:p>
            <a:pPr indent="-342900" lvl="0" marL="457200" rtl="0" algn="l">
              <a:spcBef>
                <a:spcPts val="0"/>
              </a:spcBef>
              <a:spcAft>
                <a:spcPts val="0"/>
              </a:spcAft>
              <a:buSzPts val="1800"/>
              <a:buChar char="●"/>
            </a:pPr>
            <a:r>
              <a:rPr lang="en"/>
              <a:t>Method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311700" y="233857"/>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Advantages of oodbms</a:t>
            </a:r>
            <a:endParaRPr>
              <a:highlight>
                <a:schemeClr val="dk1"/>
              </a:highlight>
            </a:endParaRPr>
          </a:p>
        </p:txBody>
      </p:sp>
      <p:sp>
        <p:nvSpPr>
          <p:cNvPr id="209" name="Google Shape;209;p24"/>
          <p:cNvSpPr txBox="1"/>
          <p:nvPr>
            <p:ph idx="1" type="body"/>
          </p:nvPr>
        </p:nvSpPr>
        <p:spPr>
          <a:xfrm>
            <a:off x="311700" y="1169682"/>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Char char="●"/>
            </a:pPr>
            <a:r>
              <a:rPr lang="en">
                <a:solidFill>
                  <a:schemeClr val="accent1"/>
                </a:solidFill>
              </a:rPr>
              <a:t>Complex Objects and Relationships</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Rich data types</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Class </a:t>
            </a:r>
            <a:r>
              <a:rPr lang="en">
                <a:solidFill>
                  <a:schemeClr val="accent1"/>
                </a:solidFill>
              </a:rPr>
              <a:t>hierarchy</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No Impedance mismatch</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No need for primary keys</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One data model for representing all 1:1, 1:M, M:N relationships</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One Programming Language</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No need for query language</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High performance for certain tasks</a:t>
            </a:r>
            <a:endParaRPr>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Disadvantages of oodbms</a:t>
            </a:r>
            <a:endParaRPr>
              <a:highlight>
                <a:schemeClr val="dk1"/>
              </a:highlight>
            </a:endParaRPr>
          </a:p>
        </p:txBody>
      </p:sp>
      <p:sp>
        <p:nvSpPr>
          <p:cNvPr id="215" name="Google Shape;215;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Char char="●"/>
            </a:pPr>
            <a:r>
              <a:rPr lang="en">
                <a:solidFill>
                  <a:schemeClr val="accent1"/>
                </a:solidFill>
              </a:rPr>
              <a:t>Schema changes</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Lack of agreed standards</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Lack of ad-hoc query</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Lack of universal data model</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Less user tools exist</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Relational tables are simpler</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Poorly </a:t>
            </a:r>
            <a:r>
              <a:rPr lang="en">
                <a:solidFill>
                  <a:schemeClr val="accent1"/>
                </a:solidFill>
              </a:rPr>
              <a:t>enforced integrity and consistency</a:t>
            </a:r>
            <a:endParaRPr>
              <a:solidFill>
                <a:schemeClr val="accent1"/>
              </a:solidFill>
            </a:endParaRPr>
          </a:p>
          <a:p>
            <a:pPr indent="0" lvl="0" marL="457200" rtl="0" algn="l">
              <a:spcBef>
                <a:spcPts val="1600"/>
              </a:spcBef>
              <a:spcAft>
                <a:spcPts val="1600"/>
              </a:spcAft>
              <a:buNone/>
            </a:pPr>
            <a:r>
              <a:t/>
            </a:r>
            <a:endParaRPr>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Why Object oriented model?</a:t>
            </a:r>
            <a:endParaRPr>
              <a:highlight>
                <a:schemeClr val="dk1"/>
              </a:highlight>
            </a:endParaRPr>
          </a:p>
        </p:txBody>
      </p:sp>
      <p:sp>
        <p:nvSpPr>
          <p:cNvPr id="65" name="Google Shape;65;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mic Sans MS"/>
                <a:ea typeface="Comic Sans MS"/>
                <a:cs typeface="Comic Sans MS"/>
                <a:sym typeface="Comic Sans MS"/>
              </a:rPr>
              <a:t>Sharing of data,information,software components,products and computing environments</a:t>
            </a:r>
            <a:endParaRPr sz="1500">
              <a:latin typeface="Comic Sans MS"/>
              <a:ea typeface="Comic Sans MS"/>
              <a:cs typeface="Comic Sans MS"/>
              <a:sym typeface="Comic Sans MS"/>
            </a:endParaRPr>
          </a:p>
          <a:p>
            <a:pPr indent="0" lvl="0" marL="0" rtl="0" algn="l">
              <a:spcBef>
                <a:spcPts val="1600"/>
              </a:spcBef>
              <a:spcAft>
                <a:spcPts val="0"/>
              </a:spcAft>
              <a:buNone/>
            </a:pPr>
            <a:r>
              <a:rPr lang="en" sz="1500">
                <a:latin typeface="Comic Sans MS"/>
                <a:ea typeface="Comic Sans MS"/>
                <a:cs typeface="Comic Sans MS"/>
                <a:sym typeface="Comic Sans MS"/>
              </a:rPr>
              <a:t>Integration and sharing is required.</a:t>
            </a:r>
            <a:endParaRPr sz="1500">
              <a:latin typeface="Comic Sans MS"/>
              <a:ea typeface="Comic Sans MS"/>
              <a:cs typeface="Comic Sans MS"/>
              <a:sym typeface="Comic Sans MS"/>
            </a:endParaRPr>
          </a:p>
          <a:p>
            <a:pPr indent="0" lvl="0" marL="0" rtl="0" algn="l">
              <a:spcBef>
                <a:spcPts val="1600"/>
              </a:spcBef>
              <a:spcAft>
                <a:spcPts val="0"/>
              </a:spcAft>
              <a:buNone/>
            </a:pPr>
            <a:r>
              <a:rPr lang="en" sz="1500">
                <a:latin typeface="Comic Sans MS"/>
                <a:ea typeface="Comic Sans MS"/>
                <a:cs typeface="Comic Sans MS"/>
                <a:sym typeface="Comic Sans MS"/>
              </a:rPr>
              <a:t>Object oriented database allows </a:t>
            </a:r>
            <a:r>
              <a:rPr lang="en" sz="1500">
                <a:latin typeface="Comic Sans MS"/>
                <a:ea typeface="Comic Sans MS"/>
                <a:cs typeface="Comic Sans MS"/>
                <a:sym typeface="Comic Sans MS"/>
              </a:rPr>
              <a:t>referential</a:t>
            </a:r>
            <a:r>
              <a:rPr lang="en" sz="1500">
                <a:latin typeface="Comic Sans MS"/>
                <a:ea typeface="Comic Sans MS"/>
                <a:cs typeface="Comic Sans MS"/>
                <a:sym typeface="Comic Sans MS"/>
              </a:rPr>
              <a:t> sharing through the </a:t>
            </a:r>
            <a:r>
              <a:rPr lang="en" sz="1500">
                <a:latin typeface="Comic Sans MS"/>
                <a:ea typeface="Comic Sans MS"/>
                <a:cs typeface="Comic Sans MS"/>
                <a:sym typeface="Comic Sans MS"/>
              </a:rPr>
              <a:t>support of object identity and inheritance.</a:t>
            </a:r>
            <a:endParaRPr sz="1500">
              <a:latin typeface="Comic Sans MS"/>
              <a:ea typeface="Comic Sans MS"/>
              <a:cs typeface="Comic Sans MS"/>
              <a:sym typeface="Comic Sans MS"/>
            </a:endParaRPr>
          </a:p>
          <a:p>
            <a:pPr indent="0" lvl="0" marL="0" rtl="0" algn="l">
              <a:spcBef>
                <a:spcPts val="1600"/>
              </a:spcBef>
              <a:spcAft>
                <a:spcPts val="0"/>
              </a:spcAft>
              <a:buNone/>
            </a:pPr>
            <a:r>
              <a:rPr lang="en" sz="1500">
                <a:latin typeface="Comic Sans MS"/>
                <a:ea typeface="Comic Sans MS"/>
                <a:cs typeface="Comic Sans MS"/>
                <a:sym typeface="Comic Sans MS"/>
              </a:rPr>
              <a:t>Object databases are commonly used in applications that require high performance,calculations and faster results.</a:t>
            </a:r>
            <a:endParaRPr sz="1500">
              <a:latin typeface="Comic Sans MS"/>
              <a:ea typeface="Comic Sans MS"/>
              <a:cs typeface="Comic Sans MS"/>
              <a:sym typeface="Comic Sans MS"/>
            </a:endParaRPr>
          </a:p>
          <a:p>
            <a:pPr indent="0" lvl="0" marL="0" rtl="0" algn="l">
              <a:spcBef>
                <a:spcPts val="1600"/>
              </a:spcBef>
              <a:spcAft>
                <a:spcPts val="0"/>
              </a:spcAft>
              <a:buNone/>
            </a:pPr>
            <a:r>
              <a:rPr lang="en" sz="1500">
                <a:latin typeface="Comic Sans MS"/>
                <a:ea typeface="Comic Sans MS"/>
                <a:cs typeface="Comic Sans MS"/>
                <a:sym typeface="Comic Sans MS"/>
              </a:rPr>
              <a:t>Some of the common applications that use object oriented databases are real time systems, architectural and engineering for 3D modeling, telecommunications and scientific products,molecular science and astronomy.</a:t>
            </a:r>
            <a:r>
              <a:rPr lang="en"/>
              <a:t> </a:t>
            </a:r>
            <a:endParaRPr/>
          </a:p>
          <a:p>
            <a:pPr indent="0" lvl="0" marL="0" rtl="0" algn="l">
              <a:spcBef>
                <a:spcPts val="1600"/>
              </a:spcBef>
              <a:spcAft>
                <a:spcPts val="160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highlight>
                  <a:schemeClr val="dk1"/>
                </a:highlight>
              </a:rPr>
              <a:t>Object Oriented Database Management system(OODBMS)</a:t>
            </a:r>
            <a:endParaRPr sz="3600">
              <a:highlight>
                <a:schemeClr val="dk1"/>
              </a:highlight>
            </a:endParaRPr>
          </a:p>
        </p:txBody>
      </p:sp>
      <p:sp>
        <p:nvSpPr>
          <p:cNvPr id="71" name="Google Shape;71;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Comic Sans MS"/>
                <a:ea typeface="Comic Sans MS"/>
                <a:cs typeface="Comic Sans MS"/>
                <a:sym typeface="Comic Sans MS"/>
              </a:rPr>
              <a:t>An object-oriented database(OODMS) is a database that is based on </a:t>
            </a:r>
            <a:r>
              <a:rPr lang="en">
                <a:solidFill>
                  <a:srgbClr val="000000"/>
                </a:solidFill>
                <a:highlight>
                  <a:srgbClr val="FFFF00"/>
                </a:highlight>
                <a:latin typeface="Comic Sans MS"/>
                <a:ea typeface="Comic Sans MS"/>
                <a:cs typeface="Comic Sans MS"/>
                <a:sym typeface="Comic Sans MS"/>
              </a:rPr>
              <a:t>Object-oriented Programming(OOP).</a:t>
            </a:r>
            <a:endParaRPr>
              <a:solidFill>
                <a:srgbClr val="000000"/>
              </a:solidFill>
              <a:highlight>
                <a:srgbClr val="FFFF00"/>
              </a:highlight>
              <a:latin typeface="Comic Sans MS"/>
              <a:ea typeface="Comic Sans MS"/>
              <a:cs typeface="Comic Sans MS"/>
              <a:sym typeface="Comic Sans MS"/>
            </a:endParaRPr>
          </a:p>
          <a:p>
            <a:pPr indent="0" lvl="0" marL="0" rtl="0" algn="l">
              <a:spcBef>
                <a:spcPts val="1600"/>
              </a:spcBef>
              <a:spcAft>
                <a:spcPts val="0"/>
              </a:spcAft>
              <a:buNone/>
            </a:pPr>
            <a:r>
              <a:rPr lang="en">
                <a:solidFill>
                  <a:srgbClr val="000000"/>
                </a:solidFill>
                <a:highlight>
                  <a:schemeClr val="lt1"/>
                </a:highlight>
                <a:latin typeface="Comic Sans MS"/>
                <a:ea typeface="Comic Sans MS"/>
                <a:cs typeface="Comic Sans MS"/>
                <a:sym typeface="Comic Sans MS"/>
              </a:rPr>
              <a:t>Data is represented and stored in the form of objects.</a:t>
            </a:r>
            <a:endParaRPr>
              <a:solidFill>
                <a:srgbClr val="000000"/>
              </a:solidFill>
              <a:highlight>
                <a:schemeClr val="lt1"/>
              </a:highlight>
              <a:latin typeface="Comic Sans MS"/>
              <a:ea typeface="Comic Sans MS"/>
              <a:cs typeface="Comic Sans MS"/>
              <a:sym typeface="Comic Sans MS"/>
            </a:endParaRPr>
          </a:p>
          <a:p>
            <a:pPr indent="0" lvl="0" marL="0" rtl="0" algn="l">
              <a:spcBef>
                <a:spcPts val="1600"/>
              </a:spcBef>
              <a:spcAft>
                <a:spcPts val="1600"/>
              </a:spcAft>
              <a:buNone/>
            </a:pPr>
            <a:r>
              <a:rPr lang="en">
                <a:solidFill>
                  <a:srgbClr val="000000"/>
                </a:solidFill>
                <a:highlight>
                  <a:schemeClr val="lt1"/>
                </a:highlight>
                <a:latin typeface="Comic Sans MS"/>
                <a:ea typeface="Comic Sans MS"/>
                <a:cs typeface="Comic Sans MS"/>
                <a:sym typeface="Comic Sans MS"/>
              </a:rPr>
              <a:t>In object-oriented terminology,an object is a real world class entity and class is a collection of objects.</a:t>
            </a:r>
            <a:endParaRPr>
              <a:solidFill>
                <a:srgbClr val="000000"/>
              </a:solidFill>
              <a:highlight>
                <a:schemeClr val="lt1"/>
              </a:highlight>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1582563" y="904888"/>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a:p>
            <a:pPr indent="0" lvl="0" marL="0" rtl="0" algn="ctr">
              <a:spcBef>
                <a:spcPts val="0"/>
              </a:spcBef>
              <a:spcAft>
                <a:spcPts val="0"/>
              </a:spcAft>
              <a:buNone/>
            </a:pPr>
            <a:r>
              <a:t/>
            </a:r>
            <a:endParaRPr/>
          </a:p>
        </p:txBody>
      </p:sp>
      <p:sp>
        <p:nvSpPr>
          <p:cNvPr id="77" name="Google Shape;77;p16"/>
          <p:cNvSpPr txBox="1"/>
          <p:nvPr/>
        </p:nvSpPr>
        <p:spPr>
          <a:xfrm>
            <a:off x="520075" y="158425"/>
            <a:ext cx="53106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highlight>
                  <a:schemeClr val="lt1"/>
                </a:highlight>
                <a:latin typeface="Amatic SC"/>
                <a:ea typeface="Amatic SC"/>
                <a:cs typeface="Amatic SC"/>
                <a:sym typeface="Amatic SC"/>
              </a:rPr>
              <a:t>Objects and class in odbms</a:t>
            </a:r>
            <a:endParaRPr b="1" sz="3100">
              <a:highlight>
                <a:schemeClr val="lt1"/>
              </a:highlight>
              <a:latin typeface="Amatic SC"/>
              <a:ea typeface="Amatic SC"/>
              <a:cs typeface="Amatic SC"/>
              <a:sym typeface="Amatic SC"/>
            </a:endParaRPr>
          </a:p>
        </p:txBody>
      </p:sp>
      <p:sp>
        <p:nvSpPr>
          <p:cNvPr id="78" name="Google Shape;78;p16"/>
          <p:cNvSpPr txBox="1"/>
          <p:nvPr/>
        </p:nvSpPr>
        <p:spPr>
          <a:xfrm>
            <a:off x="204400" y="966150"/>
            <a:ext cx="215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matic SC"/>
              <a:ea typeface="Amatic SC"/>
              <a:cs typeface="Amatic SC"/>
              <a:sym typeface="Amatic SC"/>
            </a:endParaRPr>
          </a:p>
        </p:txBody>
      </p:sp>
      <p:sp>
        <p:nvSpPr>
          <p:cNvPr id="79" name="Google Shape;79;p16"/>
          <p:cNvSpPr txBox="1"/>
          <p:nvPr/>
        </p:nvSpPr>
        <p:spPr>
          <a:xfrm>
            <a:off x="3955275" y="334850"/>
            <a:ext cx="394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mic Sans MS"/>
                <a:ea typeface="Comic Sans MS"/>
                <a:cs typeface="Comic Sans MS"/>
                <a:sym typeface="Comic Sans MS"/>
              </a:rPr>
              <a:t>Here </a:t>
            </a:r>
            <a:r>
              <a:rPr lang="en">
                <a:highlight>
                  <a:srgbClr val="FFFF00"/>
                </a:highlight>
                <a:latin typeface="Comic Sans MS"/>
                <a:ea typeface="Comic Sans MS"/>
                <a:cs typeface="Comic Sans MS"/>
                <a:sym typeface="Comic Sans MS"/>
              </a:rPr>
              <a:t>“Objects”</a:t>
            </a:r>
            <a:r>
              <a:rPr lang="en">
                <a:latin typeface="Comic Sans MS"/>
                <a:ea typeface="Comic Sans MS"/>
                <a:cs typeface="Comic Sans MS"/>
                <a:sym typeface="Comic Sans MS"/>
              </a:rPr>
              <a:t> represents </a:t>
            </a:r>
            <a:r>
              <a:rPr lang="en">
                <a:highlight>
                  <a:srgbClr val="FFFF00"/>
                </a:highlight>
                <a:latin typeface="Comic Sans MS"/>
                <a:ea typeface="Comic Sans MS"/>
                <a:cs typeface="Comic Sans MS"/>
                <a:sym typeface="Comic Sans MS"/>
              </a:rPr>
              <a:t>“Entity”</a:t>
            </a: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pic>
        <p:nvPicPr>
          <p:cNvPr id="80" name="Google Shape;80;p16"/>
          <p:cNvPicPr preferRelativeResize="0"/>
          <p:nvPr/>
        </p:nvPicPr>
        <p:blipFill>
          <a:blip r:embed="rId3">
            <a:alphaModFix/>
          </a:blip>
          <a:stretch>
            <a:fillRect/>
          </a:stretch>
        </p:blipFill>
        <p:spPr>
          <a:xfrm>
            <a:off x="2404800" y="1648225"/>
            <a:ext cx="2051825" cy="2051824"/>
          </a:xfrm>
          <a:prstGeom prst="rect">
            <a:avLst/>
          </a:prstGeom>
          <a:noFill/>
          <a:ln>
            <a:noFill/>
          </a:ln>
        </p:spPr>
      </p:pic>
      <p:sp>
        <p:nvSpPr>
          <p:cNvPr id="81" name="Google Shape;81;p16"/>
          <p:cNvSpPr/>
          <p:nvPr/>
        </p:nvSpPr>
        <p:spPr>
          <a:xfrm>
            <a:off x="5190025" y="939613"/>
            <a:ext cx="1309200" cy="82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134F5C"/>
                </a:solidFill>
              </a:rPr>
              <a:t>Get_</a:t>
            </a:r>
            <a:endParaRPr b="1">
              <a:solidFill>
                <a:srgbClr val="134F5C"/>
              </a:solidFill>
            </a:endParaRPr>
          </a:p>
          <a:p>
            <a:pPr indent="0" lvl="0" marL="0" rtl="0" algn="l">
              <a:spcBef>
                <a:spcPts val="0"/>
              </a:spcBef>
              <a:spcAft>
                <a:spcPts val="0"/>
              </a:spcAft>
              <a:buNone/>
            </a:pPr>
            <a:r>
              <a:rPr b="1" lang="en">
                <a:solidFill>
                  <a:srgbClr val="134F5C"/>
                </a:solidFill>
              </a:rPr>
              <a:t>Grade()</a:t>
            </a:r>
            <a:endParaRPr b="1">
              <a:solidFill>
                <a:srgbClr val="134F5C"/>
              </a:solidFill>
            </a:endParaRPr>
          </a:p>
        </p:txBody>
      </p:sp>
      <p:sp>
        <p:nvSpPr>
          <p:cNvPr id="82" name="Google Shape;82;p16"/>
          <p:cNvSpPr/>
          <p:nvPr/>
        </p:nvSpPr>
        <p:spPr>
          <a:xfrm>
            <a:off x="5190025" y="1879675"/>
            <a:ext cx="1309200" cy="82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134F5C"/>
                </a:solidFill>
              </a:rPr>
              <a:t>Get_</a:t>
            </a:r>
            <a:endParaRPr b="1">
              <a:solidFill>
                <a:srgbClr val="134F5C"/>
              </a:solidFill>
            </a:endParaRPr>
          </a:p>
          <a:p>
            <a:pPr indent="0" lvl="0" marL="0" rtl="0" algn="l">
              <a:spcBef>
                <a:spcPts val="0"/>
              </a:spcBef>
              <a:spcAft>
                <a:spcPts val="0"/>
              </a:spcAft>
              <a:buNone/>
            </a:pPr>
            <a:r>
              <a:rPr b="1" lang="en">
                <a:solidFill>
                  <a:srgbClr val="134F5C"/>
                </a:solidFill>
              </a:rPr>
              <a:t>Average()</a:t>
            </a:r>
            <a:endParaRPr b="1">
              <a:solidFill>
                <a:srgbClr val="134F5C"/>
              </a:solidFill>
            </a:endParaRPr>
          </a:p>
        </p:txBody>
      </p:sp>
      <p:sp>
        <p:nvSpPr>
          <p:cNvPr id="83" name="Google Shape;83;p16"/>
          <p:cNvSpPr/>
          <p:nvPr/>
        </p:nvSpPr>
        <p:spPr>
          <a:xfrm>
            <a:off x="5190025" y="2819713"/>
            <a:ext cx="1309200" cy="82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134F5C"/>
                </a:solidFill>
              </a:rPr>
              <a:t>Print_</a:t>
            </a:r>
            <a:endParaRPr b="1">
              <a:solidFill>
                <a:srgbClr val="134F5C"/>
              </a:solidFill>
            </a:endParaRPr>
          </a:p>
          <a:p>
            <a:pPr indent="0" lvl="0" marL="0" rtl="0" algn="l">
              <a:spcBef>
                <a:spcPts val="0"/>
              </a:spcBef>
              <a:spcAft>
                <a:spcPts val="0"/>
              </a:spcAft>
              <a:buNone/>
            </a:pPr>
            <a:r>
              <a:rPr b="1" lang="en">
                <a:solidFill>
                  <a:srgbClr val="134F5C"/>
                </a:solidFill>
              </a:rPr>
              <a:t>Marks()</a:t>
            </a:r>
            <a:endParaRPr b="1">
              <a:solidFill>
                <a:srgbClr val="134F5C"/>
              </a:solidFill>
            </a:endParaRPr>
          </a:p>
        </p:txBody>
      </p:sp>
      <p:sp>
        <p:nvSpPr>
          <p:cNvPr id="84" name="Google Shape;84;p16"/>
          <p:cNvSpPr/>
          <p:nvPr/>
        </p:nvSpPr>
        <p:spPr>
          <a:xfrm>
            <a:off x="178875" y="820225"/>
            <a:ext cx="1309200" cy="82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Student_id</a:t>
            </a:r>
            <a:endParaRPr b="1"/>
          </a:p>
        </p:txBody>
      </p:sp>
      <p:sp>
        <p:nvSpPr>
          <p:cNvPr id="85" name="Google Shape;85;p16"/>
          <p:cNvSpPr/>
          <p:nvPr/>
        </p:nvSpPr>
        <p:spPr>
          <a:xfrm>
            <a:off x="204400" y="1782325"/>
            <a:ext cx="1309200" cy="82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Student_name</a:t>
            </a:r>
            <a:endParaRPr b="1"/>
          </a:p>
        </p:txBody>
      </p:sp>
      <p:sp>
        <p:nvSpPr>
          <p:cNvPr id="86" name="Google Shape;86;p16"/>
          <p:cNvSpPr/>
          <p:nvPr/>
        </p:nvSpPr>
        <p:spPr>
          <a:xfrm>
            <a:off x="204400" y="2744425"/>
            <a:ext cx="1309200" cy="82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t>Student_Phone No.</a:t>
            </a:r>
            <a:endParaRPr b="1" sz="1300"/>
          </a:p>
        </p:txBody>
      </p:sp>
      <p:sp>
        <p:nvSpPr>
          <p:cNvPr id="87" name="Google Shape;87;p16"/>
          <p:cNvSpPr/>
          <p:nvPr/>
        </p:nvSpPr>
        <p:spPr>
          <a:xfrm>
            <a:off x="2835100" y="4068075"/>
            <a:ext cx="1309200" cy="82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Student_</a:t>
            </a:r>
            <a:endParaRPr b="1" sz="1200"/>
          </a:p>
          <a:p>
            <a:pPr indent="0" lvl="0" marL="0" rtl="0" algn="l">
              <a:spcBef>
                <a:spcPts val="0"/>
              </a:spcBef>
              <a:spcAft>
                <a:spcPts val="0"/>
              </a:spcAft>
              <a:buNone/>
            </a:pPr>
            <a:r>
              <a:rPr b="1" lang="en" sz="1200"/>
              <a:t>Address()</a:t>
            </a:r>
            <a:endParaRPr b="1" sz="1200"/>
          </a:p>
        </p:txBody>
      </p:sp>
      <p:sp>
        <p:nvSpPr>
          <p:cNvPr id="88" name="Google Shape;88;p16"/>
          <p:cNvSpPr txBox="1"/>
          <p:nvPr/>
        </p:nvSpPr>
        <p:spPr>
          <a:xfrm>
            <a:off x="3186563" y="1248025"/>
            <a:ext cx="64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Code Pro"/>
                <a:ea typeface="Source Code Pro"/>
                <a:cs typeface="Source Code Pro"/>
                <a:sym typeface="Source Code Pro"/>
              </a:rPr>
              <a:t>Ajay</a:t>
            </a:r>
            <a:endParaRPr b="1">
              <a:latin typeface="Source Code Pro"/>
              <a:ea typeface="Source Code Pro"/>
              <a:cs typeface="Source Code Pro"/>
              <a:sym typeface="Source Code Pro"/>
            </a:endParaRPr>
          </a:p>
        </p:txBody>
      </p:sp>
      <p:cxnSp>
        <p:nvCxnSpPr>
          <p:cNvPr id="89" name="Google Shape;89;p16"/>
          <p:cNvCxnSpPr/>
          <p:nvPr/>
        </p:nvCxnSpPr>
        <p:spPr>
          <a:xfrm flipH="1">
            <a:off x="4930100" y="2191675"/>
            <a:ext cx="9300" cy="93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90" name="Google Shape;90;p16"/>
          <p:cNvCxnSpPr/>
          <p:nvPr/>
        </p:nvCxnSpPr>
        <p:spPr>
          <a:xfrm flipH="1" rot="10800000">
            <a:off x="4116738" y="1366338"/>
            <a:ext cx="1071600" cy="8157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91" name="Google Shape;91;p16"/>
          <p:cNvCxnSpPr/>
          <p:nvPr/>
        </p:nvCxnSpPr>
        <p:spPr>
          <a:xfrm flipH="1" rot="10800000">
            <a:off x="4115100" y="2252750"/>
            <a:ext cx="913800" cy="3828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92" name="Google Shape;92;p16"/>
          <p:cNvCxnSpPr/>
          <p:nvPr/>
        </p:nvCxnSpPr>
        <p:spPr>
          <a:xfrm>
            <a:off x="4239275" y="3138913"/>
            <a:ext cx="1006500" cy="1896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93" name="Google Shape;93;p16"/>
          <p:cNvCxnSpPr>
            <a:endCxn id="84" idx="6"/>
          </p:cNvCxnSpPr>
          <p:nvPr/>
        </p:nvCxnSpPr>
        <p:spPr>
          <a:xfrm rot="10800000">
            <a:off x="1488075" y="1234225"/>
            <a:ext cx="1418100" cy="9321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94" name="Google Shape;94;p16"/>
          <p:cNvCxnSpPr>
            <a:endCxn id="85" idx="6"/>
          </p:cNvCxnSpPr>
          <p:nvPr/>
        </p:nvCxnSpPr>
        <p:spPr>
          <a:xfrm rot="10800000">
            <a:off x="1513600" y="2196325"/>
            <a:ext cx="1321500" cy="4317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95" name="Google Shape;95;p16"/>
          <p:cNvCxnSpPr>
            <a:endCxn id="86" idx="6"/>
          </p:cNvCxnSpPr>
          <p:nvPr/>
        </p:nvCxnSpPr>
        <p:spPr>
          <a:xfrm flipH="1">
            <a:off x="1513600" y="2755525"/>
            <a:ext cx="1247100" cy="4029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96" name="Google Shape;96;p16"/>
          <p:cNvCxnSpPr>
            <a:endCxn id="87" idx="0"/>
          </p:cNvCxnSpPr>
          <p:nvPr/>
        </p:nvCxnSpPr>
        <p:spPr>
          <a:xfrm flipH="1" rot="-5400000">
            <a:off x="3262150" y="3840525"/>
            <a:ext cx="413100" cy="42000"/>
          </a:xfrm>
          <a:prstGeom prst="curvedConnector3">
            <a:avLst>
              <a:gd fmla="val 50000" name="adj1"/>
            </a:avLst>
          </a:prstGeom>
          <a:noFill/>
          <a:ln cap="flat" cmpd="sng" w="9525">
            <a:solidFill>
              <a:schemeClr val="dk2"/>
            </a:solidFill>
            <a:prstDash val="solid"/>
            <a:round/>
            <a:headEnd len="med" w="med" type="none"/>
            <a:tailEnd len="med" w="med" type="none"/>
          </a:ln>
        </p:spPr>
      </p:cxnSp>
      <p:pic>
        <p:nvPicPr>
          <p:cNvPr id="97" name="Google Shape;97;p16"/>
          <p:cNvPicPr preferRelativeResize="0"/>
          <p:nvPr/>
        </p:nvPicPr>
        <p:blipFill>
          <a:blip r:embed="rId3">
            <a:alphaModFix/>
          </a:blip>
          <a:stretch>
            <a:fillRect/>
          </a:stretch>
        </p:blipFill>
        <p:spPr>
          <a:xfrm>
            <a:off x="6113149" y="3992826"/>
            <a:ext cx="1150676" cy="1150675"/>
          </a:xfrm>
          <a:prstGeom prst="rect">
            <a:avLst/>
          </a:prstGeom>
          <a:noFill/>
          <a:ln>
            <a:noFill/>
          </a:ln>
        </p:spPr>
      </p:pic>
      <p:pic>
        <p:nvPicPr>
          <p:cNvPr id="98" name="Google Shape;98;p16"/>
          <p:cNvPicPr preferRelativeResize="0"/>
          <p:nvPr/>
        </p:nvPicPr>
        <p:blipFill>
          <a:blip r:embed="rId3">
            <a:alphaModFix/>
          </a:blip>
          <a:stretch>
            <a:fillRect/>
          </a:stretch>
        </p:blipFill>
        <p:spPr>
          <a:xfrm>
            <a:off x="7901174" y="3992826"/>
            <a:ext cx="1150676" cy="1150675"/>
          </a:xfrm>
          <a:prstGeom prst="rect">
            <a:avLst/>
          </a:prstGeom>
          <a:noFill/>
          <a:ln>
            <a:noFill/>
          </a:ln>
        </p:spPr>
      </p:pic>
      <p:sp>
        <p:nvSpPr>
          <p:cNvPr id="99" name="Google Shape;99;p16"/>
          <p:cNvSpPr txBox="1"/>
          <p:nvPr/>
        </p:nvSpPr>
        <p:spPr>
          <a:xfrm>
            <a:off x="6164925" y="3667875"/>
            <a:ext cx="95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Code Pro"/>
                <a:ea typeface="Source Code Pro"/>
                <a:cs typeface="Source Code Pro"/>
                <a:sym typeface="Source Code Pro"/>
              </a:rPr>
              <a:t>Piyush</a:t>
            </a:r>
            <a:endParaRPr b="1">
              <a:latin typeface="Source Code Pro"/>
              <a:ea typeface="Source Code Pro"/>
              <a:cs typeface="Source Code Pro"/>
              <a:sym typeface="Source Code Pro"/>
            </a:endParaRPr>
          </a:p>
        </p:txBody>
      </p:sp>
      <p:sp>
        <p:nvSpPr>
          <p:cNvPr id="100" name="Google Shape;100;p16"/>
          <p:cNvSpPr txBox="1"/>
          <p:nvPr/>
        </p:nvSpPr>
        <p:spPr>
          <a:xfrm>
            <a:off x="8040350" y="3714300"/>
            <a:ext cx="91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Code Pro"/>
                <a:ea typeface="Source Code Pro"/>
                <a:cs typeface="Source Code Pro"/>
                <a:sym typeface="Source Code Pro"/>
              </a:rPr>
              <a:t>Tilak</a:t>
            </a:r>
            <a:endParaRPr b="1">
              <a:latin typeface="Source Code Pro"/>
              <a:ea typeface="Source Code Pro"/>
              <a:cs typeface="Source Code Pro"/>
              <a:sym typeface="Source Code Pro"/>
            </a:endParaRPr>
          </a:p>
        </p:txBody>
      </p:sp>
      <p:sp>
        <p:nvSpPr>
          <p:cNvPr id="101" name="Google Shape;101;p16"/>
          <p:cNvSpPr/>
          <p:nvPr/>
        </p:nvSpPr>
        <p:spPr>
          <a:xfrm>
            <a:off x="7173100" y="3927075"/>
            <a:ext cx="956400" cy="815700"/>
          </a:xfrm>
          <a:prstGeom prst="leftRigh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txBox="1"/>
          <p:nvPr/>
        </p:nvSpPr>
        <p:spPr>
          <a:xfrm>
            <a:off x="7121325" y="3454350"/>
            <a:ext cx="12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Code Pro"/>
                <a:ea typeface="Source Code Pro"/>
                <a:cs typeface="Source Code Pro"/>
                <a:sym typeface="Source Code Pro"/>
              </a:rPr>
              <a:t>Messages</a:t>
            </a:r>
            <a:endParaRPr b="1">
              <a:latin typeface="Source Code Pro"/>
              <a:ea typeface="Source Code Pro"/>
              <a:cs typeface="Source Code Pro"/>
              <a:sym typeface="Source Code Pro"/>
            </a:endParaRPr>
          </a:p>
        </p:txBody>
      </p:sp>
      <p:sp>
        <p:nvSpPr>
          <p:cNvPr id="103" name="Google Shape;103;p16"/>
          <p:cNvSpPr/>
          <p:nvPr/>
        </p:nvSpPr>
        <p:spPr>
          <a:xfrm>
            <a:off x="7296825" y="2423488"/>
            <a:ext cx="1071600" cy="50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Student</a:t>
            </a:r>
            <a:endParaRPr b="1"/>
          </a:p>
        </p:txBody>
      </p:sp>
      <p:cxnSp>
        <p:nvCxnSpPr>
          <p:cNvPr id="104" name="Google Shape;104;p16"/>
          <p:cNvCxnSpPr/>
          <p:nvPr/>
        </p:nvCxnSpPr>
        <p:spPr>
          <a:xfrm flipH="1" rot="5400000">
            <a:off x="7979925" y="3180375"/>
            <a:ext cx="928500" cy="3993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05" name="Google Shape;105;p16"/>
          <p:cNvCxnSpPr/>
          <p:nvPr/>
        </p:nvCxnSpPr>
        <p:spPr>
          <a:xfrm>
            <a:off x="4424575" y="2763388"/>
            <a:ext cx="28401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06" name="Google Shape;106;p16"/>
          <p:cNvCxnSpPr>
            <a:stCxn id="99" idx="0"/>
          </p:cNvCxnSpPr>
          <p:nvPr/>
        </p:nvCxnSpPr>
        <p:spPr>
          <a:xfrm rot="-5400000">
            <a:off x="6636075" y="2950725"/>
            <a:ext cx="724200" cy="710100"/>
          </a:xfrm>
          <a:prstGeom prst="bentConnector3">
            <a:avLst>
              <a:gd fmla="val 5000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flipH="1">
            <a:off x="265500" y="268992"/>
            <a:ext cx="4045200" cy="81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900"/>
              <a:t> </a:t>
            </a:r>
            <a:endParaRPr sz="1900"/>
          </a:p>
        </p:txBody>
      </p:sp>
      <p:sp>
        <p:nvSpPr>
          <p:cNvPr id="112" name="Google Shape;112;p17"/>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Font typeface="Georgia"/>
              <a:buChar char="➔"/>
            </a:pPr>
            <a:r>
              <a:rPr lang="en" sz="1700">
                <a:solidFill>
                  <a:srgbClr val="000000"/>
                </a:solidFill>
                <a:latin typeface="Georgia"/>
                <a:ea typeface="Georgia"/>
                <a:cs typeface="Georgia"/>
                <a:sym typeface="Georgia"/>
              </a:rPr>
              <a:t>A state and behaviour cells are separate,but related.</a:t>
            </a:r>
            <a:endParaRPr sz="1700">
              <a:solidFill>
                <a:srgbClr val="000000"/>
              </a:solidFill>
              <a:latin typeface="Georgia"/>
              <a:ea typeface="Georgia"/>
              <a:cs typeface="Georgia"/>
              <a:sym typeface="Georgia"/>
            </a:endParaRPr>
          </a:p>
          <a:p>
            <a:pPr indent="0" lvl="0" marL="457200" rtl="0" algn="l">
              <a:spcBef>
                <a:spcPts val="0"/>
              </a:spcBef>
              <a:spcAft>
                <a:spcPts val="0"/>
              </a:spcAft>
              <a:buNone/>
            </a:pPr>
            <a:r>
              <a:t/>
            </a:r>
            <a:endParaRPr sz="1700">
              <a:solidFill>
                <a:srgbClr val="000000"/>
              </a:solidFill>
              <a:latin typeface="Georgia"/>
              <a:ea typeface="Georgia"/>
              <a:cs typeface="Georgia"/>
              <a:sym typeface="Georgia"/>
            </a:endParaRPr>
          </a:p>
          <a:p>
            <a:pPr indent="-336550" lvl="0" marL="457200" rtl="0" algn="l">
              <a:spcBef>
                <a:spcPts val="0"/>
              </a:spcBef>
              <a:spcAft>
                <a:spcPts val="0"/>
              </a:spcAft>
              <a:buClr>
                <a:srgbClr val="000000"/>
              </a:buClr>
              <a:buSzPts val="1700"/>
              <a:buFont typeface="Georgia"/>
              <a:buChar char="➔"/>
            </a:pPr>
            <a:r>
              <a:rPr lang="en" sz="1700">
                <a:solidFill>
                  <a:srgbClr val="000000"/>
                </a:solidFill>
                <a:latin typeface="Georgia"/>
                <a:ea typeface="Georgia"/>
                <a:cs typeface="Georgia"/>
                <a:sym typeface="Georgia"/>
              </a:rPr>
              <a:t>A class is a collection of similar objects.</a:t>
            </a:r>
            <a:endParaRPr sz="1700">
              <a:solidFill>
                <a:srgbClr val="000000"/>
              </a:solidFill>
              <a:latin typeface="Georgia"/>
              <a:ea typeface="Georgia"/>
              <a:cs typeface="Georgia"/>
              <a:sym typeface="Georgia"/>
            </a:endParaRPr>
          </a:p>
          <a:p>
            <a:pPr indent="0" lvl="0" marL="0" rtl="0" algn="ctr">
              <a:spcBef>
                <a:spcPts val="0"/>
              </a:spcBef>
              <a:spcAft>
                <a:spcPts val="0"/>
              </a:spcAft>
              <a:buNone/>
            </a:pPr>
            <a:r>
              <a:t/>
            </a:r>
            <a:endParaRPr/>
          </a:p>
        </p:txBody>
      </p:sp>
      <p:sp>
        <p:nvSpPr>
          <p:cNvPr id="113" name="Google Shape;113;p17"/>
          <p:cNvSpPr txBox="1"/>
          <p:nvPr>
            <p:ph type="title"/>
          </p:nvPr>
        </p:nvSpPr>
        <p:spPr>
          <a:xfrm>
            <a:off x="4640450" y="-188250"/>
            <a:ext cx="4045200" cy="81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700"/>
              <a:t>‘</a:t>
            </a:r>
            <a:r>
              <a:rPr lang="en" sz="2700"/>
              <a:t>Student’ object can be represented as</a:t>
            </a:r>
            <a:endParaRPr sz="2600"/>
          </a:p>
        </p:txBody>
      </p:sp>
      <p:sp>
        <p:nvSpPr>
          <p:cNvPr id="114" name="Google Shape;114;p17"/>
          <p:cNvSpPr txBox="1"/>
          <p:nvPr/>
        </p:nvSpPr>
        <p:spPr>
          <a:xfrm>
            <a:off x="130200" y="447750"/>
            <a:ext cx="4180500" cy="22320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lang="en" sz="1700">
                <a:latin typeface="Roboto"/>
                <a:ea typeface="Roboto"/>
                <a:cs typeface="Roboto"/>
                <a:sym typeface="Roboto"/>
              </a:rPr>
              <a:t>The object-oriented </a:t>
            </a:r>
            <a:r>
              <a:rPr lang="en" sz="1700">
                <a:latin typeface="Roboto"/>
                <a:ea typeface="Roboto"/>
                <a:cs typeface="Roboto"/>
                <a:sym typeface="Roboto"/>
              </a:rPr>
              <a:t>approach</a:t>
            </a:r>
            <a:r>
              <a:rPr lang="en" sz="1700">
                <a:latin typeface="Roboto"/>
                <a:ea typeface="Roboto"/>
                <a:cs typeface="Roboto"/>
                <a:sym typeface="Roboto"/>
              </a:rPr>
              <a:t> considers all entities as objects.An objects has properties(states and methods (behaviours).</a:t>
            </a:r>
            <a:endParaRPr sz="17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Each object is identified using a unique object identifier.</a:t>
            </a:r>
            <a:endParaRPr sz="1700">
              <a:latin typeface="Roboto"/>
              <a:ea typeface="Roboto"/>
              <a:cs typeface="Roboto"/>
              <a:sym typeface="Robot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15" name="Google Shape;115;p17"/>
          <p:cNvSpPr/>
          <p:nvPr/>
        </p:nvSpPr>
        <p:spPr>
          <a:xfrm>
            <a:off x="5539700" y="721825"/>
            <a:ext cx="2324100" cy="18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  </a:t>
            </a:r>
            <a:r>
              <a:rPr b="1" lang="en"/>
              <a:t>STATE</a:t>
            </a:r>
            <a:endParaRPr b="1"/>
          </a:p>
          <a:p>
            <a:pPr indent="-317500" lvl="0" marL="457200" rtl="0" algn="l">
              <a:spcBef>
                <a:spcPts val="0"/>
              </a:spcBef>
              <a:spcAft>
                <a:spcPts val="0"/>
              </a:spcAft>
              <a:buSzPts val="1400"/>
              <a:buChar char="●"/>
            </a:pPr>
            <a:r>
              <a:rPr lang="en"/>
              <a:t>Name</a:t>
            </a:r>
            <a:endParaRPr/>
          </a:p>
          <a:p>
            <a:pPr indent="-317500" lvl="0" marL="457200" rtl="0" algn="l">
              <a:spcBef>
                <a:spcPts val="0"/>
              </a:spcBef>
              <a:spcAft>
                <a:spcPts val="0"/>
              </a:spcAft>
              <a:buSzPts val="1400"/>
              <a:buChar char="●"/>
            </a:pPr>
            <a:r>
              <a:rPr lang="en"/>
              <a:t>USN</a:t>
            </a:r>
            <a:endParaRPr/>
          </a:p>
          <a:p>
            <a:pPr indent="-317500" lvl="0" marL="457200" rtl="0" algn="l">
              <a:spcBef>
                <a:spcPts val="0"/>
              </a:spcBef>
              <a:spcAft>
                <a:spcPts val="0"/>
              </a:spcAft>
              <a:buSzPts val="1400"/>
              <a:buChar char="●"/>
            </a:pPr>
            <a:r>
              <a:rPr lang="en"/>
              <a:t>Residential Address</a:t>
            </a:r>
            <a:endParaRPr/>
          </a:p>
          <a:p>
            <a:pPr indent="-317500" lvl="0" marL="457200" rtl="0" algn="l">
              <a:spcBef>
                <a:spcPts val="0"/>
              </a:spcBef>
              <a:spcAft>
                <a:spcPts val="0"/>
              </a:spcAft>
              <a:buSzPts val="1400"/>
              <a:buChar char="●"/>
            </a:pPr>
            <a:r>
              <a:rPr lang="en"/>
              <a:t>Date of Birth</a:t>
            </a:r>
            <a:r>
              <a:rPr lang="en"/>
              <a:t> </a:t>
            </a:r>
            <a:endParaRPr/>
          </a:p>
        </p:txBody>
      </p:sp>
      <p:sp>
        <p:nvSpPr>
          <p:cNvPr id="116" name="Google Shape;116;p17"/>
          <p:cNvSpPr/>
          <p:nvPr/>
        </p:nvSpPr>
        <p:spPr>
          <a:xfrm>
            <a:off x="5544350" y="2550925"/>
            <a:ext cx="2324100" cy="193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a:t>BEHAVIOUR</a:t>
            </a:r>
            <a:endParaRPr/>
          </a:p>
          <a:p>
            <a:pPr indent="-317500" lvl="0" marL="457200" rtl="0" algn="l">
              <a:spcBef>
                <a:spcPts val="0"/>
              </a:spcBef>
              <a:spcAft>
                <a:spcPts val="0"/>
              </a:spcAft>
              <a:buSzPts val="1400"/>
              <a:buChar char="●"/>
            </a:pPr>
            <a:r>
              <a:rPr lang="en"/>
              <a:t>write_exam()</a:t>
            </a:r>
            <a:endParaRPr/>
          </a:p>
          <a:p>
            <a:pPr indent="-317500" lvl="0" marL="457200" rtl="0" algn="l">
              <a:spcBef>
                <a:spcPts val="0"/>
              </a:spcBef>
              <a:spcAft>
                <a:spcPts val="0"/>
              </a:spcAft>
              <a:buSzPts val="1400"/>
              <a:buChar char="●"/>
            </a:pPr>
            <a:r>
              <a:rPr lang="en"/>
              <a:t>listen()</a:t>
            </a:r>
            <a:endParaRPr/>
          </a:p>
          <a:p>
            <a:pPr indent="-317500" lvl="0" marL="457200" rtl="0" algn="l">
              <a:spcBef>
                <a:spcPts val="0"/>
              </a:spcBef>
              <a:spcAft>
                <a:spcPts val="0"/>
              </a:spcAft>
              <a:buSzPts val="1400"/>
              <a:buChar char="●"/>
            </a:pPr>
            <a:r>
              <a:rPr lang="en"/>
              <a:t>submit_assignment()</a:t>
            </a:r>
            <a:endParaRPr/>
          </a:p>
          <a:p>
            <a:pPr indent="-317500" lvl="0" marL="457200" rtl="0" algn="l">
              <a:spcBef>
                <a:spcPts val="0"/>
              </a:spcBef>
              <a:spcAft>
                <a:spcPts val="0"/>
              </a:spcAft>
              <a:buSzPts val="1400"/>
              <a:buChar char="●"/>
            </a:pPr>
            <a:r>
              <a:rPr lang="en"/>
              <a:t>pay_fees()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1696425" y="110425"/>
            <a:ext cx="5618700" cy="38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500"/>
              <a:t>Object Oriented approach</a:t>
            </a:r>
            <a:endParaRPr sz="4500"/>
          </a:p>
        </p:txBody>
      </p:sp>
      <p:sp>
        <p:nvSpPr>
          <p:cNvPr id="122" name="Google Shape;122;p18"/>
          <p:cNvSpPr/>
          <p:nvPr/>
        </p:nvSpPr>
        <p:spPr>
          <a:xfrm>
            <a:off x="256400" y="762500"/>
            <a:ext cx="3840300" cy="4200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499100" y="1344775"/>
            <a:ext cx="3354900" cy="225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596150" y="4020525"/>
            <a:ext cx="637800" cy="637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3022325" y="4020525"/>
            <a:ext cx="637800" cy="637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 name="Google Shape;126;p18"/>
          <p:cNvCxnSpPr>
            <a:stCxn id="124" idx="7"/>
            <a:endCxn id="125" idx="1"/>
          </p:cNvCxnSpPr>
          <p:nvPr/>
        </p:nvCxnSpPr>
        <p:spPr>
          <a:xfrm>
            <a:off x="1140546" y="4113929"/>
            <a:ext cx="1975200" cy="0"/>
          </a:xfrm>
          <a:prstGeom prst="straightConnector1">
            <a:avLst/>
          </a:prstGeom>
          <a:noFill/>
          <a:ln cap="flat" cmpd="sng" w="9525">
            <a:solidFill>
              <a:schemeClr val="dk2"/>
            </a:solidFill>
            <a:prstDash val="dash"/>
            <a:round/>
            <a:headEnd len="med" w="med" type="none"/>
            <a:tailEnd len="med" w="med" type="triangle"/>
          </a:ln>
        </p:spPr>
      </p:cxnSp>
      <p:cxnSp>
        <p:nvCxnSpPr>
          <p:cNvPr id="127" name="Google Shape;127;p18"/>
          <p:cNvCxnSpPr>
            <a:stCxn id="125" idx="3"/>
            <a:endCxn id="124" idx="5"/>
          </p:cNvCxnSpPr>
          <p:nvPr/>
        </p:nvCxnSpPr>
        <p:spPr>
          <a:xfrm rot="10800000">
            <a:off x="1140529" y="4564921"/>
            <a:ext cx="1975200" cy="0"/>
          </a:xfrm>
          <a:prstGeom prst="straightConnector1">
            <a:avLst/>
          </a:prstGeom>
          <a:noFill/>
          <a:ln cap="flat" cmpd="sng" w="9525">
            <a:solidFill>
              <a:schemeClr val="dk2"/>
            </a:solidFill>
            <a:prstDash val="dash"/>
            <a:round/>
            <a:headEnd len="med" w="med" type="none"/>
            <a:tailEnd len="med" w="med" type="triangle"/>
          </a:ln>
        </p:spPr>
      </p:cxnSp>
      <p:sp>
        <p:nvSpPr>
          <p:cNvPr id="128" name="Google Shape;128;p18"/>
          <p:cNvSpPr/>
          <p:nvPr/>
        </p:nvSpPr>
        <p:spPr>
          <a:xfrm>
            <a:off x="1767675" y="1511150"/>
            <a:ext cx="852600" cy="83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O1</a:t>
            </a:r>
            <a:endParaRPr/>
          </a:p>
        </p:txBody>
      </p:sp>
      <p:sp>
        <p:nvSpPr>
          <p:cNvPr id="129" name="Google Shape;129;p18"/>
          <p:cNvSpPr/>
          <p:nvPr/>
        </p:nvSpPr>
        <p:spPr>
          <a:xfrm>
            <a:off x="644750" y="2793575"/>
            <a:ext cx="540600" cy="56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O4</a:t>
            </a:r>
            <a:endParaRPr sz="1100"/>
          </a:p>
        </p:txBody>
      </p:sp>
      <p:sp>
        <p:nvSpPr>
          <p:cNvPr id="130" name="Google Shape;130;p18"/>
          <p:cNvSpPr/>
          <p:nvPr/>
        </p:nvSpPr>
        <p:spPr>
          <a:xfrm>
            <a:off x="2488575" y="2578700"/>
            <a:ext cx="540600" cy="48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O</a:t>
            </a:r>
            <a:r>
              <a:rPr lang="en" sz="1100"/>
              <a:t>6</a:t>
            </a:r>
            <a:endParaRPr sz="1100"/>
          </a:p>
        </p:txBody>
      </p:sp>
      <p:sp>
        <p:nvSpPr>
          <p:cNvPr id="131" name="Google Shape;131;p18"/>
          <p:cNvSpPr/>
          <p:nvPr/>
        </p:nvSpPr>
        <p:spPr>
          <a:xfrm>
            <a:off x="3070925" y="2093425"/>
            <a:ext cx="637800" cy="56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O8</a:t>
            </a:r>
            <a:endParaRPr/>
          </a:p>
        </p:txBody>
      </p:sp>
      <p:sp>
        <p:nvSpPr>
          <p:cNvPr id="132" name="Google Shape;132;p18"/>
          <p:cNvSpPr/>
          <p:nvPr/>
        </p:nvSpPr>
        <p:spPr>
          <a:xfrm>
            <a:off x="1140525" y="2207713"/>
            <a:ext cx="540600" cy="56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O3</a:t>
            </a:r>
            <a:endParaRPr sz="1100"/>
          </a:p>
        </p:txBody>
      </p:sp>
      <p:sp>
        <p:nvSpPr>
          <p:cNvPr id="133" name="Google Shape;133;p18"/>
          <p:cNvSpPr/>
          <p:nvPr/>
        </p:nvSpPr>
        <p:spPr>
          <a:xfrm>
            <a:off x="831825" y="1635950"/>
            <a:ext cx="540600" cy="55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O2</a:t>
            </a:r>
            <a:endParaRPr sz="1100"/>
          </a:p>
        </p:txBody>
      </p:sp>
      <p:sp>
        <p:nvSpPr>
          <p:cNvPr id="134" name="Google Shape;134;p18"/>
          <p:cNvSpPr/>
          <p:nvPr/>
        </p:nvSpPr>
        <p:spPr>
          <a:xfrm>
            <a:off x="1860525" y="2939150"/>
            <a:ext cx="581400" cy="388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Roboto"/>
                <a:ea typeface="Roboto"/>
                <a:cs typeface="Roboto"/>
                <a:sym typeface="Roboto"/>
              </a:rPr>
              <a:t>O</a:t>
            </a:r>
            <a:r>
              <a:rPr lang="en" sz="100">
                <a:latin typeface="Roboto"/>
                <a:ea typeface="Roboto"/>
                <a:cs typeface="Roboto"/>
                <a:sym typeface="Roboto"/>
              </a:rPr>
              <a:t>6</a:t>
            </a:r>
            <a:r>
              <a:rPr lang="en" sz="1300">
                <a:latin typeface="Roboto"/>
                <a:ea typeface="Roboto"/>
                <a:cs typeface="Roboto"/>
                <a:sym typeface="Roboto"/>
              </a:rPr>
              <a:t>5</a:t>
            </a:r>
            <a:endParaRPr sz="700">
              <a:latin typeface="Roboto"/>
              <a:ea typeface="Roboto"/>
              <a:cs typeface="Roboto"/>
              <a:sym typeface="Roboto"/>
            </a:endParaRPr>
          </a:p>
        </p:txBody>
      </p:sp>
      <p:sp>
        <p:nvSpPr>
          <p:cNvPr id="135" name="Google Shape;135;p18"/>
          <p:cNvSpPr/>
          <p:nvPr/>
        </p:nvSpPr>
        <p:spPr>
          <a:xfrm>
            <a:off x="2509275" y="3133250"/>
            <a:ext cx="429900" cy="388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O7</a:t>
            </a:r>
            <a:endParaRPr sz="700"/>
          </a:p>
        </p:txBody>
      </p:sp>
      <p:sp>
        <p:nvSpPr>
          <p:cNvPr id="136" name="Google Shape;136;p18"/>
          <p:cNvSpPr/>
          <p:nvPr/>
        </p:nvSpPr>
        <p:spPr>
          <a:xfrm>
            <a:off x="4436450" y="1235750"/>
            <a:ext cx="4395000" cy="170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4741450" y="1887200"/>
            <a:ext cx="1358700" cy="637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Real World Entity</a:t>
            </a:r>
            <a:endParaRPr/>
          </a:p>
        </p:txBody>
      </p:sp>
      <p:sp>
        <p:nvSpPr>
          <p:cNvPr id="138" name="Google Shape;138;p18"/>
          <p:cNvSpPr/>
          <p:nvPr/>
        </p:nvSpPr>
        <p:spPr>
          <a:xfrm>
            <a:off x="7230075" y="1635950"/>
            <a:ext cx="1419000" cy="1140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Behaviour</a:t>
            </a:r>
            <a:endParaRPr/>
          </a:p>
        </p:txBody>
      </p:sp>
      <p:cxnSp>
        <p:nvCxnSpPr>
          <p:cNvPr id="139" name="Google Shape;139;p18"/>
          <p:cNvCxnSpPr>
            <a:stCxn id="138" idx="2"/>
            <a:endCxn id="138" idx="6"/>
          </p:cNvCxnSpPr>
          <p:nvPr/>
        </p:nvCxnSpPr>
        <p:spPr>
          <a:xfrm>
            <a:off x="7230075" y="2206100"/>
            <a:ext cx="1419000" cy="0"/>
          </a:xfrm>
          <a:prstGeom prst="straightConnector1">
            <a:avLst/>
          </a:prstGeom>
          <a:noFill/>
          <a:ln cap="flat" cmpd="sng" w="9525">
            <a:solidFill>
              <a:schemeClr val="dk2"/>
            </a:solidFill>
            <a:prstDash val="solid"/>
            <a:round/>
            <a:headEnd len="med" w="med" type="none"/>
            <a:tailEnd len="med" w="med" type="none"/>
          </a:ln>
        </p:spPr>
      </p:cxnSp>
      <p:sp>
        <p:nvSpPr>
          <p:cNvPr id="140" name="Google Shape;140;p18"/>
          <p:cNvSpPr txBox="1"/>
          <p:nvPr/>
        </p:nvSpPr>
        <p:spPr>
          <a:xfrm>
            <a:off x="7486525" y="1235750"/>
            <a:ext cx="103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Object</a:t>
            </a:r>
            <a:endParaRPr>
              <a:latin typeface="Source Code Pro"/>
              <a:ea typeface="Source Code Pro"/>
              <a:cs typeface="Source Code Pro"/>
              <a:sym typeface="Source Code Pro"/>
            </a:endParaRPr>
          </a:p>
        </p:txBody>
      </p:sp>
      <p:cxnSp>
        <p:nvCxnSpPr>
          <p:cNvPr id="141" name="Google Shape;141;p18"/>
          <p:cNvCxnSpPr>
            <a:stCxn id="137" idx="3"/>
            <a:endCxn id="138" idx="2"/>
          </p:cNvCxnSpPr>
          <p:nvPr/>
        </p:nvCxnSpPr>
        <p:spPr>
          <a:xfrm>
            <a:off x="6100150" y="2206100"/>
            <a:ext cx="1129800" cy="0"/>
          </a:xfrm>
          <a:prstGeom prst="straightConnector1">
            <a:avLst/>
          </a:prstGeom>
          <a:noFill/>
          <a:ln cap="flat" cmpd="sng" w="9525">
            <a:solidFill>
              <a:schemeClr val="dk2"/>
            </a:solidFill>
            <a:prstDash val="dash"/>
            <a:round/>
            <a:headEnd len="med" w="med" type="none"/>
            <a:tailEnd len="med" w="med" type="triangle"/>
          </a:ln>
        </p:spPr>
      </p:cxnSp>
      <p:sp>
        <p:nvSpPr>
          <p:cNvPr id="142" name="Google Shape;142;p18"/>
          <p:cNvSpPr txBox="1"/>
          <p:nvPr/>
        </p:nvSpPr>
        <p:spPr>
          <a:xfrm>
            <a:off x="1504275" y="3843400"/>
            <a:ext cx="124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Message</a:t>
            </a:r>
            <a:endParaRPr>
              <a:latin typeface="Source Code Pro"/>
              <a:ea typeface="Source Code Pro"/>
              <a:cs typeface="Source Code Pro"/>
              <a:sym typeface="Source Code Pro"/>
            </a:endParaRPr>
          </a:p>
        </p:txBody>
      </p:sp>
      <p:sp>
        <p:nvSpPr>
          <p:cNvPr id="143" name="Google Shape;143;p18"/>
          <p:cNvSpPr txBox="1"/>
          <p:nvPr/>
        </p:nvSpPr>
        <p:spPr>
          <a:xfrm>
            <a:off x="1504288" y="4288163"/>
            <a:ext cx="124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Message</a:t>
            </a:r>
            <a:endParaRPr>
              <a:latin typeface="Source Code Pro"/>
              <a:ea typeface="Source Code Pro"/>
              <a:cs typeface="Source Code Pro"/>
              <a:sym typeface="Source Code Pro"/>
            </a:endParaRPr>
          </a:p>
        </p:txBody>
      </p:sp>
      <p:sp>
        <p:nvSpPr>
          <p:cNvPr id="144" name="Google Shape;144;p18"/>
          <p:cNvSpPr txBox="1"/>
          <p:nvPr/>
        </p:nvSpPr>
        <p:spPr>
          <a:xfrm>
            <a:off x="1233950" y="1028775"/>
            <a:ext cx="19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Code Pro"/>
                <a:ea typeface="Source Code Pro"/>
                <a:cs typeface="Source Code Pro"/>
                <a:sym typeface="Source Code Pro"/>
              </a:rPr>
              <a:t>Program</a:t>
            </a:r>
            <a:endParaRPr b="1">
              <a:latin typeface="Source Code Pro"/>
              <a:ea typeface="Source Code Pro"/>
              <a:cs typeface="Source Code Pro"/>
              <a:sym typeface="Source Code Pro"/>
            </a:endParaRPr>
          </a:p>
        </p:txBody>
      </p:sp>
      <p:sp>
        <p:nvSpPr>
          <p:cNvPr id="145" name="Google Shape;145;p18"/>
          <p:cNvSpPr txBox="1"/>
          <p:nvPr/>
        </p:nvSpPr>
        <p:spPr>
          <a:xfrm>
            <a:off x="4438050" y="3071325"/>
            <a:ext cx="44379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highlight>
                  <a:srgbClr val="FFFFFF"/>
                </a:highlight>
                <a:latin typeface="Roboto"/>
                <a:ea typeface="Roboto"/>
                <a:cs typeface="Roboto"/>
                <a:sym typeface="Roboto"/>
              </a:rPr>
              <a:t>The state is represented by the values of object’s attributes and </a:t>
            </a:r>
            <a:r>
              <a:rPr lang="en" sz="1600">
                <a:highlight>
                  <a:srgbClr val="A4C2F4"/>
                </a:highlight>
                <a:latin typeface="Roboto"/>
                <a:ea typeface="Roboto"/>
                <a:cs typeface="Roboto"/>
                <a:sym typeface="Roboto"/>
              </a:rPr>
              <a:t>the behavior is defined by the methods acting on the state of the object.</a:t>
            </a:r>
            <a:r>
              <a:rPr lang="en" sz="1600">
                <a:highlight>
                  <a:srgbClr val="FFFF00"/>
                </a:highlight>
                <a:latin typeface="Roboto"/>
                <a:ea typeface="Roboto"/>
                <a:cs typeface="Roboto"/>
                <a:sym typeface="Roboto"/>
              </a:rPr>
              <a:t>There is the unique object identifier OID to identify the object.</a:t>
            </a:r>
            <a:endParaRPr sz="1600">
              <a:highlight>
                <a:srgbClr val="FFFF00"/>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ph type="title"/>
          </p:nvPr>
        </p:nvSpPr>
        <p:spPr>
          <a:xfrm>
            <a:off x="303150" y="198450"/>
            <a:ext cx="8537700" cy="74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highlight>
                  <a:schemeClr val="dk1"/>
                </a:highlight>
              </a:rPr>
              <a:t>Features of Object oriented Databases</a:t>
            </a:r>
            <a:endParaRPr>
              <a:solidFill>
                <a:srgbClr val="000000"/>
              </a:solidFill>
              <a:highlight>
                <a:schemeClr val="dk1"/>
              </a:highlight>
            </a:endParaRPr>
          </a:p>
        </p:txBody>
      </p:sp>
      <p:sp>
        <p:nvSpPr>
          <p:cNvPr id="151" name="Google Shape;151;p19"/>
          <p:cNvSpPr txBox="1"/>
          <p:nvPr/>
        </p:nvSpPr>
        <p:spPr>
          <a:xfrm>
            <a:off x="225600" y="1178425"/>
            <a:ext cx="8615400" cy="19287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Verdana"/>
              <a:buChar char="➢"/>
            </a:pPr>
            <a:r>
              <a:rPr lang="en" sz="1500">
                <a:latin typeface="Verdana"/>
                <a:ea typeface="Verdana"/>
                <a:cs typeface="Verdana"/>
                <a:sym typeface="Verdana"/>
              </a:rPr>
              <a:t>Encapsulation:</a:t>
            </a:r>
            <a:endParaRPr sz="1500">
              <a:latin typeface="Verdana"/>
              <a:ea typeface="Verdana"/>
              <a:cs typeface="Verdana"/>
              <a:sym typeface="Verdana"/>
            </a:endParaRPr>
          </a:p>
          <a:p>
            <a:pPr indent="0" lvl="0" marL="0" rtl="0" algn="just">
              <a:lnSpc>
                <a:spcPct val="115000"/>
              </a:lnSpc>
              <a:spcBef>
                <a:spcPts val="1400"/>
              </a:spcBef>
              <a:spcAft>
                <a:spcPts val="0"/>
              </a:spcAft>
              <a:buNone/>
            </a:pPr>
            <a:r>
              <a:rPr lang="en">
                <a:latin typeface="Verdana"/>
                <a:ea typeface="Verdana"/>
                <a:cs typeface="Verdana"/>
                <a:sym typeface="Verdana"/>
              </a:rPr>
              <a:t>Encapsulation is often referred to as </a:t>
            </a:r>
            <a:r>
              <a:rPr i="1" lang="en">
                <a:latin typeface="Verdana"/>
                <a:ea typeface="Verdana"/>
                <a:cs typeface="Verdana"/>
                <a:sym typeface="Verdana"/>
              </a:rPr>
              <a:t>information hiding, </a:t>
            </a:r>
            <a:r>
              <a:rPr lang="en">
                <a:latin typeface="Verdana"/>
                <a:ea typeface="Verdana"/>
                <a:cs typeface="Verdana"/>
                <a:sym typeface="Verdana"/>
              </a:rPr>
              <a:t>and encapsulation can be used to restrict which users and what operations can be performed against the data inside the object.</a:t>
            </a:r>
            <a:endParaRPr>
              <a:latin typeface="Verdana"/>
              <a:ea typeface="Verdana"/>
              <a:cs typeface="Verdana"/>
              <a:sym typeface="Verdana"/>
            </a:endParaRPr>
          </a:p>
          <a:p>
            <a:pPr indent="0" lvl="0" marL="0" rtl="0" algn="just">
              <a:lnSpc>
                <a:spcPct val="115000"/>
              </a:lnSpc>
              <a:spcBef>
                <a:spcPts val="1400"/>
              </a:spcBef>
              <a:spcAft>
                <a:spcPts val="0"/>
              </a:spcAft>
              <a:buNone/>
            </a:pPr>
            <a:r>
              <a:rPr lang="en">
                <a:latin typeface="Verdana"/>
                <a:ea typeface="Verdana"/>
                <a:cs typeface="Verdana"/>
                <a:sym typeface="Verdana"/>
              </a:rPr>
              <a:t>Classes provide encapsulation or information hiding by access control. </a:t>
            </a:r>
            <a:endParaRPr>
              <a:latin typeface="Verdana"/>
              <a:ea typeface="Verdana"/>
              <a:cs typeface="Verdana"/>
              <a:sym typeface="Verdana"/>
            </a:endParaRPr>
          </a:p>
          <a:p>
            <a:pPr indent="0" lvl="0" marL="457200" rtl="0" algn="l">
              <a:spcBef>
                <a:spcPts val="1400"/>
              </a:spcBef>
              <a:spcAft>
                <a:spcPts val="0"/>
              </a:spcAft>
              <a:buNone/>
            </a:pPr>
            <a:r>
              <a:t/>
            </a:r>
            <a:endParaRPr sz="1500">
              <a:latin typeface="Verdana"/>
              <a:ea typeface="Verdana"/>
              <a:cs typeface="Verdana"/>
              <a:sym typeface="Verdana"/>
            </a:endParaRPr>
          </a:p>
        </p:txBody>
      </p:sp>
      <p:sp>
        <p:nvSpPr>
          <p:cNvPr id="152" name="Google Shape;152;p19"/>
          <p:cNvSpPr/>
          <p:nvPr/>
        </p:nvSpPr>
        <p:spPr>
          <a:xfrm>
            <a:off x="4572000" y="3107125"/>
            <a:ext cx="2107200" cy="153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Interface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a:t>Implementation</a:t>
            </a:r>
            <a:endParaRPr/>
          </a:p>
        </p:txBody>
      </p:sp>
      <p:cxnSp>
        <p:nvCxnSpPr>
          <p:cNvPr id="153" name="Google Shape;153;p19"/>
          <p:cNvCxnSpPr/>
          <p:nvPr/>
        </p:nvCxnSpPr>
        <p:spPr>
          <a:xfrm>
            <a:off x="4599600" y="3606625"/>
            <a:ext cx="2052000" cy="13800"/>
          </a:xfrm>
          <a:prstGeom prst="straightConnector1">
            <a:avLst/>
          </a:prstGeom>
          <a:noFill/>
          <a:ln cap="flat" cmpd="sng" w="9525">
            <a:solidFill>
              <a:schemeClr val="dk2"/>
            </a:solidFill>
            <a:prstDash val="solid"/>
            <a:round/>
            <a:headEnd len="med" w="med" type="none"/>
            <a:tailEnd len="med" w="med" type="none"/>
          </a:ln>
        </p:spPr>
      </p:cxnSp>
      <p:sp>
        <p:nvSpPr>
          <p:cNvPr id="154" name="Google Shape;154;p19"/>
          <p:cNvSpPr txBox="1"/>
          <p:nvPr/>
        </p:nvSpPr>
        <p:spPr>
          <a:xfrm>
            <a:off x="939600" y="3224125"/>
            <a:ext cx="278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Visible to outside world</a:t>
            </a:r>
            <a:endParaRPr>
              <a:latin typeface="Source Code Pro"/>
              <a:ea typeface="Source Code Pro"/>
              <a:cs typeface="Source Code Pro"/>
              <a:sym typeface="Source Code Pro"/>
            </a:endParaRPr>
          </a:p>
        </p:txBody>
      </p:sp>
      <p:cxnSp>
        <p:nvCxnSpPr>
          <p:cNvPr id="155" name="Google Shape;155;p19"/>
          <p:cNvCxnSpPr/>
          <p:nvPr/>
        </p:nvCxnSpPr>
        <p:spPr>
          <a:xfrm>
            <a:off x="3726300" y="3413413"/>
            <a:ext cx="845700" cy="21600"/>
          </a:xfrm>
          <a:prstGeom prst="straightConnector1">
            <a:avLst/>
          </a:prstGeom>
          <a:noFill/>
          <a:ln cap="flat" cmpd="sng" w="9525">
            <a:solidFill>
              <a:schemeClr val="dk2"/>
            </a:solidFill>
            <a:prstDash val="dash"/>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nvSpPr>
        <p:spPr>
          <a:xfrm>
            <a:off x="97050" y="97050"/>
            <a:ext cx="8970000" cy="52641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Verdana"/>
              <a:buChar char="➢"/>
            </a:pPr>
            <a:r>
              <a:rPr lang="en" sz="1500">
                <a:latin typeface="Verdana"/>
                <a:ea typeface="Verdana"/>
                <a:cs typeface="Verdana"/>
                <a:sym typeface="Verdana"/>
              </a:rPr>
              <a:t>Inheritance: </a:t>
            </a:r>
            <a:r>
              <a:rPr lang="en" sz="1500">
                <a:latin typeface="Verdana"/>
                <a:ea typeface="Verdana"/>
                <a:cs typeface="Verdana"/>
                <a:sym typeface="Verdana"/>
              </a:rPr>
              <a:t>Inheritance enables us to share attributes between objects such that a subclass inherits attributes from its parent class.</a:t>
            </a:r>
            <a:endParaRPr sz="1600">
              <a:highlight>
                <a:srgbClr val="FFFFFF"/>
              </a:highlight>
              <a:latin typeface="Verdana"/>
              <a:ea typeface="Verdana"/>
              <a:cs typeface="Verdana"/>
              <a:sym typeface="Verdana"/>
            </a:endParaRPr>
          </a:p>
          <a:p>
            <a:pPr indent="0" lvl="0" marL="0" rtl="0" algn="l">
              <a:spcBef>
                <a:spcPts val="0"/>
              </a:spcBef>
              <a:spcAft>
                <a:spcPts val="0"/>
              </a:spcAft>
              <a:buNone/>
            </a:pPr>
            <a:r>
              <a:t/>
            </a:r>
            <a:endParaRPr sz="1500">
              <a:highlight>
                <a:srgbClr val="FFFFFF"/>
              </a:highlight>
              <a:latin typeface="Verdana"/>
              <a:ea typeface="Verdana"/>
              <a:cs typeface="Verdana"/>
              <a:sym typeface="Verdana"/>
            </a:endParaRPr>
          </a:p>
          <a:p>
            <a:pPr indent="0" lvl="0" marL="0" rtl="0" algn="l">
              <a:spcBef>
                <a:spcPts val="0"/>
              </a:spcBef>
              <a:spcAft>
                <a:spcPts val="0"/>
              </a:spcAft>
              <a:buNone/>
            </a:pPr>
            <a:r>
              <a:t/>
            </a:r>
            <a:endParaRPr sz="1500">
              <a:highlight>
                <a:srgbClr val="FFFFFF"/>
              </a:highlight>
              <a:latin typeface="Verdana"/>
              <a:ea typeface="Verdana"/>
              <a:cs typeface="Verdana"/>
              <a:sym typeface="Verdana"/>
            </a:endParaRPr>
          </a:p>
          <a:p>
            <a:pPr indent="0" lvl="0" marL="0" rtl="0" algn="l">
              <a:spcBef>
                <a:spcPts val="0"/>
              </a:spcBef>
              <a:spcAft>
                <a:spcPts val="0"/>
              </a:spcAft>
              <a:buNone/>
            </a:pPr>
            <a:r>
              <a:t/>
            </a:r>
            <a:endParaRPr sz="1500">
              <a:highlight>
                <a:srgbClr val="FFFFFF"/>
              </a:highlight>
              <a:latin typeface="Verdana"/>
              <a:ea typeface="Verdana"/>
              <a:cs typeface="Verdana"/>
              <a:sym typeface="Verdana"/>
            </a:endParaRPr>
          </a:p>
          <a:p>
            <a:pPr indent="0" lvl="0" marL="0" rtl="0" algn="l">
              <a:spcBef>
                <a:spcPts val="0"/>
              </a:spcBef>
              <a:spcAft>
                <a:spcPts val="0"/>
              </a:spcAft>
              <a:buNone/>
            </a:pPr>
            <a:r>
              <a:t/>
            </a:r>
            <a:endParaRPr sz="1500">
              <a:highlight>
                <a:srgbClr val="FFFFFF"/>
              </a:highlight>
              <a:latin typeface="Verdana"/>
              <a:ea typeface="Verdana"/>
              <a:cs typeface="Verdana"/>
              <a:sym typeface="Verdana"/>
            </a:endParaRPr>
          </a:p>
          <a:p>
            <a:pPr indent="0" lvl="0" marL="0" rtl="0" algn="l">
              <a:spcBef>
                <a:spcPts val="0"/>
              </a:spcBef>
              <a:spcAft>
                <a:spcPts val="0"/>
              </a:spcAft>
              <a:buNone/>
            </a:pPr>
            <a:r>
              <a:t/>
            </a:r>
            <a:endParaRPr sz="1500">
              <a:highlight>
                <a:srgbClr val="FFFFFF"/>
              </a:highlight>
              <a:latin typeface="Verdana"/>
              <a:ea typeface="Verdana"/>
              <a:cs typeface="Verdana"/>
              <a:sym typeface="Verdana"/>
            </a:endParaRPr>
          </a:p>
          <a:p>
            <a:pPr indent="0" lvl="0" marL="0" rtl="0" algn="l">
              <a:spcBef>
                <a:spcPts val="0"/>
              </a:spcBef>
              <a:spcAft>
                <a:spcPts val="0"/>
              </a:spcAft>
              <a:buNone/>
            </a:pPr>
            <a:r>
              <a:t/>
            </a:r>
            <a:endParaRPr sz="1500">
              <a:highlight>
                <a:srgbClr val="FFFFFF"/>
              </a:highlight>
              <a:latin typeface="Verdana"/>
              <a:ea typeface="Verdana"/>
              <a:cs typeface="Verdana"/>
              <a:sym typeface="Verdana"/>
            </a:endParaRPr>
          </a:p>
          <a:p>
            <a:pPr indent="0" lvl="0" marL="0" rtl="0" algn="l">
              <a:spcBef>
                <a:spcPts val="0"/>
              </a:spcBef>
              <a:spcAft>
                <a:spcPts val="0"/>
              </a:spcAft>
              <a:buNone/>
            </a:pPr>
            <a:r>
              <a:t/>
            </a:r>
            <a:endParaRPr sz="1500">
              <a:highlight>
                <a:srgbClr val="FFFFFF"/>
              </a:highlight>
              <a:latin typeface="Verdana"/>
              <a:ea typeface="Verdana"/>
              <a:cs typeface="Verdana"/>
              <a:sym typeface="Verdana"/>
            </a:endParaRPr>
          </a:p>
          <a:p>
            <a:pPr indent="0" lvl="0" marL="0" rtl="0" algn="l">
              <a:spcBef>
                <a:spcPts val="0"/>
              </a:spcBef>
              <a:spcAft>
                <a:spcPts val="0"/>
              </a:spcAft>
              <a:buNone/>
            </a:pPr>
            <a:r>
              <a:t/>
            </a:r>
            <a:endParaRPr sz="1500">
              <a:highlight>
                <a:srgbClr val="FFFFFF"/>
              </a:highlight>
              <a:latin typeface="Verdana"/>
              <a:ea typeface="Verdana"/>
              <a:cs typeface="Verdana"/>
              <a:sym typeface="Verdana"/>
            </a:endParaRPr>
          </a:p>
          <a:p>
            <a:pPr indent="0" lvl="0" marL="0" rtl="0" algn="l">
              <a:spcBef>
                <a:spcPts val="0"/>
              </a:spcBef>
              <a:spcAft>
                <a:spcPts val="0"/>
              </a:spcAft>
              <a:buNone/>
            </a:pPr>
            <a:r>
              <a:t/>
            </a:r>
            <a:endParaRPr sz="1500">
              <a:highlight>
                <a:srgbClr val="FFFFFF"/>
              </a:highlight>
              <a:latin typeface="Verdana"/>
              <a:ea typeface="Verdana"/>
              <a:cs typeface="Verdana"/>
              <a:sym typeface="Verdana"/>
            </a:endParaRPr>
          </a:p>
          <a:p>
            <a:pPr indent="0" lvl="0" marL="0" rtl="0" algn="l">
              <a:spcBef>
                <a:spcPts val="0"/>
              </a:spcBef>
              <a:spcAft>
                <a:spcPts val="0"/>
              </a:spcAft>
              <a:buNone/>
            </a:pPr>
            <a:r>
              <a:t/>
            </a:r>
            <a:endParaRPr sz="1500">
              <a:highlight>
                <a:srgbClr val="FFFFFF"/>
              </a:highlight>
              <a:latin typeface="Verdana"/>
              <a:ea typeface="Verdana"/>
              <a:cs typeface="Verdana"/>
              <a:sym typeface="Verdana"/>
            </a:endParaRPr>
          </a:p>
          <a:p>
            <a:pPr indent="0" lvl="0" marL="0" rtl="0" algn="l">
              <a:spcBef>
                <a:spcPts val="0"/>
              </a:spcBef>
              <a:spcAft>
                <a:spcPts val="0"/>
              </a:spcAft>
              <a:buNone/>
            </a:pPr>
            <a:r>
              <a:t/>
            </a:r>
            <a:endParaRPr sz="1500">
              <a:highlight>
                <a:srgbClr val="FFFFFF"/>
              </a:highlight>
              <a:latin typeface="Verdana"/>
              <a:ea typeface="Verdana"/>
              <a:cs typeface="Verdana"/>
              <a:sym typeface="Verdana"/>
            </a:endParaRPr>
          </a:p>
          <a:p>
            <a:pPr indent="0" lvl="0" marL="0" rtl="0" algn="l">
              <a:spcBef>
                <a:spcPts val="0"/>
              </a:spcBef>
              <a:spcAft>
                <a:spcPts val="0"/>
              </a:spcAft>
              <a:buNone/>
            </a:pPr>
            <a:r>
              <a:t/>
            </a:r>
            <a:endParaRPr sz="1500">
              <a:highlight>
                <a:srgbClr val="FFFFFF"/>
              </a:highlight>
              <a:latin typeface="Verdana"/>
              <a:ea typeface="Verdana"/>
              <a:cs typeface="Verdana"/>
              <a:sym typeface="Verdana"/>
            </a:endParaRPr>
          </a:p>
          <a:p>
            <a:pPr indent="0" lvl="0" marL="0" rtl="0" algn="l">
              <a:spcBef>
                <a:spcPts val="0"/>
              </a:spcBef>
              <a:spcAft>
                <a:spcPts val="0"/>
              </a:spcAft>
              <a:buNone/>
            </a:pPr>
            <a:r>
              <a:t/>
            </a:r>
            <a:endParaRPr sz="1500">
              <a:highlight>
                <a:srgbClr val="FFFFFF"/>
              </a:highlight>
              <a:latin typeface="Verdana"/>
              <a:ea typeface="Verdana"/>
              <a:cs typeface="Verdana"/>
              <a:sym typeface="Verdana"/>
            </a:endParaRPr>
          </a:p>
          <a:p>
            <a:pPr indent="0" lvl="0" marL="0" rtl="0" algn="l">
              <a:spcBef>
                <a:spcPts val="0"/>
              </a:spcBef>
              <a:spcAft>
                <a:spcPts val="0"/>
              </a:spcAft>
              <a:buNone/>
            </a:pPr>
            <a:r>
              <a:t/>
            </a:r>
            <a:endParaRPr sz="1500">
              <a:highlight>
                <a:srgbClr val="FFFFFF"/>
              </a:highlight>
              <a:latin typeface="Verdana"/>
              <a:ea typeface="Verdana"/>
              <a:cs typeface="Verdana"/>
              <a:sym typeface="Verdana"/>
            </a:endParaRPr>
          </a:p>
          <a:p>
            <a:pPr indent="0" lvl="0" marL="0" rtl="0" algn="l">
              <a:spcBef>
                <a:spcPts val="0"/>
              </a:spcBef>
              <a:spcAft>
                <a:spcPts val="0"/>
              </a:spcAft>
              <a:buNone/>
            </a:pPr>
            <a:r>
              <a:t/>
            </a:r>
            <a:endParaRPr sz="1500">
              <a:highlight>
                <a:srgbClr val="FFFFFF"/>
              </a:highlight>
              <a:latin typeface="Verdana"/>
              <a:ea typeface="Verdana"/>
              <a:cs typeface="Verdana"/>
              <a:sym typeface="Verdana"/>
            </a:endParaRPr>
          </a:p>
          <a:p>
            <a:pPr indent="-323850" lvl="0" marL="457200" rtl="0" algn="l">
              <a:spcBef>
                <a:spcPts val="0"/>
              </a:spcBef>
              <a:spcAft>
                <a:spcPts val="0"/>
              </a:spcAft>
              <a:buSzPts val="1500"/>
              <a:buFont typeface="Verdana"/>
              <a:buChar char="➢"/>
            </a:pPr>
            <a:r>
              <a:rPr lang="en" sz="1500">
                <a:latin typeface="Verdana"/>
                <a:ea typeface="Verdana"/>
                <a:cs typeface="Verdana"/>
                <a:sym typeface="Verdana"/>
              </a:rPr>
              <a:t>Polymorphism:Polymorphism and dynamic binding allow one to define operations for one object and then to share the specification of the operation with other objects. These objects can further extend this operation to provide behaviors that are unique to those objects.</a:t>
            </a:r>
            <a:endParaRPr sz="1500">
              <a:latin typeface="Verdana"/>
              <a:ea typeface="Verdana"/>
              <a:cs typeface="Verdana"/>
              <a:sym typeface="Verdana"/>
            </a:endParaRPr>
          </a:p>
          <a:p>
            <a:pPr indent="0" lvl="0" marL="0" rtl="0" algn="l">
              <a:spcBef>
                <a:spcPts val="0"/>
              </a:spcBef>
              <a:spcAft>
                <a:spcPts val="0"/>
              </a:spcAft>
              <a:buNone/>
            </a:pPr>
            <a:r>
              <a:t/>
            </a:r>
            <a:endParaRPr sz="1500">
              <a:latin typeface="Verdana"/>
              <a:ea typeface="Verdana"/>
              <a:cs typeface="Verdana"/>
              <a:sym typeface="Verdana"/>
            </a:endParaRPr>
          </a:p>
        </p:txBody>
      </p:sp>
      <p:sp>
        <p:nvSpPr>
          <p:cNvPr id="161" name="Google Shape;161;p20"/>
          <p:cNvSpPr/>
          <p:nvPr/>
        </p:nvSpPr>
        <p:spPr>
          <a:xfrm>
            <a:off x="3486725" y="1067525"/>
            <a:ext cx="1996500" cy="136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Vehicle</a:t>
            </a:r>
            <a:endParaRPr/>
          </a:p>
          <a:p>
            <a:pPr indent="0" lvl="0" marL="0" rtl="0" algn="l">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Num_plate</a:t>
            </a:r>
            <a:endParaRPr/>
          </a:p>
          <a:p>
            <a:pPr indent="0" lvl="0" marL="0" rtl="0" algn="ctr">
              <a:spcBef>
                <a:spcPts val="0"/>
              </a:spcBef>
              <a:spcAft>
                <a:spcPts val="0"/>
              </a:spcAft>
              <a:buNone/>
            </a:pPr>
            <a:r>
              <a:rPr lang="en"/>
              <a:t>Apply_brakes()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2" name="Google Shape;162;p20"/>
          <p:cNvSpPr/>
          <p:nvPr/>
        </p:nvSpPr>
        <p:spPr>
          <a:xfrm>
            <a:off x="2190500" y="2855875"/>
            <a:ext cx="1996500" cy="94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Num_of_seats</a:t>
            </a:r>
            <a:endParaRPr/>
          </a:p>
        </p:txBody>
      </p:sp>
      <p:sp>
        <p:nvSpPr>
          <p:cNvPr id="163" name="Google Shape;163;p20"/>
          <p:cNvSpPr/>
          <p:nvPr/>
        </p:nvSpPr>
        <p:spPr>
          <a:xfrm>
            <a:off x="4783050" y="2855875"/>
            <a:ext cx="2093400" cy="94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Truck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Load_capacity</a:t>
            </a:r>
            <a:endParaRPr/>
          </a:p>
        </p:txBody>
      </p:sp>
      <p:cxnSp>
        <p:nvCxnSpPr>
          <p:cNvPr id="164" name="Google Shape;164;p20"/>
          <p:cNvCxnSpPr/>
          <p:nvPr/>
        </p:nvCxnSpPr>
        <p:spPr>
          <a:xfrm flipH="1" rot="10800000">
            <a:off x="3479825" y="1566675"/>
            <a:ext cx="2010300" cy="13800"/>
          </a:xfrm>
          <a:prstGeom prst="straightConnector1">
            <a:avLst/>
          </a:prstGeom>
          <a:noFill/>
          <a:ln cap="flat" cmpd="sng" w="9525">
            <a:solidFill>
              <a:schemeClr val="dk2"/>
            </a:solidFill>
            <a:prstDash val="solid"/>
            <a:round/>
            <a:headEnd len="med" w="med" type="none"/>
            <a:tailEnd len="med" w="med" type="none"/>
          </a:ln>
        </p:spPr>
      </p:cxnSp>
      <p:cxnSp>
        <p:nvCxnSpPr>
          <p:cNvPr id="165" name="Google Shape;165;p20"/>
          <p:cNvCxnSpPr>
            <a:stCxn id="162" idx="1"/>
          </p:cNvCxnSpPr>
          <p:nvPr/>
        </p:nvCxnSpPr>
        <p:spPr>
          <a:xfrm>
            <a:off x="2190500" y="3327325"/>
            <a:ext cx="1996500" cy="0"/>
          </a:xfrm>
          <a:prstGeom prst="straightConnector1">
            <a:avLst/>
          </a:prstGeom>
          <a:noFill/>
          <a:ln cap="flat" cmpd="sng" w="9525">
            <a:solidFill>
              <a:schemeClr val="dk2"/>
            </a:solidFill>
            <a:prstDash val="solid"/>
            <a:round/>
            <a:headEnd len="med" w="med" type="none"/>
            <a:tailEnd len="med" w="med" type="none"/>
          </a:ln>
        </p:spPr>
      </p:cxnSp>
      <p:cxnSp>
        <p:nvCxnSpPr>
          <p:cNvPr id="166" name="Google Shape;166;p20"/>
          <p:cNvCxnSpPr>
            <a:stCxn id="163" idx="1"/>
          </p:cNvCxnSpPr>
          <p:nvPr/>
        </p:nvCxnSpPr>
        <p:spPr>
          <a:xfrm>
            <a:off x="4783050" y="3327325"/>
            <a:ext cx="2093400" cy="0"/>
          </a:xfrm>
          <a:prstGeom prst="straightConnector1">
            <a:avLst/>
          </a:prstGeom>
          <a:noFill/>
          <a:ln cap="flat" cmpd="sng" w="9525">
            <a:solidFill>
              <a:schemeClr val="dk2"/>
            </a:solidFill>
            <a:prstDash val="solid"/>
            <a:round/>
            <a:headEnd len="med" w="med" type="none"/>
            <a:tailEnd len="med" w="med" type="none"/>
          </a:ln>
        </p:spPr>
      </p:cxnSp>
      <p:cxnSp>
        <p:nvCxnSpPr>
          <p:cNvPr id="167" name="Google Shape;167;p20"/>
          <p:cNvCxnSpPr>
            <a:stCxn id="161" idx="2"/>
            <a:endCxn id="162" idx="0"/>
          </p:cNvCxnSpPr>
          <p:nvPr/>
        </p:nvCxnSpPr>
        <p:spPr>
          <a:xfrm flipH="1">
            <a:off x="3188675" y="2433125"/>
            <a:ext cx="1296300" cy="42270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20"/>
          <p:cNvCxnSpPr>
            <a:stCxn id="161" idx="2"/>
            <a:endCxn id="163" idx="0"/>
          </p:cNvCxnSpPr>
          <p:nvPr/>
        </p:nvCxnSpPr>
        <p:spPr>
          <a:xfrm>
            <a:off x="4484975" y="2433125"/>
            <a:ext cx="1344900" cy="422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1"/>
          <p:cNvSpPr txBox="1"/>
          <p:nvPr/>
        </p:nvSpPr>
        <p:spPr>
          <a:xfrm>
            <a:off x="385200" y="277275"/>
            <a:ext cx="8373600" cy="677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Code Pro"/>
              <a:buChar char="➢"/>
            </a:pPr>
            <a:r>
              <a:rPr lang="en" sz="1600">
                <a:latin typeface="Verdana"/>
                <a:ea typeface="Verdana"/>
                <a:cs typeface="Verdana"/>
                <a:sym typeface="Verdana"/>
              </a:rPr>
              <a:t>Association:	It is a link between entities. In OODB associations are represented by the means of references between objects.</a:t>
            </a:r>
            <a:endParaRPr sz="1600">
              <a:latin typeface="Verdana"/>
              <a:ea typeface="Verdana"/>
              <a:cs typeface="Verdana"/>
              <a:sym typeface="Verdana"/>
            </a:endParaRPr>
          </a:p>
        </p:txBody>
      </p:sp>
      <p:sp>
        <p:nvSpPr>
          <p:cNvPr id="174" name="Google Shape;174;p21"/>
          <p:cNvSpPr/>
          <p:nvPr/>
        </p:nvSpPr>
        <p:spPr>
          <a:xfrm>
            <a:off x="1206150" y="1802300"/>
            <a:ext cx="2065800" cy="227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0"/>
              </a:spcBef>
              <a:spcAft>
                <a:spcPts val="0"/>
              </a:spcAft>
              <a:buNone/>
            </a:pPr>
            <a:r>
              <a:rPr lang="en" sz="1500"/>
              <a:t>Order</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Customer *cust</a:t>
            </a:r>
            <a:endParaRPr sz="1500"/>
          </a:p>
          <a:p>
            <a:pPr indent="0" lvl="0" marL="0" rtl="0" algn="l">
              <a:spcBef>
                <a:spcPts val="0"/>
              </a:spcBef>
              <a:spcAft>
                <a:spcPts val="0"/>
              </a:spcAft>
              <a:buNone/>
            </a:pPr>
            <a:r>
              <a:rPr lang="en" sz="1500"/>
              <a:t>Product *prod</a:t>
            </a:r>
            <a:endParaRPr sz="1500"/>
          </a:p>
          <a:p>
            <a:pPr indent="0" lvl="0" marL="0" rtl="0" algn="l">
              <a:spcBef>
                <a:spcPts val="0"/>
              </a:spcBef>
              <a:spcAft>
                <a:spcPts val="0"/>
              </a:spcAft>
              <a:buNone/>
            </a:pPr>
            <a:r>
              <a:rPr lang="en" sz="1500"/>
              <a:t>Supplier *supp</a:t>
            </a:r>
            <a:endParaRPr sz="1500"/>
          </a:p>
          <a:p>
            <a:pPr indent="0" lvl="0" marL="0" rtl="0" algn="l">
              <a:spcBef>
                <a:spcPts val="0"/>
              </a:spcBef>
              <a:spcAft>
                <a:spcPts val="0"/>
              </a:spcAft>
              <a:buNone/>
            </a:pPr>
            <a:r>
              <a:rPr lang="en" sz="1500"/>
              <a:t>Int price</a:t>
            </a:r>
            <a:endParaRPr sz="1500"/>
          </a:p>
          <a:p>
            <a:pPr indent="0" lvl="0" marL="0" rtl="0" algn="l">
              <a:spcBef>
                <a:spcPts val="0"/>
              </a:spcBef>
              <a:spcAft>
                <a:spcPts val="0"/>
              </a:spcAft>
              <a:buNone/>
            </a:pPr>
            <a:r>
              <a:rPr lang="en" sz="1500"/>
              <a:t>Int quantity</a:t>
            </a:r>
            <a:endParaRPr sz="15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5" name="Google Shape;175;p21"/>
          <p:cNvSpPr/>
          <p:nvPr/>
        </p:nvSpPr>
        <p:spPr>
          <a:xfrm>
            <a:off x="4228475" y="1178425"/>
            <a:ext cx="2003400" cy="148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t>Customer</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name</a:t>
            </a:r>
            <a:endParaRPr sz="1500"/>
          </a:p>
          <a:p>
            <a:pPr indent="0" lvl="0" marL="0" rtl="0" algn="l">
              <a:spcBef>
                <a:spcPts val="0"/>
              </a:spcBef>
              <a:spcAft>
                <a:spcPts val="0"/>
              </a:spcAft>
              <a:buNone/>
            </a:pPr>
            <a:r>
              <a:rPr lang="en" sz="1500"/>
              <a:t>surname</a:t>
            </a:r>
            <a:endParaRPr sz="1500"/>
          </a:p>
          <a:p>
            <a:pPr indent="0" lvl="0" marL="0" rtl="0" algn="l">
              <a:spcBef>
                <a:spcPts val="0"/>
              </a:spcBef>
              <a:spcAft>
                <a:spcPts val="0"/>
              </a:spcAft>
              <a:buNone/>
            </a:pPr>
            <a:r>
              <a:rPr lang="en" sz="1500"/>
              <a:t>balance</a:t>
            </a:r>
            <a:endParaRPr sz="1500"/>
          </a:p>
          <a:p>
            <a:pPr indent="0" lvl="0" marL="0" rtl="0" algn="l">
              <a:spcBef>
                <a:spcPts val="0"/>
              </a:spcBef>
              <a:spcAft>
                <a:spcPts val="0"/>
              </a:spcAft>
              <a:buNone/>
            </a:pPr>
            <a:r>
              <a:rPr lang="en" sz="1500"/>
              <a:t>address</a:t>
            </a:r>
            <a:endParaRPr sz="1500"/>
          </a:p>
        </p:txBody>
      </p:sp>
      <p:sp>
        <p:nvSpPr>
          <p:cNvPr id="176" name="Google Shape;176;p21"/>
          <p:cNvSpPr/>
          <p:nvPr/>
        </p:nvSpPr>
        <p:spPr>
          <a:xfrm>
            <a:off x="4228475" y="3479825"/>
            <a:ext cx="2003400" cy="134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Product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Code</a:t>
            </a:r>
            <a:endParaRPr/>
          </a:p>
          <a:p>
            <a:pPr indent="0" lvl="0" marL="0" rtl="0" algn="l">
              <a:spcBef>
                <a:spcPts val="0"/>
              </a:spcBef>
              <a:spcAft>
                <a:spcPts val="0"/>
              </a:spcAft>
              <a:buNone/>
            </a:pPr>
            <a:r>
              <a:rPr lang="en"/>
              <a:t>Description</a:t>
            </a:r>
            <a:endParaRPr/>
          </a:p>
        </p:txBody>
      </p:sp>
      <p:sp>
        <p:nvSpPr>
          <p:cNvPr id="177" name="Google Shape;177;p21"/>
          <p:cNvSpPr/>
          <p:nvPr/>
        </p:nvSpPr>
        <p:spPr>
          <a:xfrm>
            <a:off x="6723975" y="2662225"/>
            <a:ext cx="2065800" cy="143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Supplier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Company name</a:t>
            </a:r>
            <a:endParaRPr/>
          </a:p>
          <a:p>
            <a:pPr indent="0" lvl="0" marL="0" rtl="0" algn="l">
              <a:spcBef>
                <a:spcPts val="0"/>
              </a:spcBef>
              <a:spcAft>
                <a:spcPts val="0"/>
              </a:spcAft>
              <a:buNone/>
            </a:pPr>
            <a:r>
              <a:rPr lang="en"/>
              <a:t>Ssn </a:t>
            </a:r>
            <a:endParaRPr/>
          </a:p>
          <a:p>
            <a:pPr indent="0" lvl="0" marL="0" rtl="0" algn="l">
              <a:spcBef>
                <a:spcPts val="0"/>
              </a:spcBef>
              <a:spcAft>
                <a:spcPts val="0"/>
              </a:spcAft>
              <a:buNone/>
            </a:pPr>
            <a:r>
              <a:rPr lang="en"/>
              <a:t>Address</a:t>
            </a:r>
            <a:endParaRPr/>
          </a:p>
          <a:p>
            <a:pPr indent="0" lvl="0" marL="0" rtl="0" algn="l">
              <a:spcBef>
                <a:spcPts val="0"/>
              </a:spcBef>
              <a:spcAft>
                <a:spcPts val="0"/>
              </a:spcAft>
              <a:buNone/>
            </a:pPr>
            <a:r>
              <a:t/>
            </a:r>
            <a:endParaRPr/>
          </a:p>
        </p:txBody>
      </p:sp>
      <p:cxnSp>
        <p:nvCxnSpPr>
          <p:cNvPr id="178" name="Google Shape;178;p21"/>
          <p:cNvCxnSpPr/>
          <p:nvPr/>
        </p:nvCxnSpPr>
        <p:spPr>
          <a:xfrm flipH="1" rot="10800000">
            <a:off x="1220025" y="2162825"/>
            <a:ext cx="2052000" cy="138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21"/>
          <p:cNvCxnSpPr/>
          <p:nvPr/>
        </p:nvCxnSpPr>
        <p:spPr>
          <a:xfrm>
            <a:off x="4238825" y="1580500"/>
            <a:ext cx="1982700" cy="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21"/>
          <p:cNvCxnSpPr/>
          <p:nvPr/>
        </p:nvCxnSpPr>
        <p:spPr>
          <a:xfrm>
            <a:off x="6710175" y="3091650"/>
            <a:ext cx="2093400" cy="138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21"/>
          <p:cNvCxnSpPr/>
          <p:nvPr/>
        </p:nvCxnSpPr>
        <p:spPr>
          <a:xfrm>
            <a:off x="4228475" y="3999775"/>
            <a:ext cx="2003400" cy="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21"/>
          <p:cNvCxnSpPr/>
          <p:nvPr/>
        </p:nvCxnSpPr>
        <p:spPr>
          <a:xfrm flipH="1" rot="10800000">
            <a:off x="2800500" y="1372425"/>
            <a:ext cx="1386300" cy="11508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83" name="Google Shape;183;p21"/>
          <p:cNvCxnSpPr/>
          <p:nvPr/>
        </p:nvCxnSpPr>
        <p:spPr>
          <a:xfrm>
            <a:off x="2842100" y="2758900"/>
            <a:ext cx="1386300" cy="10398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84" name="Google Shape;184;p21"/>
          <p:cNvCxnSpPr/>
          <p:nvPr/>
        </p:nvCxnSpPr>
        <p:spPr>
          <a:xfrm flipH="1" rot="10800000">
            <a:off x="2772775" y="2952900"/>
            <a:ext cx="3951300" cy="41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