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4.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5.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6.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7.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8.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9.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10.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8" r:id="rId3"/>
    <p:sldMasterId id="2147483695" r:id="rId4"/>
    <p:sldMasterId id="2147483707" r:id="rId5"/>
    <p:sldMasterId id="2147483719" r:id="rId6"/>
    <p:sldMasterId id="2147483737" r:id="rId7"/>
    <p:sldMasterId id="2147483754" r:id="rId8"/>
    <p:sldMasterId id="2147483766" r:id="rId9"/>
    <p:sldMasterId id="2147483778" r:id="rId10"/>
  </p:sldMasterIdLst>
  <p:sldIdLst>
    <p:sldId id="256" r:id="rId11"/>
    <p:sldId id="257" r:id="rId12"/>
    <p:sldId id="258" r:id="rId13"/>
    <p:sldId id="259" r:id="rId14"/>
    <p:sldId id="260" r:id="rId15"/>
    <p:sldId id="261" r:id="rId16"/>
    <p:sldId id="262" r:id="rId17"/>
    <p:sldId id="263" r:id="rId18"/>
    <p:sldId id="264"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3" d="100"/>
          <a:sy n="73" d="100"/>
        </p:scale>
        <p:origin x="1070"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0.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0.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0.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0.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0.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0.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0.xml"/></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0.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0.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DCEF4-020A-8CDC-C2E3-0AEC058354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0AE6E01-6F92-959F-65CA-620F1B409F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64104E-810E-94D1-397B-9398D4490B0E}"/>
              </a:ext>
            </a:extLst>
          </p:cNvPr>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5" name="Footer Placeholder 4">
            <a:extLst>
              <a:ext uri="{FF2B5EF4-FFF2-40B4-BE49-F238E27FC236}">
                <a16:creationId xmlns:a16="http://schemas.microsoft.com/office/drawing/2014/main" id="{0AA26937-2553-D31C-8752-20E5DD88A11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7B51DFA-365F-559A-6B22-3E219154C4AC}"/>
              </a:ext>
            </a:extLst>
          </p:cNvPr>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631448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D6DC2-5001-72F4-0CD1-88F067D2CF3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F2F901-9145-32D3-32ED-1770D6B5CF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D2E371-FE64-525F-8991-77B48A058E15}"/>
              </a:ext>
            </a:extLst>
          </p:cNvPr>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5" name="Footer Placeholder 4">
            <a:extLst>
              <a:ext uri="{FF2B5EF4-FFF2-40B4-BE49-F238E27FC236}">
                <a16:creationId xmlns:a16="http://schemas.microsoft.com/office/drawing/2014/main" id="{A4D83414-2EB3-33AA-3360-C539D59A7FA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45A67A0-6F18-09C1-3DC3-0A2FFCA527D7}"/>
              </a:ext>
            </a:extLst>
          </p:cNvPr>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152570359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316867817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351413602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21666040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9" name="Footer Placeholder 8"/>
          <p:cNvSpPr>
            <a:spLocks noGrp="1"/>
          </p:cNvSpPr>
          <p:nvPr>
            <p:ph type="ftr" sz="quarter" idx="11"/>
          </p:nvPr>
        </p:nvSpPr>
        <p:spPr/>
        <p:txBody>
          <a:bodyPr/>
          <a:lstStyle/>
          <a:p>
            <a:endParaRPr lang="en-IN" dirty="0"/>
          </a:p>
        </p:txBody>
      </p:sp>
      <p:sp>
        <p:nvSpPr>
          <p:cNvPr id="10" name="Slide Number Placeholder 9"/>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157195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11" name="Footer Placeholder 10"/>
          <p:cNvSpPr>
            <a:spLocks noGrp="1"/>
          </p:cNvSpPr>
          <p:nvPr>
            <p:ph type="ftr" sz="quarter" idx="11"/>
          </p:nvPr>
        </p:nvSpPr>
        <p:spPr/>
        <p:txBody>
          <a:bodyPr/>
          <a:lstStyle/>
          <a:p>
            <a:endParaRPr lang="en-IN" dirty="0"/>
          </a:p>
        </p:txBody>
      </p:sp>
      <p:sp>
        <p:nvSpPr>
          <p:cNvPr id="12" name="Slide Number Placeholder 11"/>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236843362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7" name="Footer Placeholder 6"/>
          <p:cNvSpPr>
            <a:spLocks noGrp="1"/>
          </p:cNvSpPr>
          <p:nvPr>
            <p:ph type="ftr" sz="quarter" idx="11"/>
          </p:nvPr>
        </p:nvSpPr>
        <p:spPr/>
        <p:txBody>
          <a:bodyPr/>
          <a:lstStyle/>
          <a:p>
            <a:endParaRPr lang="en-IN" dirty="0"/>
          </a:p>
        </p:txBody>
      </p:sp>
      <p:sp>
        <p:nvSpPr>
          <p:cNvPr id="8" name="Slide Number Placeholder 7"/>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15054934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325854070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9" name="Footer Placeholder 8"/>
          <p:cNvSpPr>
            <a:spLocks noGrp="1"/>
          </p:cNvSpPr>
          <p:nvPr>
            <p:ph type="ftr" sz="quarter" idx="11"/>
          </p:nvPr>
        </p:nvSpPr>
        <p:spPr/>
        <p:txBody>
          <a:bodyPr/>
          <a:lstStyle/>
          <a:p>
            <a:endParaRPr lang="en-IN" dirty="0"/>
          </a:p>
        </p:txBody>
      </p:sp>
      <p:sp>
        <p:nvSpPr>
          <p:cNvPr id="10" name="Slide Number Placeholder 9"/>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40976084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9" name="Footer Placeholder 8"/>
          <p:cNvSpPr>
            <a:spLocks noGrp="1"/>
          </p:cNvSpPr>
          <p:nvPr>
            <p:ph type="ftr" sz="quarter" idx="11"/>
          </p:nvPr>
        </p:nvSpPr>
        <p:spPr>
          <a:xfrm>
            <a:off x="3499101" y="6356350"/>
            <a:ext cx="5911517" cy="365125"/>
          </a:xfrm>
        </p:spPr>
        <p:txBody>
          <a:bodyPr/>
          <a:lstStyle/>
          <a:p>
            <a:endParaRPr lang="en-IN" dirty="0"/>
          </a:p>
        </p:txBody>
      </p:sp>
      <p:sp>
        <p:nvSpPr>
          <p:cNvPr id="10" name="Slide Number Placeholder 9"/>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136144162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620176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90464C-B3DB-CE0C-ABE5-DC3EF8F397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0B5D6F-CB14-330D-1769-7B115B9DE5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CFC94D-738F-2BD8-D68D-E02AF9F99172}"/>
              </a:ext>
            </a:extLst>
          </p:cNvPr>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5" name="Footer Placeholder 4">
            <a:extLst>
              <a:ext uri="{FF2B5EF4-FFF2-40B4-BE49-F238E27FC236}">
                <a16:creationId xmlns:a16="http://schemas.microsoft.com/office/drawing/2014/main" id="{FA4E8EFB-1008-F3F6-F437-CC2D8C9B948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CE287DC-2DB8-0A85-521E-C1E573B9FB97}"/>
              </a:ext>
            </a:extLst>
          </p:cNvPr>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12755537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57008505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5" name="Footer Placeholder 4"/>
          <p:cNvSpPr>
            <a:spLocks noGrp="1"/>
          </p:cNvSpPr>
          <p:nvPr>
            <p:ph type="ftr" sz="quarter" idx="11"/>
          </p:nvPr>
        </p:nvSpPr>
        <p:spPr>
          <a:xfrm>
            <a:off x="2416500" y="329307"/>
            <a:ext cx="4973915" cy="309201"/>
          </a:xfrm>
        </p:spPr>
        <p:txBody>
          <a:bodyPr/>
          <a:lstStyle/>
          <a:p>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B968F90E-AE25-41CB-B790-946E95DA25CE}" type="slidenum">
              <a:rPr lang="en-IN" smtClean="0"/>
              <a:t>‹#›</a:t>
            </a:fld>
            <a:endParaRPr lang="en-IN"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092397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968F90E-AE25-41CB-B790-946E95DA25CE}" type="slidenum">
              <a:rPr lang="en-IN" smtClean="0"/>
              <a:t>‹#›</a:t>
            </a:fld>
            <a:endParaRPr lang="en-IN"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089337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968F90E-AE25-41CB-B790-946E95DA25CE}" type="slidenum">
              <a:rPr lang="en-IN" smtClean="0"/>
              <a:t>‹#›</a:t>
            </a:fld>
            <a:endParaRPr lang="en-IN"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5610654"/>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968F90E-AE25-41CB-B790-946E95DA25CE}" type="slidenum">
              <a:rPr lang="en-IN" smtClean="0"/>
              <a:t>‹#›</a:t>
            </a:fld>
            <a:endParaRPr lang="en-IN"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41674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968F90E-AE25-41CB-B790-946E95DA25CE}" type="slidenum">
              <a:rPr lang="en-IN" smtClean="0"/>
              <a:t>‹#›</a:t>
            </a:fld>
            <a:endParaRPr lang="en-IN"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218973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968F90E-AE25-41CB-B790-946E95DA25CE}" type="slidenum">
              <a:rPr lang="en-IN" smtClean="0"/>
              <a:t>‹#›</a:t>
            </a:fld>
            <a:endParaRPr lang="en-IN"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895046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195501187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968F90E-AE25-41CB-B790-946E95DA25CE}" type="slidenum">
              <a:rPr lang="en-IN" smtClean="0"/>
              <a:t>‹#›</a:t>
            </a:fld>
            <a:endParaRPr lang="en-IN"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24961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6D78014-3289-4327-B01D-063B19F0B475}" type="datetimeFigureOut">
              <a:rPr lang="en-IN" smtClean="0"/>
              <a:t>27-05-2024</a:t>
            </a:fld>
            <a:endParaRPr lang="en-IN" dirty="0"/>
          </a:p>
        </p:txBody>
      </p:sp>
      <p:sp>
        <p:nvSpPr>
          <p:cNvPr id="6" name="Footer Placeholder 5"/>
          <p:cNvSpPr>
            <a:spLocks noGrp="1"/>
          </p:cNvSpPr>
          <p:nvPr>
            <p:ph type="ftr" sz="quarter" idx="11"/>
          </p:nvPr>
        </p:nvSpPr>
        <p:spPr>
          <a:xfrm>
            <a:off x="1447382" y="318640"/>
            <a:ext cx="5541004" cy="320931"/>
          </a:xfrm>
        </p:spPr>
        <p:txBody>
          <a:bodyPr/>
          <a:lstStyle/>
          <a:p>
            <a:endParaRPr lang="en-IN" dirty="0"/>
          </a:p>
        </p:txBody>
      </p:sp>
      <p:sp>
        <p:nvSpPr>
          <p:cNvPr id="7" name="Slide Number Placeholder 6"/>
          <p:cNvSpPr>
            <a:spLocks noGrp="1"/>
          </p:cNvSpPr>
          <p:nvPr>
            <p:ph type="sldNum" sz="quarter" idx="12"/>
          </p:nvPr>
        </p:nvSpPr>
        <p:spPr/>
        <p:txBody>
          <a:bodyPr/>
          <a:lstStyle/>
          <a:p>
            <a:fld id="{B968F90E-AE25-41CB-B790-946E95DA25CE}" type="slidenum">
              <a:rPr lang="en-IN" smtClean="0"/>
              <a:t>‹#›</a:t>
            </a:fld>
            <a:endParaRPr lang="en-IN"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9740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6D78014-3289-4327-B01D-063B19F0B475}" type="datetimeFigureOut">
              <a:rPr lang="en-IN" smtClean="0"/>
              <a:t>27-05-2024</a:t>
            </a:fld>
            <a:endParaRPr lang="en-IN" dirty="0"/>
          </a:p>
        </p:txBody>
      </p:sp>
      <p:sp>
        <p:nvSpPr>
          <p:cNvPr id="5" name="Footer Placeholder 4"/>
          <p:cNvSpPr>
            <a:spLocks noGrp="1"/>
          </p:cNvSpPr>
          <p:nvPr>
            <p:ph type="ftr" sz="quarter" idx="11"/>
          </p:nvPr>
        </p:nvSpPr>
        <p:spPr>
          <a:xfrm>
            <a:off x="2692397" y="5037663"/>
            <a:ext cx="5214635" cy="279400"/>
          </a:xfrm>
        </p:spPr>
        <p:txBody>
          <a:bodyPr/>
          <a:lstStyle/>
          <a:p>
            <a:endParaRPr lang="en-IN" dirty="0"/>
          </a:p>
        </p:txBody>
      </p:sp>
      <p:sp>
        <p:nvSpPr>
          <p:cNvPr id="6" name="Slide Number Placeholder 5"/>
          <p:cNvSpPr>
            <a:spLocks noGrp="1"/>
          </p:cNvSpPr>
          <p:nvPr>
            <p:ph type="sldNum" sz="quarter" idx="12"/>
          </p:nvPr>
        </p:nvSpPr>
        <p:spPr>
          <a:xfrm>
            <a:off x="8956900" y="5037663"/>
            <a:ext cx="551167" cy="279400"/>
          </a:xfrm>
        </p:spPr>
        <p:txBody>
          <a:bodyPr/>
          <a:lstStyle/>
          <a:p>
            <a:fld id="{B968F90E-AE25-41CB-B790-946E95DA25CE}" type="slidenum">
              <a:rPr lang="en-IN" smtClean="0"/>
              <a:t>‹#›</a:t>
            </a:fld>
            <a:endParaRPr lang="en-IN"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593392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968F90E-AE25-41CB-B790-946E95DA25CE}" type="slidenum">
              <a:rPr lang="en-IN" smtClean="0"/>
              <a:t>‹#›</a:t>
            </a:fld>
            <a:endParaRPr lang="en-IN"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279077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968F90E-AE25-41CB-B790-946E95DA25CE}" type="slidenum">
              <a:rPr lang="en-IN" smtClean="0"/>
              <a:t>‹#›</a:t>
            </a:fld>
            <a:endParaRPr lang="en-IN"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8214745"/>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9255346" y="2750337"/>
            <a:ext cx="1171888" cy="1356442"/>
          </a:xfrm>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38241254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173277418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0729455" y="2869895"/>
            <a:ext cx="1154151" cy="1090789"/>
          </a:xfrm>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246699270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2353265639"/>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1950951950"/>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192390544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394302251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1945158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97222792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2411890752"/>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10729455" y="4711309"/>
            <a:ext cx="1154151" cy="1090789"/>
          </a:xfrm>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32716295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10729455" y="4711615"/>
            <a:ext cx="1154151" cy="1090789"/>
          </a:xfrm>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80635197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10729455" y="4709925"/>
            <a:ext cx="1154151" cy="1090789"/>
          </a:xfrm>
        </p:spPr>
        <p:txBody>
          <a:bodyPr/>
          <a:lstStyle/>
          <a:p>
            <a:fld id="{B968F90E-AE25-41CB-B790-946E95DA25CE}" type="slidenum">
              <a:rPr lang="en-IN" smtClean="0"/>
              <a:t>‹#›</a:t>
            </a:fld>
            <a:endParaRPr lang="en-IN"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768716518"/>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10729455" y="4709925"/>
            <a:ext cx="1154151" cy="1090789"/>
          </a:xfrm>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28796118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3894523955"/>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9015226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3743132533"/>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76D78014-3289-4327-B01D-063B19F0B475}" type="datetimeFigureOut">
              <a:rPr lang="en-IN" smtClean="0"/>
              <a:t>27-05-2024</a:t>
            </a:fld>
            <a:endParaRPr lang="en-IN" dirty="0"/>
          </a:p>
        </p:txBody>
      </p:sp>
      <p:sp>
        <p:nvSpPr>
          <p:cNvPr id="5" name="Footer Placeholder 4"/>
          <p:cNvSpPr>
            <a:spLocks noGrp="1"/>
          </p:cNvSpPr>
          <p:nvPr>
            <p:ph type="ftr" sz="quarter" idx="11"/>
          </p:nvPr>
        </p:nvSpPr>
        <p:spPr>
          <a:xfrm>
            <a:off x="680321" y="5936188"/>
            <a:ext cx="6126805" cy="365125"/>
          </a:xfrm>
        </p:spPr>
        <p:txBody>
          <a:bodyPr/>
          <a:lstStyle/>
          <a:p>
            <a:endParaRPr lang="en-IN"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B968F90E-AE25-41CB-B790-946E95DA25CE}" type="slidenum">
              <a:rPr lang="en-IN" smtClean="0"/>
              <a:t>‹#›</a:t>
            </a:fld>
            <a:endParaRPr lang="en-IN" dirty="0"/>
          </a:p>
        </p:txBody>
      </p:sp>
    </p:spTree>
    <p:extLst>
      <p:ext uri="{BB962C8B-B14F-4D97-AF65-F5344CB8AC3E}">
        <p14:creationId xmlns:p14="http://schemas.microsoft.com/office/powerpoint/2010/main" val="2316406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968F90E-AE25-41CB-B790-946E95DA25CE}" type="slidenum">
              <a:rPr lang="en-IN" smtClean="0"/>
              <a:t>‹#›</a:t>
            </a:fld>
            <a:endParaRPr lang="en-IN"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6839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2847902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968F90E-AE25-41CB-B790-946E95DA25CE}" type="slidenum">
              <a:rPr lang="en-IN" smtClean="0"/>
              <a:t>‹#›</a:t>
            </a:fld>
            <a:endParaRPr lang="en-IN"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21255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968F90E-AE25-41CB-B790-946E95DA25CE}" type="slidenum">
              <a:rPr lang="en-IN" smtClean="0"/>
              <a:t>‹#›</a:t>
            </a:fld>
            <a:endParaRPr lang="en-IN"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84459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5368339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968F90E-AE25-41CB-B790-946E95DA25CE}" type="slidenum">
              <a:rPr lang="en-IN" smtClean="0"/>
              <a:t>‹#›</a:t>
            </a:fld>
            <a:endParaRPr lang="en-IN"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8541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34F3F-F230-CF0C-6A3D-D6EAAFA85C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B148EE-7DD2-AE4E-81C6-644F46BD07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60EBE2-DE51-A124-5308-B2E3AB004260}"/>
              </a:ext>
            </a:extLst>
          </p:cNvPr>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5" name="Footer Placeholder 4">
            <a:extLst>
              <a:ext uri="{FF2B5EF4-FFF2-40B4-BE49-F238E27FC236}">
                <a16:creationId xmlns:a16="http://schemas.microsoft.com/office/drawing/2014/main" id="{8B9671FA-112C-56B7-CAD2-C7F4E53C990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F7A8E96-59E0-FB95-CCCC-A955DD3B2116}"/>
              </a:ext>
            </a:extLst>
          </p:cNvPr>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40306250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27277560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1679769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968F90E-AE25-41CB-B790-946E95DA25CE}" type="slidenum">
              <a:rPr lang="en-IN" smtClean="0"/>
              <a:t>‹#›</a:t>
            </a:fld>
            <a:endParaRPr lang="en-IN"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68595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968F90E-AE25-41CB-B790-946E95DA25CE}" type="slidenum">
              <a:rPr lang="en-IN" smtClean="0"/>
              <a:t>‹#›</a:t>
            </a:fld>
            <a:endParaRPr lang="en-IN"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47298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42463532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968F90E-AE25-41CB-B790-946E95DA25CE}" type="slidenum">
              <a:rPr lang="en-IN" smtClean="0"/>
              <a:t>‹#›</a:t>
            </a:fld>
            <a:endParaRPr lang="en-IN"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7206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968F90E-AE25-41CB-B790-946E95DA25CE}" type="slidenum">
              <a:rPr lang="en-IN" smtClean="0"/>
              <a:t>‹#›</a:t>
            </a:fld>
            <a:endParaRPr lang="en-IN"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62254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968F90E-AE25-41CB-B790-946E95DA25CE}" type="slidenum">
              <a:rPr lang="en-IN" smtClean="0"/>
              <a:t>‹#›</a:t>
            </a:fld>
            <a:endParaRPr lang="en-IN"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26925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968F90E-AE25-41CB-B790-946E95DA25CE}" type="slidenum">
              <a:rPr lang="en-IN" smtClean="0"/>
              <a:t>‹#›</a:t>
            </a:fld>
            <a:endParaRPr lang="en-IN"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75632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2517629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36A6D-5034-529E-00A4-F4C9617448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5D30E83-C866-08E3-7577-554013A5DC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31F4BA-252E-9541-32AB-8E4643947160}"/>
              </a:ext>
            </a:extLst>
          </p:cNvPr>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5" name="Footer Placeholder 4">
            <a:extLst>
              <a:ext uri="{FF2B5EF4-FFF2-40B4-BE49-F238E27FC236}">
                <a16:creationId xmlns:a16="http://schemas.microsoft.com/office/drawing/2014/main" id="{A324A768-A0C6-8D55-6B28-6F94D891038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2B72EED-C0C7-AB42-C6D9-CF9225255B55}"/>
              </a:ext>
            </a:extLst>
          </p:cNvPr>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81306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17644405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32181173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26062383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9054781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23702821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419903010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16391854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39519900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349620229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968F90E-AE25-41CB-B790-946E95DA25CE}"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08090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F6E6-F134-85CE-6BAF-D03F306610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C7B16F-FEDD-EA49-D3CE-1221E37FDB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599D627-B095-CE5F-9D29-B5D606619C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BCE0A49-7A4B-0DE8-02BC-94D727F6BFF6}"/>
              </a:ext>
            </a:extLst>
          </p:cNvPr>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6" name="Footer Placeholder 5">
            <a:extLst>
              <a:ext uri="{FF2B5EF4-FFF2-40B4-BE49-F238E27FC236}">
                <a16:creationId xmlns:a16="http://schemas.microsoft.com/office/drawing/2014/main" id="{7750E265-4902-F4D0-FF8B-E6A4F00F86C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5BEB0718-2818-347A-27AB-F6C582C2A95E}"/>
              </a:ext>
            </a:extLst>
          </p:cNvPr>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358117808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19710864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968F90E-AE25-41CB-B790-946E95DA25CE}"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348479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39710198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12972484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95969895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333083993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221740220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76D78014-3289-4327-B01D-063B19F0B475}" type="datetimeFigureOut">
              <a:rPr lang="en-IN" smtClean="0"/>
              <a:t>27-05-2024</a:t>
            </a:fld>
            <a:endParaRPr lang="en-IN"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968F90E-AE25-41CB-B790-946E95DA25CE}" type="slidenum">
              <a:rPr lang="en-IN" smtClean="0"/>
              <a:t>‹#›</a:t>
            </a:fld>
            <a:endParaRPr lang="en-IN" dirty="0"/>
          </a:p>
        </p:txBody>
      </p:sp>
    </p:spTree>
    <p:extLst>
      <p:ext uri="{BB962C8B-B14F-4D97-AF65-F5344CB8AC3E}">
        <p14:creationId xmlns:p14="http://schemas.microsoft.com/office/powerpoint/2010/main" val="2004701350"/>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36194695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115474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66554-E9E7-DCB5-E011-00303E20C9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40D655-BE73-4DA7-9511-E623D1B920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7E4E75-7CEE-DCA4-414B-6936288AF6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41F5A1F-2FE4-450E-553D-4C2F05C70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4BD825-BC2A-D021-34E8-C9682ABBD6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5875B5F-DAE1-5F42-5A7C-AB6E0C949F9B}"/>
              </a:ext>
            </a:extLst>
          </p:cNvPr>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8" name="Footer Placeholder 7">
            <a:extLst>
              <a:ext uri="{FF2B5EF4-FFF2-40B4-BE49-F238E27FC236}">
                <a16:creationId xmlns:a16="http://schemas.microsoft.com/office/drawing/2014/main" id="{2D0BD5B3-FA9D-5F97-8F30-104555E96C81}"/>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66E9CDBC-3E46-C0D7-8153-9ACE329F2C42}"/>
              </a:ext>
            </a:extLst>
          </p:cNvPr>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14013345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23797944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246610729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29494192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419944469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169069365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76D78014-3289-4327-B01D-063B19F0B475}" type="datetimeFigureOut">
              <a:rPr lang="en-IN" smtClean="0"/>
              <a:t>27-05-2024</a:t>
            </a:fld>
            <a:endParaRPr lang="en-IN" dirty="0"/>
          </a:p>
        </p:txBody>
      </p:sp>
      <p:sp>
        <p:nvSpPr>
          <p:cNvPr id="5" name="Footer Placeholder 4"/>
          <p:cNvSpPr>
            <a:spLocks noGrp="1"/>
          </p:cNvSpPr>
          <p:nvPr>
            <p:ph type="ftr" sz="quarter" idx="11"/>
          </p:nvPr>
        </p:nvSpPr>
        <p:spPr>
          <a:xfrm>
            <a:off x="3776135" y="6422854"/>
            <a:ext cx="4279669" cy="365125"/>
          </a:xfrm>
        </p:spPr>
        <p:txBody>
          <a:bodyPr/>
          <a:lstStyle/>
          <a:p>
            <a:endParaRPr lang="en-IN" dirty="0"/>
          </a:p>
        </p:txBody>
      </p:sp>
      <p:sp>
        <p:nvSpPr>
          <p:cNvPr id="6" name="Slide Number Placeholder 5"/>
          <p:cNvSpPr>
            <a:spLocks noGrp="1"/>
          </p:cNvSpPr>
          <p:nvPr>
            <p:ph type="sldNum" sz="quarter" idx="12"/>
          </p:nvPr>
        </p:nvSpPr>
        <p:spPr>
          <a:xfrm>
            <a:off x="8073048" y="6422854"/>
            <a:ext cx="879759" cy="365125"/>
          </a:xfrm>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123126897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555471951"/>
      </p:ext>
    </p:extLst>
  </p:cSld>
  <p:clrMapOvr>
    <a:overrideClrMapping bg1="dk1" tx1="lt1" bg2="dk2" tx2="lt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227568813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1024671135"/>
      </p:ext>
    </p:extLst>
  </p:cSld>
  <p:clrMapOvr>
    <a:overrideClrMapping bg1="dk1" tx1="lt1" bg2="dk2" tx2="lt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9" name="Footer Placeholder 8"/>
          <p:cNvSpPr>
            <a:spLocks noGrp="1"/>
          </p:cNvSpPr>
          <p:nvPr>
            <p:ph type="ftr" sz="quarter" idx="11"/>
          </p:nvPr>
        </p:nvSpPr>
        <p:spPr/>
        <p:txBody>
          <a:bodyPr/>
          <a:lstStyle/>
          <a:p>
            <a:endParaRPr lang="en-IN" dirty="0"/>
          </a:p>
        </p:txBody>
      </p:sp>
      <p:sp>
        <p:nvSpPr>
          <p:cNvPr id="10" name="Slide Number Placeholder 9"/>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121307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03A5A-84E7-FE86-B226-5E2938D3D68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7BED93E-15E4-FB89-AA34-6722EFE2758D}"/>
              </a:ext>
            </a:extLst>
          </p:cNvPr>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4" name="Footer Placeholder 3">
            <a:extLst>
              <a:ext uri="{FF2B5EF4-FFF2-40B4-BE49-F238E27FC236}">
                <a16:creationId xmlns:a16="http://schemas.microsoft.com/office/drawing/2014/main" id="{611C0A47-8D81-15E9-9748-48FF32C8BAB8}"/>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B29B493F-0C1D-E91B-3CE7-7D3158B79213}"/>
              </a:ext>
            </a:extLst>
          </p:cNvPr>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18295251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968F90E-AE25-41CB-B790-946E95DA25CE}" type="slidenum">
              <a:rPr lang="en-IN" smtClean="0"/>
              <a:t>‹#›</a:t>
            </a:fld>
            <a:endParaRPr lang="en-IN"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0917746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414963020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59401352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dirty="0"/>
          </a:p>
        </p:txBody>
      </p:sp>
      <p:sp>
        <p:nvSpPr>
          <p:cNvPr id="11" name="Slide Number Placeholder 10"/>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36895768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6D78014-3289-4327-B01D-063B19F0B475}" type="datetimeFigureOut">
              <a:rPr lang="en-IN" smtClean="0"/>
              <a:t>27-05-2024</a:t>
            </a:fld>
            <a:endParaRPr lang="en-IN"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dirty="0"/>
          </a:p>
        </p:txBody>
      </p:sp>
      <p:sp>
        <p:nvSpPr>
          <p:cNvPr id="10" name="Slide Number Placeholder 9"/>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42632013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303000303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83405271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325703033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410450160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1555751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412052-3843-8286-6A88-16A6AB0AD8E3}"/>
              </a:ext>
            </a:extLst>
          </p:cNvPr>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3" name="Footer Placeholder 2">
            <a:extLst>
              <a:ext uri="{FF2B5EF4-FFF2-40B4-BE49-F238E27FC236}">
                <a16:creationId xmlns:a16="http://schemas.microsoft.com/office/drawing/2014/main" id="{3B12B540-A43B-68C5-66A6-FF52821AA9D1}"/>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F3D5D919-6BD0-6245-7AA0-2AA39632E72C}"/>
              </a:ext>
            </a:extLst>
          </p:cNvPr>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176674046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232346340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379080923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173978959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5100264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391867605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17261106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88442204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324819096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968F90E-AE25-41CB-B790-946E95DA25CE}" type="slidenum">
              <a:rPr lang="en-IN" smtClean="0"/>
              <a:t>‹#›</a:t>
            </a:fld>
            <a:endParaRPr lang="en-IN"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2170226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321807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15525-DD03-4B7E-2B0D-91E6802D32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A763F99-0ED8-FB0D-65EB-905CDE5078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7B10F0-3CC1-5CB5-F02E-42A4017688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1A36B7-6773-15DA-6152-95B5C20C74D0}"/>
              </a:ext>
            </a:extLst>
          </p:cNvPr>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6" name="Footer Placeholder 5">
            <a:extLst>
              <a:ext uri="{FF2B5EF4-FFF2-40B4-BE49-F238E27FC236}">
                <a16:creationId xmlns:a16="http://schemas.microsoft.com/office/drawing/2014/main" id="{30F80376-8729-D3E1-D027-0971ADAD5E9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DF50B00-BECF-EB5E-D200-01939E56614E}"/>
              </a:ext>
            </a:extLst>
          </p:cNvPr>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336489782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227520081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395619406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75404707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274068330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310341110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270006473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46460507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304972285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76978233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4240710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9AFCB-F506-4C59-7652-8EECA82253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C713957-2B44-2542-6FF9-317EC744D7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05194AE5-E76D-A9FE-3A84-84E5EEF1F0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247154-C8F8-499E-58D6-A7A0330444B5}"/>
              </a:ext>
            </a:extLst>
          </p:cNvPr>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6" name="Footer Placeholder 5">
            <a:extLst>
              <a:ext uri="{FF2B5EF4-FFF2-40B4-BE49-F238E27FC236}">
                <a16:creationId xmlns:a16="http://schemas.microsoft.com/office/drawing/2014/main" id="{11A25609-8D8C-8759-24BD-7D61383E68C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5393545-A3B5-66E5-0FBF-FA874815D90E}"/>
              </a:ext>
            </a:extLst>
          </p:cNvPr>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80592252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392592879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384353331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287098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291844816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968F90E-AE25-41CB-B790-946E95DA25CE}" type="slidenum">
              <a:rPr lang="en-IN" smtClean="0"/>
              <a:t>‹#›</a:t>
            </a:fld>
            <a:endParaRPr lang="en-IN"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2811522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42143610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968F90E-AE25-41CB-B790-946E95DA25CE}" type="slidenum">
              <a:rPr lang="en-IN" smtClean="0"/>
              <a:t>‹#›</a:t>
            </a:fld>
            <a:endParaRPr lang="en-IN"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4789389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40344689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381417125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D78014-3289-4327-B01D-063B19F0B475}" type="datetimeFigureOut">
              <a:rPr lang="en-IN" smtClean="0"/>
              <a:t>27-05-2024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968F90E-AE25-41CB-B790-946E95DA25CE}" type="slidenum">
              <a:rPr lang="en-IN" smtClean="0"/>
              <a:t>‹#›</a:t>
            </a:fld>
            <a:endParaRPr lang="en-IN" dirty="0"/>
          </a:p>
        </p:txBody>
      </p:sp>
    </p:spTree>
    <p:extLst>
      <p:ext uri="{BB962C8B-B14F-4D97-AF65-F5344CB8AC3E}">
        <p14:creationId xmlns:p14="http://schemas.microsoft.com/office/powerpoint/2010/main" val="4003512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slideLayout" Target="../slideLayouts/slideLayout134.xml"/><Relationship Id="rId18" Type="http://schemas.openxmlformats.org/officeDocument/2006/relationships/theme" Target="../theme/theme10.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slideLayout" Target="../slideLayouts/slideLayout133.xml"/><Relationship Id="rId17" Type="http://schemas.openxmlformats.org/officeDocument/2006/relationships/slideLayout" Target="../slideLayouts/slideLayout138.xml"/><Relationship Id="rId2" Type="http://schemas.openxmlformats.org/officeDocument/2006/relationships/slideLayout" Target="../slideLayouts/slideLayout123.xml"/><Relationship Id="rId16" Type="http://schemas.openxmlformats.org/officeDocument/2006/relationships/slideLayout" Target="../slideLayouts/slideLayout137.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5" Type="http://schemas.openxmlformats.org/officeDocument/2006/relationships/slideLayout" Target="../slideLayouts/slideLayout136.xml"/><Relationship Id="rId10" Type="http://schemas.openxmlformats.org/officeDocument/2006/relationships/slideLayout" Target="../slideLayouts/slideLayout131.xml"/><Relationship Id="rId19" Type="http://schemas.openxmlformats.org/officeDocument/2006/relationships/image" Target="../media/image14.png"/><Relationship Id="rId4" Type="http://schemas.openxmlformats.org/officeDocument/2006/relationships/slideLayout" Target="../slideLayouts/slideLayout125.xml"/><Relationship Id="rId9" Type="http://schemas.openxmlformats.org/officeDocument/2006/relationships/slideLayout" Target="../slideLayouts/slideLayout130.xml"/><Relationship Id="rId14" Type="http://schemas.openxmlformats.org/officeDocument/2006/relationships/slideLayout" Target="../slideLayouts/slideLayout1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theme" Target="../theme/theme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4.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5.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18" Type="http://schemas.openxmlformats.org/officeDocument/2006/relationships/theme" Target="../theme/theme6.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slideLayout" Target="../slideLayouts/slideLayout96.xml"/><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17" Type="http://schemas.openxmlformats.org/officeDocument/2006/relationships/theme" Target="../theme/theme7.xml"/><Relationship Id="rId2" Type="http://schemas.openxmlformats.org/officeDocument/2006/relationships/slideLayout" Target="../slideLayouts/slideLayout85.xml"/><Relationship Id="rId16" Type="http://schemas.openxmlformats.org/officeDocument/2006/relationships/slideLayout" Target="../slideLayouts/slideLayout99.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5" Type="http://schemas.openxmlformats.org/officeDocument/2006/relationships/slideLayout" Target="../slideLayouts/slideLayout98.xml"/><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 Id="rId14" Type="http://schemas.openxmlformats.org/officeDocument/2006/relationships/slideLayout" Target="../slideLayouts/slideLayout9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8.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13.jp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9.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3E1CDC-ED2A-74CA-97E0-C1F566C4B3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775F55-4894-9239-0E30-853FC4D86F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A39C11-53F8-43EB-7171-2E09D5B074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D78014-3289-4327-B01D-063B19F0B475}" type="datetimeFigureOut">
              <a:rPr lang="en-IN" smtClean="0"/>
              <a:t>27-05-2024</a:t>
            </a:fld>
            <a:endParaRPr lang="en-IN" dirty="0"/>
          </a:p>
        </p:txBody>
      </p:sp>
      <p:sp>
        <p:nvSpPr>
          <p:cNvPr id="5" name="Footer Placeholder 4">
            <a:extLst>
              <a:ext uri="{FF2B5EF4-FFF2-40B4-BE49-F238E27FC236}">
                <a16:creationId xmlns:a16="http://schemas.microsoft.com/office/drawing/2014/main" id="{9FB44276-788E-8633-68C3-CD6829407C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02BE4D89-7F64-73CB-9579-5837FFBE64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68F90E-AE25-41CB-B790-946E95DA25CE}" type="slidenum">
              <a:rPr lang="en-IN" smtClean="0"/>
              <a:t>‹#›</a:t>
            </a:fld>
            <a:endParaRPr lang="en-IN" dirty="0"/>
          </a:p>
        </p:txBody>
      </p:sp>
    </p:spTree>
    <p:extLst>
      <p:ext uri="{BB962C8B-B14F-4D97-AF65-F5344CB8AC3E}">
        <p14:creationId xmlns:p14="http://schemas.microsoft.com/office/powerpoint/2010/main" val="3843325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6D78014-3289-4327-B01D-063B19F0B475}" type="datetimeFigureOut">
              <a:rPr lang="en-IN" smtClean="0"/>
              <a:t>27-05-2024</a:t>
            </a:fld>
            <a:endParaRPr lang="en-IN"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968F90E-AE25-41CB-B790-946E95DA25CE}" type="slidenum">
              <a:rPr lang="en-IN" smtClean="0"/>
              <a:t>‹#›</a:t>
            </a:fld>
            <a:endParaRPr lang="en-IN" dirty="0"/>
          </a:p>
        </p:txBody>
      </p:sp>
    </p:spTree>
    <p:extLst>
      <p:ext uri="{BB962C8B-B14F-4D97-AF65-F5344CB8AC3E}">
        <p14:creationId xmlns:p14="http://schemas.microsoft.com/office/powerpoint/2010/main" val="2109827814"/>
      </p:ext>
    </p:extLst>
  </p:cSld>
  <p:clrMap bg1="dk1" tx1="lt1" bg2="dk2" tx2="lt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6D78014-3289-4327-B01D-063B19F0B475}" type="datetimeFigureOut">
              <a:rPr lang="en-IN" smtClean="0"/>
              <a:t>27-05-2024</a:t>
            </a:fld>
            <a:endParaRPr lang="en-IN"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968F90E-AE25-41CB-B790-946E95DA25CE}" type="slidenum">
              <a:rPr lang="en-IN" smtClean="0"/>
              <a:t>‹#›</a:t>
            </a:fld>
            <a:endParaRPr lang="en-IN" dirty="0"/>
          </a:p>
        </p:txBody>
      </p:sp>
    </p:spTree>
    <p:extLst>
      <p:ext uri="{BB962C8B-B14F-4D97-AF65-F5344CB8AC3E}">
        <p14:creationId xmlns:p14="http://schemas.microsoft.com/office/powerpoint/2010/main" val="1207296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6D78014-3289-4327-B01D-063B19F0B475}" type="datetimeFigureOut">
              <a:rPr lang="en-IN" smtClean="0"/>
              <a:t>27-05-2024</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968F90E-AE25-41CB-B790-946E95DA25CE}" type="slidenum">
              <a:rPr lang="en-IN" smtClean="0"/>
              <a:t>‹#›</a:t>
            </a:fld>
            <a:endParaRPr lang="en-IN" dirty="0"/>
          </a:p>
        </p:txBody>
      </p:sp>
    </p:spTree>
    <p:extLst>
      <p:ext uri="{BB962C8B-B14F-4D97-AF65-F5344CB8AC3E}">
        <p14:creationId xmlns:p14="http://schemas.microsoft.com/office/powerpoint/2010/main" val="168855089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76D78014-3289-4327-B01D-063B19F0B475}" type="datetimeFigureOut">
              <a:rPr lang="en-IN" smtClean="0"/>
              <a:t>27-05-2024</a:t>
            </a:fld>
            <a:endParaRPr lang="en-IN"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B968F90E-AE25-41CB-B790-946E95DA25CE}" type="slidenum">
              <a:rPr lang="en-IN" smtClean="0"/>
              <a:t>‹#›</a:t>
            </a:fld>
            <a:endParaRPr lang="en-IN" dirty="0"/>
          </a:p>
        </p:txBody>
      </p:sp>
    </p:spTree>
    <p:extLst>
      <p:ext uri="{BB962C8B-B14F-4D97-AF65-F5344CB8AC3E}">
        <p14:creationId xmlns:p14="http://schemas.microsoft.com/office/powerpoint/2010/main" val="790230296"/>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6D78014-3289-4327-B01D-063B19F0B475}" type="datetimeFigureOut">
              <a:rPr lang="en-IN" smtClean="0"/>
              <a:t>27-05-2024</a:t>
            </a:fld>
            <a:endParaRPr lang="en-IN"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968F90E-AE25-41CB-B790-946E95DA25CE}" type="slidenum">
              <a:rPr lang="en-IN" smtClean="0"/>
              <a:t>‹#›</a:t>
            </a:fld>
            <a:endParaRPr lang="en-IN" dirty="0"/>
          </a:p>
        </p:txBody>
      </p:sp>
    </p:spTree>
    <p:extLst>
      <p:ext uri="{BB962C8B-B14F-4D97-AF65-F5344CB8AC3E}">
        <p14:creationId xmlns:p14="http://schemas.microsoft.com/office/powerpoint/2010/main" val="398236290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6D78014-3289-4327-B01D-063B19F0B475}" type="datetimeFigureOut">
              <a:rPr lang="en-IN" smtClean="0"/>
              <a:t>27-05-2024</a:t>
            </a:fld>
            <a:endParaRPr lang="en-IN"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968F90E-AE25-41CB-B790-946E95DA25CE}" type="slidenum">
              <a:rPr lang="en-IN" smtClean="0"/>
              <a:t>‹#›</a:t>
            </a:fld>
            <a:endParaRPr lang="en-IN" dirty="0"/>
          </a:p>
        </p:txBody>
      </p:sp>
    </p:spTree>
    <p:extLst>
      <p:ext uri="{BB962C8B-B14F-4D97-AF65-F5344CB8AC3E}">
        <p14:creationId xmlns:p14="http://schemas.microsoft.com/office/powerpoint/2010/main" val="3721741526"/>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6D78014-3289-4327-B01D-063B19F0B475}" type="datetimeFigureOut">
              <a:rPr lang="en-IN" smtClean="0"/>
              <a:t>27-05-2024</a:t>
            </a:fld>
            <a:endParaRPr lang="en-IN"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968F90E-AE25-41CB-B790-946E95DA25CE}" type="slidenum">
              <a:rPr lang="en-IN" smtClean="0"/>
              <a:t>‹#›</a:t>
            </a:fld>
            <a:endParaRPr lang="en-IN" dirty="0"/>
          </a:p>
        </p:txBody>
      </p:sp>
    </p:spTree>
    <p:extLst>
      <p:ext uri="{BB962C8B-B14F-4D97-AF65-F5344CB8AC3E}">
        <p14:creationId xmlns:p14="http://schemas.microsoft.com/office/powerpoint/2010/main" val="1755878440"/>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76D78014-3289-4327-B01D-063B19F0B475}" type="datetimeFigureOut">
              <a:rPr lang="en-IN" smtClean="0"/>
              <a:t>27-05-2024</a:t>
            </a:fld>
            <a:endParaRPr lang="en-IN"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B968F90E-AE25-41CB-B790-946E95DA25CE}" type="slidenum">
              <a:rPr lang="en-IN" smtClean="0"/>
              <a:t>‹#›</a:t>
            </a:fld>
            <a:endParaRPr lang="en-IN" dirty="0"/>
          </a:p>
        </p:txBody>
      </p:sp>
    </p:spTree>
    <p:extLst>
      <p:ext uri="{BB962C8B-B14F-4D97-AF65-F5344CB8AC3E}">
        <p14:creationId xmlns:p14="http://schemas.microsoft.com/office/powerpoint/2010/main" val="1220244554"/>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6D78014-3289-4327-B01D-063B19F0B475}" type="datetimeFigureOut">
              <a:rPr lang="en-IN" smtClean="0"/>
              <a:t>27-05-2024</a:t>
            </a:fld>
            <a:endParaRPr lang="en-IN"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968F90E-AE25-41CB-B790-946E95DA25CE}" type="slidenum">
              <a:rPr lang="en-IN" smtClean="0"/>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4037585"/>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8FE8C-C0C3-A4A1-F19B-0C85B87B4F9B}"/>
              </a:ext>
            </a:extLst>
          </p:cNvPr>
          <p:cNvSpPr>
            <a:spLocks noGrp="1"/>
          </p:cNvSpPr>
          <p:nvPr>
            <p:ph type="ctrTitle"/>
          </p:nvPr>
        </p:nvSpPr>
        <p:spPr>
          <a:xfrm>
            <a:off x="1357980" y="675125"/>
            <a:ext cx="7766936" cy="1646302"/>
          </a:xfrm>
        </p:spPr>
        <p:txBody>
          <a:bodyPr/>
          <a:lstStyle/>
          <a:p>
            <a:pPr algn="ctr"/>
            <a:r>
              <a:rPr lang="en-IN" b="1" u="sng" dirty="0">
                <a:latin typeface="Cascadia Code" panose="020B0609020000020004" pitchFamily="49" charset="0"/>
                <a:ea typeface="Cascadia Code" panose="020B0609020000020004" pitchFamily="49" charset="0"/>
                <a:cs typeface="Cascadia Code" panose="020B0609020000020004" pitchFamily="49" charset="0"/>
              </a:rPr>
              <a:t>ONLINE SHOPPING MANAGEMENT SYSTEM</a:t>
            </a:r>
          </a:p>
        </p:txBody>
      </p:sp>
      <p:sp>
        <p:nvSpPr>
          <p:cNvPr id="3" name="Subtitle 2">
            <a:extLst>
              <a:ext uri="{FF2B5EF4-FFF2-40B4-BE49-F238E27FC236}">
                <a16:creationId xmlns:a16="http://schemas.microsoft.com/office/drawing/2014/main" id="{A4C9673C-EB74-C9E3-186C-4ABC1858D47D}"/>
              </a:ext>
            </a:extLst>
          </p:cNvPr>
          <p:cNvSpPr>
            <a:spLocks noGrp="1"/>
          </p:cNvSpPr>
          <p:nvPr>
            <p:ph type="subTitle" idx="1"/>
          </p:nvPr>
        </p:nvSpPr>
        <p:spPr/>
        <p:txBody>
          <a:bodyPr>
            <a:normAutofit lnSpcReduction="10000"/>
          </a:bodyPr>
          <a:lstStyle/>
          <a:p>
            <a:r>
              <a:rPr lang="en-IN" dirty="0"/>
              <a:t>NAME-TANYA</a:t>
            </a:r>
          </a:p>
          <a:p>
            <a:r>
              <a:rPr lang="en-IN" dirty="0"/>
              <a:t>ROLL NUMBER- 2K22/CO/472</a:t>
            </a:r>
          </a:p>
          <a:p>
            <a:r>
              <a:rPr lang="en-IN" dirty="0"/>
              <a:t>BRANCH- COMPUTER SCIENCE AND ENGINEERING</a:t>
            </a:r>
          </a:p>
        </p:txBody>
      </p:sp>
    </p:spTree>
    <p:extLst>
      <p:ext uri="{BB962C8B-B14F-4D97-AF65-F5344CB8AC3E}">
        <p14:creationId xmlns:p14="http://schemas.microsoft.com/office/powerpoint/2010/main" val="2121484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0C05F-094D-61F0-0575-791DA66F9125}"/>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69149CB-0E78-6D4D-7B6B-6492D429CB02}"/>
              </a:ext>
            </a:extLst>
          </p:cNvPr>
          <p:cNvSpPr>
            <a:spLocks noGrp="1"/>
          </p:cNvSpPr>
          <p:nvPr>
            <p:ph idx="1"/>
          </p:nvPr>
        </p:nvSpPr>
        <p:spPr>
          <a:xfrm>
            <a:off x="188843" y="1825625"/>
            <a:ext cx="11638722" cy="4883288"/>
          </a:xfrm>
        </p:spPr>
        <p:txBody>
          <a:bodyPr>
            <a:normAutofit/>
          </a:bodyPr>
          <a:lstStyle/>
          <a:p>
            <a:pPr algn="l"/>
            <a:r>
              <a:rPr lang="en-US" b="0" i="0" dirty="0">
                <a:solidFill>
                  <a:srgbClr val="0D0D0D"/>
                </a:solidFill>
                <a:effectLst/>
                <a:highlight>
                  <a:srgbClr val="FFFFFF"/>
                </a:highlight>
                <a:latin typeface="ui-sans-serif"/>
              </a:rPr>
              <a:t>Online shopping has revolutionized the retail industry, offering unparalleled convenience, a vast array of products, and competitive pricing. The ability to shop from anywhere at any time has transformed consumer behavior and expectations. Despite its challenges, such as security concerns, delivery issues, and the need for robust customer service, the industry continues to evolve and innovate.</a:t>
            </a:r>
          </a:p>
          <a:p>
            <a:pPr algn="l"/>
            <a:r>
              <a:rPr lang="en-US" b="0" i="0" dirty="0">
                <a:solidFill>
                  <a:srgbClr val="0D0D0D"/>
                </a:solidFill>
                <a:effectLst/>
                <a:highlight>
                  <a:srgbClr val="FFFFFF"/>
                </a:highlight>
                <a:latin typeface="ui-sans-serif"/>
              </a:rPr>
              <a:t>Advancements in technology, including artificial intelligence, augmented reality, and improved logistics, are addressing these challenges and enhancing the online shopping experience. As we look to the future, the trend towards greater personalization, faster delivery options, and more secure payment methods will further cement online shopping as a dominant force in retail.</a:t>
            </a:r>
          </a:p>
          <a:p>
            <a:endParaRPr lang="en-IN" dirty="0"/>
          </a:p>
        </p:txBody>
      </p:sp>
    </p:spTree>
    <p:extLst>
      <p:ext uri="{BB962C8B-B14F-4D97-AF65-F5344CB8AC3E}">
        <p14:creationId xmlns:p14="http://schemas.microsoft.com/office/powerpoint/2010/main" val="1257766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6CE2F-D8FC-D30F-6B4B-0620F831371D}"/>
              </a:ext>
            </a:extLst>
          </p:cNvPr>
          <p:cNvSpPr>
            <a:spLocks noGrp="1"/>
          </p:cNvSpPr>
          <p:nvPr>
            <p:ph type="title"/>
          </p:nvPr>
        </p:nvSpPr>
        <p:spPr/>
        <p:txBody>
          <a:bodyPr/>
          <a:lstStyle/>
          <a:p>
            <a:r>
              <a:rPr lang="en-IN" dirty="0">
                <a:ln w="0"/>
                <a:solidFill>
                  <a:schemeClr val="accent1"/>
                </a:solidFill>
                <a:effectLst>
                  <a:outerShdw blurRad="38100" dist="25400" dir="5400000" algn="ctr" rotWithShape="0">
                    <a:srgbClr val="6E747A">
                      <a:alpha val="43000"/>
                    </a:srgbClr>
                  </a:outerShdw>
                </a:effectLst>
                <a:latin typeface="Cascadia Code" panose="020B0609020000020004" pitchFamily="49" charset="0"/>
                <a:ea typeface="Cascadia Code" panose="020B0609020000020004" pitchFamily="49" charset="0"/>
                <a:cs typeface="Cascadia Code" panose="020B0609020000020004" pitchFamily="49" charset="0"/>
              </a:rPr>
              <a:t>OVERVIEW</a:t>
            </a:r>
          </a:p>
        </p:txBody>
      </p:sp>
      <p:sp>
        <p:nvSpPr>
          <p:cNvPr id="3" name="Content Placeholder 2">
            <a:extLst>
              <a:ext uri="{FF2B5EF4-FFF2-40B4-BE49-F238E27FC236}">
                <a16:creationId xmlns:a16="http://schemas.microsoft.com/office/drawing/2014/main" id="{0AAD7F2B-3067-0A9E-C619-3E9DA9A3CA31}"/>
              </a:ext>
            </a:extLst>
          </p:cNvPr>
          <p:cNvSpPr>
            <a:spLocks noGrp="1"/>
          </p:cNvSpPr>
          <p:nvPr>
            <p:ph idx="1"/>
          </p:nvPr>
        </p:nvSpPr>
        <p:spPr>
          <a:xfrm>
            <a:off x="649356" y="1825625"/>
            <a:ext cx="10515600" cy="4351338"/>
          </a:xfrm>
        </p:spPr>
        <p:txBody>
          <a:bodyPr/>
          <a:lstStyle/>
          <a:p>
            <a:r>
              <a:rPr lang="en-IN" dirty="0"/>
              <a:t>1- INTRODUCTION</a:t>
            </a:r>
          </a:p>
          <a:p>
            <a:r>
              <a:rPr lang="en-IN" dirty="0"/>
              <a:t>2- REQUIREMENTS</a:t>
            </a:r>
          </a:p>
          <a:p>
            <a:r>
              <a:rPr lang="en-IN" dirty="0"/>
              <a:t>3- FEASIBILITY</a:t>
            </a:r>
          </a:p>
          <a:p>
            <a:r>
              <a:rPr lang="en-IN" dirty="0"/>
              <a:t>4- BENEFITS</a:t>
            </a:r>
          </a:p>
          <a:p>
            <a:r>
              <a:rPr lang="en-IN" dirty="0"/>
              <a:t>5-POPULAR PLATFORMS</a:t>
            </a:r>
          </a:p>
          <a:p>
            <a:r>
              <a:rPr lang="en-IN" dirty="0"/>
              <a:t>6- CHALLENGES AND ITS SOLUTIONS</a:t>
            </a:r>
          </a:p>
          <a:p>
            <a:r>
              <a:rPr lang="en-IN" dirty="0"/>
              <a:t>7-CONCLUSION</a:t>
            </a:r>
          </a:p>
          <a:p>
            <a:endParaRPr lang="en-IN" dirty="0"/>
          </a:p>
        </p:txBody>
      </p:sp>
      <p:pic>
        <p:nvPicPr>
          <p:cNvPr id="4" name="Picture 3">
            <a:extLst>
              <a:ext uri="{FF2B5EF4-FFF2-40B4-BE49-F238E27FC236}">
                <a16:creationId xmlns:a16="http://schemas.microsoft.com/office/drawing/2014/main" id="{FC7B9283-9904-4044-55F5-B1A0107E8012}"/>
              </a:ext>
            </a:extLst>
          </p:cNvPr>
          <p:cNvPicPr>
            <a:picLocks noChangeAspect="1"/>
          </p:cNvPicPr>
          <p:nvPr/>
        </p:nvPicPr>
        <p:blipFill>
          <a:blip r:embed="rId2"/>
          <a:stretch>
            <a:fillRect/>
          </a:stretch>
        </p:blipFill>
        <p:spPr>
          <a:xfrm>
            <a:off x="7533861" y="1825625"/>
            <a:ext cx="4658139" cy="5032375"/>
          </a:xfrm>
          <a:prstGeom prst="rect">
            <a:avLst/>
          </a:prstGeom>
        </p:spPr>
      </p:pic>
    </p:spTree>
    <p:extLst>
      <p:ext uri="{BB962C8B-B14F-4D97-AF65-F5344CB8AC3E}">
        <p14:creationId xmlns:p14="http://schemas.microsoft.com/office/powerpoint/2010/main" val="2242304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2CAC7-F09F-F588-4156-1DF094B16A64}"/>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C29E3BFD-E6F1-CE5E-AD51-35998D26A26B}"/>
              </a:ext>
            </a:extLst>
          </p:cNvPr>
          <p:cNvSpPr>
            <a:spLocks noGrp="1"/>
          </p:cNvSpPr>
          <p:nvPr>
            <p:ph idx="1"/>
          </p:nvPr>
        </p:nvSpPr>
        <p:spPr/>
        <p:txBody>
          <a:bodyPr/>
          <a:lstStyle/>
          <a:p>
            <a:r>
              <a:rPr lang="en-US" b="0" dirty="0">
                <a:solidFill>
                  <a:srgbClr val="4D5156"/>
                </a:solidFill>
                <a:effectLst/>
                <a:latin typeface="Google Sans"/>
              </a:rPr>
              <a:t>Online shopping is </a:t>
            </a:r>
            <a:r>
              <a:rPr lang="en-US" b="0" dirty="0">
                <a:solidFill>
                  <a:srgbClr val="040C28"/>
                </a:solidFill>
                <a:effectLst/>
                <a:latin typeface="Google Sans"/>
              </a:rPr>
              <a:t>a form of electronic commerce which allows consumers to directly buy goods or services from a seller over the Internet using a web browser or a mobile app</a:t>
            </a:r>
            <a:r>
              <a:rPr lang="en-US" b="0" dirty="0">
                <a:solidFill>
                  <a:srgbClr val="4D5156"/>
                </a:solidFill>
                <a:effectLst/>
                <a:latin typeface="Google Sans"/>
              </a:rPr>
              <a:t>.</a:t>
            </a:r>
          </a:p>
          <a:p>
            <a:r>
              <a:rPr lang="en-US" dirty="0">
                <a:solidFill>
                  <a:srgbClr val="4D5156"/>
                </a:solidFill>
                <a:latin typeface="Google Sans"/>
              </a:rPr>
              <a:t>Types of online shopping are-</a:t>
            </a:r>
          </a:p>
          <a:p>
            <a:pPr lvl="1" algn="ctr">
              <a:buFont typeface="Wingdings" panose="05000000000000000000" pitchFamily="2" charset="2"/>
              <a:buChar char="v"/>
            </a:pPr>
            <a:r>
              <a:rPr lang="en-US" dirty="0">
                <a:solidFill>
                  <a:srgbClr val="4D5156"/>
                </a:solidFill>
                <a:latin typeface="Google Sans"/>
              </a:rPr>
              <a:t>Casual wear</a:t>
            </a:r>
          </a:p>
          <a:p>
            <a:pPr lvl="1" algn="ctr">
              <a:buFont typeface="Wingdings" panose="05000000000000000000" pitchFamily="2" charset="2"/>
              <a:buChar char="v"/>
            </a:pPr>
            <a:r>
              <a:rPr lang="en-US" dirty="0">
                <a:solidFill>
                  <a:srgbClr val="4D5156"/>
                </a:solidFill>
                <a:latin typeface="Google Sans"/>
              </a:rPr>
              <a:t>Marketplaces</a:t>
            </a:r>
          </a:p>
          <a:p>
            <a:pPr lvl="1" algn="ctr">
              <a:buFont typeface="Wingdings" panose="05000000000000000000" pitchFamily="2" charset="2"/>
              <a:buChar char="v"/>
            </a:pPr>
            <a:r>
              <a:rPr lang="en-US" dirty="0">
                <a:solidFill>
                  <a:srgbClr val="4D5156"/>
                </a:solidFill>
                <a:latin typeface="Google Sans"/>
              </a:rPr>
              <a:t>Medicines</a:t>
            </a:r>
          </a:p>
          <a:p>
            <a:pPr lvl="1" algn="ctr">
              <a:buFont typeface="Wingdings" panose="05000000000000000000" pitchFamily="2" charset="2"/>
              <a:buChar char="v"/>
            </a:pPr>
            <a:r>
              <a:rPr lang="en-US" dirty="0">
                <a:solidFill>
                  <a:srgbClr val="4D5156"/>
                </a:solidFill>
                <a:latin typeface="Google Sans"/>
              </a:rPr>
              <a:t>Grocery shopping</a:t>
            </a:r>
            <a:endParaRPr lang="en-IN" dirty="0"/>
          </a:p>
        </p:txBody>
      </p:sp>
      <p:pic>
        <p:nvPicPr>
          <p:cNvPr id="4" name="Picture 3">
            <a:extLst>
              <a:ext uri="{FF2B5EF4-FFF2-40B4-BE49-F238E27FC236}">
                <a16:creationId xmlns:a16="http://schemas.microsoft.com/office/drawing/2014/main" id="{497DA778-57E0-67FB-139F-A038E40FF24B}"/>
              </a:ext>
            </a:extLst>
          </p:cNvPr>
          <p:cNvPicPr>
            <a:picLocks noChangeAspect="1"/>
          </p:cNvPicPr>
          <p:nvPr/>
        </p:nvPicPr>
        <p:blipFill>
          <a:blip r:embed="rId2"/>
          <a:stretch>
            <a:fillRect/>
          </a:stretch>
        </p:blipFill>
        <p:spPr>
          <a:xfrm>
            <a:off x="8060634" y="3756017"/>
            <a:ext cx="4131365" cy="3101983"/>
          </a:xfrm>
          <a:prstGeom prst="rect">
            <a:avLst/>
          </a:prstGeom>
        </p:spPr>
      </p:pic>
    </p:spTree>
    <p:extLst>
      <p:ext uri="{BB962C8B-B14F-4D97-AF65-F5344CB8AC3E}">
        <p14:creationId xmlns:p14="http://schemas.microsoft.com/office/powerpoint/2010/main" val="1291582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F0D59-F879-0048-BF82-82A33DE4BDDA}"/>
              </a:ext>
            </a:extLst>
          </p:cNvPr>
          <p:cNvSpPr>
            <a:spLocks noGrp="1"/>
          </p:cNvSpPr>
          <p:nvPr>
            <p:ph type="title"/>
          </p:nvPr>
        </p:nvSpPr>
        <p:spPr/>
        <p:txBody>
          <a:bodyPr/>
          <a:lstStyle/>
          <a:p>
            <a:r>
              <a:rPr lang="en-IN" dirty="0"/>
              <a:t>REQUIREMENTS-</a:t>
            </a:r>
          </a:p>
        </p:txBody>
      </p:sp>
      <p:sp>
        <p:nvSpPr>
          <p:cNvPr id="3" name="Content Placeholder 2">
            <a:extLst>
              <a:ext uri="{FF2B5EF4-FFF2-40B4-BE49-F238E27FC236}">
                <a16:creationId xmlns:a16="http://schemas.microsoft.com/office/drawing/2014/main" id="{F3F5379F-9709-8FE9-2CF9-906A046E30E8}"/>
              </a:ext>
            </a:extLst>
          </p:cNvPr>
          <p:cNvSpPr>
            <a:spLocks noGrp="1"/>
          </p:cNvSpPr>
          <p:nvPr>
            <p:ph idx="1"/>
          </p:nvPr>
        </p:nvSpPr>
        <p:spPr/>
        <p:txBody>
          <a:bodyPr>
            <a:normAutofit lnSpcReduction="10000"/>
          </a:bodyPr>
          <a:lstStyle/>
          <a:p>
            <a:pPr algn="ctr"/>
            <a:r>
              <a:rPr lang="en-IN" dirty="0"/>
              <a:t>SOFTWARE-        WINDOWS OS: xp / 7 / 8 / 8.1</a:t>
            </a:r>
          </a:p>
          <a:p>
            <a:pPr marL="0" indent="0" algn="ctr">
              <a:buNone/>
            </a:pPr>
            <a:r>
              <a:rPr lang="en-IN" dirty="0"/>
              <a:t>Or MAC OS</a:t>
            </a:r>
          </a:p>
          <a:p>
            <a:pPr marL="0" indent="0" algn="ctr">
              <a:buNone/>
            </a:pPr>
            <a:r>
              <a:rPr lang="en-IN" dirty="0"/>
              <a:t>Or LINUX</a:t>
            </a:r>
          </a:p>
          <a:p>
            <a:pPr marL="0" indent="0" algn="ctr">
              <a:buNone/>
            </a:pPr>
            <a:r>
              <a:rPr lang="en-IN" dirty="0"/>
              <a:t>Browser</a:t>
            </a:r>
          </a:p>
          <a:p>
            <a:pPr marL="0" indent="0" algn="ctr">
              <a:buNone/>
            </a:pPr>
            <a:endParaRPr lang="en-IN" dirty="0"/>
          </a:p>
          <a:p>
            <a:pPr algn="ctr"/>
            <a:r>
              <a:rPr lang="en-IN" dirty="0"/>
              <a:t>HARDWARE – RAM : 128 or higher</a:t>
            </a:r>
          </a:p>
          <a:p>
            <a:pPr marL="0" indent="0" algn="ctr">
              <a:buNone/>
            </a:pPr>
            <a:r>
              <a:rPr lang="en-IN" dirty="0"/>
              <a:t>Processor-Pentium or higher </a:t>
            </a:r>
          </a:p>
        </p:txBody>
      </p:sp>
    </p:spTree>
    <p:extLst>
      <p:ext uri="{BB962C8B-B14F-4D97-AF65-F5344CB8AC3E}">
        <p14:creationId xmlns:p14="http://schemas.microsoft.com/office/powerpoint/2010/main" val="954423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F2AEA5-0605-6FE9-A590-0F08CFAC7A76}"/>
              </a:ext>
            </a:extLst>
          </p:cNvPr>
          <p:cNvPicPr>
            <a:picLocks noChangeAspect="1"/>
          </p:cNvPicPr>
          <p:nvPr/>
        </p:nvPicPr>
        <p:blipFill rotWithShape="1">
          <a:blip r:embed="rId2"/>
          <a:srcRect b="7888"/>
          <a:stretch/>
        </p:blipFill>
        <p:spPr>
          <a:xfrm>
            <a:off x="765313" y="377687"/>
            <a:ext cx="10923104" cy="6294375"/>
          </a:xfrm>
          <a:prstGeom prst="rect">
            <a:avLst/>
          </a:prstGeom>
        </p:spPr>
      </p:pic>
    </p:spTree>
    <p:extLst>
      <p:ext uri="{BB962C8B-B14F-4D97-AF65-F5344CB8AC3E}">
        <p14:creationId xmlns:p14="http://schemas.microsoft.com/office/powerpoint/2010/main" val="2238478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E0AB7-0082-7349-44DF-F0EDDF22A7FD}"/>
              </a:ext>
            </a:extLst>
          </p:cNvPr>
          <p:cNvSpPr>
            <a:spLocks noGrp="1"/>
          </p:cNvSpPr>
          <p:nvPr>
            <p:ph type="title"/>
          </p:nvPr>
        </p:nvSpPr>
        <p:spPr>
          <a:xfrm>
            <a:off x="0" y="96350"/>
            <a:ext cx="10353762" cy="970450"/>
          </a:xfrm>
        </p:spPr>
        <p:txBody>
          <a:bodyPr/>
          <a:lstStyle/>
          <a:p>
            <a:r>
              <a:rPr lang="en-IN" dirty="0"/>
              <a:t>FEASIBILITY-</a:t>
            </a:r>
          </a:p>
        </p:txBody>
      </p:sp>
      <p:sp>
        <p:nvSpPr>
          <p:cNvPr id="3" name="Content Placeholder 2">
            <a:extLst>
              <a:ext uri="{FF2B5EF4-FFF2-40B4-BE49-F238E27FC236}">
                <a16:creationId xmlns:a16="http://schemas.microsoft.com/office/drawing/2014/main" id="{241661A1-4F8E-46E2-FC82-5F828DDFEE40}"/>
              </a:ext>
            </a:extLst>
          </p:cNvPr>
          <p:cNvSpPr>
            <a:spLocks noGrp="1"/>
          </p:cNvSpPr>
          <p:nvPr>
            <p:ph idx="1"/>
          </p:nvPr>
        </p:nvSpPr>
        <p:spPr>
          <a:xfrm>
            <a:off x="913795" y="1732449"/>
            <a:ext cx="6401405" cy="4058751"/>
          </a:xfrm>
        </p:spPr>
        <p:txBody>
          <a:bodyPr/>
          <a:lstStyle/>
          <a:p>
            <a:pPr>
              <a:buFont typeface="Wingdings" panose="05000000000000000000" pitchFamily="2" charset="2"/>
              <a:buChar char="ü"/>
            </a:pPr>
            <a:r>
              <a:rPr lang="en-IN" dirty="0"/>
              <a:t>TECHNICAL FEASIBLE- It was feasible because of current and latest technologies .</a:t>
            </a:r>
          </a:p>
          <a:p>
            <a:pPr>
              <a:buFont typeface="Wingdings" panose="05000000000000000000" pitchFamily="2" charset="2"/>
              <a:buChar char="ü"/>
            </a:pPr>
            <a:r>
              <a:rPr lang="en-IN" dirty="0"/>
              <a:t>FINANCIAL FEASIBLE- Online shopping is feasible to customers as it is free and easy to use </a:t>
            </a:r>
          </a:p>
          <a:p>
            <a:pPr>
              <a:buFont typeface="Wingdings" panose="05000000000000000000" pitchFamily="2" charset="2"/>
              <a:buChar char="ü"/>
            </a:pPr>
            <a:r>
              <a:rPr lang="en-IN" dirty="0"/>
              <a:t>OPERATIONAL FEASIBLE- Easy to use.</a:t>
            </a:r>
          </a:p>
        </p:txBody>
      </p:sp>
      <p:pic>
        <p:nvPicPr>
          <p:cNvPr id="4" name="Picture 3">
            <a:extLst>
              <a:ext uri="{FF2B5EF4-FFF2-40B4-BE49-F238E27FC236}">
                <a16:creationId xmlns:a16="http://schemas.microsoft.com/office/drawing/2014/main" id="{13D52FB9-9CC9-E7FF-0464-F6CCE454C2A5}"/>
              </a:ext>
            </a:extLst>
          </p:cNvPr>
          <p:cNvPicPr>
            <a:picLocks noChangeAspect="1"/>
          </p:cNvPicPr>
          <p:nvPr/>
        </p:nvPicPr>
        <p:blipFill>
          <a:blip r:embed="rId2"/>
          <a:stretch>
            <a:fillRect/>
          </a:stretch>
        </p:blipFill>
        <p:spPr>
          <a:xfrm>
            <a:off x="7315200" y="1732449"/>
            <a:ext cx="4876799" cy="5125551"/>
          </a:xfrm>
          <a:prstGeom prst="rect">
            <a:avLst/>
          </a:prstGeom>
        </p:spPr>
      </p:pic>
    </p:spTree>
    <p:extLst>
      <p:ext uri="{BB962C8B-B14F-4D97-AF65-F5344CB8AC3E}">
        <p14:creationId xmlns:p14="http://schemas.microsoft.com/office/powerpoint/2010/main" val="1252397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C0F05-EE51-4D35-E11E-612FB24E309B}"/>
              </a:ext>
            </a:extLst>
          </p:cNvPr>
          <p:cNvSpPr>
            <a:spLocks noGrp="1"/>
          </p:cNvSpPr>
          <p:nvPr>
            <p:ph type="title"/>
          </p:nvPr>
        </p:nvSpPr>
        <p:spPr/>
        <p:txBody>
          <a:bodyPr/>
          <a:lstStyle/>
          <a:p>
            <a:r>
              <a:rPr lang="en-IN" dirty="0"/>
              <a:t>BENEFITS OF ONLINE SHOPPING </a:t>
            </a:r>
          </a:p>
        </p:txBody>
      </p:sp>
      <p:sp>
        <p:nvSpPr>
          <p:cNvPr id="3" name="Content Placeholder 2">
            <a:extLst>
              <a:ext uri="{FF2B5EF4-FFF2-40B4-BE49-F238E27FC236}">
                <a16:creationId xmlns:a16="http://schemas.microsoft.com/office/drawing/2014/main" id="{9A5F7432-CB26-CE1E-9F5A-C839FBBD1D27}"/>
              </a:ext>
            </a:extLst>
          </p:cNvPr>
          <p:cNvSpPr>
            <a:spLocks noGrp="1"/>
          </p:cNvSpPr>
          <p:nvPr>
            <p:ph idx="1"/>
          </p:nvPr>
        </p:nvSpPr>
        <p:spPr>
          <a:xfrm>
            <a:off x="119270" y="1461052"/>
            <a:ext cx="11907078" cy="5396947"/>
          </a:xfrm>
        </p:spPr>
        <p:txBody>
          <a:bodyPr>
            <a:normAutofit/>
          </a:bodyPr>
          <a:lstStyle/>
          <a:p>
            <a:pPr marL="514350" indent="-514350" algn="l">
              <a:buFont typeface="+mj-lt"/>
              <a:buAutoNum type="alphaLcParenR"/>
            </a:pPr>
            <a:r>
              <a:rPr lang="en-US" b="0" i="0" dirty="0">
                <a:solidFill>
                  <a:srgbClr val="410007"/>
                </a:solidFill>
                <a:effectLst/>
                <a:highlight>
                  <a:srgbClr val="FFFFFF"/>
                </a:highlight>
                <a:latin typeface="Google Sans"/>
              </a:rPr>
              <a:t>Convenience</a:t>
            </a:r>
          </a:p>
          <a:p>
            <a:pPr marL="514350" indent="-514350" algn="l">
              <a:buFont typeface="+mj-lt"/>
              <a:buAutoNum type="alphaLcParenR"/>
            </a:pPr>
            <a:r>
              <a:rPr lang="en-US" b="0" i="0" dirty="0">
                <a:solidFill>
                  <a:srgbClr val="410007"/>
                </a:solidFill>
                <a:effectLst/>
                <a:highlight>
                  <a:srgbClr val="FFFFFF"/>
                </a:highlight>
                <a:latin typeface="Google Sans"/>
              </a:rPr>
              <a:t>You can save time by avoiding trips to the store and the time it takes to pick out items, purchase, and pay. You can also avoid crowds and pressure to make impulsive decisions.</a:t>
            </a:r>
          </a:p>
          <a:p>
            <a:pPr marL="514350" indent="-514350" algn="l">
              <a:buFont typeface="+mj-lt"/>
              <a:buAutoNum type="alphaLcParenR"/>
            </a:pPr>
            <a:r>
              <a:rPr lang="en-US" b="0" i="0" dirty="0">
                <a:solidFill>
                  <a:srgbClr val="410007"/>
                </a:solidFill>
                <a:effectLst/>
                <a:highlight>
                  <a:srgbClr val="FFFFFF"/>
                </a:highlight>
                <a:latin typeface="Google Sans"/>
              </a:rPr>
              <a:t>Variety</a:t>
            </a:r>
          </a:p>
          <a:p>
            <a:pPr marL="514350" indent="-514350" algn="l">
              <a:buFont typeface="+mj-lt"/>
              <a:buAutoNum type="alphaLcParenR"/>
            </a:pPr>
            <a:r>
              <a:rPr lang="en-US" b="0" i="0" dirty="0">
                <a:solidFill>
                  <a:srgbClr val="410007"/>
                </a:solidFill>
                <a:effectLst/>
                <a:highlight>
                  <a:srgbClr val="FFFFFF"/>
                </a:highlight>
                <a:latin typeface="Google Sans"/>
              </a:rPr>
              <a:t>You can find a wider selection of brands and products online, including items that might not be available in stores. You can also shop worldwide and have items delivered to your home.</a:t>
            </a:r>
          </a:p>
          <a:p>
            <a:pPr marL="514350" indent="-514350" algn="l">
              <a:buFont typeface="+mj-lt"/>
              <a:buAutoNum type="alphaLcParenR"/>
            </a:pPr>
            <a:r>
              <a:rPr lang="en-US" b="0" i="0" dirty="0">
                <a:solidFill>
                  <a:srgbClr val="410007"/>
                </a:solidFill>
                <a:effectLst/>
                <a:highlight>
                  <a:srgbClr val="FFFFFF"/>
                </a:highlight>
                <a:latin typeface="Google Sans"/>
              </a:rPr>
              <a:t>Cost</a:t>
            </a:r>
          </a:p>
          <a:p>
            <a:pPr marL="514350" indent="-514350" algn="l">
              <a:buFont typeface="+mj-lt"/>
              <a:buAutoNum type="alphaLcParenR"/>
            </a:pPr>
            <a:r>
              <a:rPr lang="en-US" b="0" i="0" dirty="0">
                <a:solidFill>
                  <a:srgbClr val="410007"/>
                </a:solidFill>
                <a:effectLst/>
                <a:highlight>
                  <a:srgbClr val="FFFFFF"/>
                </a:highlight>
                <a:latin typeface="Google Sans"/>
              </a:rPr>
              <a:t>Online stores can offer lower prices because they don't have the same overhead costs as physical stores. You can also compare prices across multiple stores without having to travel between them.</a:t>
            </a:r>
          </a:p>
          <a:p>
            <a:pPr marL="514350" indent="-514350" algn="l">
              <a:buFont typeface="+mj-lt"/>
              <a:buAutoNum type="alphaLcParenR"/>
            </a:pPr>
            <a:r>
              <a:rPr lang="en-US" b="0" i="0" dirty="0">
                <a:solidFill>
                  <a:srgbClr val="410007"/>
                </a:solidFill>
                <a:effectLst/>
                <a:highlight>
                  <a:srgbClr val="FFFFFF"/>
                </a:highlight>
                <a:latin typeface="Google Sans"/>
              </a:rPr>
              <a:t>Gift sending</a:t>
            </a:r>
          </a:p>
          <a:p>
            <a:pPr marL="514350" indent="-514350" algn="l">
              <a:buFont typeface="+mj-lt"/>
              <a:buAutoNum type="alphaLcParenR"/>
            </a:pPr>
            <a:r>
              <a:rPr lang="en-US" b="0" i="0" dirty="0">
                <a:solidFill>
                  <a:srgbClr val="410007"/>
                </a:solidFill>
                <a:effectLst/>
                <a:highlight>
                  <a:srgbClr val="FFFFFF"/>
                </a:highlight>
                <a:latin typeface="Google Sans"/>
              </a:rPr>
              <a:t>It's easier to send gifts to friends and family, no matter where they are.</a:t>
            </a:r>
          </a:p>
          <a:p>
            <a:pPr marL="514350" indent="-514350" algn="l">
              <a:buFont typeface="+mj-lt"/>
              <a:buAutoNum type="alphaLcParenR"/>
            </a:pPr>
            <a:r>
              <a:rPr lang="en-US" b="0" i="0" dirty="0">
                <a:solidFill>
                  <a:srgbClr val="410007"/>
                </a:solidFill>
                <a:effectLst/>
                <a:highlight>
                  <a:srgbClr val="FFFFFF"/>
                </a:highlight>
                <a:latin typeface="Google Sans"/>
              </a:rPr>
              <a:t>Payment options</a:t>
            </a:r>
          </a:p>
          <a:p>
            <a:pPr marL="514350" indent="-514350" algn="l">
              <a:buFont typeface="+mj-lt"/>
              <a:buAutoNum type="alphaLcParenR"/>
            </a:pPr>
            <a:r>
              <a:rPr lang="en-US" b="0" i="0" dirty="0">
                <a:solidFill>
                  <a:srgbClr val="410007"/>
                </a:solidFill>
                <a:effectLst/>
                <a:highlight>
                  <a:srgbClr val="FFFFFF"/>
                </a:highlight>
                <a:latin typeface="Google Sans"/>
              </a:rPr>
              <a:t>Online payments can be faster, easier, and more convenient than traditional payment methods. You can also save money by avoiding parking fees and impulse purchases. </a:t>
            </a:r>
          </a:p>
          <a:p>
            <a:endParaRPr lang="en-IN" dirty="0"/>
          </a:p>
        </p:txBody>
      </p:sp>
    </p:spTree>
    <p:extLst>
      <p:ext uri="{BB962C8B-B14F-4D97-AF65-F5344CB8AC3E}">
        <p14:creationId xmlns:p14="http://schemas.microsoft.com/office/powerpoint/2010/main" val="1910730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02492-CC8A-D1FB-3EC7-6F6637A7AE19}"/>
              </a:ext>
            </a:extLst>
          </p:cNvPr>
          <p:cNvSpPr>
            <a:spLocks noGrp="1"/>
          </p:cNvSpPr>
          <p:nvPr>
            <p:ph type="title"/>
          </p:nvPr>
        </p:nvSpPr>
        <p:spPr>
          <a:xfrm>
            <a:off x="-89452" y="1123837"/>
            <a:ext cx="3548269" cy="4601183"/>
          </a:xfrm>
        </p:spPr>
        <p:txBody>
          <a:bodyPr/>
          <a:lstStyle/>
          <a:p>
            <a:r>
              <a:rPr lang="en-IN" dirty="0">
                <a:latin typeface="Arial" panose="020B0604020202020204" pitchFamily="34" charset="0"/>
                <a:cs typeface="Arial" panose="020B0604020202020204" pitchFamily="34" charset="0"/>
              </a:rPr>
              <a:t>POPULAR PLATFORMS </a:t>
            </a:r>
            <a:r>
              <a:rPr lang="en-IN" dirty="0"/>
              <a:t>-</a:t>
            </a:r>
          </a:p>
        </p:txBody>
      </p:sp>
      <p:sp>
        <p:nvSpPr>
          <p:cNvPr id="3" name="Content Placeholder 2">
            <a:extLst>
              <a:ext uri="{FF2B5EF4-FFF2-40B4-BE49-F238E27FC236}">
                <a16:creationId xmlns:a16="http://schemas.microsoft.com/office/drawing/2014/main" id="{8D936FC3-7543-6A5F-2DC3-FB4D66E838E0}"/>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202124"/>
                </a:solidFill>
                <a:effectLst/>
                <a:latin typeface="Franklin Gothic Heavy" panose="020B0903020102020204" pitchFamily="34" charset="0"/>
              </a:rPr>
              <a:t>Amazon India</a:t>
            </a:r>
          </a:p>
          <a:p>
            <a:pPr algn="l">
              <a:buFont typeface="Arial" panose="020B0604020202020204" pitchFamily="34" charset="0"/>
              <a:buChar char="•"/>
            </a:pPr>
            <a:r>
              <a:rPr lang="en-US" b="0" i="0" dirty="0">
                <a:solidFill>
                  <a:srgbClr val="202124"/>
                </a:solidFill>
                <a:effectLst/>
                <a:latin typeface="Franklin Gothic Heavy" panose="020B0903020102020204" pitchFamily="34" charset="0"/>
              </a:rPr>
              <a:t>Flipkart </a:t>
            </a:r>
          </a:p>
          <a:p>
            <a:pPr algn="l">
              <a:buFont typeface="Arial" panose="020B0604020202020204" pitchFamily="34" charset="0"/>
              <a:buChar char="•"/>
            </a:pPr>
            <a:r>
              <a:rPr lang="en-US" b="0" i="0" dirty="0">
                <a:solidFill>
                  <a:srgbClr val="202124"/>
                </a:solidFill>
                <a:effectLst/>
                <a:latin typeface="Franklin Gothic Heavy" panose="020B0903020102020204" pitchFamily="34" charset="0"/>
              </a:rPr>
              <a:t>Myntra</a:t>
            </a:r>
          </a:p>
          <a:p>
            <a:pPr algn="l">
              <a:buFont typeface="Arial" panose="020B0604020202020204" pitchFamily="34" charset="0"/>
              <a:buChar char="•"/>
            </a:pPr>
            <a:r>
              <a:rPr lang="en-US" b="0" i="0" dirty="0">
                <a:solidFill>
                  <a:srgbClr val="202124"/>
                </a:solidFill>
                <a:effectLst/>
                <a:latin typeface="Franklin Gothic Heavy" panose="020B0903020102020204" pitchFamily="34" charset="0"/>
              </a:rPr>
              <a:t>Ajio</a:t>
            </a:r>
          </a:p>
          <a:p>
            <a:pPr algn="l">
              <a:buFont typeface="Arial" panose="020B0604020202020204" pitchFamily="34" charset="0"/>
              <a:buChar char="•"/>
            </a:pPr>
            <a:r>
              <a:rPr lang="en-US" b="0" i="0" dirty="0">
                <a:solidFill>
                  <a:srgbClr val="202124"/>
                </a:solidFill>
                <a:effectLst/>
                <a:latin typeface="Franklin Gothic Heavy" panose="020B0903020102020204" pitchFamily="34" charset="0"/>
              </a:rPr>
              <a:t>Tata CLiQ</a:t>
            </a:r>
          </a:p>
          <a:p>
            <a:pPr algn="l">
              <a:buFont typeface="Arial" panose="020B0604020202020204" pitchFamily="34" charset="0"/>
              <a:buChar char="•"/>
            </a:pPr>
            <a:r>
              <a:rPr lang="en-US" b="0" i="0" dirty="0">
                <a:solidFill>
                  <a:srgbClr val="202124"/>
                </a:solidFill>
                <a:effectLst/>
                <a:latin typeface="Franklin Gothic Heavy" panose="020B0903020102020204" pitchFamily="34" charset="0"/>
              </a:rPr>
              <a:t>Shoppers Stop</a:t>
            </a:r>
          </a:p>
          <a:p>
            <a:pPr algn="l">
              <a:buFont typeface="Arial" panose="020B0604020202020204" pitchFamily="34" charset="0"/>
              <a:buChar char="•"/>
            </a:pPr>
            <a:r>
              <a:rPr lang="en-US" b="0" i="0" dirty="0">
                <a:solidFill>
                  <a:srgbClr val="202124"/>
                </a:solidFill>
                <a:effectLst/>
                <a:latin typeface="Franklin Gothic Heavy" panose="020B0903020102020204" pitchFamily="34" charset="0"/>
              </a:rPr>
              <a:t>Max Fashion</a:t>
            </a:r>
          </a:p>
          <a:p>
            <a:pPr algn="l">
              <a:buFont typeface="Arial" panose="020B0604020202020204" pitchFamily="34" charset="0"/>
              <a:buChar char="•"/>
            </a:pPr>
            <a:r>
              <a:rPr lang="en-US" dirty="0">
                <a:solidFill>
                  <a:srgbClr val="202124"/>
                </a:solidFill>
                <a:latin typeface="Franklin Gothic Heavy" panose="020B0903020102020204" pitchFamily="34" charset="0"/>
              </a:rPr>
              <a:t>Blinkit</a:t>
            </a:r>
            <a:endParaRPr lang="en-US" b="0" i="0" dirty="0">
              <a:solidFill>
                <a:srgbClr val="202124"/>
              </a:solidFill>
              <a:effectLst/>
              <a:latin typeface="Franklin Gothic Heavy" panose="020B0903020102020204" pitchFamily="34" charset="0"/>
            </a:endParaRPr>
          </a:p>
          <a:p>
            <a:endParaRPr lang="en-IN" dirty="0"/>
          </a:p>
        </p:txBody>
      </p:sp>
      <p:pic>
        <p:nvPicPr>
          <p:cNvPr id="4" name="Picture 3">
            <a:extLst>
              <a:ext uri="{FF2B5EF4-FFF2-40B4-BE49-F238E27FC236}">
                <a16:creationId xmlns:a16="http://schemas.microsoft.com/office/drawing/2014/main" id="{C176E014-DC95-830E-C125-B75CF24CCA8F}"/>
              </a:ext>
            </a:extLst>
          </p:cNvPr>
          <p:cNvPicPr>
            <a:picLocks noChangeAspect="1"/>
          </p:cNvPicPr>
          <p:nvPr/>
        </p:nvPicPr>
        <p:blipFill>
          <a:blip r:embed="rId2"/>
          <a:stretch>
            <a:fillRect/>
          </a:stretch>
        </p:blipFill>
        <p:spPr>
          <a:xfrm>
            <a:off x="6867939" y="964096"/>
            <a:ext cx="5125277" cy="5218043"/>
          </a:xfrm>
          <a:prstGeom prst="rect">
            <a:avLst/>
          </a:prstGeom>
        </p:spPr>
      </p:pic>
    </p:spTree>
    <p:extLst>
      <p:ext uri="{BB962C8B-B14F-4D97-AF65-F5344CB8AC3E}">
        <p14:creationId xmlns:p14="http://schemas.microsoft.com/office/powerpoint/2010/main" val="38844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3D827-8DA6-5D97-88E8-18C24E344B1F}"/>
              </a:ext>
            </a:extLst>
          </p:cNvPr>
          <p:cNvSpPr>
            <a:spLocks noGrp="1"/>
          </p:cNvSpPr>
          <p:nvPr>
            <p:ph type="title"/>
          </p:nvPr>
        </p:nvSpPr>
        <p:spPr/>
        <p:txBody>
          <a:bodyPr/>
          <a:lstStyle/>
          <a:p>
            <a:r>
              <a:rPr lang="en-IN" dirty="0"/>
              <a:t>Challenges and its solutions</a:t>
            </a:r>
          </a:p>
        </p:txBody>
      </p:sp>
      <p:sp>
        <p:nvSpPr>
          <p:cNvPr id="3" name="Content Placeholder 2">
            <a:extLst>
              <a:ext uri="{FF2B5EF4-FFF2-40B4-BE49-F238E27FC236}">
                <a16:creationId xmlns:a16="http://schemas.microsoft.com/office/drawing/2014/main" id="{FAF057A7-E5C2-E0AF-1F0E-39B521670699}"/>
              </a:ext>
            </a:extLst>
          </p:cNvPr>
          <p:cNvSpPr>
            <a:spLocks noGrp="1"/>
          </p:cNvSpPr>
          <p:nvPr>
            <p:ph idx="1"/>
          </p:nvPr>
        </p:nvSpPr>
        <p:spPr>
          <a:xfrm>
            <a:off x="-1" y="1490870"/>
            <a:ext cx="12056165" cy="4686093"/>
          </a:xfrm>
        </p:spPr>
        <p:txBody>
          <a:bodyPr>
            <a:normAutofit fontScale="85000" lnSpcReduction="10000"/>
          </a:bodyPr>
          <a:lstStyle/>
          <a:p>
            <a:pPr marL="0" indent="0" algn="l">
              <a:buNone/>
            </a:pPr>
            <a:r>
              <a:rPr lang="en-US" b="1" i="0" dirty="0">
                <a:solidFill>
                  <a:srgbClr val="0D0D0D"/>
                </a:solidFill>
                <a:effectLst/>
                <a:highlight>
                  <a:srgbClr val="FFFFFF"/>
                </a:highlight>
                <a:latin typeface="ui-sans-serif"/>
              </a:rPr>
              <a:t>1. Security Concerns</a:t>
            </a:r>
          </a:p>
          <a:p>
            <a:pPr algn="l">
              <a:buFont typeface="Arial" panose="020B0604020202020204" pitchFamily="34" charset="0"/>
              <a:buChar char="•"/>
            </a:pPr>
            <a:r>
              <a:rPr lang="en-US" b="1" i="0" dirty="0">
                <a:solidFill>
                  <a:srgbClr val="0D0D0D"/>
                </a:solidFill>
                <a:effectLst/>
                <a:highlight>
                  <a:srgbClr val="FFFFFF"/>
                </a:highlight>
                <a:latin typeface="ui-sans-serif"/>
              </a:rPr>
              <a:t>Challenge:</a:t>
            </a:r>
            <a:r>
              <a:rPr lang="en-US" b="0" i="0" dirty="0">
                <a:solidFill>
                  <a:srgbClr val="0D0D0D"/>
                </a:solidFill>
                <a:effectLst/>
                <a:highlight>
                  <a:srgbClr val="FFFFFF"/>
                </a:highlight>
                <a:latin typeface="ui-sans-serif"/>
              </a:rPr>
              <a:t> Online shopping involves sharing personal and financial information, which can be vulnerable to cyber attacks and fraud.</a:t>
            </a:r>
          </a:p>
          <a:p>
            <a:pPr algn="l">
              <a:buFont typeface="Arial" panose="020B0604020202020204" pitchFamily="34" charset="0"/>
              <a:buChar char="•"/>
            </a:pPr>
            <a:r>
              <a:rPr lang="en-US" b="1" i="0" dirty="0">
                <a:solidFill>
                  <a:srgbClr val="0D0D0D"/>
                </a:solidFill>
                <a:effectLst/>
                <a:highlight>
                  <a:srgbClr val="FFFFFF"/>
                </a:highlight>
                <a:latin typeface="ui-sans-serif"/>
              </a:rPr>
              <a:t>Solution:</a:t>
            </a:r>
            <a:r>
              <a:rPr lang="en-US" b="0" i="0" dirty="0">
                <a:solidFill>
                  <a:srgbClr val="0D0D0D"/>
                </a:solidFill>
                <a:effectLst/>
                <a:highlight>
                  <a:srgbClr val="FFFFFF"/>
                </a:highlight>
                <a:latin typeface="ui-sans-serif"/>
              </a:rPr>
              <a:t> Implement advanced security measures like SSL encryption, two-factor authentication, and regular security audits to protect customer data.</a:t>
            </a:r>
          </a:p>
          <a:p>
            <a:pPr marL="0" indent="0" algn="l">
              <a:buNone/>
            </a:pPr>
            <a:r>
              <a:rPr lang="en-US" b="1" i="0" dirty="0">
                <a:solidFill>
                  <a:srgbClr val="0D0D0D"/>
                </a:solidFill>
                <a:effectLst/>
                <a:highlight>
                  <a:srgbClr val="FFFFFF"/>
                </a:highlight>
                <a:latin typeface="ui-sans-serif"/>
              </a:rPr>
              <a:t>2. Delivery Issues</a:t>
            </a:r>
          </a:p>
          <a:p>
            <a:pPr algn="l">
              <a:buFont typeface="Arial" panose="020B0604020202020204" pitchFamily="34" charset="0"/>
              <a:buChar char="•"/>
            </a:pPr>
            <a:r>
              <a:rPr lang="en-US" b="1" i="0" dirty="0">
                <a:solidFill>
                  <a:srgbClr val="0D0D0D"/>
                </a:solidFill>
                <a:effectLst/>
                <a:highlight>
                  <a:srgbClr val="FFFFFF"/>
                </a:highlight>
                <a:latin typeface="ui-sans-serif"/>
              </a:rPr>
              <a:t>Challenge:</a:t>
            </a:r>
            <a:r>
              <a:rPr lang="en-US" b="0" i="0" dirty="0">
                <a:solidFill>
                  <a:srgbClr val="0D0D0D"/>
                </a:solidFill>
                <a:effectLst/>
                <a:highlight>
                  <a:srgbClr val="FFFFFF"/>
                </a:highlight>
                <a:latin typeface="ui-sans-serif"/>
              </a:rPr>
              <a:t> Problems such as delayed deliveries, lost packages, and damaged goods can negatively impact customer satisfaction.</a:t>
            </a:r>
          </a:p>
          <a:p>
            <a:pPr algn="l">
              <a:buFont typeface="Arial" panose="020B0604020202020204" pitchFamily="34" charset="0"/>
              <a:buChar char="•"/>
            </a:pPr>
            <a:r>
              <a:rPr lang="en-US" b="1" i="0" dirty="0">
                <a:solidFill>
                  <a:srgbClr val="0D0D0D"/>
                </a:solidFill>
                <a:effectLst/>
                <a:highlight>
                  <a:srgbClr val="FFFFFF"/>
                </a:highlight>
                <a:latin typeface="ui-sans-serif"/>
              </a:rPr>
              <a:t>Solution:</a:t>
            </a:r>
            <a:r>
              <a:rPr lang="en-US" b="0" i="0" dirty="0">
                <a:solidFill>
                  <a:srgbClr val="0D0D0D"/>
                </a:solidFill>
                <a:effectLst/>
                <a:highlight>
                  <a:srgbClr val="FFFFFF"/>
                </a:highlight>
                <a:latin typeface="ui-sans-serif"/>
              </a:rPr>
              <a:t> Partner with reliable logistics providers, offer tracking information, and provide prompt customer service to resolve delivery issues.</a:t>
            </a:r>
          </a:p>
          <a:p>
            <a:pPr marL="0" indent="0" algn="l">
              <a:buNone/>
            </a:pPr>
            <a:r>
              <a:rPr lang="en-US" b="1" i="0" dirty="0">
                <a:solidFill>
                  <a:srgbClr val="0D0D0D"/>
                </a:solidFill>
                <a:effectLst/>
                <a:highlight>
                  <a:srgbClr val="FFFFFF"/>
                </a:highlight>
                <a:latin typeface="ui-sans-serif"/>
              </a:rPr>
              <a:t>3. Product Quality and Authenticity</a:t>
            </a:r>
          </a:p>
          <a:p>
            <a:pPr algn="l">
              <a:buFont typeface="Arial" panose="020B0604020202020204" pitchFamily="34" charset="0"/>
              <a:buChar char="•"/>
            </a:pPr>
            <a:r>
              <a:rPr lang="en-US" b="1" i="0" dirty="0">
                <a:solidFill>
                  <a:srgbClr val="0D0D0D"/>
                </a:solidFill>
                <a:effectLst/>
                <a:highlight>
                  <a:srgbClr val="FFFFFF"/>
                </a:highlight>
                <a:latin typeface="ui-sans-serif"/>
              </a:rPr>
              <a:t>Challenge:</a:t>
            </a:r>
            <a:r>
              <a:rPr lang="en-US" b="0" i="0" dirty="0">
                <a:solidFill>
                  <a:srgbClr val="0D0D0D"/>
                </a:solidFill>
                <a:effectLst/>
                <a:highlight>
                  <a:srgbClr val="FFFFFF"/>
                </a:highlight>
                <a:latin typeface="ui-sans-serif"/>
              </a:rPr>
              <a:t> Customers cannot physically inspect products before purchasing, leading to concerns about quality and authenticity.</a:t>
            </a:r>
          </a:p>
          <a:p>
            <a:pPr algn="l">
              <a:buFont typeface="Arial" panose="020B0604020202020204" pitchFamily="34" charset="0"/>
              <a:buChar char="•"/>
            </a:pPr>
            <a:r>
              <a:rPr lang="en-US" b="1" i="0" dirty="0">
                <a:solidFill>
                  <a:srgbClr val="0D0D0D"/>
                </a:solidFill>
                <a:effectLst/>
                <a:highlight>
                  <a:srgbClr val="FFFFFF"/>
                </a:highlight>
                <a:latin typeface="ui-sans-serif"/>
              </a:rPr>
              <a:t>Solution:</a:t>
            </a:r>
            <a:r>
              <a:rPr lang="en-US" b="0" i="0" dirty="0">
                <a:solidFill>
                  <a:srgbClr val="0D0D0D"/>
                </a:solidFill>
                <a:effectLst/>
                <a:highlight>
                  <a:srgbClr val="FFFFFF"/>
                </a:highlight>
                <a:latin typeface="ui-sans-serif"/>
              </a:rPr>
              <a:t> Provide detailed product descriptions, high-quality images, customer reviews, and a robust return policy to build trust and ensure customer satisfaction.</a:t>
            </a:r>
          </a:p>
          <a:p>
            <a:endParaRPr lang="en-IN" dirty="0"/>
          </a:p>
        </p:txBody>
      </p:sp>
    </p:spTree>
    <p:extLst>
      <p:ext uri="{BB962C8B-B14F-4D97-AF65-F5344CB8AC3E}">
        <p14:creationId xmlns:p14="http://schemas.microsoft.com/office/powerpoint/2010/main" val="2943625180"/>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7.jpeg"/></Relationships>
</file>

<file path=ppt/theme/_rels/theme6.xml.rels><?xml version="1.0" encoding="UTF-8" standalone="yes"?>
<Relationships xmlns="http://schemas.openxmlformats.org/package/2006/relationships"><Relationship Id="rId1" Type="http://schemas.openxmlformats.org/officeDocument/2006/relationships/image" Target="../media/image8.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5.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6.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7.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8.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9.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188</TotalTime>
  <Words>591</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16</vt:i4>
      </vt:variant>
      <vt:variant>
        <vt:lpstr>Theme</vt:lpstr>
      </vt:variant>
      <vt:variant>
        <vt:i4>10</vt:i4>
      </vt:variant>
      <vt:variant>
        <vt:lpstr>Slide Titles</vt:lpstr>
      </vt:variant>
      <vt:variant>
        <vt:i4>10</vt:i4>
      </vt:variant>
    </vt:vector>
  </HeadingPairs>
  <TitlesOfParts>
    <vt:vector size="36" baseType="lpstr">
      <vt:lpstr>Arial</vt:lpstr>
      <vt:lpstr>Calibri</vt:lpstr>
      <vt:lpstr>Calibri Light</vt:lpstr>
      <vt:lpstr>Calisto MT</vt:lpstr>
      <vt:lpstr>Cascadia Code</vt:lpstr>
      <vt:lpstr>Century Gothic</vt:lpstr>
      <vt:lpstr>Corbel</vt:lpstr>
      <vt:lpstr>Franklin Gothic Heavy</vt:lpstr>
      <vt:lpstr>Garamond</vt:lpstr>
      <vt:lpstr>Gill Sans MT</vt:lpstr>
      <vt:lpstr>Google Sans</vt:lpstr>
      <vt:lpstr>Trebuchet MS</vt:lpstr>
      <vt:lpstr>ui-sans-serif</vt:lpstr>
      <vt:lpstr>Wingdings</vt:lpstr>
      <vt:lpstr>Wingdings 2</vt:lpstr>
      <vt:lpstr>Wingdings 3</vt:lpstr>
      <vt:lpstr>Office Theme</vt:lpstr>
      <vt:lpstr>Organic</vt:lpstr>
      <vt:lpstr>Facet</vt:lpstr>
      <vt:lpstr>Banded</vt:lpstr>
      <vt:lpstr>Parcel</vt:lpstr>
      <vt:lpstr>Slate</vt:lpstr>
      <vt:lpstr>Wisp</vt:lpstr>
      <vt:lpstr>Frame</vt:lpstr>
      <vt:lpstr>Gallery</vt:lpstr>
      <vt:lpstr>Berlin</vt:lpstr>
      <vt:lpstr>ONLINE SHOPPING MANAGEMENT SYSTEM</vt:lpstr>
      <vt:lpstr>OVERVIEW</vt:lpstr>
      <vt:lpstr>INTRODUCTION-</vt:lpstr>
      <vt:lpstr>REQUIREMENTS-</vt:lpstr>
      <vt:lpstr>PowerPoint Presentation</vt:lpstr>
      <vt:lpstr>FEASIBILITY-</vt:lpstr>
      <vt:lpstr>BENEFITS OF ONLINE SHOPPING </vt:lpstr>
      <vt:lpstr>POPULAR PLATFORMS -</vt:lpstr>
      <vt:lpstr>Challenges and its solutions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SHOPPING MANAGEMENT SYSTEM</dc:title>
  <dc:creator>ts8263623@gmail.com</dc:creator>
  <cp:lastModifiedBy>ts8263623@gmail.com</cp:lastModifiedBy>
  <cp:revision>1</cp:revision>
  <dcterms:created xsi:type="dcterms:W3CDTF">2024-05-27T13:00:31Z</dcterms:created>
  <dcterms:modified xsi:type="dcterms:W3CDTF">2024-05-27T16:09:07Z</dcterms:modified>
</cp:coreProperties>
</file>