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ya Chetna Vaish" initials="TCV" lastIdx="1" clrIdx="0">
    <p:extLst>
      <p:ext uri="{19B8F6BF-5375-455C-9EA6-DF929625EA0E}">
        <p15:presenceInfo xmlns:p15="http://schemas.microsoft.com/office/powerpoint/2012/main" userId="8c8abcebf935c0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CB779-3DAE-400A-BEA7-9672CEAE2F49}"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336500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CB779-3DAE-400A-BEA7-9672CEAE2F49}"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21694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CB779-3DAE-400A-BEA7-9672CEAE2F49}"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189284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CB779-3DAE-400A-BEA7-9672CEAE2F49}"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202472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CB779-3DAE-400A-BEA7-9672CEAE2F49}" type="datetimeFigureOut">
              <a:rPr lang="en-IN" smtClean="0"/>
              <a:t>19-06-2020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3069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CB779-3DAE-400A-BEA7-9672CEAE2F49}"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233066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CB779-3DAE-400A-BEA7-9672CEAE2F49}" type="datetimeFigureOut">
              <a:rPr lang="en-IN" smtClean="0"/>
              <a:t>19-06-2020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192092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CB779-3DAE-400A-BEA7-9672CEAE2F49}" type="datetimeFigureOut">
              <a:rPr lang="en-IN" smtClean="0"/>
              <a:t>19-06-2020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45359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CB779-3DAE-400A-BEA7-9672CEAE2F49}" type="datetimeFigureOut">
              <a:rPr lang="en-IN" smtClean="0"/>
              <a:t>19-06-2020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181384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CB779-3DAE-400A-BEA7-9672CEAE2F49}"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41000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CB779-3DAE-400A-BEA7-9672CEAE2F49}" type="datetimeFigureOut">
              <a:rPr lang="en-IN" smtClean="0"/>
              <a:t>19-06-2020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D93893-BCEA-49BD-9041-C0B314ED5BF7}" type="slidenum">
              <a:rPr lang="en-IN" smtClean="0"/>
              <a:t>‹#›</a:t>
            </a:fld>
            <a:endParaRPr lang="en-IN"/>
          </a:p>
        </p:txBody>
      </p:sp>
    </p:spTree>
    <p:extLst>
      <p:ext uri="{BB962C8B-B14F-4D97-AF65-F5344CB8AC3E}">
        <p14:creationId xmlns:p14="http://schemas.microsoft.com/office/powerpoint/2010/main" val="345133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CB779-3DAE-400A-BEA7-9672CEAE2F49}" type="datetimeFigureOut">
              <a:rPr lang="en-IN" smtClean="0"/>
              <a:t>19-06-2020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93893-BCEA-49BD-9041-C0B314ED5BF7}" type="slidenum">
              <a:rPr lang="en-IN" smtClean="0"/>
              <a:t>‹#›</a:t>
            </a:fld>
            <a:endParaRPr lang="en-IN"/>
          </a:p>
        </p:txBody>
      </p:sp>
    </p:spTree>
    <p:extLst>
      <p:ext uri="{BB962C8B-B14F-4D97-AF65-F5344CB8AC3E}">
        <p14:creationId xmlns:p14="http://schemas.microsoft.com/office/powerpoint/2010/main" val="318165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anyaChetnaVaish/MiniProjectSem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3697-F254-4A84-BA41-F0C7791B281D}"/>
              </a:ext>
            </a:extLst>
          </p:cNvPr>
          <p:cNvSpPr>
            <a:spLocks noGrp="1"/>
          </p:cNvSpPr>
          <p:nvPr>
            <p:ph type="ctrTitle"/>
          </p:nvPr>
        </p:nvSpPr>
        <p:spPr>
          <a:xfrm>
            <a:off x="1444101" y="1388692"/>
            <a:ext cx="9144000" cy="2387600"/>
          </a:xfrm>
        </p:spPr>
        <p:txBody>
          <a:bodyPr>
            <a:noAutofit/>
          </a:bodyPr>
          <a:lstStyle/>
          <a:p>
            <a:r>
              <a:rPr lang="en-IN" sz="7200" b="1" u="sng" dirty="0">
                <a:latin typeface="Times New Roman" panose="02020603050405020304" pitchFamily="18" charset="0"/>
                <a:cs typeface="Times New Roman" panose="02020603050405020304" pitchFamily="18" charset="0"/>
              </a:rPr>
              <a:t>MINI PROJECT(SEM IV)</a:t>
            </a:r>
            <a:br>
              <a:rPr lang="en-IN" sz="7200" b="1" dirty="0">
                <a:latin typeface="Times New Roman" panose="02020603050405020304" pitchFamily="18" charset="0"/>
                <a:cs typeface="Times New Roman" panose="02020603050405020304" pitchFamily="18" charset="0"/>
              </a:rPr>
            </a:br>
            <a:r>
              <a:rPr lang="en-IN" sz="4800" b="1" u="sng" dirty="0">
                <a:solidFill>
                  <a:srgbClr val="0070C0"/>
                </a:solidFill>
                <a:latin typeface="Times New Roman" panose="02020603050405020304" pitchFamily="18" charset="0"/>
                <a:cs typeface="Times New Roman" panose="02020603050405020304" pitchFamily="18" charset="0"/>
              </a:rPr>
              <a:t>OUTLIER DETECTION</a:t>
            </a:r>
            <a:endParaRPr lang="en-IN" sz="7200" b="1" u="sng" dirty="0">
              <a:solidFill>
                <a:srgbClr val="0070C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DCAFBC-0872-4C4F-A912-7F79142DAAAD}"/>
              </a:ext>
            </a:extLst>
          </p:cNvPr>
          <p:cNvSpPr>
            <a:spLocks noGrp="1"/>
          </p:cNvSpPr>
          <p:nvPr>
            <p:ph type="subTitle" idx="1"/>
          </p:nvPr>
        </p:nvSpPr>
        <p:spPr>
          <a:xfrm>
            <a:off x="1524000" y="4185174"/>
            <a:ext cx="9144000" cy="1804463"/>
          </a:xfrm>
        </p:spPr>
        <p:txBody>
          <a:bodyPr>
            <a:normAutofit/>
          </a:bodyPr>
          <a:lstStyle/>
          <a:p>
            <a:r>
              <a:rPr lang="en-IN" sz="3200" b="1" dirty="0">
                <a:latin typeface="Times New Roman" panose="02020603050405020304" pitchFamily="18" charset="0"/>
                <a:cs typeface="Times New Roman" panose="02020603050405020304" pitchFamily="18" charset="0"/>
              </a:rPr>
              <a:t>NAME:</a:t>
            </a:r>
            <a:r>
              <a:rPr lang="en-IN" sz="3200" b="1" dirty="0">
                <a:solidFill>
                  <a:srgbClr val="0070C0"/>
                </a:solidFill>
                <a:latin typeface="Times New Roman" panose="02020603050405020304" pitchFamily="18" charset="0"/>
                <a:cs typeface="Times New Roman" panose="02020603050405020304" pitchFamily="18" charset="0"/>
              </a:rPr>
              <a:t>TANYA CHETNA VAISH</a:t>
            </a:r>
          </a:p>
          <a:p>
            <a:r>
              <a:rPr lang="en-IN" sz="3200" b="1" dirty="0">
                <a:latin typeface="Times New Roman" panose="02020603050405020304" pitchFamily="18" charset="0"/>
                <a:cs typeface="Times New Roman" panose="02020603050405020304" pitchFamily="18" charset="0"/>
              </a:rPr>
              <a:t>ROLL NO:</a:t>
            </a:r>
            <a:r>
              <a:rPr lang="en-IN" sz="3200" b="1" dirty="0">
                <a:solidFill>
                  <a:srgbClr val="0070C0"/>
                </a:solidFill>
                <a:latin typeface="Times New Roman" panose="02020603050405020304" pitchFamily="18" charset="0"/>
                <a:cs typeface="Times New Roman" panose="02020603050405020304" pitchFamily="18" charset="0"/>
              </a:rPr>
              <a:t>2013553</a:t>
            </a:r>
          </a:p>
        </p:txBody>
      </p:sp>
    </p:spTree>
    <p:extLst>
      <p:ext uri="{BB962C8B-B14F-4D97-AF65-F5344CB8AC3E}">
        <p14:creationId xmlns:p14="http://schemas.microsoft.com/office/powerpoint/2010/main" val="138567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CD4E-1ADA-4438-9067-5168F639BE33}"/>
              </a:ext>
            </a:extLst>
          </p:cNvPr>
          <p:cNvSpPr>
            <a:spLocks noGrp="1"/>
          </p:cNvSpPr>
          <p:nvPr>
            <p:ph type="title"/>
          </p:nvPr>
        </p:nvSpPr>
        <p:spPr>
          <a:xfrm>
            <a:off x="838200" y="365125"/>
            <a:ext cx="10515600" cy="6292850"/>
          </a:xfrm>
        </p:spPr>
        <p:txBody>
          <a:bodyPr>
            <a:normAutofit/>
          </a:bodyPr>
          <a:lstStyle/>
          <a:p>
            <a:pPr algn="ctr"/>
            <a:r>
              <a:rPr lang="en-IN" sz="8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DEMONSTRATION</a:t>
            </a:r>
          </a:p>
        </p:txBody>
      </p:sp>
    </p:spTree>
    <p:extLst>
      <p:ext uri="{BB962C8B-B14F-4D97-AF65-F5344CB8AC3E}">
        <p14:creationId xmlns:p14="http://schemas.microsoft.com/office/powerpoint/2010/main" val="19687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C9DC-4C32-493D-B1D2-009D07327247}"/>
              </a:ext>
            </a:extLst>
          </p:cNvPr>
          <p:cNvSpPr>
            <a:spLocks noGrp="1"/>
          </p:cNvSpPr>
          <p:nvPr>
            <p:ph type="title"/>
          </p:nvPr>
        </p:nvSpPr>
        <p:spPr>
          <a:xfrm>
            <a:off x="838200" y="365125"/>
            <a:ext cx="10515600" cy="6645275"/>
          </a:xfrm>
        </p:spPr>
        <p:txBody>
          <a:bodyPr/>
          <a:lstStyle/>
          <a:p>
            <a:pPr algn="ctr"/>
            <a:r>
              <a:rPr lang="en-IN" sz="6600" b="1" spc="-15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  LEARNT?</a:t>
            </a:r>
            <a:br>
              <a:rPr lang="en-IN" sz="6600" b="1" spc="-15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GitHub Repository :</a:t>
            </a:r>
            <a:r>
              <a:rPr lang="en-IN" sz="4000" u="sng"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hlinkClick r:id="rId2"/>
              </a:rPr>
              <a:t>https://github.com/TanyaChetnaVaish/MiniProjectSem4</a:t>
            </a:r>
            <a:br>
              <a:rPr lang="en-IN" sz="3200" spc="-150" dirty="0"/>
            </a:br>
            <a:endParaRPr lang="en-IN" sz="3200" spc="-150" dirty="0"/>
          </a:p>
        </p:txBody>
      </p:sp>
    </p:spTree>
    <p:extLst>
      <p:ext uri="{BB962C8B-B14F-4D97-AF65-F5344CB8AC3E}">
        <p14:creationId xmlns:p14="http://schemas.microsoft.com/office/powerpoint/2010/main" val="51689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AAA7-AFBE-47FA-8F32-BAE9BC01340F}"/>
              </a:ext>
            </a:extLst>
          </p:cNvPr>
          <p:cNvSpPr>
            <a:spLocks noGrp="1"/>
          </p:cNvSpPr>
          <p:nvPr>
            <p:ph type="title"/>
          </p:nvPr>
        </p:nvSpPr>
        <p:spPr>
          <a:xfrm>
            <a:off x="838200" y="365125"/>
            <a:ext cx="10515600" cy="6207125"/>
          </a:xfrm>
        </p:spPr>
        <p:txBody>
          <a:bodyPr>
            <a:normAutofit/>
          </a:bodyPr>
          <a:lstStyle/>
          <a:p>
            <a:pPr algn="ctr"/>
            <a:r>
              <a:rPr lang="en-IN" sz="6000" b="1" dirty="0">
                <a:solidFill>
                  <a:srgbClr val="0070C0"/>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25111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4203-E682-4106-B2AE-793FC79F9F5C}"/>
              </a:ext>
            </a:extLst>
          </p:cNvPr>
          <p:cNvSpPr>
            <a:spLocks noGrp="1"/>
          </p:cNvSpPr>
          <p:nvPr>
            <p:ph type="title"/>
          </p:nvPr>
        </p:nvSpPr>
        <p:spPr>
          <a:xfrm>
            <a:off x="797511" y="500062"/>
            <a:ext cx="10515600" cy="1325563"/>
          </a:xfrm>
        </p:spPr>
        <p:txBody>
          <a:bodyPr/>
          <a:lstStyle/>
          <a:p>
            <a:r>
              <a:rPr lang="en-IN" sz="3600" b="1" dirty="0">
                <a:solidFill>
                  <a:srgbClr val="0070C0"/>
                </a:solidFill>
                <a:latin typeface="Times New Roman" panose="02020603050405020304" pitchFamily="18" charset="0"/>
                <a:cs typeface="Times New Roman" panose="02020603050405020304" pitchFamily="18" charset="0"/>
              </a:rPr>
              <a:t>PROBLEM</a:t>
            </a:r>
            <a:r>
              <a:rPr lang="en-IN" b="1" dirty="0">
                <a:solidFill>
                  <a:srgbClr val="0070C0"/>
                </a:solidFill>
                <a:latin typeface="Times New Roman" panose="02020603050405020304" pitchFamily="18" charset="0"/>
                <a:cs typeface="Times New Roman" panose="02020603050405020304" pitchFamily="18" charset="0"/>
              </a:rPr>
              <a:t> </a:t>
            </a:r>
            <a:r>
              <a:rPr lang="en-IN" sz="3600" b="1" dirty="0">
                <a:solidFill>
                  <a:srgbClr val="0070C0"/>
                </a:solidFill>
                <a:latin typeface="Times New Roman" panose="02020603050405020304" pitchFamily="18" charset="0"/>
                <a:cs typeface="Times New Roman" panose="02020603050405020304" pitchFamily="18" charset="0"/>
              </a:rPr>
              <a:t>STATEMENT</a:t>
            </a:r>
            <a:r>
              <a:rPr lang="en-IN" i="1"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Involves detection of outliers from the dataset</a:t>
            </a:r>
          </a:p>
        </p:txBody>
      </p:sp>
      <p:sp>
        <p:nvSpPr>
          <p:cNvPr id="3" name="Content Placeholder 2">
            <a:extLst>
              <a:ext uri="{FF2B5EF4-FFF2-40B4-BE49-F238E27FC236}">
                <a16:creationId xmlns:a16="http://schemas.microsoft.com/office/drawing/2014/main" id="{AE70CB2D-0504-4AEF-B30B-4A0D6C03886B}"/>
              </a:ext>
            </a:extLst>
          </p:cNvPr>
          <p:cNvSpPr>
            <a:spLocks noGrp="1"/>
          </p:cNvSpPr>
          <p:nvPr>
            <p:ph idx="1"/>
          </p:nvPr>
        </p:nvSpPr>
        <p:spPr/>
        <p:txBody>
          <a:bodyPr>
            <a:normAutofit lnSpcReduction="10000"/>
          </a:bodyPr>
          <a:lstStyle/>
          <a:p>
            <a:pPr marL="0" indent="0">
              <a:buNone/>
            </a:pPr>
            <a:r>
              <a:rPr lang="en-IN" sz="3600" b="1" dirty="0">
                <a:solidFill>
                  <a:srgbClr val="0070C0"/>
                </a:solidFill>
                <a:latin typeface="Times New Roman" panose="02020603050405020304" pitchFamily="18" charset="0"/>
                <a:cs typeface="Times New Roman" panose="02020603050405020304" pitchFamily="18" charset="0"/>
              </a:rPr>
              <a:t>MOTIVATION:</a:t>
            </a:r>
            <a:r>
              <a:rPr lang="en-IN" dirty="0">
                <a:latin typeface="Times New Roman" panose="02020603050405020304" pitchFamily="18" charset="0"/>
                <a:cs typeface="Times New Roman" panose="02020603050405020304" pitchFamily="18" charset="0"/>
              </a:rPr>
              <a:t>A subset of artificial intelligence, </a:t>
            </a:r>
            <a:r>
              <a:rPr lang="en-IN" sz="4400" dirty="0">
                <a:latin typeface="Times New Roman" panose="02020603050405020304" pitchFamily="18" charset="0"/>
                <a:cs typeface="Times New Roman" panose="02020603050405020304" pitchFamily="18" charset="0"/>
              </a:rPr>
              <a:t>machine</a:t>
            </a:r>
            <a:r>
              <a:rPr lang="en-IN" dirty="0">
                <a:latin typeface="Times New Roman" panose="02020603050405020304" pitchFamily="18" charset="0"/>
                <a:cs typeface="Times New Roman" panose="02020603050405020304" pitchFamily="18" charset="0"/>
              </a:rPr>
              <a:t> </a:t>
            </a:r>
            <a:r>
              <a:rPr lang="en-IN" sz="4400" dirty="0">
                <a:latin typeface="Times New Roman" panose="02020603050405020304" pitchFamily="18" charset="0"/>
                <a:cs typeface="Times New Roman" panose="02020603050405020304" pitchFamily="18" charset="0"/>
              </a:rPr>
              <a:t>learning </a:t>
            </a:r>
            <a:r>
              <a:rPr lang="en-IN" dirty="0">
                <a:latin typeface="Times New Roman" panose="02020603050405020304" pitchFamily="18" charset="0"/>
                <a:cs typeface="Times New Roman" panose="02020603050405020304" pitchFamily="18" charset="0"/>
              </a:rPr>
              <a:t>allows systems to make predictions and crucial business decisions, driven by data and pattern-based experiences. Without humans having to intervene, the algorithms that are fed to the systems are helping them develop and improve their own models and understanding of a certain use-case. Over the course of my engineering, I have a built a keen interest in this field, and hoping to build career in this field. Since, I am pursuing specialisations in </a:t>
            </a:r>
            <a:r>
              <a:rPr lang="en-IN" i="1" dirty="0">
                <a:latin typeface="Times New Roman" panose="02020603050405020304" pitchFamily="18" charset="0"/>
                <a:cs typeface="Times New Roman" panose="02020603050405020304" pitchFamily="18" charset="0"/>
              </a:rPr>
              <a:t>Machine Learning</a:t>
            </a:r>
            <a:r>
              <a:rPr lang="en-IN" dirty="0">
                <a:latin typeface="Times New Roman" panose="02020603050405020304" pitchFamily="18" charset="0"/>
                <a:cs typeface="Times New Roman" panose="02020603050405020304" pitchFamily="18" charset="0"/>
              </a:rPr>
              <a:t>, I thought of choosing this topic and experiment my knowledge regarding </a:t>
            </a:r>
            <a:r>
              <a:rPr lang="en-IN" i="1" dirty="0">
                <a:latin typeface="Times New Roman" panose="02020603050405020304" pitchFamily="18" charset="0"/>
                <a:cs typeface="Times New Roman" panose="02020603050405020304" pitchFamily="18" charset="0"/>
              </a:rPr>
              <a:t>outliers in dataset</a:t>
            </a:r>
            <a:r>
              <a:rPr lang="en-IN" dirty="0">
                <a:latin typeface="Times New Roman" panose="02020603050405020304" pitchFamily="18" charset="0"/>
                <a:cs typeface="Times New Roman" panose="02020603050405020304" pitchFamily="18" charset="0"/>
              </a:rPr>
              <a:t> and their </a:t>
            </a:r>
            <a:r>
              <a:rPr lang="en-IN" i="1" dirty="0">
                <a:latin typeface="Times New Roman" panose="02020603050405020304" pitchFamily="18" charset="0"/>
                <a:cs typeface="Times New Roman" panose="02020603050405020304" pitchFamily="18" charset="0"/>
              </a:rPr>
              <a:t>detection and removal.</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50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4B8D-6117-4757-A982-49B5F3A1741F}"/>
              </a:ext>
            </a:extLst>
          </p:cNvPr>
          <p:cNvSpPr>
            <a:spLocks noGrp="1"/>
          </p:cNvSpPr>
          <p:nvPr>
            <p:ph type="title"/>
          </p:nvPr>
        </p:nvSpPr>
        <p:spPr>
          <a:xfrm>
            <a:off x="838200" y="355107"/>
            <a:ext cx="10515600" cy="2725443"/>
          </a:xfrm>
        </p:spPr>
        <p:txBody>
          <a:bodyPr>
            <a:normAutofit/>
          </a:bodyPr>
          <a:lstStyle/>
          <a:p>
            <a:r>
              <a:rPr lang="en-IN" sz="4000" b="1" dirty="0">
                <a:solidFill>
                  <a:srgbClr val="0070C0"/>
                </a:solidFill>
                <a:latin typeface="Times New Roman" panose="02020603050405020304" pitchFamily="18" charset="0"/>
                <a:cs typeface="Times New Roman" panose="02020603050405020304" pitchFamily="18" charset="0"/>
              </a:rPr>
              <a:t>OUTLIERS?</a:t>
            </a:r>
            <a:br>
              <a:rPr lang="en-IN" dirty="0"/>
            </a:br>
            <a:r>
              <a:rPr lang="en-US" sz="2800" i="1" dirty="0">
                <a:latin typeface="Times New Roman" panose="02020603050405020304" pitchFamily="18" charset="0"/>
                <a:cs typeface="Times New Roman" panose="02020603050405020304" pitchFamily="18" charset="0"/>
              </a:rPr>
              <a:t>“Observation which deviates so much from other observations as to arouse suspicion it was generated by a different mechanism” — Hawkins(1980</a:t>
            </a:r>
            <a:r>
              <a:rPr lang="en-US" sz="2800" i="1" dirty="0"/>
              <a:t>)</a:t>
            </a:r>
            <a:endParaRPr lang="en-IN" sz="2800" dirty="0"/>
          </a:p>
        </p:txBody>
      </p:sp>
      <p:sp>
        <p:nvSpPr>
          <p:cNvPr id="3" name="Content Placeholder 2">
            <a:extLst>
              <a:ext uri="{FF2B5EF4-FFF2-40B4-BE49-F238E27FC236}">
                <a16:creationId xmlns:a16="http://schemas.microsoft.com/office/drawing/2014/main" id="{6FE81CFE-11EB-4690-91D0-E5E1D15DE037}"/>
              </a:ext>
            </a:extLst>
          </p:cNvPr>
          <p:cNvSpPr>
            <a:spLocks noGrp="1"/>
          </p:cNvSpPr>
          <p:nvPr>
            <p:ph idx="1"/>
          </p:nvPr>
        </p:nvSpPr>
        <p:spPr>
          <a:xfrm>
            <a:off x="838200" y="2672179"/>
            <a:ext cx="10515600" cy="4048217"/>
          </a:xfrm>
        </p:spPr>
        <p:txBody>
          <a:bodyPr/>
          <a:lstStyle/>
          <a:p>
            <a:r>
              <a:rPr lang="en-IN" dirty="0">
                <a:latin typeface="Times New Roman" panose="02020603050405020304" pitchFamily="18" charset="0"/>
                <a:cs typeface="Times New Roman" panose="02020603050405020304" pitchFamily="18" charset="0"/>
              </a:rPr>
              <a:t>Outliers are extreme values that deviate from other observations on data, that they indicate variability in measurement.</a:t>
            </a:r>
          </a:p>
          <a:p>
            <a:r>
              <a:rPr lang="en-IN" dirty="0">
                <a:latin typeface="Times New Roman" panose="02020603050405020304" pitchFamily="18" charset="0"/>
                <a:cs typeface="Times New Roman" panose="02020603050405020304" pitchFamily="18" charset="0"/>
              </a:rPr>
              <a:t>Outliers are of two types-multivariate and univariate</a:t>
            </a:r>
          </a:p>
          <a:p>
            <a:r>
              <a:rPr lang="en-IN" dirty="0">
                <a:latin typeface="Times New Roman" panose="02020603050405020304" pitchFamily="18" charset="0"/>
                <a:cs typeface="Times New Roman" panose="02020603050405020304" pitchFamily="18" charset="0"/>
              </a:rPr>
              <a:t>Multivariate means combination of unusual scores on at least two datapoints</a:t>
            </a:r>
          </a:p>
          <a:p>
            <a:r>
              <a:rPr lang="en-IN" dirty="0">
                <a:latin typeface="Times New Roman" panose="02020603050405020304" pitchFamily="18" charset="0"/>
                <a:cs typeface="Times New Roman" panose="02020603050405020304" pitchFamily="18" charset="0"/>
              </a:rPr>
              <a:t>Univariate means a datapoint that consists of one score</a:t>
            </a:r>
          </a:p>
          <a:p>
            <a:endParaRPr lang="en-IN" dirty="0"/>
          </a:p>
        </p:txBody>
      </p:sp>
    </p:spTree>
    <p:extLst>
      <p:ext uri="{BB962C8B-B14F-4D97-AF65-F5344CB8AC3E}">
        <p14:creationId xmlns:p14="http://schemas.microsoft.com/office/powerpoint/2010/main" val="235525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5303-DC7E-4D08-B558-D9B96FC42A98}"/>
              </a:ext>
            </a:extLst>
          </p:cNvPr>
          <p:cNvSpPr>
            <a:spLocks noGrp="1"/>
          </p:cNvSpPr>
          <p:nvPr>
            <p:ph type="title"/>
          </p:nvPr>
        </p:nvSpPr>
        <p:spPr>
          <a:xfrm>
            <a:off x="838200" y="500062"/>
            <a:ext cx="10515600" cy="2147888"/>
          </a:xfrm>
        </p:spPr>
        <p:txBody>
          <a:bodyPr>
            <a:normAutofit fontScale="90000"/>
          </a:bodyPr>
          <a:lstStyle/>
          <a:p>
            <a:r>
              <a:rPr lang="en-IN" b="1" dirty="0">
                <a:solidFill>
                  <a:srgbClr val="0070C0"/>
                </a:solidFill>
                <a:latin typeface="Times New Roman" panose="02020603050405020304" pitchFamily="18" charset="0"/>
                <a:cs typeface="Times New Roman" panose="02020603050405020304" pitchFamily="18" charset="0"/>
              </a:rPr>
              <a:t>Reason for outliers?</a:t>
            </a:r>
            <a:br>
              <a:rPr lang="en-IN" b="1" dirty="0">
                <a:solidFill>
                  <a:srgbClr val="0070C0"/>
                </a:solidFill>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-variability in data</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-experimental measurement errors</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1ACDE3-27C6-4598-87D2-33797D60EACE}"/>
              </a:ext>
            </a:extLst>
          </p:cNvPr>
          <p:cNvSpPr>
            <a:spLocks noGrp="1"/>
          </p:cNvSpPr>
          <p:nvPr>
            <p:ph idx="1"/>
          </p:nvPr>
        </p:nvSpPr>
        <p:spPr>
          <a:xfrm>
            <a:off x="838200" y="2228849"/>
            <a:ext cx="10515600" cy="4429125"/>
          </a:xfrm>
        </p:spPr>
        <p:txBody>
          <a:bodyPr/>
          <a:lstStyle/>
          <a:p>
            <a:pPr marL="0" indent="0">
              <a:buNone/>
            </a:pPr>
            <a:r>
              <a:rPr lang="en-IN" dirty="0">
                <a:solidFill>
                  <a:srgbClr val="0070C0"/>
                </a:solidFill>
                <a:latin typeface="Times New Roman" panose="02020603050405020304" pitchFamily="18" charset="0"/>
                <a:cs typeface="Times New Roman" panose="02020603050405020304" pitchFamily="18" charset="0"/>
              </a:rPr>
              <a:t>Outliers </a:t>
            </a:r>
            <a:r>
              <a:rPr lang="en-IN" dirty="0">
                <a:latin typeface="Times New Roman" panose="02020603050405020304" pitchFamily="18" charset="0"/>
                <a:cs typeface="Times New Roman" panose="02020603050405020304" pitchFamily="18" charset="0"/>
              </a:rPr>
              <a:t>in a dataset can cause significant impact on the </a:t>
            </a:r>
            <a:r>
              <a:rPr lang="en-IN" dirty="0">
                <a:solidFill>
                  <a:srgbClr val="0070C0"/>
                </a:solidFill>
                <a:latin typeface="Times New Roman" panose="02020603050405020304" pitchFamily="18" charset="0"/>
                <a:cs typeface="Times New Roman" panose="02020603050405020304" pitchFamily="18" charset="0"/>
              </a:rPr>
              <a:t>standard deviation </a:t>
            </a:r>
            <a:r>
              <a:rPr lang="en-IN" dirty="0">
                <a:latin typeface="Times New Roman" panose="02020603050405020304" pitchFamily="18" charset="0"/>
                <a:cs typeface="Times New Roman" panose="02020603050405020304" pitchFamily="18" charset="0"/>
              </a:rPr>
              <a:t>and</a:t>
            </a:r>
            <a:r>
              <a:rPr lang="en-IN" dirty="0">
                <a:solidFill>
                  <a:srgbClr val="0070C0"/>
                </a:solidFill>
                <a:latin typeface="Times New Roman" panose="02020603050405020304" pitchFamily="18" charset="0"/>
                <a:cs typeface="Times New Roman" panose="02020603050405020304" pitchFamily="18" charset="0"/>
              </a:rPr>
              <a:t> mean, </a:t>
            </a:r>
            <a:r>
              <a:rPr lang="en-IN" dirty="0">
                <a:latin typeface="Times New Roman" panose="02020603050405020304" pitchFamily="18" charset="0"/>
                <a:cs typeface="Times New Roman" panose="02020603050405020304" pitchFamily="18" charset="0"/>
              </a:rPr>
              <a:t>while also causing problem during </a:t>
            </a:r>
            <a:r>
              <a:rPr lang="en-IN" dirty="0">
                <a:solidFill>
                  <a:srgbClr val="0070C0"/>
                </a:solidFill>
                <a:latin typeface="Times New Roman" panose="02020603050405020304" pitchFamily="18" charset="0"/>
                <a:cs typeface="Times New Roman" panose="02020603050405020304" pitchFamily="18" charset="0"/>
              </a:rPr>
              <a:t>statistical analysis</a:t>
            </a:r>
          </a:p>
          <a:p>
            <a:pPr marL="0" indent="0">
              <a:buNone/>
            </a:pPr>
            <a:r>
              <a:rPr lang="en-IN" dirty="0">
                <a:solidFill>
                  <a:srgbClr val="0070C0"/>
                </a:solidFill>
                <a:latin typeface="Times New Roman" panose="02020603050405020304" pitchFamily="18" charset="0"/>
                <a:cs typeface="Times New Roman" panose="02020603050405020304" pitchFamily="18" charset="0"/>
              </a:rPr>
              <a:t>Ways of finding outliers:</a:t>
            </a:r>
          </a:p>
          <a:p>
            <a:pPr lvl="1">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Using scatter plots</a:t>
            </a:r>
          </a:p>
          <a:p>
            <a:pPr lvl="1">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Using boxplots</a:t>
            </a:r>
          </a:p>
          <a:p>
            <a:pPr lvl="1">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Using </a:t>
            </a:r>
            <a:r>
              <a:rPr lang="en-IN" sz="2800" dirty="0" err="1">
                <a:latin typeface="Times New Roman" panose="02020603050405020304" pitchFamily="18" charset="0"/>
                <a:cs typeface="Times New Roman" panose="02020603050405020304" pitchFamily="18" charset="0"/>
              </a:rPr>
              <a:t>Zscore</a:t>
            </a:r>
            <a:endParaRPr lang="en-IN"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Using IQR interquartile range</a:t>
            </a:r>
          </a:p>
          <a:p>
            <a:endParaRPr lang="en-IN" dirty="0"/>
          </a:p>
        </p:txBody>
      </p:sp>
    </p:spTree>
    <p:extLst>
      <p:ext uri="{BB962C8B-B14F-4D97-AF65-F5344CB8AC3E}">
        <p14:creationId xmlns:p14="http://schemas.microsoft.com/office/powerpoint/2010/main" val="294284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5757-8765-4DB4-BC42-3623DB75171D}"/>
              </a:ext>
            </a:extLst>
          </p:cNvPr>
          <p:cNvSpPr>
            <a:spLocks noGrp="1"/>
          </p:cNvSpPr>
          <p:nvPr>
            <p:ph type="title"/>
          </p:nvPr>
        </p:nvSpPr>
        <p:spPr>
          <a:xfrm>
            <a:off x="438150" y="1603375"/>
            <a:ext cx="10515600" cy="1325563"/>
          </a:xfrm>
        </p:spPr>
        <p:txBody>
          <a:bodyPr>
            <a:normAutofit fontScale="90000"/>
          </a:bodyPr>
          <a:lstStyle/>
          <a:p>
            <a:r>
              <a:rPr lang="en-IN" sz="4800" b="1" dirty="0">
                <a:solidFill>
                  <a:srgbClr val="0070C0"/>
                </a:solidFill>
                <a:latin typeface="Times New Roman" panose="02020603050405020304" pitchFamily="18" charset="0"/>
                <a:cs typeface="Times New Roman" panose="02020603050405020304" pitchFamily="18" charset="0"/>
              </a:rPr>
              <a:t>Tools and language used:</a:t>
            </a:r>
            <a:br>
              <a:rPr lang="en-IN" sz="4800" b="1" dirty="0">
                <a:solidFill>
                  <a:srgbClr val="0070C0"/>
                </a:solidFill>
                <a:latin typeface="Times New Roman" panose="02020603050405020304" pitchFamily="18" charset="0"/>
                <a:cs typeface="Times New Roman" panose="02020603050405020304" pitchFamily="18" charset="0"/>
              </a:rPr>
            </a:br>
            <a:r>
              <a:rPr lang="en-IN" sz="4800" b="1" dirty="0">
                <a:solidFill>
                  <a:srgbClr val="0070C0"/>
                </a:solidFill>
                <a:latin typeface="Times New Roman" panose="02020603050405020304" pitchFamily="18" charset="0"/>
                <a:cs typeface="Times New Roman" panose="02020603050405020304" pitchFamily="18" charset="0"/>
              </a:rPr>
              <a:t>  </a:t>
            </a:r>
            <a:r>
              <a:rPr lang="en-IN" sz="3600" spc="-150" dirty="0">
                <a:latin typeface="Times New Roman" panose="02020603050405020304" pitchFamily="18" charset="0"/>
                <a:cs typeface="Times New Roman" panose="02020603050405020304" pitchFamily="18" charset="0"/>
              </a:rPr>
              <a:t>Jupyter Notebook(</a:t>
            </a:r>
            <a:r>
              <a:rPr lang="en-IN" sz="3600" i="1" spc="-150" dirty="0">
                <a:latin typeface="Times New Roman" panose="02020603050405020304" pitchFamily="18" charset="0"/>
                <a:cs typeface="Times New Roman" panose="02020603050405020304" pitchFamily="18" charset="0"/>
              </a:rPr>
              <a:t>Python</a:t>
            </a:r>
            <a:r>
              <a:rPr lang="en-IN" sz="3600" dirty="0">
                <a:latin typeface="Times New Roman" panose="02020603050405020304" pitchFamily="18" charset="0"/>
                <a:cs typeface="Times New Roman" panose="02020603050405020304" pitchFamily="18" charset="0"/>
              </a:rPr>
              <a:t>)</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29067-EFFD-4F64-89FC-0D0BDA4BDC21}"/>
              </a:ext>
            </a:extLst>
          </p:cNvPr>
          <p:cNvSpPr>
            <a:spLocks noGrp="1"/>
          </p:cNvSpPr>
          <p:nvPr>
            <p:ph idx="1"/>
          </p:nvPr>
        </p:nvSpPr>
        <p:spPr>
          <a:xfrm>
            <a:off x="561975" y="4000500"/>
            <a:ext cx="10515600" cy="2041526"/>
          </a:xfrm>
        </p:spPr>
        <p:txBody>
          <a:bodyPr/>
          <a:lstStyle/>
          <a:p>
            <a:pPr marL="0" indent="0">
              <a:buNone/>
            </a:pPr>
            <a:r>
              <a:rPr lang="en-IN" sz="4000" b="1" dirty="0">
                <a:solidFill>
                  <a:srgbClr val="0070C0"/>
                </a:solidFill>
                <a:latin typeface="Times New Roman" panose="02020603050405020304" pitchFamily="18" charset="0"/>
                <a:cs typeface="Times New Roman" panose="02020603050405020304" pitchFamily="18" charset="0"/>
              </a:rPr>
              <a:t>Dataset used: </a:t>
            </a:r>
          </a:p>
          <a:p>
            <a:pPr marL="0" indent="0">
              <a:buNone/>
            </a:pPr>
            <a:r>
              <a:rPr lang="en-IN" b="1" i="1" dirty="0">
                <a:latin typeface="Times New Roman" panose="02020603050405020304" pitchFamily="18" charset="0"/>
                <a:cs typeface="Times New Roman" panose="02020603050405020304" pitchFamily="18" charset="0"/>
              </a:rPr>
              <a:t>Glass </a:t>
            </a:r>
            <a:r>
              <a:rPr lang="en-IN" b="1" i="1" spc="-150" dirty="0">
                <a:latin typeface="Times New Roman" panose="02020603050405020304" pitchFamily="18" charset="0"/>
                <a:cs typeface="Times New Roman" panose="02020603050405020304" pitchFamily="18" charset="0"/>
              </a:rPr>
              <a:t>Identification</a:t>
            </a:r>
            <a:r>
              <a:rPr lang="en-IN" b="1" i="1" dirty="0">
                <a:latin typeface="Times New Roman" panose="02020603050405020304" pitchFamily="18" charset="0"/>
                <a:cs typeface="Times New Roman" panose="02020603050405020304" pitchFamily="18" charset="0"/>
              </a:rPr>
              <a:t> Data Set from UCI Content </a:t>
            </a:r>
          </a:p>
        </p:txBody>
      </p:sp>
    </p:spTree>
    <p:extLst>
      <p:ext uri="{BB962C8B-B14F-4D97-AF65-F5344CB8AC3E}">
        <p14:creationId xmlns:p14="http://schemas.microsoft.com/office/powerpoint/2010/main" val="52498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9A46-839C-4E37-B4CE-0A206FBB06C8}"/>
              </a:ext>
            </a:extLst>
          </p:cNvPr>
          <p:cNvSpPr>
            <a:spLocks noGrp="1"/>
          </p:cNvSpPr>
          <p:nvPr>
            <p:ph type="title"/>
          </p:nvPr>
        </p:nvSpPr>
        <p:spPr>
          <a:xfrm>
            <a:off x="1028700" y="414337"/>
            <a:ext cx="10515600" cy="6029325"/>
          </a:xfrm>
        </p:spPr>
        <p:txBody>
          <a:bodyPr>
            <a:normAutofit/>
          </a:bodyPr>
          <a:lstStyle/>
          <a:p>
            <a:r>
              <a:rPr lang="en-IN" sz="4900" b="1" dirty="0">
                <a:solidFill>
                  <a:srgbClr val="0070C0"/>
                </a:solidFill>
                <a:latin typeface="Times New Roman" panose="02020603050405020304" pitchFamily="18" charset="0"/>
                <a:cs typeface="Times New Roman" panose="02020603050405020304" pitchFamily="18" charset="0"/>
              </a:rPr>
              <a:t>About Dataset:</a:t>
            </a:r>
            <a:br>
              <a:rPr lang="en-IN" sz="4900" b="1" dirty="0">
                <a:solidFill>
                  <a:srgbClr val="0070C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study of classification of types of glass was motivated by criminological investigation. At the scene of the crime, the glass left can be used as evidence, if correctly identified. This dataset contains attributes regarding several glass types (</a:t>
            </a:r>
            <a:r>
              <a:rPr lang="en-US" dirty="0">
                <a:solidFill>
                  <a:srgbClr val="0070C0"/>
                </a:solidFill>
                <a:latin typeface="Times New Roman" panose="02020603050405020304" pitchFamily="18" charset="0"/>
                <a:cs typeface="Times New Roman" panose="02020603050405020304" pitchFamily="18" charset="0"/>
              </a:rPr>
              <a:t>multi-class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68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D685-DD14-4E9E-81E5-5488CA5ED42D}"/>
              </a:ext>
            </a:extLst>
          </p:cNvPr>
          <p:cNvSpPr>
            <a:spLocks noGrp="1"/>
          </p:cNvSpPr>
          <p:nvPr>
            <p:ph type="title"/>
          </p:nvPr>
        </p:nvSpPr>
        <p:spPr/>
        <p:txBody>
          <a:bodyPr/>
          <a:lstStyle/>
          <a:p>
            <a:r>
              <a:rPr lang="en-IN" b="1" dirty="0">
                <a:solidFill>
                  <a:srgbClr val="0070C0"/>
                </a:solidFill>
                <a:latin typeface="Times New Roman" panose="02020603050405020304" pitchFamily="18" charset="0"/>
                <a:cs typeface="Times New Roman" panose="02020603050405020304" pitchFamily="18" charset="0"/>
              </a:rPr>
              <a:t>Attributes:</a:t>
            </a:r>
          </a:p>
        </p:txBody>
      </p:sp>
      <p:sp>
        <p:nvSpPr>
          <p:cNvPr id="3" name="Content Placeholder 2">
            <a:extLst>
              <a:ext uri="{FF2B5EF4-FFF2-40B4-BE49-F238E27FC236}">
                <a16:creationId xmlns:a16="http://schemas.microsoft.com/office/drawing/2014/main" id="{8314906C-B55E-4022-831A-F5A19824D53C}"/>
              </a:ext>
            </a:extLst>
          </p:cNvPr>
          <p:cNvSpPr>
            <a:spLocks noGrp="1"/>
          </p:cNvSpPr>
          <p:nvPr>
            <p:ph idx="1"/>
          </p:nvPr>
        </p:nvSpPr>
        <p:spPr>
          <a:xfrm>
            <a:off x="838200" y="1295400"/>
            <a:ext cx="10515600" cy="4881563"/>
          </a:xfrm>
        </p:spPr>
        <p:txBody>
          <a:bodyPr>
            <a:normAutofit fontScale="55000" lnSpcReduction="20000"/>
          </a:bodyPr>
          <a:lstStyle/>
          <a:p>
            <a:r>
              <a:rPr lang="en-IN" sz="3800" spc="-150" dirty="0">
                <a:latin typeface="Times New Roman" panose="02020603050405020304" pitchFamily="18" charset="0"/>
                <a:cs typeface="Times New Roman" panose="02020603050405020304" pitchFamily="18" charset="0"/>
              </a:rPr>
              <a:t>Id number: 1 to 214 (removed from CSV file)</a:t>
            </a:r>
          </a:p>
          <a:p>
            <a:r>
              <a:rPr lang="en-IN" sz="3800" spc="-150" dirty="0">
                <a:latin typeface="Times New Roman" panose="02020603050405020304" pitchFamily="18" charset="0"/>
                <a:cs typeface="Times New Roman" panose="02020603050405020304" pitchFamily="18" charset="0"/>
              </a:rPr>
              <a:t>RI: refractive index</a:t>
            </a:r>
          </a:p>
          <a:p>
            <a:r>
              <a:rPr lang="en-IN" sz="3800" spc="-150" dirty="0">
                <a:latin typeface="Times New Roman" panose="02020603050405020304" pitchFamily="18" charset="0"/>
                <a:cs typeface="Times New Roman" panose="02020603050405020304" pitchFamily="18" charset="0"/>
              </a:rPr>
              <a:t>Na: Sodium (unit measurement: weight percent in corresponding oxide, as are attributes 4-10)</a:t>
            </a:r>
          </a:p>
          <a:p>
            <a:r>
              <a:rPr lang="en-IN" sz="3800" spc="-150" dirty="0">
                <a:latin typeface="Times New Roman" panose="02020603050405020304" pitchFamily="18" charset="0"/>
                <a:cs typeface="Times New Roman" panose="02020603050405020304" pitchFamily="18" charset="0"/>
              </a:rPr>
              <a:t>Mg: Magnesium</a:t>
            </a:r>
          </a:p>
          <a:p>
            <a:r>
              <a:rPr lang="en-IN" sz="3800" spc="-150" dirty="0">
                <a:latin typeface="Times New Roman" panose="02020603050405020304" pitchFamily="18" charset="0"/>
                <a:cs typeface="Times New Roman" panose="02020603050405020304" pitchFamily="18" charset="0"/>
              </a:rPr>
              <a:t>Al: Aluminium</a:t>
            </a:r>
          </a:p>
          <a:p>
            <a:r>
              <a:rPr lang="en-IN" sz="3800" spc="-150" dirty="0">
                <a:latin typeface="Times New Roman" panose="02020603050405020304" pitchFamily="18" charset="0"/>
                <a:cs typeface="Times New Roman" panose="02020603050405020304" pitchFamily="18" charset="0"/>
              </a:rPr>
              <a:t>Si: Silicon</a:t>
            </a:r>
          </a:p>
          <a:p>
            <a:r>
              <a:rPr lang="en-IN" sz="3800" spc="-150" dirty="0">
                <a:latin typeface="Times New Roman" panose="02020603050405020304" pitchFamily="18" charset="0"/>
                <a:cs typeface="Times New Roman" panose="02020603050405020304" pitchFamily="18" charset="0"/>
              </a:rPr>
              <a:t>K: Potassium</a:t>
            </a:r>
          </a:p>
          <a:p>
            <a:r>
              <a:rPr lang="en-IN" sz="3800" spc="-150" dirty="0">
                <a:latin typeface="Times New Roman" panose="02020603050405020304" pitchFamily="18" charset="0"/>
                <a:cs typeface="Times New Roman" panose="02020603050405020304" pitchFamily="18" charset="0"/>
              </a:rPr>
              <a:t>Ca: Calcium</a:t>
            </a:r>
          </a:p>
          <a:p>
            <a:r>
              <a:rPr lang="en-IN" sz="3800" spc="-150" dirty="0">
                <a:latin typeface="Times New Roman" panose="02020603050405020304" pitchFamily="18" charset="0"/>
                <a:cs typeface="Times New Roman" panose="02020603050405020304" pitchFamily="18" charset="0"/>
              </a:rPr>
              <a:t>Ba: Barium</a:t>
            </a:r>
          </a:p>
          <a:p>
            <a:r>
              <a:rPr lang="en-IN" sz="3800" spc="-150" dirty="0">
                <a:latin typeface="Times New Roman" panose="02020603050405020304" pitchFamily="18" charset="0"/>
                <a:cs typeface="Times New Roman" panose="02020603050405020304" pitchFamily="18" charset="0"/>
              </a:rPr>
              <a:t>Fe: Iron</a:t>
            </a:r>
          </a:p>
          <a:p>
            <a:r>
              <a:rPr lang="en-IN" sz="3800" spc="-150" dirty="0">
                <a:latin typeface="Times New Roman" panose="02020603050405020304" pitchFamily="18" charset="0"/>
                <a:cs typeface="Times New Roman" panose="02020603050405020304" pitchFamily="18" charset="0"/>
              </a:rPr>
              <a:t>Type of glass: (class attribute) -- 1 </a:t>
            </a:r>
            <a:r>
              <a:rPr lang="en-IN" sz="3800" spc="-150" dirty="0" err="1">
                <a:latin typeface="Times New Roman" panose="02020603050405020304" pitchFamily="18" charset="0"/>
                <a:cs typeface="Times New Roman" panose="02020603050405020304" pitchFamily="18" charset="0"/>
              </a:rPr>
              <a:t>buildingwindowsfloatprocessed</a:t>
            </a:r>
            <a:r>
              <a:rPr lang="en-IN" sz="3800" spc="-150" dirty="0">
                <a:latin typeface="Times New Roman" panose="02020603050405020304" pitchFamily="18" charset="0"/>
                <a:cs typeface="Times New Roman" panose="02020603050405020304" pitchFamily="18" charset="0"/>
              </a:rPr>
              <a:t> -- 2 </a:t>
            </a:r>
            <a:r>
              <a:rPr lang="en-IN" sz="3800" spc="-150" dirty="0" err="1">
                <a:latin typeface="Times New Roman" panose="02020603050405020304" pitchFamily="18" charset="0"/>
                <a:cs typeface="Times New Roman" panose="02020603050405020304" pitchFamily="18" charset="0"/>
              </a:rPr>
              <a:t>buildingwindowsnonfloatprocessed</a:t>
            </a:r>
            <a:r>
              <a:rPr lang="en-IN" sz="3800" spc="-150" dirty="0">
                <a:latin typeface="Times New Roman" panose="02020603050405020304" pitchFamily="18" charset="0"/>
                <a:cs typeface="Times New Roman" panose="02020603050405020304" pitchFamily="18" charset="0"/>
              </a:rPr>
              <a:t> -- 3 </a:t>
            </a:r>
            <a:r>
              <a:rPr lang="en-IN" sz="3800" spc="-150" dirty="0" err="1">
                <a:latin typeface="Times New Roman" panose="02020603050405020304" pitchFamily="18" charset="0"/>
                <a:cs typeface="Times New Roman" panose="02020603050405020304" pitchFamily="18" charset="0"/>
              </a:rPr>
              <a:t>vehiclewindowsfloatprocessed</a:t>
            </a:r>
            <a:r>
              <a:rPr lang="en-IN" sz="3800" spc="-150" dirty="0">
                <a:latin typeface="Times New Roman" panose="02020603050405020304" pitchFamily="18" charset="0"/>
                <a:cs typeface="Times New Roman" panose="02020603050405020304" pitchFamily="18" charset="0"/>
              </a:rPr>
              <a:t> -- 4 </a:t>
            </a:r>
            <a:r>
              <a:rPr lang="en-IN" sz="3800" spc="-150" dirty="0" err="1">
                <a:latin typeface="Times New Roman" panose="02020603050405020304" pitchFamily="18" charset="0"/>
                <a:cs typeface="Times New Roman" panose="02020603050405020304" pitchFamily="18" charset="0"/>
              </a:rPr>
              <a:t>vehiclewindowsnonfloatprocessed</a:t>
            </a:r>
            <a:r>
              <a:rPr lang="en-IN" sz="3800" spc="-150" dirty="0">
                <a:latin typeface="Times New Roman" panose="02020603050405020304" pitchFamily="18" charset="0"/>
                <a:cs typeface="Times New Roman" panose="02020603050405020304" pitchFamily="18" charset="0"/>
              </a:rPr>
              <a:t> (none in this database) -- 5 containers -- 6 tableware -- 7 headlamps</a:t>
            </a:r>
          </a:p>
          <a:p>
            <a:endParaRPr lang="en-IN" dirty="0"/>
          </a:p>
        </p:txBody>
      </p:sp>
    </p:spTree>
    <p:extLst>
      <p:ext uri="{BB962C8B-B14F-4D97-AF65-F5344CB8AC3E}">
        <p14:creationId xmlns:p14="http://schemas.microsoft.com/office/powerpoint/2010/main" val="385794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780-52EF-43B9-98F1-AD65B9B8A704}"/>
              </a:ext>
            </a:extLst>
          </p:cNvPr>
          <p:cNvSpPr>
            <a:spLocks noGrp="1"/>
          </p:cNvSpPr>
          <p:nvPr>
            <p:ph type="title"/>
          </p:nvPr>
        </p:nvSpPr>
        <p:spPr>
          <a:xfrm>
            <a:off x="838200" y="365126"/>
            <a:ext cx="10515600" cy="635000"/>
          </a:xfrm>
        </p:spPr>
        <p:txBody>
          <a:bodyPr>
            <a:normAutofit fontScale="90000"/>
          </a:bodyPr>
          <a:lstStyle/>
          <a:p>
            <a:pPr algn="ctr"/>
            <a:r>
              <a:rPr lang="en-IN" b="1" dirty="0">
                <a:solidFill>
                  <a:srgbClr val="0070C0"/>
                </a:solidFill>
                <a:latin typeface="Times New Roman" panose="02020603050405020304" pitchFamily="18" charset="0"/>
                <a:cs typeface="Times New Roman" panose="02020603050405020304" pitchFamily="18" charset="0"/>
              </a:rPr>
              <a:t>METHODOLOGY USED &amp; WORKING:</a:t>
            </a:r>
          </a:p>
        </p:txBody>
      </p:sp>
      <p:sp>
        <p:nvSpPr>
          <p:cNvPr id="3" name="Content Placeholder 2">
            <a:extLst>
              <a:ext uri="{FF2B5EF4-FFF2-40B4-BE49-F238E27FC236}">
                <a16:creationId xmlns:a16="http://schemas.microsoft.com/office/drawing/2014/main" id="{C1870086-D394-4FEF-9027-488BED22F84A}"/>
              </a:ext>
            </a:extLst>
          </p:cNvPr>
          <p:cNvSpPr>
            <a:spLocks noGrp="1"/>
          </p:cNvSpPr>
          <p:nvPr>
            <p:ph idx="1"/>
          </p:nvPr>
        </p:nvSpPr>
        <p:spPr>
          <a:xfrm>
            <a:off x="314325" y="1114425"/>
            <a:ext cx="11753850" cy="5638800"/>
          </a:xfrm>
        </p:spPr>
        <p:txBody>
          <a:bodyPr/>
          <a:lstStyle/>
          <a:p>
            <a:pPr marL="514350" indent="-514350">
              <a:buFont typeface="+mj-lt"/>
              <a:buAutoNum type="arabicParenR"/>
            </a:pPr>
            <a:r>
              <a:rPr lang="en-IN" spc="-150" dirty="0">
                <a:latin typeface="Times New Roman" panose="02020603050405020304" pitchFamily="18" charset="0"/>
                <a:cs typeface="Times New Roman" panose="02020603050405020304" pitchFamily="18" charset="0"/>
              </a:rPr>
              <a:t>Download the .csv file of glass dataset.</a:t>
            </a:r>
          </a:p>
          <a:p>
            <a:pPr marL="514350" indent="-514350">
              <a:buFont typeface="+mj-lt"/>
              <a:buAutoNum type="arabicParenR"/>
            </a:pPr>
            <a:r>
              <a:rPr lang="en-IN" spc="-150" dirty="0">
                <a:latin typeface="Times New Roman" panose="02020603050405020304" pitchFamily="18" charset="0"/>
                <a:cs typeface="Times New Roman" panose="02020603050405020304" pitchFamily="18" charset="0"/>
              </a:rPr>
              <a:t>Login in Jupyter Notebook(you can use Visual Studio too),make a new project.</a:t>
            </a:r>
          </a:p>
          <a:p>
            <a:pPr marL="514350" indent="-514350">
              <a:buFont typeface="+mj-lt"/>
              <a:buAutoNum type="arabicParenR"/>
            </a:pPr>
            <a:r>
              <a:rPr lang="en-IN" spc="-150" dirty="0">
                <a:latin typeface="Times New Roman" panose="02020603050405020304" pitchFamily="18" charset="0"/>
                <a:cs typeface="Times New Roman" panose="02020603050405020304" pitchFamily="18" charset="0"/>
              </a:rPr>
              <a:t>Import major libraries required to implement machine learning on the dataset for prediction,analaysis of outliers, visualisations and more.</a:t>
            </a:r>
          </a:p>
          <a:p>
            <a:pPr marL="514350" indent="-514350">
              <a:buFont typeface="+mj-lt"/>
              <a:buAutoNum type="arabicParenR"/>
            </a:pPr>
            <a:r>
              <a:rPr lang="en-IN" spc="-150" dirty="0">
                <a:latin typeface="Times New Roman" panose="02020603050405020304" pitchFamily="18" charset="0"/>
                <a:cs typeface="Times New Roman" panose="02020603050405020304" pitchFamily="18" charset="0"/>
              </a:rPr>
              <a:t>Import the .csv file by giving its PATH</a:t>
            </a:r>
          </a:p>
          <a:p>
            <a:pPr marL="514350" indent="-514350">
              <a:buFont typeface="+mj-lt"/>
              <a:buAutoNum type="arabicParenR"/>
            </a:pPr>
            <a:r>
              <a:rPr lang="en-US" spc="-150" dirty="0">
                <a:latin typeface="Times New Roman" panose="02020603050405020304" pitchFamily="18" charset="0"/>
                <a:cs typeface="Times New Roman" panose="02020603050405020304" pitchFamily="18" charset="0"/>
              </a:rPr>
              <a:t>Check correlation between the variables using </a:t>
            </a:r>
            <a:r>
              <a:rPr lang="en-US" b="1" spc="-150" dirty="0" err="1">
                <a:solidFill>
                  <a:srgbClr val="0070C0"/>
                </a:solidFill>
                <a:latin typeface="Times New Roman" panose="02020603050405020304" pitchFamily="18" charset="0"/>
                <a:cs typeface="Times New Roman" panose="02020603050405020304" pitchFamily="18" charset="0"/>
              </a:rPr>
              <a:t>Seaborn's</a:t>
            </a:r>
            <a:r>
              <a:rPr lang="en-US" b="1" spc="-150" dirty="0">
                <a:solidFill>
                  <a:srgbClr val="0070C0"/>
                </a:solidFill>
                <a:latin typeface="Times New Roman" panose="02020603050405020304" pitchFamily="18" charset="0"/>
                <a:cs typeface="Times New Roman" panose="02020603050405020304" pitchFamily="18" charset="0"/>
              </a:rPr>
              <a:t> pair plot</a:t>
            </a:r>
          </a:p>
          <a:p>
            <a:pPr marL="514350" indent="-514350">
              <a:buFont typeface="+mj-lt"/>
              <a:buAutoNum type="arabicParenR"/>
            </a:pPr>
            <a:r>
              <a:rPr lang="en-US" spc="-150" dirty="0">
                <a:latin typeface="Times New Roman" panose="02020603050405020304" pitchFamily="18" charset="0"/>
                <a:cs typeface="Times New Roman" panose="02020603050405020304" pitchFamily="18" charset="0"/>
              </a:rPr>
              <a:t>Plot the </a:t>
            </a:r>
            <a:r>
              <a:rPr lang="en-US" b="1" spc="-150" dirty="0">
                <a:solidFill>
                  <a:srgbClr val="0070C0"/>
                </a:solidFill>
                <a:latin typeface="Times New Roman" panose="02020603050405020304" pitchFamily="18" charset="0"/>
                <a:cs typeface="Times New Roman" panose="02020603050405020304" pitchFamily="18" charset="0"/>
              </a:rPr>
              <a:t>Boxplot </a:t>
            </a:r>
            <a:r>
              <a:rPr lang="en-US" spc="-150" dirty="0">
                <a:latin typeface="Times New Roman" panose="02020603050405020304" pitchFamily="18" charset="0"/>
                <a:cs typeface="Times New Roman" panose="02020603050405020304" pitchFamily="18" charset="0"/>
              </a:rPr>
              <a:t>to check for outliers</a:t>
            </a:r>
          </a:p>
          <a:p>
            <a:pPr marL="514350" indent="-514350">
              <a:buFont typeface="+mj-lt"/>
              <a:buAutoNum type="arabicParenR"/>
            </a:pPr>
            <a:r>
              <a:rPr lang="en-US" spc="-150" dirty="0">
                <a:latin typeface="Times New Roman" panose="02020603050405020304" pitchFamily="18" charset="0"/>
                <a:cs typeface="Times New Roman" panose="02020603050405020304" pitchFamily="18" charset="0"/>
              </a:rPr>
              <a:t> Here, class 6 is a clear minority class, as such points of class 6 are marked as outliers, while all other points are inliers.</a:t>
            </a:r>
          </a:p>
          <a:p>
            <a:pPr marL="514350" indent="-514350">
              <a:buFont typeface="+mj-lt"/>
              <a:buAutoNum type="arabicParenR"/>
            </a:pPr>
            <a:r>
              <a:rPr lang="en-US" spc="-150" dirty="0">
                <a:latin typeface="Times New Roman" panose="02020603050405020304" pitchFamily="18" charset="0"/>
                <a:cs typeface="Times New Roman" panose="02020603050405020304" pitchFamily="18" charset="0"/>
              </a:rPr>
              <a:t>There are some extreme cases in K, Ba and Fe. That’s why it is necessary to rule out the outliers</a:t>
            </a:r>
            <a:endParaRPr lang="en-IN" spc="-1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21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454D5-633B-44AD-A039-5A289A811859}"/>
              </a:ext>
            </a:extLst>
          </p:cNvPr>
          <p:cNvSpPr>
            <a:spLocks noGrp="1"/>
          </p:cNvSpPr>
          <p:nvPr>
            <p:ph idx="1"/>
          </p:nvPr>
        </p:nvSpPr>
        <p:spPr>
          <a:xfrm>
            <a:off x="838200" y="381000"/>
            <a:ext cx="10515600" cy="5795963"/>
          </a:xfrm>
        </p:spPr>
        <p:txBody>
          <a:bodyPr/>
          <a:lstStyle/>
          <a:p>
            <a:pPr marL="0" indent="0">
              <a:buNone/>
            </a:pPr>
            <a:r>
              <a:rPr lang="en-IN" spc="-150" dirty="0">
                <a:latin typeface="Times New Roman" panose="02020603050405020304" pitchFamily="18" charset="0"/>
                <a:cs typeface="Times New Roman" panose="02020603050405020304" pitchFamily="18" charset="0"/>
              </a:rPr>
              <a:t>10) </a:t>
            </a:r>
            <a:r>
              <a:rPr lang="en-US" spc="-150" dirty="0">
                <a:latin typeface="Times New Roman" panose="02020603050405020304" pitchFamily="18" charset="0"/>
                <a:cs typeface="Times New Roman" panose="02020603050405020304" pitchFamily="18" charset="0"/>
              </a:rPr>
              <a:t>Create new </a:t>
            </a:r>
            <a:r>
              <a:rPr lang="en-US" spc="-150" dirty="0" err="1">
                <a:latin typeface="Times New Roman" panose="02020603050405020304" pitchFamily="18" charset="0"/>
                <a:cs typeface="Times New Roman" panose="02020603050405020304" pitchFamily="18" charset="0"/>
              </a:rPr>
              <a:t>dataframe</a:t>
            </a:r>
            <a:r>
              <a:rPr lang="en-US" spc="-150" dirty="0">
                <a:latin typeface="Times New Roman" panose="02020603050405020304" pitchFamily="18" charset="0"/>
                <a:cs typeface="Times New Roman" panose="02020603050405020304" pitchFamily="18" charset="0"/>
              </a:rPr>
              <a:t> for each type</a:t>
            </a:r>
          </a:p>
          <a:p>
            <a:pPr marL="0" indent="0">
              <a:buNone/>
            </a:pPr>
            <a:r>
              <a:rPr lang="en-IN" spc="-150" dirty="0">
                <a:latin typeface="Times New Roman" panose="02020603050405020304" pitchFamily="18" charset="0"/>
                <a:cs typeface="Times New Roman" panose="02020603050405020304" pitchFamily="18" charset="0"/>
              </a:rPr>
              <a:t>11) Set the quantile</a:t>
            </a:r>
          </a:p>
          <a:p>
            <a:pPr marL="0" indent="0">
              <a:buNone/>
            </a:pPr>
            <a:r>
              <a:rPr lang="en-IN" spc="-150" dirty="0">
                <a:latin typeface="Times New Roman" panose="02020603050405020304" pitchFamily="18" charset="0"/>
                <a:cs typeface="Times New Roman" panose="02020603050405020304" pitchFamily="18" charset="0"/>
              </a:rPr>
              <a:t>12) </a:t>
            </a:r>
            <a:r>
              <a:rPr lang="en-US" spc="-150" dirty="0">
                <a:latin typeface="Times New Roman" panose="02020603050405020304" pitchFamily="18" charset="0"/>
                <a:cs typeface="Times New Roman" panose="02020603050405020304" pitchFamily="18" charset="0"/>
              </a:rPr>
              <a:t>Define our new dataset by removing the outliers </a:t>
            </a:r>
          </a:p>
          <a:p>
            <a:pPr marL="0" indent="0">
              <a:buNone/>
            </a:pPr>
            <a:r>
              <a:rPr lang="en-US" spc="-150" dirty="0">
                <a:latin typeface="Times New Roman" panose="02020603050405020304" pitchFamily="18" charset="0"/>
                <a:cs typeface="Times New Roman" panose="02020603050405020304" pitchFamily="18" charset="0"/>
              </a:rPr>
              <a:t>13) remove the outliers from the dataset </a:t>
            </a:r>
          </a:p>
          <a:p>
            <a:pPr marL="0" indent="0">
              <a:buNone/>
            </a:pPr>
            <a:r>
              <a:rPr lang="en-US" spc="-150" dirty="0">
                <a:latin typeface="Times New Roman" panose="02020603050405020304" pitchFamily="18" charset="0"/>
                <a:cs typeface="Times New Roman" panose="02020603050405020304" pitchFamily="18" charset="0"/>
              </a:rPr>
              <a:t>14) View the data again using Boxplot to see if outliers are removed</a:t>
            </a:r>
          </a:p>
          <a:p>
            <a:pPr marL="0" indent="0">
              <a:buNone/>
            </a:pPr>
            <a:r>
              <a:rPr lang="en-US" b="1" dirty="0">
                <a:solidFill>
                  <a:srgbClr val="0070C0"/>
                </a:solidFill>
                <a:latin typeface="Times New Roman" panose="02020603050405020304" pitchFamily="18" charset="0"/>
                <a:cs typeface="Times New Roman" panose="02020603050405020304" pitchFamily="18" charset="0"/>
              </a:rPr>
              <a:t>Approach 2.</a:t>
            </a:r>
          </a:p>
          <a:p>
            <a:pPr marL="0" indent="0">
              <a:buNone/>
            </a:pPr>
            <a:r>
              <a:rPr lang="en-US" spc="-150" dirty="0">
                <a:latin typeface="Times New Roman" panose="02020603050405020304" pitchFamily="18" charset="0"/>
                <a:cs typeface="Times New Roman" panose="02020603050405020304" pitchFamily="18" charset="0"/>
              </a:rPr>
              <a:t>15) Scale data</a:t>
            </a:r>
          </a:p>
          <a:p>
            <a:pPr marL="0" indent="0">
              <a:buNone/>
            </a:pPr>
            <a:r>
              <a:rPr lang="en-US" spc="-150" dirty="0">
                <a:latin typeface="Times New Roman" panose="02020603050405020304" pitchFamily="18" charset="0"/>
                <a:cs typeface="Times New Roman" panose="02020603050405020304" pitchFamily="18" charset="0"/>
              </a:rPr>
              <a:t>16) Split data into train and test</a:t>
            </a:r>
          </a:p>
          <a:p>
            <a:pPr marL="0" indent="0">
              <a:buNone/>
            </a:pPr>
            <a:r>
              <a:rPr lang="en-US" spc="-150" dirty="0">
                <a:latin typeface="Times New Roman" panose="02020603050405020304" pitchFamily="18" charset="0"/>
                <a:cs typeface="Times New Roman" panose="02020603050405020304" pitchFamily="18" charset="0"/>
              </a:rPr>
              <a:t>17) Use </a:t>
            </a:r>
            <a:r>
              <a:rPr lang="en-US" b="1" spc="-150" dirty="0">
                <a:solidFill>
                  <a:srgbClr val="0070C0"/>
                </a:solidFill>
                <a:latin typeface="Times New Roman" panose="02020603050405020304" pitchFamily="18" charset="0"/>
                <a:cs typeface="Times New Roman" panose="02020603050405020304" pitchFamily="18" charset="0"/>
              </a:rPr>
              <a:t>SVM </a:t>
            </a:r>
            <a:r>
              <a:rPr lang="en-US" spc="-150" dirty="0">
                <a:latin typeface="Times New Roman" panose="02020603050405020304" pitchFamily="18" charset="0"/>
                <a:cs typeface="Times New Roman" panose="02020603050405020304" pitchFamily="18" charset="0"/>
              </a:rPr>
              <a:t>with </a:t>
            </a:r>
            <a:r>
              <a:rPr lang="en-US" b="1" spc="-150" dirty="0" err="1">
                <a:solidFill>
                  <a:srgbClr val="0070C0"/>
                </a:solidFill>
                <a:latin typeface="Times New Roman" panose="02020603050405020304" pitchFamily="18" charset="0"/>
                <a:cs typeface="Times New Roman" panose="02020603050405020304" pitchFamily="18" charset="0"/>
              </a:rPr>
              <a:t>GridSearchCV</a:t>
            </a:r>
            <a:endParaRPr lang="en-US" b="1" spc="-150" dirty="0">
              <a:solidFill>
                <a:srgbClr val="0070C0"/>
              </a:solidFill>
              <a:latin typeface="Times New Roman" panose="02020603050405020304" pitchFamily="18" charset="0"/>
              <a:cs typeface="Times New Roman" panose="02020603050405020304" pitchFamily="18" charset="0"/>
            </a:endParaRPr>
          </a:p>
          <a:p>
            <a:pPr marL="0" indent="0">
              <a:buNone/>
            </a:pPr>
            <a:r>
              <a:rPr lang="en-US" spc="-150" dirty="0">
                <a:latin typeface="Times New Roman" panose="02020603050405020304" pitchFamily="18" charset="0"/>
                <a:cs typeface="Times New Roman" panose="02020603050405020304" pitchFamily="18" charset="0"/>
              </a:rPr>
              <a:t>18) Train the classifier</a:t>
            </a:r>
          </a:p>
          <a:p>
            <a:pPr marL="0" indent="0">
              <a:buNone/>
            </a:pPr>
            <a:r>
              <a:rPr lang="en-US" spc="-150" dirty="0">
                <a:latin typeface="Times New Roman" panose="02020603050405020304" pitchFamily="18" charset="0"/>
                <a:cs typeface="Times New Roman" panose="02020603050405020304" pitchFamily="18" charset="0"/>
              </a:rPr>
              <a:t>19) Fit and predict and get the accuracy score .</a:t>
            </a:r>
            <a:endParaRPr lang="en-IN" spc="-1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638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665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MINI PROJECT(SEM IV) OUTLIER DETECTION</vt:lpstr>
      <vt:lpstr>PROBLEM STATEMENT: Involves detection of outliers from the dataset</vt:lpstr>
      <vt:lpstr>OUTLIERS? “Observation which deviates so much from other observations as to arouse suspicion it was generated by a different mechanism” — Hawkins(1980)</vt:lpstr>
      <vt:lpstr>Reason for outliers? -variability in data -experimental measurement errors </vt:lpstr>
      <vt:lpstr>Tools and language used:   Jupyter Notebook(Python)</vt:lpstr>
      <vt:lpstr>About Dataset: The study of classification of types of glass was motivated by criminological investigation. At the scene of the crime, the glass left can be used as evidence, if correctly identified. This dataset contains attributes regarding several glass types (multi-class). </vt:lpstr>
      <vt:lpstr>Attributes:</vt:lpstr>
      <vt:lpstr>METHODOLOGY USED &amp; WORKING:</vt:lpstr>
      <vt:lpstr>PowerPoint Presentation</vt:lpstr>
      <vt:lpstr>DEMONSTRATION</vt:lpstr>
      <vt:lpstr>WHAT  I  LEARNT? GitHub Repository : https://github.com/TanyaChetnaVaish/MiniProjectSem4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PROJECT(SEM IV) OUTLIER DETECTION</dc:title>
  <dc:creator>Tanya Chetna Vaish</dc:creator>
  <cp:lastModifiedBy>Tanya Chetna Vaish</cp:lastModifiedBy>
  <cp:revision>9</cp:revision>
  <dcterms:created xsi:type="dcterms:W3CDTF">2020-06-19T07:54:36Z</dcterms:created>
  <dcterms:modified xsi:type="dcterms:W3CDTF">2020-06-19T10:33:18Z</dcterms:modified>
</cp:coreProperties>
</file>