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1015F43-4BEC-485C-AC9F-371C459AA63F}">
  <a:tblStyle styleId="{51015F43-4BEC-485C-AC9F-371C459AA63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3" Type="http://schemas.openxmlformats.org/officeDocument/2006/relationships/slide" Target="slides/slide58.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efault"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4"/>
          <p:cNvSpPr txBox="1"/>
          <p:nvPr>
            <p:ph idx="12" type="sldNum"/>
          </p:nvPr>
        </p:nvSpPr>
        <p:spPr>
          <a:xfrm rot="-5400000">
            <a:off x="11188966" y="5589604"/>
            <a:ext cx="1316039" cy="452647"/>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a:latin typeface="Calibri"/>
                <a:ea typeface="Calibri"/>
                <a:cs typeface="Calibri"/>
                <a:sym typeface="Calibri"/>
              </a:defRPr>
            </a:lvl1pPr>
            <a:lvl2pPr indent="0" lvl="1" marL="0" marR="0" algn="r">
              <a:spcBef>
                <a:spcPts val="0"/>
              </a:spcBef>
              <a:buNone/>
              <a:defRPr>
                <a:latin typeface="Calibri"/>
                <a:ea typeface="Calibri"/>
                <a:cs typeface="Calibri"/>
                <a:sym typeface="Calibri"/>
              </a:defRPr>
            </a:lvl2pPr>
            <a:lvl3pPr indent="0" lvl="2" marL="0" marR="0" algn="r">
              <a:spcBef>
                <a:spcPts val="0"/>
              </a:spcBef>
              <a:buNone/>
              <a:defRPr>
                <a:latin typeface="Calibri"/>
                <a:ea typeface="Calibri"/>
                <a:cs typeface="Calibri"/>
                <a:sym typeface="Calibri"/>
              </a:defRPr>
            </a:lvl3pPr>
            <a:lvl4pPr indent="0" lvl="3" marL="0" marR="0" algn="r">
              <a:spcBef>
                <a:spcPts val="0"/>
              </a:spcBef>
              <a:buNone/>
              <a:defRPr>
                <a:latin typeface="Calibri"/>
                <a:ea typeface="Calibri"/>
                <a:cs typeface="Calibri"/>
                <a:sym typeface="Calibri"/>
              </a:defRPr>
            </a:lvl4pPr>
            <a:lvl5pPr indent="0" lvl="4" marL="0" marR="0" algn="r">
              <a:spcBef>
                <a:spcPts val="0"/>
              </a:spcBef>
              <a:buNone/>
              <a:defRPr>
                <a:latin typeface="Calibri"/>
                <a:ea typeface="Calibri"/>
                <a:cs typeface="Calibri"/>
                <a:sym typeface="Calibri"/>
              </a:defRPr>
            </a:lvl5pPr>
            <a:lvl6pPr indent="0" lvl="5" marL="0" marR="0" algn="r">
              <a:spcBef>
                <a:spcPts val="0"/>
              </a:spcBef>
              <a:buNone/>
              <a:defRPr>
                <a:latin typeface="Calibri"/>
                <a:ea typeface="Calibri"/>
                <a:cs typeface="Calibri"/>
                <a:sym typeface="Calibri"/>
              </a:defRPr>
            </a:lvl6pPr>
            <a:lvl7pPr indent="0" lvl="6" marL="0" marR="0" algn="r">
              <a:spcBef>
                <a:spcPts val="0"/>
              </a:spcBef>
              <a:buNone/>
              <a:defRPr>
                <a:latin typeface="Calibri"/>
                <a:ea typeface="Calibri"/>
                <a:cs typeface="Calibri"/>
                <a:sym typeface="Calibri"/>
              </a:defRPr>
            </a:lvl7pPr>
            <a:lvl8pPr indent="0" lvl="7" marL="0" marR="0" algn="r">
              <a:spcBef>
                <a:spcPts val="0"/>
              </a:spcBef>
              <a:buNone/>
              <a:defRPr>
                <a:latin typeface="Calibri"/>
                <a:ea typeface="Calibri"/>
                <a:cs typeface="Calibri"/>
                <a:sym typeface="Calibri"/>
              </a:defRPr>
            </a:lvl8pPr>
            <a:lvl9pPr indent="0" lvl="8" marL="0" marR="0" algn="r">
              <a:spcBef>
                <a:spcPts val="0"/>
              </a:spcBef>
              <a:buNone/>
              <a:defRPr>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i="0" sz="1200" u="none" cap="none" strike="noStrike">
              <a:solidFill>
                <a:srgbClr val="888888"/>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url.com/salesdashboard.php" TargetMode="Externa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url.com/salesdashboard.php" TargetMode="Externa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hackingenv.internshala.com/Insecure-Direct-Object-Reference/GET-Based-IDOR-in-URL-Variant-1/" TargetMode="Externa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hackingenv.internshala.com/Insecure-Direct-Object-Reference/GET-Based-IDOR-in-URL-Variant-1/bill.php?user_id=1438" TargetMode="Externa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url1/backup/"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url2/profile_pictures/"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4"/>
          <p:cNvSpPr txBox="1"/>
          <p:nvPr>
            <p:ph type="ctrTitle"/>
          </p:nvPr>
        </p:nvSpPr>
        <p:spPr>
          <a:xfrm>
            <a:off x="1567115" y="1467419"/>
            <a:ext cx="91440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Hacking Environment Web Application</a:t>
            </a:r>
            <a:endParaRPr/>
          </a:p>
        </p:txBody>
      </p:sp>
      <p:sp>
        <p:nvSpPr>
          <p:cNvPr id="89" name="Google Shape;89;p14"/>
          <p:cNvSpPr txBox="1"/>
          <p:nvPr>
            <p:ph idx="1" type="subTitle"/>
          </p:nvPr>
        </p:nvSpPr>
        <p:spPr>
          <a:xfrm>
            <a:off x="1567132" y="4103497"/>
            <a:ext cx="9144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D</a:t>
            </a:r>
            <a:r>
              <a:rPr lang="en-US"/>
              <a:t>etailed Developer Report </a:t>
            </a:r>
            <a:endParaRPr/>
          </a:p>
        </p:txBody>
      </p:sp>
      <p:pic>
        <p:nvPicPr>
          <p:cNvPr descr="https://internshala.com/static/images/common/internshala_logo.png" id="90" name="Google Shape;90;p14"/>
          <p:cNvPicPr preferRelativeResize="0"/>
          <p:nvPr/>
        </p:nvPicPr>
        <p:blipFill rotWithShape="1">
          <a:blip r:embed="rId3">
            <a:alphaModFix/>
          </a:blip>
          <a:srcRect b="0" l="0" r="0" t="0"/>
          <a:stretch/>
        </p:blipFill>
        <p:spPr>
          <a:xfrm>
            <a:off x="3714753" y="257176"/>
            <a:ext cx="4762500" cy="1638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Proof of Concept (PoC)</a:t>
            </a:r>
            <a:endParaRPr/>
          </a:p>
        </p:txBody>
      </p:sp>
      <p:sp>
        <p:nvSpPr>
          <p:cNvPr id="153" name="Google Shape;153;p23"/>
          <p:cNvSpPr txBox="1"/>
          <p:nvPr>
            <p:ph idx="1" type="body"/>
          </p:nvPr>
        </p:nvSpPr>
        <p:spPr>
          <a:xfrm>
            <a:off x="838200" y="1050870"/>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Attacker can execute SQL commands as shown below. Here we have used the payload below to extract the database name and MySQL version information:</a:t>
            </a:r>
            <a:br>
              <a:rPr lang="en-US" sz="2000"/>
            </a:br>
            <a:r>
              <a:rPr lang="en-US" sz="2000"/>
              <a:t>house=abcd’ union select database(),version()--+</a:t>
            </a:r>
            <a:endParaRPr/>
          </a:p>
          <a:p>
            <a:pPr indent="0" lvl="0" marL="0" rtl="0" algn="l">
              <a:lnSpc>
                <a:spcPct val="90000"/>
              </a:lnSpc>
              <a:spcBef>
                <a:spcPts val="1000"/>
              </a:spcBef>
              <a:spcAft>
                <a:spcPts val="0"/>
              </a:spcAft>
              <a:buClr>
                <a:schemeClr val="dk1"/>
              </a:buClr>
              <a:buSzPts val="2000"/>
              <a:buNone/>
            </a:pPr>
            <a:r>
              <a:t/>
            </a:r>
            <a:endParaRPr sz="2000"/>
          </a:p>
        </p:txBody>
      </p:sp>
      <p:pic>
        <p:nvPicPr>
          <p:cNvPr id="154" name="Google Shape;154;p23"/>
          <p:cNvPicPr preferRelativeResize="0"/>
          <p:nvPr/>
        </p:nvPicPr>
        <p:blipFill rotWithShape="1">
          <a:blip r:embed="rId3">
            <a:alphaModFix/>
          </a:blip>
          <a:srcRect b="0" l="0" r="0" t="0"/>
          <a:stretch/>
        </p:blipFill>
        <p:spPr>
          <a:xfrm>
            <a:off x="1344912" y="2022385"/>
            <a:ext cx="8161398" cy="44306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PoC – Attacker can dump arbitrary data</a:t>
            </a:r>
            <a:endParaRPr/>
          </a:p>
        </p:txBody>
      </p:sp>
      <p:sp>
        <p:nvSpPr>
          <p:cNvPr id="160" name="Google Shape;160;p24"/>
          <p:cNvSpPr txBox="1"/>
          <p:nvPr>
            <p:ph idx="1" type="body"/>
          </p:nvPr>
        </p:nvSpPr>
        <p:spPr>
          <a:xfrm>
            <a:off x="838200" y="1577081"/>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FF0000"/>
              </a:buClr>
              <a:buSzPts val="2000"/>
              <a:buChar char="•"/>
            </a:pPr>
            <a:r>
              <a:rPr lang="en-US" sz="2000">
                <a:solidFill>
                  <a:srgbClr val="FF0000"/>
                </a:solidFill>
              </a:rPr>
              <a:t>No of databases: 3</a:t>
            </a:r>
            <a:endParaRPr/>
          </a:p>
          <a:p>
            <a:pPr indent="-228600" lvl="1" marL="685800" rtl="0" algn="l">
              <a:lnSpc>
                <a:spcPct val="90000"/>
              </a:lnSpc>
              <a:spcBef>
                <a:spcPts val="500"/>
              </a:spcBef>
              <a:spcAft>
                <a:spcPts val="0"/>
              </a:spcAft>
              <a:buClr>
                <a:schemeClr val="dk1"/>
              </a:buClr>
              <a:buSzPts val="1600"/>
              <a:buChar char="•"/>
            </a:pPr>
            <a:r>
              <a:rPr lang="en-US" sz="1600"/>
              <a:t>Information_schema</a:t>
            </a:r>
            <a:endParaRPr sz="1600"/>
          </a:p>
          <a:p>
            <a:pPr indent="-228600" lvl="1" marL="685800" rtl="0" algn="l">
              <a:lnSpc>
                <a:spcPct val="90000"/>
              </a:lnSpc>
              <a:spcBef>
                <a:spcPts val="500"/>
              </a:spcBef>
              <a:spcAft>
                <a:spcPts val="0"/>
              </a:spcAft>
              <a:buClr>
                <a:schemeClr val="dk1"/>
              </a:buClr>
              <a:buSzPts val="1600"/>
              <a:buChar char="•"/>
            </a:pPr>
            <a:r>
              <a:rPr lang="en-US" sz="1600"/>
              <a:t>SQL_Injection_V3</a:t>
            </a:r>
            <a:endParaRPr/>
          </a:p>
          <a:p>
            <a:pPr indent="-228600" lvl="1" marL="685800" rtl="0" algn="l">
              <a:lnSpc>
                <a:spcPct val="90000"/>
              </a:lnSpc>
              <a:spcBef>
                <a:spcPts val="500"/>
              </a:spcBef>
              <a:spcAft>
                <a:spcPts val="0"/>
              </a:spcAft>
              <a:buClr>
                <a:schemeClr val="dk1"/>
              </a:buClr>
              <a:buSzPts val="1600"/>
              <a:buChar char="•"/>
            </a:pPr>
            <a:r>
              <a:rPr lang="en-US" sz="1600"/>
              <a:t>Test</a:t>
            </a:r>
            <a:endParaRPr/>
          </a:p>
          <a:p>
            <a:pPr indent="-127000" lvl="1" marL="685800" rtl="0" algn="l">
              <a:lnSpc>
                <a:spcPct val="90000"/>
              </a:lnSpc>
              <a:spcBef>
                <a:spcPts val="500"/>
              </a:spcBef>
              <a:spcAft>
                <a:spcPts val="0"/>
              </a:spcAft>
              <a:buClr>
                <a:schemeClr val="dk1"/>
              </a:buClr>
              <a:buSzPts val="1600"/>
              <a:buNone/>
            </a:pPr>
            <a:r>
              <a:t/>
            </a:r>
            <a:endParaRPr sz="1600"/>
          </a:p>
          <a:p>
            <a:pPr indent="-228600" lvl="0" marL="228600" rtl="0" algn="l">
              <a:lnSpc>
                <a:spcPct val="90000"/>
              </a:lnSpc>
              <a:spcBef>
                <a:spcPts val="1000"/>
              </a:spcBef>
              <a:spcAft>
                <a:spcPts val="0"/>
              </a:spcAft>
              <a:buClr>
                <a:srgbClr val="FF0000"/>
              </a:buClr>
              <a:buSzPts val="2000"/>
              <a:buChar char="•"/>
            </a:pPr>
            <a:r>
              <a:rPr lang="en-US" sz="2000">
                <a:solidFill>
                  <a:srgbClr val="FF0000"/>
                </a:solidFill>
              </a:rPr>
              <a:t>No of tables in SQL_Injection_V3: 2</a:t>
            </a:r>
            <a:endParaRPr/>
          </a:p>
          <a:p>
            <a:pPr indent="-228600" lvl="1" marL="685800" rtl="0" algn="l">
              <a:lnSpc>
                <a:spcPct val="90000"/>
              </a:lnSpc>
              <a:spcBef>
                <a:spcPts val="500"/>
              </a:spcBef>
              <a:spcAft>
                <a:spcPts val="0"/>
              </a:spcAft>
              <a:buClr>
                <a:schemeClr val="dk1"/>
              </a:buClr>
              <a:buSzPts val="1600"/>
              <a:buChar char="•"/>
            </a:pPr>
            <a:r>
              <a:rPr lang="en-US" sz="1600"/>
              <a:t>Hogwarts</a:t>
            </a:r>
            <a:endParaRPr/>
          </a:p>
          <a:p>
            <a:pPr indent="-228600" lvl="1" marL="685800" rtl="0" algn="l">
              <a:lnSpc>
                <a:spcPct val="90000"/>
              </a:lnSpc>
              <a:spcBef>
                <a:spcPts val="500"/>
              </a:spcBef>
              <a:spcAft>
                <a:spcPts val="0"/>
              </a:spcAft>
              <a:buClr>
                <a:schemeClr val="dk1"/>
              </a:buClr>
              <a:buSzPts val="1600"/>
              <a:buChar char="•"/>
            </a:pPr>
            <a:r>
              <a:rPr lang="en-US" sz="1600"/>
              <a:t>Users</a:t>
            </a:r>
            <a:endParaRPr/>
          </a:p>
          <a:p>
            <a:pPr indent="0" lvl="0" marL="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Business Impact – Extremely High</a:t>
            </a:r>
            <a:endParaRPr/>
          </a:p>
        </p:txBody>
      </p:sp>
      <p:sp>
        <p:nvSpPr>
          <p:cNvPr id="166" name="Google Shape;166;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t>Using this vulnerability, attacker can execute arbitrary SQL commands on Lifestyle store </a:t>
            </a:r>
            <a:r>
              <a:rPr lang="en-US" sz="2000"/>
              <a:t> </a:t>
            </a:r>
            <a:r>
              <a:rPr lang="en-US" sz="2000"/>
              <a:t>server and gain complete access to internal databases along with all customer data inside it. </a:t>
            </a:r>
            <a:endParaRPr/>
          </a:p>
          <a:p>
            <a:pPr indent="0" lvl="0" marL="0" rtl="0" algn="l">
              <a:lnSpc>
                <a:spcPct val="90000"/>
              </a:lnSpc>
              <a:spcBef>
                <a:spcPts val="1000"/>
              </a:spcBef>
              <a:spcAft>
                <a:spcPts val="0"/>
              </a:spcAft>
              <a:buClr>
                <a:schemeClr val="dk1"/>
              </a:buClr>
              <a:buSzPts val="2000"/>
              <a:buNone/>
            </a:pPr>
            <a:r>
              <a:rPr lang="en-US" sz="2000"/>
              <a:t>Below is the screenshot of users table which shows user credentials being leaked that too in plain text without any hashing/encryption.</a:t>
            </a:r>
            <a:endParaRPr/>
          </a:p>
          <a:p>
            <a:pPr indent="0" lvl="0" marL="0" rtl="0" algn="l">
              <a:lnSpc>
                <a:spcPct val="90000"/>
              </a:lnSpc>
              <a:spcBef>
                <a:spcPts val="1000"/>
              </a:spcBef>
              <a:spcAft>
                <a:spcPts val="0"/>
              </a:spcAft>
              <a:buClr>
                <a:schemeClr val="dk1"/>
              </a:buClr>
              <a:buSzPts val="2000"/>
              <a:buNone/>
            </a:pPr>
            <a:r>
              <a:rPr lang="en-US" sz="2000"/>
              <a:t>Attacker can use this information to login to admin panels and gain complete admin level access to the website which could lead to complete compromise of the server and all other servers connected to it.</a:t>
            </a:r>
            <a:endParaRPr sz="2000"/>
          </a:p>
        </p:txBody>
      </p:sp>
      <p:pic>
        <p:nvPicPr>
          <p:cNvPr id="167" name="Google Shape;167;p25"/>
          <p:cNvPicPr preferRelativeResize="0"/>
          <p:nvPr/>
        </p:nvPicPr>
        <p:blipFill rotWithShape="1">
          <a:blip r:embed="rId3">
            <a:alphaModFix/>
          </a:blip>
          <a:srcRect b="0" l="0" r="0" t="0"/>
          <a:stretch/>
        </p:blipFill>
        <p:spPr>
          <a:xfrm>
            <a:off x="3955386" y="3978031"/>
            <a:ext cx="3420195" cy="239733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6"/>
          <p:cNvSpPr txBox="1"/>
          <p:nvPr>
            <p:ph idx="12" type="sldNum"/>
          </p:nvPr>
        </p:nvSpPr>
        <p:spPr>
          <a:xfrm rot="-5400000">
            <a:off x="11188966" y="5589604"/>
            <a:ext cx="1316039" cy="45264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3" name="Google Shape;17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1. SQL Injection</a:t>
            </a:r>
            <a:endParaRPr/>
          </a:p>
        </p:txBody>
      </p:sp>
      <p:graphicFrame>
        <p:nvGraphicFramePr>
          <p:cNvPr id="174" name="Google Shape;174;p26"/>
          <p:cNvGraphicFramePr/>
          <p:nvPr/>
        </p:nvGraphicFramePr>
        <p:xfrm>
          <a:off x="2283348" y="2256640"/>
          <a:ext cx="3000000" cy="3000000"/>
        </p:xfrm>
        <a:graphic>
          <a:graphicData uri="http://schemas.openxmlformats.org/drawingml/2006/table">
            <a:tbl>
              <a:tblPr bandRow="1" firstRow="1">
                <a:noFill/>
                <a:tableStyleId>{51015F43-4BEC-485C-AC9F-371C459AA63F}</a:tableStyleId>
              </a:tblPr>
              <a:tblGrid>
                <a:gridCol w="1413550"/>
                <a:gridCol w="6695825"/>
              </a:tblGrid>
              <a:tr h="415125">
                <a:tc>
                  <a:txBody>
                    <a:bodyPr/>
                    <a:lstStyle/>
                    <a:p>
                      <a:pPr indent="0" lvl="0" marL="0" marR="0" rtl="0" algn="ctr">
                        <a:spcBef>
                          <a:spcPts val="0"/>
                        </a:spcBef>
                        <a:spcAft>
                          <a:spcPts val="0"/>
                        </a:spcAft>
                        <a:buNone/>
                      </a:pPr>
                      <a:r>
                        <a:t/>
                      </a:r>
                      <a:endParaRPr sz="1600"/>
                    </a:p>
                  </a:txBody>
                  <a:tcPr marT="41500" marB="41500" marR="83000" marL="83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1500" marB="41500" marR="83000" marL="83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2406650">
                <a:tc>
                  <a:txBody>
                    <a:bodyPr/>
                    <a:lstStyle/>
                    <a:p>
                      <a:pPr indent="0" lvl="0" marL="0" marR="0" rtl="0" algn="ctr">
                        <a:spcBef>
                          <a:spcPts val="0"/>
                        </a:spcBef>
                        <a:spcAft>
                          <a:spcPts val="0"/>
                        </a:spcAft>
                        <a:buNone/>
                      </a:pPr>
                      <a:r>
                        <a:rPr lang="en-US" sz="1600">
                          <a:solidFill>
                            <a:srgbClr val="FFFFFF"/>
                          </a:solidFill>
                          <a:latin typeface="Calibri"/>
                          <a:ea typeface="Calibri"/>
                          <a:cs typeface="Calibri"/>
                          <a:sym typeface="Calibri"/>
                        </a:rPr>
                        <a:t>SQL</a:t>
                      </a:r>
                      <a:r>
                        <a:rPr lang="en-US" sz="1600">
                          <a:solidFill>
                            <a:srgbClr val="FFFFFF"/>
                          </a:solidFill>
                          <a:latin typeface="Calibri"/>
                          <a:ea typeface="Calibri"/>
                          <a:cs typeface="Calibri"/>
                          <a:sym typeface="Calibri"/>
                        </a:rPr>
                        <a:t> Injection</a:t>
                      </a:r>
                      <a:endParaRPr sz="1600">
                        <a:solidFill>
                          <a:srgbClr val="FFFFFF"/>
                        </a:solidFill>
                        <a:latin typeface="Calibri"/>
                        <a:ea typeface="Calibri"/>
                        <a:cs typeface="Calibri"/>
                        <a:sym typeface="Calibri"/>
                      </a:endParaRPr>
                    </a:p>
                    <a:p>
                      <a:pPr indent="0" lvl="0" marL="0" marR="0" rtl="0" algn="ctr">
                        <a:spcBef>
                          <a:spcPts val="0"/>
                        </a:spcBef>
                        <a:spcAft>
                          <a:spcPts val="0"/>
                        </a:spcAft>
                        <a:buNone/>
                      </a:pPr>
                      <a:r>
                        <a:rPr lang="en-US" sz="1300">
                          <a:solidFill>
                            <a:srgbClr val="FFFFFF"/>
                          </a:solidFill>
                          <a:latin typeface="Calibri"/>
                          <a:ea typeface="Calibri"/>
                          <a:cs typeface="Calibri"/>
                          <a:sym typeface="Calibri"/>
                        </a:rPr>
                        <a:t>(Critical)</a:t>
                      </a:r>
                      <a:endParaRPr/>
                    </a:p>
                  </a:txBody>
                  <a:tcPr marT="41500" marB="41500" marR="83000" marL="830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00000"/>
                    </a:solidFill>
                  </a:tcPr>
                </a:tc>
                <a:tc>
                  <a:txBody>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Below mentioned URL in the </a:t>
                      </a:r>
                      <a:r>
                        <a:rPr b="1" lang="en-US" sz="1300">
                          <a:solidFill>
                            <a:schemeClr val="dk1"/>
                          </a:solidFill>
                          <a:latin typeface="Calibri"/>
                          <a:ea typeface="Calibri"/>
                          <a:cs typeface="Calibri"/>
                          <a:sym typeface="Calibri"/>
                        </a:rPr>
                        <a:t>Petunia Flowers – Flower Search module </a:t>
                      </a:r>
                      <a:r>
                        <a:rPr lang="en-US" sz="1300">
                          <a:solidFill>
                            <a:schemeClr val="dk1"/>
                          </a:solidFill>
                          <a:latin typeface="Calibri"/>
                          <a:ea typeface="Calibri"/>
                          <a:cs typeface="Calibri"/>
                          <a:sym typeface="Calibri"/>
                        </a:rPr>
                        <a:t>is vulnerable to SQL injection attack</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300">
                          <a:solidFill>
                            <a:schemeClr val="dk1"/>
                          </a:solidFill>
                          <a:latin typeface="Calibri"/>
                          <a:ea typeface="Calibri"/>
                          <a:cs typeface="Calibri"/>
                          <a:sym typeface="Calibri"/>
                        </a:rPr>
                        <a:t>Affected URL :</a:t>
                      </a:r>
                      <a:endParaRPr b="0" i="0" sz="1300" u="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300"/>
                        <a:buFont typeface="Arial"/>
                        <a:buChar char="•"/>
                      </a:pPr>
                      <a:r>
                        <a:rPr b="0" i="0" lang="en-US" sz="1300" u="none" strike="noStrike">
                          <a:solidFill>
                            <a:schemeClr val="dk1"/>
                          </a:solidFill>
                          <a:latin typeface="Calibri"/>
                          <a:ea typeface="Calibri"/>
                          <a:cs typeface="Calibri"/>
                          <a:sym typeface="Calibri"/>
                        </a:rPr>
                        <a:t>http://url.com/petunia/flower</a:t>
                      </a:r>
                      <a:r>
                        <a:rPr b="0" i="0" lang="en-US" sz="1300" u="none" strike="noStrike">
                          <a:solidFill>
                            <a:schemeClr val="dk1"/>
                          </a:solidFill>
                          <a:latin typeface="Calibri"/>
                          <a:ea typeface="Calibri"/>
                          <a:cs typeface="Calibri"/>
                          <a:sym typeface="Calibri"/>
                        </a:rPr>
                        <a:t>Search</a:t>
                      </a:r>
                      <a:r>
                        <a:rPr b="0" i="0" lang="en-US" sz="1300" u="none" strike="noStrike">
                          <a:solidFill>
                            <a:schemeClr val="dk1"/>
                          </a:solidFill>
                          <a:latin typeface="Calibri"/>
                          <a:ea typeface="Calibri"/>
                          <a:cs typeface="Calibri"/>
                          <a:sym typeface="Calibri"/>
                        </a:rPr>
                        <a:t>.php</a:t>
                      </a:r>
                      <a:endParaRPr b="0" i="0" sz="1300" u="none" strike="noStrike">
                        <a:solidFill>
                          <a:schemeClr val="dk1"/>
                        </a:solidFill>
                        <a:latin typeface="Calibri"/>
                        <a:ea typeface="Calibri"/>
                        <a:cs typeface="Calibri"/>
                        <a:sym typeface="Calibri"/>
                      </a:endParaRPr>
                    </a:p>
                    <a:p>
                      <a:pPr indent="-203200" lvl="0" marL="285750" marR="0" rtl="0" algn="l">
                        <a:spcBef>
                          <a:spcPts val="0"/>
                        </a:spcBef>
                        <a:spcAft>
                          <a:spcPts val="0"/>
                        </a:spcAft>
                        <a:buClr>
                          <a:schemeClr val="dk1"/>
                        </a:buClr>
                        <a:buSzPts val="1300"/>
                        <a:buFont typeface="Arial"/>
                        <a:buNone/>
                      </a:pPr>
                      <a:r>
                        <a:t/>
                      </a:r>
                      <a:endParaRPr b="0" sz="13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300"/>
                        <a:buFont typeface="Arial"/>
                        <a:buNone/>
                      </a:pPr>
                      <a:r>
                        <a:rPr b="1" lang="en-US" sz="1300">
                          <a:solidFill>
                            <a:schemeClr val="dk1"/>
                          </a:solidFill>
                          <a:latin typeface="Calibri"/>
                          <a:ea typeface="Calibri"/>
                          <a:cs typeface="Calibri"/>
                          <a:sym typeface="Calibri"/>
                        </a:rPr>
                        <a:t>Affected</a:t>
                      </a:r>
                      <a:r>
                        <a:rPr b="1" lang="en-US" sz="1300">
                          <a:solidFill>
                            <a:schemeClr val="dk1"/>
                          </a:solidFill>
                          <a:latin typeface="Calibri"/>
                          <a:ea typeface="Calibri"/>
                          <a:cs typeface="Calibri"/>
                          <a:sym typeface="Calibri"/>
                        </a:rPr>
                        <a:t> Parameters</a:t>
                      </a:r>
                      <a:r>
                        <a:rPr b="1" lang="en-US" sz="1300">
                          <a:solidFill>
                            <a:schemeClr val="dk1"/>
                          </a:solidFill>
                          <a:latin typeface="Calibri"/>
                          <a:ea typeface="Calibri"/>
                          <a:cs typeface="Calibri"/>
                          <a:sym typeface="Calibri"/>
                        </a:rPr>
                        <a:t> :</a:t>
                      </a:r>
                      <a:endParaRPr b="0" sz="13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300"/>
                        <a:buFont typeface="Arial"/>
                        <a:buChar char="•"/>
                      </a:pPr>
                      <a:r>
                        <a:rPr b="0" lang="en-US" sz="1300">
                          <a:solidFill>
                            <a:schemeClr val="dk1"/>
                          </a:solidFill>
                          <a:latin typeface="Calibri"/>
                          <a:ea typeface="Calibri"/>
                          <a:cs typeface="Calibri"/>
                          <a:sym typeface="Calibri"/>
                        </a:rPr>
                        <a:t>Flower (POST parameter)</a:t>
                      </a:r>
                      <a:endParaRPr/>
                    </a:p>
                    <a:p>
                      <a:pPr indent="-203200" lvl="0" marL="285750" marR="0" rtl="0" algn="l">
                        <a:spcBef>
                          <a:spcPts val="0"/>
                        </a:spcBef>
                        <a:spcAft>
                          <a:spcPts val="0"/>
                        </a:spcAft>
                        <a:buClr>
                          <a:schemeClr val="dk1"/>
                        </a:buClr>
                        <a:buSzPts val="1300"/>
                        <a:buFont typeface="Arial"/>
                        <a:buNone/>
                      </a:pPr>
                      <a:r>
                        <a:t/>
                      </a:r>
                      <a:endParaRPr b="0" sz="13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300"/>
                        <a:buFont typeface="Arial"/>
                        <a:buNone/>
                      </a:pPr>
                      <a:r>
                        <a:rPr b="1" lang="en-US" sz="1300">
                          <a:solidFill>
                            <a:schemeClr val="dk1"/>
                          </a:solidFill>
                          <a:latin typeface="Calibri"/>
                          <a:ea typeface="Calibri"/>
                          <a:cs typeface="Calibri"/>
                          <a:sym typeface="Calibri"/>
                        </a:rPr>
                        <a:t>Payload:</a:t>
                      </a:r>
                      <a:endParaRPr/>
                    </a:p>
                    <a:p>
                      <a:pPr indent="-285750" lvl="0" marL="285750" marR="0" rtl="0" algn="l">
                        <a:spcBef>
                          <a:spcPts val="0"/>
                        </a:spcBef>
                        <a:spcAft>
                          <a:spcPts val="0"/>
                        </a:spcAft>
                        <a:buClr>
                          <a:schemeClr val="dk1"/>
                        </a:buClr>
                        <a:buSzPts val="1300"/>
                        <a:buFont typeface="Arial"/>
                        <a:buChar char="•"/>
                      </a:pPr>
                      <a:r>
                        <a:rPr b="0" lang="en-US" sz="1300">
                          <a:solidFill>
                            <a:schemeClr val="dk1"/>
                          </a:solidFill>
                          <a:latin typeface="Calibri"/>
                          <a:ea typeface="Calibri"/>
                          <a:cs typeface="Calibri"/>
                          <a:sym typeface="Calibri"/>
                        </a:rPr>
                        <a:t>flower=rose’</a:t>
                      </a:r>
                      <a:endParaRPr b="0" sz="1300">
                        <a:solidFill>
                          <a:schemeClr val="dk1"/>
                        </a:solidFill>
                        <a:latin typeface="Calibri"/>
                        <a:ea typeface="Calibri"/>
                        <a:cs typeface="Calibri"/>
                        <a:sym typeface="Calibri"/>
                      </a:endParaRPr>
                    </a:p>
                    <a:p>
                      <a:pPr indent="-203200" lvl="0" marL="285750" marR="0" rtl="0" algn="l">
                        <a:spcBef>
                          <a:spcPts val="0"/>
                        </a:spcBef>
                        <a:spcAft>
                          <a:spcPts val="0"/>
                        </a:spcAft>
                        <a:buClr>
                          <a:schemeClr val="dk1"/>
                        </a:buClr>
                        <a:buSzPts val="1300"/>
                        <a:buFont typeface="Arial"/>
                        <a:buNone/>
                      </a:pPr>
                      <a:r>
                        <a:t/>
                      </a:r>
                      <a:endParaRPr b="0" sz="1300">
                        <a:solidFill>
                          <a:schemeClr val="dk1"/>
                        </a:solidFill>
                        <a:latin typeface="Calibri"/>
                        <a:ea typeface="Calibri"/>
                        <a:cs typeface="Calibri"/>
                        <a:sym typeface="Calibri"/>
                      </a:endParaRPr>
                    </a:p>
                  </a:txBody>
                  <a:tcPr marT="41500" marB="41500" marR="83000" marL="83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PoC – Attacker can dump arbitrary data</a:t>
            </a:r>
            <a:endParaRPr/>
          </a:p>
        </p:txBody>
      </p:sp>
      <p:sp>
        <p:nvSpPr>
          <p:cNvPr id="180" name="Google Shape;180;p27"/>
          <p:cNvSpPr txBox="1"/>
          <p:nvPr>
            <p:ph idx="1" type="body"/>
          </p:nvPr>
        </p:nvSpPr>
        <p:spPr>
          <a:xfrm>
            <a:off x="838200" y="1577081"/>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FF0000"/>
              </a:buClr>
              <a:buSzPts val="2000"/>
              <a:buChar char="•"/>
            </a:pPr>
            <a:r>
              <a:rPr lang="en-US" sz="2000">
                <a:solidFill>
                  <a:srgbClr val="FF0000"/>
                </a:solidFill>
              </a:rPr>
              <a:t>No of databases: 3</a:t>
            </a:r>
            <a:endParaRPr/>
          </a:p>
          <a:p>
            <a:pPr indent="-228600" lvl="1" marL="685800" rtl="0" algn="l">
              <a:lnSpc>
                <a:spcPct val="90000"/>
              </a:lnSpc>
              <a:spcBef>
                <a:spcPts val="500"/>
              </a:spcBef>
              <a:spcAft>
                <a:spcPts val="0"/>
              </a:spcAft>
              <a:buClr>
                <a:schemeClr val="dk1"/>
              </a:buClr>
              <a:buSzPts val="1600"/>
              <a:buChar char="•"/>
            </a:pPr>
            <a:r>
              <a:rPr lang="en-US" sz="1600"/>
              <a:t>Information_schema</a:t>
            </a:r>
            <a:endParaRPr sz="1600"/>
          </a:p>
          <a:p>
            <a:pPr indent="-228600" lvl="1" marL="685800" rtl="0" algn="l">
              <a:lnSpc>
                <a:spcPct val="90000"/>
              </a:lnSpc>
              <a:spcBef>
                <a:spcPts val="500"/>
              </a:spcBef>
              <a:spcAft>
                <a:spcPts val="0"/>
              </a:spcAft>
              <a:buClr>
                <a:schemeClr val="dk1"/>
              </a:buClr>
              <a:buSzPts val="1600"/>
              <a:buChar char="•"/>
            </a:pPr>
            <a:r>
              <a:rPr lang="en-US" sz="1600"/>
              <a:t>SQL_Injection_V3</a:t>
            </a:r>
            <a:endParaRPr/>
          </a:p>
          <a:p>
            <a:pPr indent="-228600" lvl="1" marL="685800" rtl="0" algn="l">
              <a:lnSpc>
                <a:spcPct val="90000"/>
              </a:lnSpc>
              <a:spcBef>
                <a:spcPts val="500"/>
              </a:spcBef>
              <a:spcAft>
                <a:spcPts val="0"/>
              </a:spcAft>
              <a:buClr>
                <a:schemeClr val="dk1"/>
              </a:buClr>
              <a:buSzPts val="1600"/>
              <a:buChar char="•"/>
            </a:pPr>
            <a:r>
              <a:rPr lang="en-US" sz="1600"/>
              <a:t>Test</a:t>
            </a:r>
            <a:endParaRPr sz="1600"/>
          </a:p>
          <a:p>
            <a:pPr indent="-228600" lvl="0" marL="228600" rtl="0" algn="l">
              <a:lnSpc>
                <a:spcPct val="90000"/>
              </a:lnSpc>
              <a:spcBef>
                <a:spcPts val="1000"/>
              </a:spcBef>
              <a:spcAft>
                <a:spcPts val="0"/>
              </a:spcAft>
              <a:buClr>
                <a:srgbClr val="FF0000"/>
              </a:buClr>
              <a:buSzPts val="2000"/>
              <a:buChar char="•"/>
            </a:pPr>
            <a:r>
              <a:rPr lang="en-US" sz="2000">
                <a:solidFill>
                  <a:srgbClr val="FF0000"/>
                </a:solidFill>
              </a:rPr>
              <a:t>No of tables in SQL_Injection_V3: 2</a:t>
            </a:r>
            <a:endParaRPr/>
          </a:p>
          <a:p>
            <a:pPr indent="-228600" lvl="1" marL="685800" rtl="0" algn="l">
              <a:lnSpc>
                <a:spcPct val="90000"/>
              </a:lnSpc>
              <a:spcBef>
                <a:spcPts val="500"/>
              </a:spcBef>
              <a:spcAft>
                <a:spcPts val="0"/>
              </a:spcAft>
              <a:buClr>
                <a:schemeClr val="dk1"/>
              </a:buClr>
              <a:buSzPts val="1600"/>
              <a:buChar char="•"/>
            </a:pPr>
            <a:r>
              <a:rPr lang="en-US" sz="1600"/>
              <a:t>Hogwarts</a:t>
            </a:r>
            <a:endParaRPr/>
          </a:p>
          <a:p>
            <a:pPr indent="-228600" lvl="1" marL="685800" rtl="0" algn="l">
              <a:lnSpc>
                <a:spcPct val="90000"/>
              </a:lnSpc>
              <a:spcBef>
                <a:spcPts val="500"/>
              </a:spcBef>
              <a:spcAft>
                <a:spcPts val="0"/>
              </a:spcAft>
              <a:buClr>
                <a:schemeClr val="dk1"/>
              </a:buClr>
              <a:buSzPts val="1600"/>
              <a:buChar char="•"/>
            </a:pPr>
            <a:r>
              <a:rPr lang="en-US" sz="1600"/>
              <a:t>Users</a:t>
            </a:r>
            <a:endParaRPr/>
          </a:p>
          <a:p>
            <a:pPr indent="-228600" lvl="0" marL="228600" rtl="0" algn="l">
              <a:lnSpc>
                <a:spcPct val="90000"/>
              </a:lnSpc>
              <a:spcBef>
                <a:spcPts val="1000"/>
              </a:spcBef>
              <a:spcAft>
                <a:spcPts val="0"/>
              </a:spcAft>
              <a:buClr>
                <a:srgbClr val="FF0000"/>
              </a:buClr>
              <a:buSzPts val="2000"/>
              <a:buChar char="•"/>
            </a:pPr>
            <a:r>
              <a:rPr lang="en-US" sz="2000">
                <a:solidFill>
                  <a:srgbClr val="FF0000"/>
                </a:solidFill>
              </a:rPr>
              <a:t>Critical Table: Users</a:t>
            </a:r>
            <a:endParaRPr/>
          </a:p>
          <a:p>
            <a:pPr indent="-127000" lvl="1" marL="685800" rtl="0" algn="l">
              <a:lnSpc>
                <a:spcPct val="90000"/>
              </a:lnSpc>
              <a:spcBef>
                <a:spcPts val="500"/>
              </a:spcBef>
              <a:spcAft>
                <a:spcPts val="0"/>
              </a:spcAft>
              <a:buClr>
                <a:schemeClr val="dk1"/>
              </a:buClr>
              <a:buSzPts val="1600"/>
              <a:buNone/>
            </a:pPr>
            <a:r>
              <a:t/>
            </a:r>
            <a:endParaRPr sz="1600"/>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p>
        </p:txBody>
      </p:sp>
      <p:pic>
        <p:nvPicPr>
          <p:cNvPr id="181" name="Google Shape;181;p27"/>
          <p:cNvPicPr preferRelativeResize="0"/>
          <p:nvPr/>
        </p:nvPicPr>
        <p:blipFill rotWithShape="1">
          <a:blip r:embed="rId3">
            <a:alphaModFix/>
          </a:blip>
          <a:srcRect b="0" l="0" r="0" t="0"/>
          <a:stretch/>
        </p:blipFill>
        <p:spPr>
          <a:xfrm>
            <a:off x="1462352" y="4400726"/>
            <a:ext cx="2782553" cy="19503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Recommendation</a:t>
            </a:r>
            <a:endParaRPr/>
          </a:p>
        </p:txBody>
      </p:sp>
      <p:sp>
        <p:nvSpPr>
          <p:cNvPr id="187" name="Google Shape;187;p28"/>
          <p:cNvSpPr txBox="1"/>
          <p:nvPr>
            <p:ph idx="1" type="body"/>
          </p:nvPr>
        </p:nvSpPr>
        <p:spPr>
          <a:xfrm>
            <a:off x="838200" y="1515074"/>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sz="2400"/>
              <a:t>Take the following precautions to avoid exploitation of SQL injections:</a:t>
            </a:r>
            <a:endParaRPr/>
          </a:p>
          <a:p>
            <a:pPr indent="-228600" lvl="1" marL="685800" rtl="0" algn="l">
              <a:lnSpc>
                <a:spcPct val="90000"/>
              </a:lnSpc>
              <a:spcBef>
                <a:spcPts val="500"/>
              </a:spcBef>
              <a:spcAft>
                <a:spcPts val="0"/>
              </a:spcAft>
              <a:buClr>
                <a:schemeClr val="dk1"/>
              </a:buClr>
              <a:buSzPts val="2000"/>
              <a:buChar char="•"/>
            </a:pPr>
            <a:r>
              <a:rPr lang="en-US" sz="2000"/>
              <a:t>Whitelist User Input: Whitelist all user input for expected data only. For example if you are expecting a flower name, limit it to alphabets only upto 20 characters in length. If you are expecting some ID, restrict it to numbers only</a:t>
            </a:r>
            <a:endParaRPr/>
          </a:p>
          <a:p>
            <a:pPr indent="-228600" lvl="1" marL="685800" rtl="0" algn="l">
              <a:lnSpc>
                <a:spcPct val="90000"/>
              </a:lnSpc>
              <a:spcBef>
                <a:spcPts val="500"/>
              </a:spcBef>
              <a:spcAft>
                <a:spcPts val="0"/>
              </a:spcAft>
              <a:buClr>
                <a:schemeClr val="dk1"/>
              </a:buClr>
              <a:buSzPts val="2000"/>
              <a:buChar char="•"/>
            </a:pPr>
            <a:r>
              <a:rPr lang="en-US" sz="2000"/>
              <a:t>Prepared Statements: Use SQL prepared statements available in all web development languages and frameworks to avoid attacker being able to modify SQL query</a:t>
            </a:r>
            <a:endParaRPr/>
          </a:p>
          <a:p>
            <a:pPr indent="-228600" lvl="1" marL="685800" rtl="0" algn="l">
              <a:lnSpc>
                <a:spcPct val="90000"/>
              </a:lnSpc>
              <a:spcBef>
                <a:spcPts val="500"/>
              </a:spcBef>
              <a:spcAft>
                <a:spcPts val="0"/>
              </a:spcAft>
              <a:buClr>
                <a:schemeClr val="dk1"/>
              </a:buClr>
              <a:buSzPts val="2000"/>
              <a:buChar char="•"/>
            </a:pPr>
            <a:r>
              <a:rPr lang="en-US" sz="2000"/>
              <a:t>Character encoding: If you are taking input that requires you to accept special characters, encode it. Example. Convert all </a:t>
            </a:r>
            <a:r>
              <a:rPr b="1" lang="en-US" sz="2000"/>
              <a:t>‘ to \’</a:t>
            </a:r>
            <a:r>
              <a:rPr lang="en-US" sz="2000"/>
              <a:t> , </a:t>
            </a:r>
            <a:r>
              <a:rPr b="1" lang="en-US" sz="2000"/>
              <a:t>“ to \”</a:t>
            </a:r>
            <a:r>
              <a:rPr lang="en-US" sz="2000"/>
              <a:t>, </a:t>
            </a:r>
            <a:r>
              <a:rPr b="1" lang="en-US" sz="2000"/>
              <a:t>\ to \\.</a:t>
            </a:r>
            <a:r>
              <a:rPr lang="en-US" sz="2000"/>
              <a:t> It is also suggested to follow a standard encoding for all special characters such has HTML encoding, URL encoding etc</a:t>
            </a:r>
            <a:endParaRPr sz="2000"/>
          </a:p>
          <a:p>
            <a:pPr indent="-228600" lvl="1" marL="685800" rtl="0" algn="l">
              <a:lnSpc>
                <a:spcPct val="90000"/>
              </a:lnSpc>
              <a:spcBef>
                <a:spcPts val="500"/>
              </a:spcBef>
              <a:spcAft>
                <a:spcPts val="0"/>
              </a:spcAft>
              <a:buClr>
                <a:schemeClr val="dk1"/>
              </a:buClr>
              <a:buSzPts val="2000"/>
              <a:buChar char="•"/>
            </a:pPr>
            <a:r>
              <a:rPr lang="en-US" sz="2000"/>
              <a:t>Do not store passwords in plain text. Convert them to hashes using SHA1 SHA256 Blowfish etc</a:t>
            </a:r>
            <a:endParaRPr sz="2000"/>
          </a:p>
          <a:p>
            <a:pPr indent="-228600" lvl="1" marL="685800" rtl="0" algn="l">
              <a:lnSpc>
                <a:spcPct val="90000"/>
              </a:lnSpc>
              <a:spcBef>
                <a:spcPts val="500"/>
              </a:spcBef>
              <a:spcAft>
                <a:spcPts val="0"/>
              </a:spcAft>
              <a:buClr>
                <a:schemeClr val="dk1"/>
              </a:buClr>
              <a:buSzPts val="2000"/>
              <a:buChar char="•"/>
            </a:pPr>
            <a:r>
              <a:rPr lang="en-US" sz="2000"/>
              <a:t>Do not run Database Service as admin/root user</a:t>
            </a:r>
            <a:endParaRPr/>
          </a:p>
          <a:p>
            <a:pPr indent="-228600" lvl="1" marL="685800" rtl="0" algn="l">
              <a:lnSpc>
                <a:spcPct val="90000"/>
              </a:lnSpc>
              <a:spcBef>
                <a:spcPts val="500"/>
              </a:spcBef>
              <a:spcAft>
                <a:spcPts val="0"/>
              </a:spcAft>
              <a:buClr>
                <a:schemeClr val="dk1"/>
              </a:buClr>
              <a:buSzPts val="2000"/>
              <a:buChar char="•"/>
            </a:pPr>
            <a:r>
              <a:rPr lang="en-US" sz="2000"/>
              <a:t>Disable/remove default accounts, passwords and databases </a:t>
            </a:r>
            <a:endParaRPr/>
          </a:p>
          <a:p>
            <a:pPr indent="-228600" lvl="1" marL="685800" rtl="0" algn="l">
              <a:lnSpc>
                <a:spcPct val="90000"/>
              </a:lnSpc>
              <a:spcBef>
                <a:spcPts val="500"/>
              </a:spcBef>
              <a:spcAft>
                <a:spcPts val="0"/>
              </a:spcAft>
              <a:buClr>
                <a:schemeClr val="dk1"/>
              </a:buClr>
              <a:buSzPts val="2000"/>
              <a:buChar char="•"/>
            </a:pPr>
            <a:r>
              <a:rPr lang="en-US" sz="2000"/>
              <a:t>Assign each Database user only the required permissions and not all permissions</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a:p>
        </p:txBody>
      </p:sp>
      <p:sp>
        <p:nvSpPr>
          <p:cNvPr id="193" name="Google Shape;193;p29"/>
          <p:cNvSpPr txBox="1"/>
          <p:nvPr>
            <p:ph idx="1" type="body"/>
          </p:nvPr>
        </p:nvSpPr>
        <p:spPr>
          <a:xfrm>
            <a:off x="838200" y="1515074"/>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i="1" lang="en-US" sz="2400">
                <a:latin typeface="Calibri"/>
                <a:ea typeface="Calibri"/>
                <a:cs typeface="Calibri"/>
                <a:sym typeface="Calibri"/>
              </a:rPr>
              <a:t>https://www.owasp.org/index.php/SQL_Injection</a:t>
            </a:r>
            <a:endParaRPr/>
          </a:p>
          <a:p>
            <a:pPr indent="-228600" lvl="0" marL="228600" rtl="0" algn="l">
              <a:lnSpc>
                <a:spcPct val="90000"/>
              </a:lnSpc>
              <a:spcBef>
                <a:spcPts val="1000"/>
              </a:spcBef>
              <a:spcAft>
                <a:spcPts val="0"/>
              </a:spcAft>
              <a:buClr>
                <a:schemeClr val="dk1"/>
              </a:buClr>
              <a:buSzPts val="2400"/>
              <a:buChar char="•"/>
            </a:pPr>
            <a:r>
              <a:rPr i="1" lang="en-US" sz="2400"/>
              <a:t>https://en.wikipedia.org/wiki/SQL_injection</a:t>
            </a:r>
            <a:endParaRPr i="1" sz="2400">
              <a:latin typeface="Calibri"/>
              <a:ea typeface="Calibri"/>
              <a:cs typeface="Calibri"/>
              <a:sym typeface="Calibri"/>
            </a:endParaRPr>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idx="12" type="sldNum"/>
          </p:nvPr>
        </p:nvSpPr>
        <p:spPr>
          <a:xfrm rot="-5400000">
            <a:off x="11188966" y="5589604"/>
            <a:ext cx="1316039" cy="45264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9" name="Google Shape;19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2. Access to Sales Dashboard</a:t>
            </a:r>
            <a:endParaRPr/>
          </a:p>
        </p:txBody>
      </p:sp>
      <p:graphicFrame>
        <p:nvGraphicFramePr>
          <p:cNvPr id="200" name="Google Shape;200;p30"/>
          <p:cNvGraphicFramePr/>
          <p:nvPr/>
        </p:nvGraphicFramePr>
        <p:xfrm>
          <a:off x="2234723" y="2207990"/>
          <a:ext cx="3000000" cy="3000000"/>
        </p:xfrm>
        <a:graphic>
          <a:graphicData uri="http://schemas.openxmlformats.org/drawingml/2006/table">
            <a:tbl>
              <a:tblPr bandRow="1" firstRow="1">
                <a:noFill/>
                <a:tableStyleId>{51015F43-4BEC-485C-AC9F-371C459AA63F}</a:tableStyleId>
              </a:tblPr>
              <a:tblGrid>
                <a:gridCol w="1413550"/>
                <a:gridCol w="6695825"/>
              </a:tblGrid>
              <a:tr h="415125">
                <a:tc>
                  <a:txBody>
                    <a:bodyPr/>
                    <a:lstStyle/>
                    <a:p>
                      <a:pPr indent="0" lvl="0" marL="0" marR="0" rtl="0" algn="ctr">
                        <a:spcBef>
                          <a:spcPts val="0"/>
                        </a:spcBef>
                        <a:spcAft>
                          <a:spcPts val="0"/>
                        </a:spcAft>
                        <a:buNone/>
                      </a:pPr>
                      <a:r>
                        <a:t/>
                      </a:r>
                      <a:endParaRPr sz="1600"/>
                    </a:p>
                  </a:txBody>
                  <a:tcPr marT="41500" marB="41500" marR="83000" marL="83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1500" marB="41500" marR="83000" marL="83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2406650">
                <a:tc>
                  <a:txBody>
                    <a:bodyPr/>
                    <a:lstStyle/>
                    <a:p>
                      <a:pPr indent="0" lvl="0" marL="0" marR="0" rtl="0" algn="ctr">
                        <a:spcBef>
                          <a:spcPts val="0"/>
                        </a:spcBef>
                        <a:spcAft>
                          <a:spcPts val="0"/>
                        </a:spcAft>
                        <a:buNone/>
                      </a:pPr>
                      <a:r>
                        <a:rPr lang="en-US" sz="1600">
                          <a:solidFill>
                            <a:srgbClr val="FFFFFF"/>
                          </a:solidFill>
                          <a:latin typeface="Calibri"/>
                          <a:ea typeface="Calibri"/>
                          <a:cs typeface="Calibri"/>
                          <a:sym typeface="Calibri"/>
                        </a:rPr>
                        <a:t>Access to Sales Dashboard</a:t>
                      </a:r>
                      <a:endParaRPr/>
                    </a:p>
                    <a:p>
                      <a:pPr indent="0" lvl="0" marL="0" marR="0" rtl="0" algn="ctr">
                        <a:spcBef>
                          <a:spcPts val="0"/>
                        </a:spcBef>
                        <a:spcAft>
                          <a:spcPts val="0"/>
                        </a:spcAft>
                        <a:buNone/>
                      </a:pPr>
                      <a:r>
                        <a:rPr lang="en-US" sz="1300">
                          <a:solidFill>
                            <a:srgbClr val="FFFFFF"/>
                          </a:solidFill>
                          <a:latin typeface="Calibri"/>
                          <a:ea typeface="Calibri"/>
                          <a:cs typeface="Calibri"/>
                          <a:sym typeface="Calibri"/>
                        </a:rPr>
                        <a:t>(Critical)</a:t>
                      </a:r>
                      <a:endParaRPr sz="1300">
                        <a:solidFill>
                          <a:srgbClr val="FFFFFF"/>
                        </a:solidFill>
                        <a:latin typeface="Calibri"/>
                        <a:ea typeface="Calibri"/>
                        <a:cs typeface="Calibri"/>
                        <a:sym typeface="Calibri"/>
                      </a:endParaRPr>
                    </a:p>
                  </a:txBody>
                  <a:tcPr marT="41500" marB="41500" marR="83000" marL="830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00000"/>
                    </a:solidFill>
                  </a:tcPr>
                </a:tc>
                <a:tc>
                  <a:txBody>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The Sales dashboard at the below mentioned URL has default/weak password allowing complete admin access</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300">
                          <a:solidFill>
                            <a:schemeClr val="dk1"/>
                          </a:solidFill>
                          <a:latin typeface="Calibri"/>
                          <a:ea typeface="Calibri"/>
                          <a:cs typeface="Calibri"/>
                          <a:sym typeface="Calibri"/>
                        </a:rPr>
                        <a:t>Affected URL :</a:t>
                      </a:r>
                      <a:endParaRPr b="0" i="0" sz="1300" u="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300"/>
                        <a:buFont typeface="Arial"/>
                        <a:buChar char="•"/>
                      </a:pPr>
                      <a:r>
                        <a:rPr b="0" i="0" lang="en-US" sz="1300" u="none" strike="noStrike">
                          <a:solidFill>
                            <a:schemeClr val="dk1"/>
                          </a:solidFill>
                          <a:latin typeface="Calibri"/>
                          <a:ea typeface="Calibri"/>
                          <a:cs typeface="Calibri"/>
                          <a:sym typeface="Calibri"/>
                        </a:rPr>
                        <a:t>http://url.com/salesdashboard.php</a:t>
                      </a:r>
                      <a:endParaRPr b="0" i="0" sz="1300" u="none" strike="noStrike">
                        <a:solidFill>
                          <a:schemeClr val="dk1"/>
                        </a:solidFill>
                        <a:latin typeface="Calibri"/>
                        <a:ea typeface="Calibri"/>
                        <a:cs typeface="Calibri"/>
                        <a:sym typeface="Calibri"/>
                      </a:endParaRPr>
                    </a:p>
                    <a:p>
                      <a:pPr indent="-203200" lvl="0" marL="285750" marR="0" rtl="0" algn="l">
                        <a:spcBef>
                          <a:spcPts val="0"/>
                        </a:spcBef>
                        <a:spcAft>
                          <a:spcPts val="0"/>
                        </a:spcAft>
                        <a:buClr>
                          <a:schemeClr val="dk1"/>
                        </a:buClr>
                        <a:buSzPts val="1300"/>
                        <a:buFont typeface="Arial"/>
                        <a:buNone/>
                      </a:pPr>
                      <a:r>
                        <a:t/>
                      </a:r>
                      <a:endParaRPr b="0" sz="13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300"/>
                        <a:buFont typeface="Arial"/>
                        <a:buNone/>
                      </a:pPr>
                      <a:r>
                        <a:rPr b="1" lang="en-US" sz="1300">
                          <a:solidFill>
                            <a:schemeClr val="dk1"/>
                          </a:solidFill>
                          <a:latin typeface="Calibri"/>
                          <a:ea typeface="Calibri"/>
                          <a:cs typeface="Calibri"/>
                          <a:sym typeface="Calibri"/>
                        </a:rPr>
                        <a:t>Affected</a:t>
                      </a:r>
                      <a:r>
                        <a:rPr b="1" lang="en-US" sz="1300">
                          <a:solidFill>
                            <a:schemeClr val="dk1"/>
                          </a:solidFill>
                          <a:latin typeface="Calibri"/>
                          <a:ea typeface="Calibri"/>
                          <a:cs typeface="Calibri"/>
                          <a:sym typeface="Calibri"/>
                        </a:rPr>
                        <a:t> Parameters</a:t>
                      </a:r>
                      <a:r>
                        <a:rPr b="1" lang="en-US" sz="1300">
                          <a:solidFill>
                            <a:schemeClr val="dk1"/>
                          </a:solidFill>
                          <a:latin typeface="Calibri"/>
                          <a:ea typeface="Calibri"/>
                          <a:cs typeface="Calibri"/>
                          <a:sym typeface="Calibri"/>
                        </a:rPr>
                        <a:t> :</a:t>
                      </a:r>
                      <a:endParaRPr b="0" sz="13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300"/>
                        <a:buFont typeface="Arial"/>
                        <a:buChar char="•"/>
                      </a:pPr>
                      <a:r>
                        <a:rPr b="0" lang="en-US" sz="1300">
                          <a:solidFill>
                            <a:schemeClr val="dk1"/>
                          </a:solidFill>
                          <a:latin typeface="Calibri"/>
                          <a:ea typeface="Calibri"/>
                          <a:cs typeface="Calibri"/>
                          <a:sym typeface="Calibri"/>
                        </a:rPr>
                        <a:t>Username, password (POST</a:t>
                      </a:r>
                      <a:r>
                        <a:rPr b="0" lang="en-US" sz="1300">
                          <a:solidFill>
                            <a:schemeClr val="dk1"/>
                          </a:solidFill>
                          <a:latin typeface="Calibri"/>
                          <a:ea typeface="Calibri"/>
                          <a:cs typeface="Calibri"/>
                          <a:sym typeface="Calibri"/>
                        </a:rPr>
                        <a:t> parameters)</a:t>
                      </a:r>
                      <a:endParaRPr b="0" sz="1300">
                        <a:solidFill>
                          <a:schemeClr val="dk1"/>
                        </a:solidFill>
                        <a:latin typeface="Calibri"/>
                        <a:ea typeface="Calibri"/>
                        <a:cs typeface="Calibri"/>
                        <a:sym typeface="Calibri"/>
                      </a:endParaRPr>
                    </a:p>
                    <a:p>
                      <a:pPr indent="-203200" lvl="0" marL="285750" marR="0" rtl="0" algn="l">
                        <a:spcBef>
                          <a:spcPts val="0"/>
                        </a:spcBef>
                        <a:spcAft>
                          <a:spcPts val="0"/>
                        </a:spcAft>
                        <a:buClr>
                          <a:schemeClr val="dk1"/>
                        </a:buClr>
                        <a:buSzPts val="1300"/>
                        <a:buFont typeface="Arial"/>
                        <a:buNone/>
                      </a:pPr>
                      <a:r>
                        <a:t/>
                      </a:r>
                      <a:endParaRPr b="0" sz="13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300"/>
                        <a:buFont typeface="Arial"/>
                        <a:buNone/>
                      </a:pPr>
                      <a:r>
                        <a:rPr b="1" lang="en-US" sz="1300">
                          <a:solidFill>
                            <a:schemeClr val="dk1"/>
                          </a:solidFill>
                          <a:latin typeface="Calibri"/>
                          <a:ea typeface="Calibri"/>
                          <a:cs typeface="Calibri"/>
                          <a:sym typeface="Calibri"/>
                        </a:rPr>
                        <a:t>Payload:</a:t>
                      </a:r>
                      <a:endParaRPr/>
                    </a:p>
                    <a:p>
                      <a:pPr indent="-285750" lvl="0" marL="285750" marR="0" rtl="0" algn="l">
                        <a:spcBef>
                          <a:spcPts val="0"/>
                        </a:spcBef>
                        <a:spcAft>
                          <a:spcPts val="0"/>
                        </a:spcAft>
                        <a:buClr>
                          <a:schemeClr val="dk1"/>
                        </a:buClr>
                        <a:buSzPts val="1300"/>
                        <a:buFont typeface="Arial"/>
                        <a:buChar char="•"/>
                      </a:pPr>
                      <a:r>
                        <a:rPr b="0" lang="en-US" sz="1300">
                          <a:solidFill>
                            <a:schemeClr val="dk1"/>
                          </a:solidFill>
                          <a:latin typeface="Calibri"/>
                          <a:ea typeface="Calibri"/>
                          <a:cs typeface="Calibri"/>
                          <a:sym typeface="Calibri"/>
                        </a:rPr>
                        <a:t>Username=admin password=sales@123</a:t>
                      </a:r>
                      <a:endParaRPr b="0" sz="1300">
                        <a:solidFill>
                          <a:schemeClr val="dk1"/>
                        </a:solidFill>
                        <a:latin typeface="Calibri"/>
                        <a:ea typeface="Calibri"/>
                        <a:cs typeface="Calibri"/>
                        <a:sym typeface="Calibri"/>
                      </a:endParaRPr>
                    </a:p>
                    <a:p>
                      <a:pPr indent="-203200" lvl="0" marL="285750" marR="0" rtl="0" algn="l">
                        <a:spcBef>
                          <a:spcPts val="0"/>
                        </a:spcBef>
                        <a:spcAft>
                          <a:spcPts val="0"/>
                        </a:spcAft>
                        <a:buClr>
                          <a:schemeClr val="dk1"/>
                        </a:buClr>
                        <a:buSzPts val="1300"/>
                        <a:buFont typeface="Arial"/>
                        <a:buNone/>
                      </a:pPr>
                      <a:r>
                        <a:t/>
                      </a:r>
                      <a:endParaRPr b="0" sz="1300">
                        <a:solidFill>
                          <a:schemeClr val="dk1"/>
                        </a:solidFill>
                        <a:latin typeface="Calibri"/>
                        <a:ea typeface="Calibri"/>
                        <a:cs typeface="Calibri"/>
                        <a:sym typeface="Calibri"/>
                      </a:endParaRPr>
                    </a:p>
                  </a:txBody>
                  <a:tcPr marT="41500" marB="41500" marR="83000" marL="83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Observation</a:t>
            </a:r>
            <a:endParaRPr/>
          </a:p>
        </p:txBody>
      </p:sp>
      <p:sp>
        <p:nvSpPr>
          <p:cNvPr id="206" name="Google Shape;206;p31"/>
          <p:cNvSpPr txBox="1"/>
          <p:nvPr>
            <p:ph idx="1" type="body"/>
          </p:nvPr>
        </p:nvSpPr>
        <p:spPr>
          <a:xfrm>
            <a:off x="838200" y="1050870"/>
            <a:ext cx="10515600" cy="4351338"/>
          </a:xfrm>
          <a:prstGeom prst="rect">
            <a:avLst/>
          </a:prstGeom>
          <a:noFill/>
          <a:ln>
            <a:noFill/>
          </a:ln>
        </p:spPr>
        <p:txBody>
          <a:bodyPr anchorCtr="0" anchor="t" bIns="45700" lIns="91425" spcFirstLastPara="1" rIns="91425" wrap="square" tIns="45700">
            <a:noAutofit/>
          </a:bodyPr>
          <a:lstStyle/>
          <a:p>
            <a:pPr indent="-285750" lvl="0" marL="285750" rtl="0" algn="l">
              <a:lnSpc>
                <a:spcPct val="90000"/>
              </a:lnSpc>
              <a:spcBef>
                <a:spcPts val="0"/>
              </a:spcBef>
              <a:spcAft>
                <a:spcPts val="0"/>
              </a:spcAft>
              <a:buClr>
                <a:schemeClr val="dk1"/>
              </a:buClr>
              <a:buSzPts val="2000"/>
              <a:buChar char="•"/>
            </a:pPr>
            <a:r>
              <a:rPr lang="en-US" sz="2000"/>
              <a:t>Navigate to </a:t>
            </a:r>
            <a:r>
              <a:rPr b="0" i="0" lang="en-US" sz="2000" u="sng" strike="noStrike">
                <a:solidFill>
                  <a:schemeClr val="hlink"/>
                </a:solidFill>
                <a:latin typeface="Calibri"/>
                <a:ea typeface="Calibri"/>
                <a:cs typeface="Calibri"/>
                <a:sym typeface="Calibri"/>
                <a:hlinkClick r:id="rId3"/>
              </a:rPr>
              <a:t>http://url.com/salesdashboard.php</a:t>
            </a:r>
            <a:r>
              <a:rPr b="0" i="0" lang="en-US" sz="2000" u="none" strike="noStrike">
                <a:solidFill>
                  <a:schemeClr val="dk1"/>
                </a:solidFill>
                <a:latin typeface="Calibri"/>
                <a:ea typeface="Calibri"/>
                <a:cs typeface="Calibri"/>
                <a:sym typeface="Calibri"/>
              </a:rPr>
              <a:t> You will see sales admin login page</a:t>
            </a:r>
            <a:endParaRPr/>
          </a:p>
          <a:p>
            <a:pPr indent="-101600" lvl="0" marL="228600" rtl="0" algn="l">
              <a:lnSpc>
                <a:spcPct val="90000"/>
              </a:lnSpc>
              <a:spcBef>
                <a:spcPts val="1000"/>
              </a:spcBef>
              <a:spcAft>
                <a:spcPts val="0"/>
              </a:spcAft>
              <a:buClr>
                <a:schemeClr val="dk1"/>
              </a:buClr>
              <a:buSzPts val="2000"/>
              <a:buNone/>
            </a:pPr>
            <a:r>
              <a:t/>
            </a:r>
            <a:endParaRPr sz="2000"/>
          </a:p>
        </p:txBody>
      </p:sp>
      <p:pic>
        <p:nvPicPr>
          <p:cNvPr id="207" name="Google Shape;207;p31"/>
          <p:cNvPicPr preferRelativeResize="0"/>
          <p:nvPr/>
        </p:nvPicPr>
        <p:blipFill rotWithShape="1">
          <a:blip r:embed="rId4">
            <a:alphaModFix/>
          </a:blip>
          <a:srcRect b="0" l="0" r="0" t="0"/>
          <a:stretch/>
        </p:blipFill>
        <p:spPr>
          <a:xfrm>
            <a:off x="1519327" y="1691586"/>
            <a:ext cx="7357613" cy="438141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Google Shape;212;p32"/>
          <p:cNvPicPr preferRelativeResize="0"/>
          <p:nvPr/>
        </p:nvPicPr>
        <p:blipFill>
          <a:blip r:embed="rId3">
            <a:alphaModFix/>
          </a:blip>
          <a:stretch>
            <a:fillRect/>
          </a:stretch>
        </p:blipFill>
        <p:spPr>
          <a:xfrm>
            <a:off x="1223875" y="1643050"/>
            <a:ext cx="8605175" cy="4689150"/>
          </a:xfrm>
          <a:prstGeom prst="rect">
            <a:avLst/>
          </a:prstGeom>
          <a:noFill/>
          <a:ln cap="flat" cmpd="sng" w="9525">
            <a:solidFill>
              <a:srgbClr val="7A7A7A"/>
            </a:solidFill>
            <a:prstDash val="solid"/>
            <a:round/>
            <a:headEnd len="sm" w="sm" type="none"/>
            <a:tailEnd len="sm" w="sm" type="none"/>
          </a:ln>
        </p:spPr>
      </p:pic>
      <p:sp>
        <p:nvSpPr>
          <p:cNvPr id="213" name="Google Shape;213;p32"/>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Observation</a:t>
            </a:r>
            <a:endParaRPr/>
          </a:p>
        </p:txBody>
      </p:sp>
      <p:sp>
        <p:nvSpPr>
          <p:cNvPr id="214" name="Google Shape;214;p32"/>
          <p:cNvSpPr txBox="1"/>
          <p:nvPr>
            <p:ph idx="1" type="body"/>
          </p:nvPr>
        </p:nvSpPr>
        <p:spPr>
          <a:xfrm>
            <a:off x="838200" y="1050870"/>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Enter username: admin &amp; password: sales@123. You will get </a:t>
            </a:r>
            <a:r>
              <a:rPr lang="en-US" sz="2000"/>
              <a:t>logged in</a:t>
            </a:r>
            <a:r>
              <a:rPr lang="en-US" sz="2000"/>
              <a:t> to the admin panel </a:t>
            </a:r>
            <a:endParaRPr b="1" sz="2000">
              <a:solidFill>
                <a:srgbClr val="FF0000"/>
              </a:solidFill>
            </a:endParaRPr>
          </a:p>
          <a:p>
            <a:pPr indent="-101600" lvl="0" marL="228600" rtl="0" algn="l">
              <a:lnSpc>
                <a:spcPct val="90000"/>
              </a:lnSpc>
              <a:spcBef>
                <a:spcPts val="1000"/>
              </a:spcBef>
              <a:spcAft>
                <a:spcPts val="0"/>
              </a:spcAft>
              <a:buClr>
                <a:schemeClr val="dk1"/>
              </a:buClr>
              <a:buSzPts val="2000"/>
              <a:buNone/>
            </a:pPr>
            <a:r>
              <a:t/>
            </a:r>
            <a:endParaRPr sz="2000"/>
          </a:p>
        </p:txBody>
      </p:sp>
      <p:sp>
        <p:nvSpPr>
          <p:cNvPr id="215" name="Google Shape;215;p32"/>
          <p:cNvSpPr/>
          <p:nvPr/>
        </p:nvSpPr>
        <p:spPr>
          <a:xfrm>
            <a:off x="2518914" y="2907102"/>
            <a:ext cx="198407" cy="129396"/>
          </a:xfrm>
          <a:prstGeom prst="rect">
            <a:avLst/>
          </a:prstGeom>
          <a:solidFill>
            <a:schemeClr val="dk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6" name="Google Shape;216;p32"/>
          <p:cNvSpPr/>
          <p:nvPr/>
        </p:nvSpPr>
        <p:spPr>
          <a:xfrm>
            <a:off x="1905025" y="1938287"/>
            <a:ext cx="1426200" cy="356100"/>
          </a:xfrm>
          <a:prstGeom prst="rect">
            <a:avLst/>
          </a:prstGeom>
          <a:solidFill>
            <a:schemeClr val="dk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7" name="Google Shape;217;p32"/>
          <p:cNvSpPr/>
          <p:nvPr/>
        </p:nvSpPr>
        <p:spPr>
          <a:xfrm>
            <a:off x="2717321" y="1721602"/>
            <a:ext cx="690113" cy="134630"/>
          </a:xfrm>
          <a:prstGeom prst="rect">
            <a:avLst/>
          </a:prstGeom>
          <a:solidFill>
            <a:schemeClr val="dk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8" name="Google Shape;218;p32"/>
          <p:cNvSpPr/>
          <p:nvPr/>
        </p:nvSpPr>
        <p:spPr>
          <a:xfrm>
            <a:off x="8865079" y="1681747"/>
            <a:ext cx="960408" cy="174486"/>
          </a:xfrm>
          <a:prstGeom prst="rect">
            <a:avLst/>
          </a:prstGeom>
          <a:solidFill>
            <a:schemeClr val="dk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Security Status – Extremely Vulnerable</a:t>
            </a:r>
            <a:endParaRPr/>
          </a:p>
        </p:txBody>
      </p:sp>
      <p:sp>
        <p:nvSpPr>
          <p:cNvPr id="96" name="Google Shape;96;p15"/>
          <p:cNvSpPr txBox="1"/>
          <p:nvPr>
            <p:ph idx="1" type="body"/>
          </p:nvPr>
        </p:nvSpPr>
        <p:spPr>
          <a:xfrm>
            <a:off x="838200" y="1825625"/>
            <a:ext cx="10515600" cy="4918800"/>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800"/>
              <a:buChar char="•"/>
            </a:pPr>
            <a:r>
              <a:rPr lang="en-US"/>
              <a:t>Hacker can steal all records in Internshala databases (SQLi)</a:t>
            </a:r>
            <a:endParaRPr/>
          </a:p>
          <a:p>
            <a:pPr indent="-228600" lvl="0" marL="228600" rtl="0" algn="l">
              <a:lnSpc>
                <a:spcPct val="80000"/>
              </a:lnSpc>
              <a:spcBef>
                <a:spcPts val="1000"/>
              </a:spcBef>
              <a:spcAft>
                <a:spcPts val="0"/>
              </a:spcAft>
              <a:buClr>
                <a:schemeClr val="dk1"/>
              </a:buClr>
              <a:buSzPts val="2800"/>
              <a:buChar char="•"/>
            </a:pPr>
            <a:r>
              <a:rPr lang="en-US"/>
              <a:t>Hacker can take control of complete server including View, Add, Edit, Delete files and folders (Shell Upload)</a:t>
            </a:r>
            <a:endParaRPr/>
          </a:p>
          <a:p>
            <a:pPr indent="-228600" lvl="0" marL="228600" rtl="0" algn="l">
              <a:lnSpc>
                <a:spcPct val="80000"/>
              </a:lnSpc>
              <a:spcBef>
                <a:spcPts val="1000"/>
              </a:spcBef>
              <a:spcAft>
                <a:spcPts val="0"/>
              </a:spcAft>
              <a:buClr>
                <a:schemeClr val="dk1"/>
              </a:buClr>
              <a:buSzPts val="2800"/>
              <a:buChar char="•"/>
            </a:pPr>
            <a:r>
              <a:rPr lang="en-US"/>
              <a:t>Hacker can change source code of application to host malware, phishing pages or even explicit content (Shell Upload)</a:t>
            </a:r>
            <a:endParaRPr/>
          </a:p>
          <a:p>
            <a:pPr indent="-228600" lvl="0" marL="228600" rtl="0" algn="l">
              <a:lnSpc>
                <a:spcPct val="80000"/>
              </a:lnSpc>
              <a:spcBef>
                <a:spcPts val="1000"/>
              </a:spcBef>
              <a:spcAft>
                <a:spcPts val="0"/>
              </a:spcAft>
              <a:buClr>
                <a:schemeClr val="dk1"/>
              </a:buClr>
              <a:buSzPts val="2800"/>
              <a:buChar char="•"/>
            </a:pPr>
            <a:r>
              <a:rPr lang="en-US"/>
              <a:t>Hacker can inject client side code into applications and trick users by changing how page looks to steal information or spoil the name of Internshala (XSS)</a:t>
            </a:r>
            <a:endParaRPr/>
          </a:p>
          <a:p>
            <a:pPr indent="-228600" lvl="0" marL="228600" rtl="0" algn="l">
              <a:lnSpc>
                <a:spcPct val="80000"/>
              </a:lnSpc>
              <a:spcBef>
                <a:spcPts val="1000"/>
              </a:spcBef>
              <a:spcAft>
                <a:spcPts val="0"/>
              </a:spcAft>
              <a:buClr>
                <a:schemeClr val="dk1"/>
              </a:buClr>
              <a:buSzPts val="2800"/>
              <a:buChar char="•"/>
            </a:pPr>
            <a:r>
              <a:rPr lang="en-US"/>
              <a:t>Hacker can extract mobile number of all customers using Userid (IDOR)</a:t>
            </a:r>
            <a:endParaRPr/>
          </a:p>
          <a:p>
            <a:pPr indent="-50800" lvl="0" marL="228600" rtl="0" algn="l">
              <a:lnSpc>
                <a:spcPct val="8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953858" y="552091"/>
            <a:ext cx="7974481" cy="94890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Business Impact – Extremely High</a:t>
            </a:r>
            <a:endParaRPr/>
          </a:p>
        </p:txBody>
      </p:sp>
      <p:sp>
        <p:nvSpPr>
          <p:cNvPr id="224" name="Google Shape;224;p33"/>
          <p:cNvSpPr txBox="1"/>
          <p:nvPr>
            <p:ph idx="12" type="sldNum"/>
          </p:nvPr>
        </p:nvSpPr>
        <p:spPr>
          <a:xfrm rot="-5400000">
            <a:off x="11188966" y="5589604"/>
            <a:ext cx="1316039" cy="45264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5" name="Google Shape;225;p33"/>
          <p:cNvSpPr txBox="1"/>
          <p:nvPr/>
        </p:nvSpPr>
        <p:spPr>
          <a:xfrm>
            <a:off x="1109134" y="1767943"/>
            <a:ext cx="8713694" cy="1871465"/>
          </a:xfrm>
          <a:prstGeom prst="rect">
            <a:avLst/>
          </a:prstGeom>
          <a:noFill/>
          <a:ln>
            <a:noFill/>
          </a:ln>
        </p:spPr>
        <p:txBody>
          <a:bodyPr anchorCtr="0" anchor="t" bIns="41475" lIns="41475" spcFirstLastPara="1" rIns="41475" wrap="square" tIns="41475">
            <a:noAutofit/>
          </a:bodyPr>
          <a:lstStyle/>
          <a:p>
            <a:pPr indent="0" lvl="0" marL="0" marR="0" rtl="0" algn="l">
              <a:spcBef>
                <a:spcPts val="0"/>
              </a:spcBef>
              <a:spcAft>
                <a:spcPts val="0"/>
              </a:spcAft>
              <a:buNone/>
            </a:pPr>
            <a:r>
              <a:rPr b="0" i="0" lang="en-US" sz="1452" u="none" cap="none" strike="noStrike">
                <a:solidFill>
                  <a:schemeClr val="dk1"/>
                </a:solidFill>
                <a:latin typeface="Calibri"/>
                <a:ea typeface="Calibri"/>
                <a:cs typeface="Calibri"/>
                <a:sym typeface="Calibri"/>
              </a:rPr>
              <a:t>A malicious user can access the Sales Dashboard which discloses many critical </a:t>
            </a:r>
            <a:endParaRPr/>
          </a:p>
          <a:p>
            <a:pPr indent="0" lvl="0" marL="0" marR="0" rtl="0" algn="l">
              <a:spcBef>
                <a:spcPts val="0"/>
              </a:spcBef>
              <a:spcAft>
                <a:spcPts val="0"/>
              </a:spcAft>
              <a:buNone/>
            </a:pPr>
            <a:r>
              <a:rPr b="0" i="0" lang="en-US" sz="1452" u="none" cap="none" strike="noStrike">
                <a:solidFill>
                  <a:schemeClr val="dk1"/>
                </a:solidFill>
                <a:latin typeface="Calibri"/>
                <a:ea typeface="Calibri"/>
                <a:cs typeface="Calibri"/>
                <a:sym typeface="Calibri"/>
              </a:rPr>
              <a:t>information of organization including:</a:t>
            </a:r>
            <a:endParaRPr/>
          </a:p>
          <a:p>
            <a:pPr indent="-285750" lvl="0" marL="285750" marR="0" rtl="0" algn="l">
              <a:spcBef>
                <a:spcPts val="0"/>
              </a:spcBef>
              <a:spcAft>
                <a:spcPts val="0"/>
              </a:spcAft>
              <a:buClr>
                <a:schemeClr val="dk1"/>
              </a:buClr>
              <a:buSzPts val="1452"/>
              <a:buFont typeface="Arial"/>
              <a:buChar char="•"/>
            </a:pPr>
            <a:r>
              <a:rPr b="0" i="0" lang="en-US" sz="1452" u="none" cap="none" strike="noStrike">
                <a:solidFill>
                  <a:schemeClr val="dk1"/>
                </a:solidFill>
                <a:latin typeface="Calibri"/>
                <a:ea typeface="Calibri"/>
                <a:cs typeface="Calibri"/>
                <a:sym typeface="Calibri"/>
              </a:rPr>
              <a:t>Sales Trends</a:t>
            </a:r>
            <a:endParaRPr/>
          </a:p>
          <a:p>
            <a:pPr indent="-285750" lvl="0" marL="285750" marR="0" rtl="0" algn="l">
              <a:spcBef>
                <a:spcPts val="0"/>
              </a:spcBef>
              <a:spcAft>
                <a:spcPts val="0"/>
              </a:spcAft>
              <a:buClr>
                <a:schemeClr val="dk1"/>
              </a:buClr>
              <a:buSzPts val="1452"/>
              <a:buFont typeface="Arial"/>
              <a:buChar char="•"/>
            </a:pPr>
            <a:r>
              <a:rPr b="0" i="0" lang="en-US" sz="1452" u="none" cap="none" strike="noStrike">
                <a:solidFill>
                  <a:schemeClr val="dk1"/>
                </a:solidFill>
                <a:latin typeface="Calibri"/>
                <a:ea typeface="Calibri"/>
                <a:cs typeface="Calibri"/>
                <a:sym typeface="Calibri"/>
              </a:rPr>
              <a:t>Client information</a:t>
            </a:r>
            <a:endParaRPr/>
          </a:p>
          <a:p>
            <a:pPr indent="-285750" lvl="0" marL="285750" marR="0" rtl="0" algn="l">
              <a:spcBef>
                <a:spcPts val="0"/>
              </a:spcBef>
              <a:spcAft>
                <a:spcPts val="0"/>
              </a:spcAft>
              <a:buClr>
                <a:schemeClr val="dk1"/>
              </a:buClr>
              <a:buSzPts val="1452"/>
              <a:buFont typeface="Arial"/>
              <a:buChar char="•"/>
            </a:pPr>
            <a:r>
              <a:rPr b="0" i="0" lang="en-US" sz="1452" u="none" cap="none" strike="noStrike">
                <a:solidFill>
                  <a:schemeClr val="dk1"/>
                </a:solidFill>
                <a:latin typeface="Calibri"/>
                <a:ea typeface="Calibri"/>
                <a:cs typeface="Calibri"/>
                <a:sym typeface="Calibri"/>
              </a:rPr>
              <a:t>Leads information</a:t>
            </a:r>
            <a:endParaRPr/>
          </a:p>
          <a:p>
            <a:pPr indent="-285750" lvl="0" marL="285750" marR="0" rtl="0" algn="l">
              <a:spcBef>
                <a:spcPts val="0"/>
              </a:spcBef>
              <a:spcAft>
                <a:spcPts val="0"/>
              </a:spcAft>
              <a:buClr>
                <a:schemeClr val="dk1"/>
              </a:buClr>
              <a:buSzPts val="1452"/>
              <a:buFont typeface="Arial"/>
              <a:buChar char="•"/>
            </a:pPr>
            <a:r>
              <a:rPr b="0" i="0" lang="en-US" sz="1452" u="none" cap="none" strike="noStrike">
                <a:solidFill>
                  <a:schemeClr val="dk1"/>
                </a:solidFill>
                <a:latin typeface="Calibri"/>
                <a:ea typeface="Calibri"/>
                <a:cs typeface="Calibri"/>
                <a:sym typeface="Calibri"/>
              </a:rPr>
              <a:t>Sales </a:t>
            </a:r>
            <a:r>
              <a:rPr lang="en-US" sz="1452">
                <a:solidFill>
                  <a:schemeClr val="dk1"/>
                </a:solidFill>
                <a:latin typeface="Calibri"/>
                <a:ea typeface="Calibri"/>
                <a:cs typeface="Calibri"/>
                <a:sym typeface="Calibri"/>
              </a:rPr>
              <a:t>Calendar</a:t>
            </a:r>
            <a:r>
              <a:rPr b="0" i="0" lang="en-US" sz="1452" u="none" cap="none" strike="noStrike">
                <a:solidFill>
                  <a:schemeClr val="dk1"/>
                </a:solidFill>
                <a:latin typeface="Calibri"/>
                <a:ea typeface="Calibri"/>
                <a:cs typeface="Calibri"/>
                <a:sym typeface="Calibri"/>
              </a:rPr>
              <a:t> information</a:t>
            </a:r>
            <a:endParaRPr/>
          </a:p>
          <a:p>
            <a:pPr indent="-285750" lvl="0" marL="285750" marR="0" rtl="0" algn="l">
              <a:spcBef>
                <a:spcPts val="0"/>
              </a:spcBef>
              <a:spcAft>
                <a:spcPts val="0"/>
              </a:spcAft>
              <a:buClr>
                <a:schemeClr val="dk1"/>
              </a:buClr>
              <a:buSzPts val="1452"/>
              <a:buFont typeface="Arial"/>
              <a:buChar char="•"/>
            </a:pPr>
            <a:r>
              <a:rPr b="0" i="0" lang="en-US" sz="1452" u="none" cap="none" strike="noStrike">
                <a:solidFill>
                  <a:schemeClr val="dk1"/>
                </a:solidFill>
                <a:latin typeface="Calibri"/>
                <a:ea typeface="Calibri"/>
                <a:cs typeface="Calibri"/>
                <a:sym typeface="Calibri"/>
              </a:rPr>
              <a:t>Income and revenue information</a:t>
            </a:r>
            <a:endParaRPr/>
          </a:p>
          <a:p>
            <a:pPr indent="-285750" lvl="0" marL="285750" marR="0" rtl="0" algn="l">
              <a:spcBef>
                <a:spcPts val="0"/>
              </a:spcBef>
              <a:spcAft>
                <a:spcPts val="0"/>
              </a:spcAft>
              <a:buClr>
                <a:schemeClr val="dk1"/>
              </a:buClr>
              <a:buSzPts val="1452"/>
              <a:buFont typeface="Arial"/>
              <a:buChar char="•"/>
            </a:pPr>
            <a:r>
              <a:rPr b="0" i="0" lang="en-US" sz="1452" u="none" cap="none" strike="noStrike">
                <a:solidFill>
                  <a:schemeClr val="dk1"/>
                </a:solidFill>
                <a:latin typeface="Calibri"/>
                <a:ea typeface="Calibri"/>
                <a:cs typeface="Calibri"/>
                <a:sym typeface="Calibri"/>
              </a:rPr>
              <a:t>And much more…</a:t>
            </a:r>
            <a:endParaRPr b="0" i="0" sz="1452"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1600840" y="0"/>
            <a:ext cx="6153758" cy="10223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POC</a:t>
            </a:r>
            <a:endParaRPr/>
          </a:p>
        </p:txBody>
      </p:sp>
      <p:sp>
        <p:nvSpPr>
          <p:cNvPr id="231" name="Google Shape;231;p34"/>
          <p:cNvSpPr txBox="1"/>
          <p:nvPr>
            <p:ph idx="12" type="sldNum"/>
          </p:nvPr>
        </p:nvSpPr>
        <p:spPr>
          <a:xfrm rot="-5400000">
            <a:off x="11188966" y="5589604"/>
            <a:ext cx="1316039" cy="45264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2" name="Google Shape;232;p34"/>
          <p:cNvPicPr preferRelativeResize="0"/>
          <p:nvPr/>
        </p:nvPicPr>
        <p:blipFill rotWithShape="1">
          <a:blip r:embed="rId3">
            <a:alphaModFix/>
          </a:blip>
          <a:srcRect b="0" l="0" r="0" t="4923"/>
          <a:stretch/>
        </p:blipFill>
        <p:spPr>
          <a:xfrm>
            <a:off x="1669996" y="1535502"/>
            <a:ext cx="8575382" cy="4835330"/>
          </a:xfrm>
          <a:prstGeom prst="rect">
            <a:avLst/>
          </a:prstGeom>
          <a:solidFill>
            <a:schemeClr val="dk1"/>
          </a:solidFill>
          <a:ln cap="flat" cmpd="sng" w="9525">
            <a:solidFill>
              <a:srgbClr val="7A7A7A"/>
            </a:solidFill>
            <a:prstDash val="solid"/>
            <a:round/>
            <a:headEnd len="sm" w="sm" type="none"/>
            <a:tailEnd len="sm" w="sm" type="none"/>
          </a:ln>
        </p:spPr>
      </p:pic>
      <p:sp>
        <p:nvSpPr>
          <p:cNvPr id="233" name="Google Shape;233;p34"/>
          <p:cNvSpPr/>
          <p:nvPr/>
        </p:nvSpPr>
        <p:spPr>
          <a:xfrm>
            <a:off x="2861095" y="1539669"/>
            <a:ext cx="356558" cy="280505"/>
          </a:xfrm>
          <a:prstGeom prst="rect">
            <a:avLst/>
          </a:prstGeom>
          <a:solidFill>
            <a:schemeClr val="dk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4" name="Google Shape;234;p34"/>
          <p:cNvSpPr/>
          <p:nvPr/>
        </p:nvSpPr>
        <p:spPr>
          <a:xfrm>
            <a:off x="4359215" y="1924982"/>
            <a:ext cx="204158" cy="128105"/>
          </a:xfrm>
          <a:prstGeom prst="rect">
            <a:avLst/>
          </a:prstGeom>
          <a:solidFill>
            <a:schemeClr val="dk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5" name="Google Shape;235;p34"/>
          <p:cNvSpPr/>
          <p:nvPr/>
        </p:nvSpPr>
        <p:spPr>
          <a:xfrm>
            <a:off x="7515934" y="1924982"/>
            <a:ext cx="204158" cy="128105"/>
          </a:xfrm>
          <a:prstGeom prst="rect">
            <a:avLst/>
          </a:prstGeom>
          <a:solidFill>
            <a:schemeClr val="dk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6" name="Google Shape;236;p34"/>
          <p:cNvSpPr/>
          <p:nvPr/>
        </p:nvSpPr>
        <p:spPr>
          <a:xfrm>
            <a:off x="4316082" y="4147907"/>
            <a:ext cx="204158" cy="128105"/>
          </a:xfrm>
          <a:prstGeom prst="rect">
            <a:avLst/>
          </a:prstGeom>
          <a:solidFill>
            <a:schemeClr val="dk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7" name="Google Shape;237;p34"/>
          <p:cNvSpPr/>
          <p:nvPr/>
        </p:nvSpPr>
        <p:spPr>
          <a:xfrm>
            <a:off x="7515934" y="4147907"/>
            <a:ext cx="204158" cy="128105"/>
          </a:xfrm>
          <a:prstGeom prst="rect">
            <a:avLst/>
          </a:prstGeom>
          <a:solidFill>
            <a:schemeClr val="dk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1600840" y="0"/>
            <a:ext cx="6153758" cy="10223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POC</a:t>
            </a:r>
            <a:endParaRPr/>
          </a:p>
        </p:txBody>
      </p:sp>
      <p:sp>
        <p:nvSpPr>
          <p:cNvPr id="243" name="Google Shape;243;p35"/>
          <p:cNvSpPr txBox="1"/>
          <p:nvPr>
            <p:ph idx="12" type="sldNum"/>
          </p:nvPr>
        </p:nvSpPr>
        <p:spPr>
          <a:xfrm rot="-5400000">
            <a:off x="11188966" y="5589604"/>
            <a:ext cx="1316039" cy="45264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4" name="Google Shape;244;p35"/>
          <p:cNvPicPr preferRelativeResize="0"/>
          <p:nvPr/>
        </p:nvPicPr>
        <p:blipFill rotWithShape="1">
          <a:blip r:embed="rId3">
            <a:alphaModFix/>
          </a:blip>
          <a:srcRect b="0" l="0" r="0" t="4326"/>
          <a:stretch/>
        </p:blipFill>
        <p:spPr>
          <a:xfrm>
            <a:off x="1808309" y="1500996"/>
            <a:ext cx="8359452" cy="477305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1600840" y="0"/>
            <a:ext cx="6153758" cy="10223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POC</a:t>
            </a:r>
            <a:endParaRPr/>
          </a:p>
        </p:txBody>
      </p:sp>
      <p:sp>
        <p:nvSpPr>
          <p:cNvPr id="250" name="Google Shape;250;p36"/>
          <p:cNvSpPr txBox="1"/>
          <p:nvPr>
            <p:ph idx="12" type="sldNum"/>
          </p:nvPr>
        </p:nvSpPr>
        <p:spPr>
          <a:xfrm rot="-5400000">
            <a:off x="11188966" y="5589604"/>
            <a:ext cx="1316039" cy="45264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1" name="Google Shape;251;p36"/>
          <p:cNvPicPr preferRelativeResize="0"/>
          <p:nvPr/>
        </p:nvPicPr>
        <p:blipFill rotWithShape="1">
          <a:blip r:embed="rId3">
            <a:alphaModFix/>
          </a:blip>
          <a:srcRect b="0" l="0" r="0" t="4561"/>
          <a:stretch/>
        </p:blipFill>
        <p:spPr>
          <a:xfrm>
            <a:off x="1753250" y="1250900"/>
            <a:ext cx="8720750" cy="4974824"/>
          </a:xfrm>
          <a:prstGeom prst="rect">
            <a:avLst/>
          </a:prstGeom>
          <a:noFill/>
          <a:ln cap="flat" cmpd="sng" w="9525">
            <a:solidFill>
              <a:schemeClr val="accent1"/>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1600840" y="0"/>
            <a:ext cx="6153758" cy="10223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POC</a:t>
            </a:r>
            <a:endParaRPr/>
          </a:p>
        </p:txBody>
      </p:sp>
      <p:sp>
        <p:nvSpPr>
          <p:cNvPr id="257" name="Google Shape;257;p37"/>
          <p:cNvSpPr txBox="1"/>
          <p:nvPr>
            <p:ph idx="12" type="sldNum"/>
          </p:nvPr>
        </p:nvSpPr>
        <p:spPr>
          <a:xfrm rot="-5400000">
            <a:off x="11188966" y="5589604"/>
            <a:ext cx="1316039" cy="45264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8" name="Google Shape;258;p37"/>
          <p:cNvPicPr preferRelativeResize="0"/>
          <p:nvPr/>
        </p:nvPicPr>
        <p:blipFill rotWithShape="1">
          <a:blip r:embed="rId3">
            <a:alphaModFix/>
          </a:blip>
          <a:srcRect b="0" l="0" r="0" t="5598"/>
          <a:stretch/>
        </p:blipFill>
        <p:spPr>
          <a:xfrm>
            <a:off x="1739153" y="1449238"/>
            <a:ext cx="8273651" cy="5098633"/>
          </a:xfrm>
          <a:prstGeom prst="rect">
            <a:avLst/>
          </a:prstGeom>
          <a:solidFill>
            <a:schemeClr val="dk1"/>
          </a:solidFill>
          <a:ln cap="flat" cmpd="sng" w="9525">
            <a:solidFill>
              <a:schemeClr val="accent1"/>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Recommendation</a:t>
            </a:r>
            <a:endParaRPr/>
          </a:p>
        </p:txBody>
      </p:sp>
      <p:sp>
        <p:nvSpPr>
          <p:cNvPr id="264" name="Google Shape;264;p38"/>
          <p:cNvSpPr txBox="1"/>
          <p:nvPr>
            <p:ph idx="1" type="body"/>
          </p:nvPr>
        </p:nvSpPr>
        <p:spPr>
          <a:xfrm>
            <a:off x="838200" y="1515074"/>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sz="2400"/>
              <a:t>Take the following precautions:</a:t>
            </a:r>
            <a:endParaRPr/>
          </a:p>
          <a:p>
            <a:pPr indent="-228600" lvl="1" marL="685800" rtl="0" algn="l">
              <a:lnSpc>
                <a:spcPct val="90000"/>
              </a:lnSpc>
              <a:spcBef>
                <a:spcPts val="500"/>
              </a:spcBef>
              <a:spcAft>
                <a:spcPts val="0"/>
              </a:spcAft>
              <a:buClr>
                <a:schemeClr val="dk1"/>
              </a:buClr>
              <a:buSzPts val="2000"/>
              <a:buChar char="•"/>
            </a:pPr>
            <a:r>
              <a:rPr lang="en-US" sz="2000"/>
              <a:t>Use a strong password 8 character or more in length with alphanumerics and symbols</a:t>
            </a:r>
            <a:endParaRPr/>
          </a:p>
          <a:p>
            <a:pPr indent="-228600" lvl="1" marL="685800" rtl="0" algn="l">
              <a:lnSpc>
                <a:spcPct val="90000"/>
              </a:lnSpc>
              <a:spcBef>
                <a:spcPts val="500"/>
              </a:spcBef>
              <a:spcAft>
                <a:spcPts val="0"/>
              </a:spcAft>
              <a:buClr>
                <a:schemeClr val="dk1"/>
              </a:buClr>
              <a:buSzPts val="2000"/>
              <a:buChar char="•"/>
            </a:pPr>
            <a:r>
              <a:rPr lang="en-US" sz="2000"/>
              <a:t>It should not contain personal/guessable information</a:t>
            </a:r>
            <a:endParaRPr/>
          </a:p>
          <a:p>
            <a:pPr indent="-228600" lvl="1" marL="685800" rtl="0" algn="l">
              <a:lnSpc>
                <a:spcPct val="90000"/>
              </a:lnSpc>
              <a:spcBef>
                <a:spcPts val="500"/>
              </a:spcBef>
              <a:spcAft>
                <a:spcPts val="0"/>
              </a:spcAft>
              <a:buClr>
                <a:schemeClr val="dk1"/>
              </a:buClr>
              <a:buSzPts val="2000"/>
              <a:buChar char="•"/>
            </a:pPr>
            <a:r>
              <a:rPr lang="en-US" sz="2000"/>
              <a:t>Do not reuse passwords</a:t>
            </a:r>
            <a:endParaRPr/>
          </a:p>
          <a:p>
            <a:pPr indent="-228600" lvl="1" marL="685800" rtl="0" algn="l">
              <a:lnSpc>
                <a:spcPct val="90000"/>
              </a:lnSpc>
              <a:spcBef>
                <a:spcPts val="500"/>
              </a:spcBef>
              <a:spcAft>
                <a:spcPts val="0"/>
              </a:spcAft>
              <a:buClr>
                <a:schemeClr val="dk1"/>
              </a:buClr>
              <a:buSzPts val="2000"/>
              <a:buChar char="•"/>
            </a:pPr>
            <a:r>
              <a:rPr lang="en-US" sz="2000"/>
              <a:t>Disable default accounts and users</a:t>
            </a:r>
            <a:endParaRPr/>
          </a:p>
          <a:p>
            <a:pPr indent="-228600" lvl="1" marL="685800" rtl="0" algn="l">
              <a:lnSpc>
                <a:spcPct val="90000"/>
              </a:lnSpc>
              <a:spcBef>
                <a:spcPts val="500"/>
              </a:spcBef>
              <a:spcAft>
                <a:spcPts val="0"/>
              </a:spcAft>
              <a:buClr>
                <a:schemeClr val="dk1"/>
              </a:buClr>
              <a:buSzPts val="2000"/>
              <a:buChar char="•"/>
            </a:pPr>
            <a:r>
              <a:rPr lang="en-US" sz="2000"/>
              <a:t>Change all passwords to strong unique passwords</a:t>
            </a:r>
            <a:endParaRPr/>
          </a:p>
          <a:p>
            <a:pPr indent="-101600" lvl="1" marL="685800" rtl="0" algn="l">
              <a:lnSpc>
                <a:spcPct val="90000"/>
              </a:lnSpc>
              <a:spcBef>
                <a:spcPts val="500"/>
              </a:spcBef>
              <a:spcAft>
                <a:spcPts val="0"/>
              </a:spcAft>
              <a:buClr>
                <a:schemeClr val="dk1"/>
              </a:buClr>
              <a:buSzPts val="2000"/>
              <a:buNone/>
            </a:pPr>
            <a:r>
              <a:t/>
            </a:r>
            <a:endParaRPr sz="2000"/>
          </a:p>
          <a:p>
            <a:pPr indent="-101600" lvl="1" marL="685800" rtl="0" algn="l">
              <a:lnSpc>
                <a:spcPct val="90000"/>
              </a:lnSpc>
              <a:spcBef>
                <a:spcPts val="500"/>
              </a:spcBef>
              <a:spcAft>
                <a:spcPts val="0"/>
              </a:spcAft>
              <a:buClr>
                <a:schemeClr val="dk1"/>
              </a:buClr>
              <a:buSzPts val="2000"/>
              <a:buNone/>
            </a:pPr>
            <a:r>
              <a:t/>
            </a:r>
            <a:endParaRPr sz="2000"/>
          </a:p>
          <a:p>
            <a:pPr indent="-101600" lvl="1" marL="685800" rtl="0" algn="l">
              <a:lnSpc>
                <a:spcPct val="90000"/>
              </a:lnSpc>
              <a:spcBef>
                <a:spcPts val="500"/>
              </a:spcBef>
              <a:spcAft>
                <a:spcPts val="0"/>
              </a:spcAft>
              <a:buClr>
                <a:schemeClr val="dk1"/>
              </a:buClr>
              <a:buSzPts val="2000"/>
              <a:buNone/>
            </a:pPr>
            <a:r>
              <a:t/>
            </a:r>
            <a:endParaRPr sz="2000"/>
          </a:p>
        </p:txBody>
      </p:sp>
      <p:sp>
        <p:nvSpPr>
          <p:cNvPr id="265" name="Google Shape;265;p38"/>
          <p:cNvSpPr/>
          <p:nvPr/>
        </p:nvSpPr>
        <p:spPr>
          <a:xfrm>
            <a:off x="838200" y="4960513"/>
            <a:ext cx="113538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en-US" sz="1800" u="none" cap="none" strike="noStrike">
                <a:solidFill>
                  <a:schemeClr val="dk1"/>
                </a:solidFill>
                <a:latin typeface="Calibri"/>
                <a:ea typeface="Calibri"/>
                <a:cs typeface="Calibri"/>
                <a:sym typeface="Calibri"/>
              </a:rPr>
              <a:t>https://www.owasp.org/index.php/Testing_for_weak_password_change_or_reset_functionalities_(OTG-AUTHN-009)</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https://www.owasp.org/index.php/Default_Passwords</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https://www.us-cert.gov/ncas/alerts/TA13-175A</a:t>
            </a:r>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sp>
        <p:nvSpPr>
          <p:cNvPr id="266" name="Google Shape;266;p38"/>
          <p:cNvSpPr txBox="1"/>
          <p:nvPr/>
        </p:nvSpPr>
        <p:spPr>
          <a:xfrm>
            <a:off x="838200" y="3536770"/>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lang="en-US" sz="4400" u="none">
                <a:solidFill>
                  <a:schemeClr val="dk1"/>
                </a:solidFill>
                <a:latin typeface="Calibri"/>
                <a:ea typeface="Calibri"/>
                <a:cs typeface="Calibri"/>
                <a:sym typeface="Calibri"/>
              </a:rPr>
              <a:t>References:</a:t>
            </a:r>
            <a:endParaRPr b="0" sz="4400" u="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9"/>
          <p:cNvSpPr txBox="1"/>
          <p:nvPr>
            <p:ph idx="12" type="sldNum"/>
          </p:nvPr>
        </p:nvSpPr>
        <p:spPr>
          <a:xfrm rot="-5400000">
            <a:off x="11188966" y="5589604"/>
            <a:ext cx="1316039" cy="45264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2" name="Google Shape;272;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3. Account Takeover Using OTP Bypass</a:t>
            </a:r>
            <a:endParaRPr/>
          </a:p>
        </p:txBody>
      </p:sp>
      <p:graphicFrame>
        <p:nvGraphicFramePr>
          <p:cNvPr id="273" name="Google Shape;273;p39"/>
          <p:cNvGraphicFramePr/>
          <p:nvPr/>
        </p:nvGraphicFramePr>
        <p:xfrm>
          <a:off x="2137423" y="2224215"/>
          <a:ext cx="3000000" cy="3000000"/>
        </p:xfrm>
        <a:graphic>
          <a:graphicData uri="http://schemas.openxmlformats.org/drawingml/2006/table">
            <a:tbl>
              <a:tblPr bandRow="1" firstRow="1">
                <a:noFill/>
                <a:tableStyleId>{51015F43-4BEC-485C-AC9F-371C459AA63F}</a:tableStyleId>
              </a:tblPr>
              <a:tblGrid>
                <a:gridCol w="1413550"/>
                <a:gridCol w="6695825"/>
              </a:tblGrid>
              <a:tr h="415125">
                <a:tc>
                  <a:txBody>
                    <a:bodyPr/>
                    <a:lstStyle/>
                    <a:p>
                      <a:pPr indent="0" lvl="0" marL="0" marR="0" rtl="0" algn="ctr">
                        <a:spcBef>
                          <a:spcPts val="0"/>
                        </a:spcBef>
                        <a:spcAft>
                          <a:spcPts val="0"/>
                        </a:spcAft>
                        <a:buNone/>
                      </a:pPr>
                      <a:r>
                        <a:t/>
                      </a:r>
                      <a:endParaRPr sz="1600"/>
                    </a:p>
                  </a:txBody>
                  <a:tcPr marT="41500" marB="41500" marR="83000" marL="83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1500" marB="41500" marR="83000" marL="83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2406650">
                <a:tc>
                  <a:txBody>
                    <a:bodyPr/>
                    <a:lstStyle/>
                    <a:p>
                      <a:pPr indent="0" lvl="0" marL="0" marR="0" rtl="0" algn="ctr">
                        <a:spcBef>
                          <a:spcPts val="0"/>
                        </a:spcBef>
                        <a:spcAft>
                          <a:spcPts val="0"/>
                        </a:spcAft>
                        <a:buNone/>
                      </a:pPr>
                      <a:r>
                        <a:rPr lang="en-US" sz="1600">
                          <a:solidFill>
                            <a:srgbClr val="FFFFFF"/>
                          </a:solidFill>
                          <a:latin typeface="Calibri"/>
                          <a:ea typeface="Calibri"/>
                          <a:cs typeface="Calibri"/>
                          <a:sym typeface="Calibri"/>
                        </a:rPr>
                        <a:t>Account Takeover Using OTP Bypass </a:t>
                      </a:r>
                      <a:r>
                        <a:rPr lang="en-US" sz="1300">
                          <a:solidFill>
                            <a:srgbClr val="FFFFFF"/>
                          </a:solidFill>
                          <a:latin typeface="Calibri"/>
                          <a:ea typeface="Calibri"/>
                          <a:cs typeface="Calibri"/>
                          <a:sym typeface="Calibri"/>
                        </a:rPr>
                        <a:t>(Critical)</a:t>
                      </a:r>
                      <a:endParaRPr sz="1300">
                        <a:solidFill>
                          <a:srgbClr val="FFFFFF"/>
                        </a:solidFill>
                        <a:latin typeface="Calibri"/>
                        <a:ea typeface="Calibri"/>
                        <a:cs typeface="Calibri"/>
                        <a:sym typeface="Calibri"/>
                      </a:endParaRPr>
                    </a:p>
                  </a:txBody>
                  <a:tcPr marT="41500" marB="41500" marR="83000" marL="830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00000"/>
                    </a:solidFill>
                  </a:tcPr>
                </a:tc>
                <a:tc>
                  <a:txBody>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The below mentioned login page allows login via OTP which can be bruteforced</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300">
                          <a:solidFill>
                            <a:schemeClr val="dk1"/>
                          </a:solidFill>
                          <a:latin typeface="Calibri"/>
                          <a:ea typeface="Calibri"/>
                          <a:cs typeface="Calibri"/>
                          <a:sym typeface="Calibri"/>
                        </a:rPr>
                        <a:t>Affected URL :</a:t>
                      </a:r>
                      <a:endParaRPr b="0" i="0" sz="1300" u="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300"/>
                        <a:buFont typeface="Arial"/>
                        <a:buChar char="•"/>
                      </a:pPr>
                      <a:r>
                        <a:rPr b="0" i="0" lang="en-US" sz="1300" u="none" strike="noStrike">
                          <a:solidFill>
                            <a:schemeClr val="dk1"/>
                          </a:solidFill>
                          <a:latin typeface="Calibri"/>
                          <a:ea typeface="Calibri"/>
                          <a:cs typeface="Calibri"/>
                          <a:sym typeface="Calibri"/>
                        </a:rPr>
                        <a:t>http://url.com/login_via_OTP.php</a:t>
                      </a:r>
                      <a:endParaRPr b="0" i="0" sz="1300" u="none" strike="noStrike">
                        <a:solidFill>
                          <a:schemeClr val="dk1"/>
                        </a:solidFill>
                        <a:latin typeface="Calibri"/>
                        <a:ea typeface="Calibri"/>
                        <a:cs typeface="Calibri"/>
                        <a:sym typeface="Calibri"/>
                      </a:endParaRPr>
                    </a:p>
                    <a:p>
                      <a:pPr indent="-203200" lvl="0" marL="285750" marR="0" rtl="0" algn="l">
                        <a:spcBef>
                          <a:spcPts val="0"/>
                        </a:spcBef>
                        <a:spcAft>
                          <a:spcPts val="0"/>
                        </a:spcAft>
                        <a:buClr>
                          <a:schemeClr val="dk1"/>
                        </a:buClr>
                        <a:buSzPts val="1300"/>
                        <a:buFont typeface="Arial"/>
                        <a:buNone/>
                      </a:pPr>
                      <a:r>
                        <a:t/>
                      </a:r>
                      <a:endParaRPr b="0" sz="13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300"/>
                        <a:buFont typeface="Arial"/>
                        <a:buNone/>
                      </a:pPr>
                      <a:r>
                        <a:rPr b="1" lang="en-US" sz="1300">
                          <a:solidFill>
                            <a:schemeClr val="dk1"/>
                          </a:solidFill>
                          <a:latin typeface="Calibri"/>
                          <a:ea typeface="Calibri"/>
                          <a:cs typeface="Calibri"/>
                          <a:sym typeface="Calibri"/>
                        </a:rPr>
                        <a:t>Affected</a:t>
                      </a:r>
                      <a:r>
                        <a:rPr b="1" lang="en-US" sz="1300">
                          <a:solidFill>
                            <a:schemeClr val="dk1"/>
                          </a:solidFill>
                          <a:latin typeface="Calibri"/>
                          <a:ea typeface="Calibri"/>
                          <a:cs typeface="Calibri"/>
                          <a:sym typeface="Calibri"/>
                        </a:rPr>
                        <a:t> Parameters</a:t>
                      </a:r>
                      <a:r>
                        <a:rPr b="1" lang="en-US" sz="1300">
                          <a:solidFill>
                            <a:schemeClr val="dk1"/>
                          </a:solidFill>
                          <a:latin typeface="Calibri"/>
                          <a:ea typeface="Calibri"/>
                          <a:cs typeface="Calibri"/>
                          <a:sym typeface="Calibri"/>
                        </a:rPr>
                        <a:t> :</a:t>
                      </a:r>
                      <a:endParaRPr b="0" sz="13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300"/>
                        <a:buFont typeface="Arial"/>
                        <a:buChar char="•"/>
                      </a:pPr>
                      <a:r>
                        <a:rPr b="0" lang="en-US" sz="1300">
                          <a:solidFill>
                            <a:schemeClr val="dk1"/>
                          </a:solidFill>
                          <a:latin typeface="Calibri"/>
                          <a:ea typeface="Calibri"/>
                          <a:cs typeface="Calibri"/>
                          <a:sym typeface="Calibri"/>
                        </a:rPr>
                        <a:t>OTP (POST</a:t>
                      </a:r>
                      <a:r>
                        <a:rPr b="0" lang="en-US" sz="1300">
                          <a:solidFill>
                            <a:schemeClr val="dk1"/>
                          </a:solidFill>
                          <a:latin typeface="Calibri"/>
                          <a:ea typeface="Calibri"/>
                          <a:cs typeface="Calibri"/>
                          <a:sym typeface="Calibri"/>
                        </a:rPr>
                        <a:t> parameters)</a:t>
                      </a:r>
                      <a:endParaRPr b="0" sz="1300">
                        <a:solidFill>
                          <a:schemeClr val="dk1"/>
                        </a:solidFill>
                        <a:latin typeface="Calibri"/>
                        <a:ea typeface="Calibri"/>
                        <a:cs typeface="Calibri"/>
                        <a:sym typeface="Calibri"/>
                      </a:endParaRPr>
                    </a:p>
                    <a:p>
                      <a:pPr indent="-203200" lvl="0" marL="285750" marR="0" rtl="0" algn="l">
                        <a:spcBef>
                          <a:spcPts val="0"/>
                        </a:spcBef>
                        <a:spcAft>
                          <a:spcPts val="0"/>
                        </a:spcAft>
                        <a:buClr>
                          <a:schemeClr val="dk1"/>
                        </a:buClr>
                        <a:buSzPts val="1300"/>
                        <a:buFont typeface="Arial"/>
                        <a:buNone/>
                      </a:pPr>
                      <a:r>
                        <a:t/>
                      </a:r>
                      <a:endParaRPr b="0" sz="1300">
                        <a:solidFill>
                          <a:schemeClr val="dk1"/>
                        </a:solidFill>
                        <a:latin typeface="Calibri"/>
                        <a:ea typeface="Calibri"/>
                        <a:cs typeface="Calibri"/>
                        <a:sym typeface="Calibri"/>
                      </a:endParaRPr>
                    </a:p>
                    <a:p>
                      <a:pPr indent="-203200" lvl="0" marL="285750" marR="0" rtl="0" algn="l">
                        <a:spcBef>
                          <a:spcPts val="0"/>
                        </a:spcBef>
                        <a:spcAft>
                          <a:spcPts val="0"/>
                        </a:spcAft>
                        <a:buClr>
                          <a:schemeClr val="dk1"/>
                        </a:buClr>
                        <a:buSzPts val="1300"/>
                        <a:buFont typeface="Arial"/>
                        <a:buNone/>
                      </a:pPr>
                      <a:r>
                        <a:t/>
                      </a:r>
                      <a:endParaRPr b="0" sz="1300">
                        <a:solidFill>
                          <a:schemeClr val="dk1"/>
                        </a:solidFill>
                        <a:latin typeface="Calibri"/>
                        <a:ea typeface="Calibri"/>
                        <a:cs typeface="Calibri"/>
                        <a:sym typeface="Calibri"/>
                      </a:endParaRPr>
                    </a:p>
                  </a:txBody>
                  <a:tcPr marT="41500" marB="41500" marR="83000" marL="83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0"/>
          <p:cNvSpPr txBox="1"/>
          <p:nvPr>
            <p:ph idx="12" type="sldNum"/>
          </p:nvPr>
        </p:nvSpPr>
        <p:spPr>
          <a:xfrm rot="-5400000">
            <a:off x="11188966" y="5589604"/>
            <a:ext cx="1316039" cy="45264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9" name="Google Shape;279;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3. Account Takeover Using OTP Bypass</a:t>
            </a:r>
            <a:endParaRPr/>
          </a:p>
        </p:txBody>
      </p:sp>
      <p:graphicFrame>
        <p:nvGraphicFramePr>
          <p:cNvPr id="280" name="Google Shape;280;p40"/>
          <p:cNvGraphicFramePr/>
          <p:nvPr/>
        </p:nvGraphicFramePr>
        <p:xfrm>
          <a:off x="2218498" y="2191790"/>
          <a:ext cx="3000000" cy="3000000"/>
        </p:xfrm>
        <a:graphic>
          <a:graphicData uri="http://schemas.openxmlformats.org/drawingml/2006/table">
            <a:tbl>
              <a:tblPr bandRow="1" firstRow="1">
                <a:noFill/>
                <a:tableStyleId>{51015F43-4BEC-485C-AC9F-371C459AA63F}</a:tableStyleId>
              </a:tblPr>
              <a:tblGrid>
                <a:gridCol w="1413550"/>
                <a:gridCol w="6695825"/>
              </a:tblGrid>
              <a:tr h="415125">
                <a:tc>
                  <a:txBody>
                    <a:bodyPr/>
                    <a:lstStyle/>
                    <a:p>
                      <a:pPr indent="0" lvl="0" marL="0" marR="0" rtl="0" algn="ctr">
                        <a:spcBef>
                          <a:spcPts val="0"/>
                        </a:spcBef>
                        <a:spcAft>
                          <a:spcPts val="0"/>
                        </a:spcAft>
                        <a:buNone/>
                      </a:pPr>
                      <a:r>
                        <a:t/>
                      </a:r>
                      <a:endParaRPr sz="1600"/>
                    </a:p>
                  </a:txBody>
                  <a:tcPr marT="41500" marB="41500" marR="83000" marL="83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1500" marB="41500" marR="83000" marL="83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2406650">
                <a:tc>
                  <a:txBody>
                    <a:bodyPr/>
                    <a:lstStyle/>
                    <a:p>
                      <a:pPr indent="0" lvl="0" marL="0" marR="0" rtl="0" algn="ctr">
                        <a:spcBef>
                          <a:spcPts val="0"/>
                        </a:spcBef>
                        <a:spcAft>
                          <a:spcPts val="0"/>
                        </a:spcAft>
                        <a:buNone/>
                      </a:pPr>
                      <a:r>
                        <a:rPr lang="en-US" sz="1600">
                          <a:solidFill>
                            <a:srgbClr val="FFFFFF"/>
                          </a:solidFill>
                          <a:latin typeface="Calibri"/>
                          <a:ea typeface="Calibri"/>
                          <a:cs typeface="Calibri"/>
                          <a:sym typeface="Calibri"/>
                        </a:rPr>
                        <a:t>Account Takeover Using OTP Bypass </a:t>
                      </a:r>
                      <a:r>
                        <a:rPr lang="en-US" sz="1300">
                          <a:solidFill>
                            <a:srgbClr val="FFFFFF"/>
                          </a:solidFill>
                          <a:latin typeface="Calibri"/>
                          <a:ea typeface="Calibri"/>
                          <a:cs typeface="Calibri"/>
                          <a:sym typeface="Calibri"/>
                        </a:rPr>
                        <a:t>(Critical)</a:t>
                      </a:r>
                      <a:endParaRPr sz="1300">
                        <a:solidFill>
                          <a:srgbClr val="FFFFFF"/>
                        </a:solidFill>
                        <a:latin typeface="Calibri"/>
                        <a:ea typeface="Calibri"/>
                        <a:cs typeface="Calibri"/>
                        <a:sym typeface="Calibri"/>
                      </a:endParaRPr>
                    </a:p>
                  </a:txBody>
                  <a:tcPr marT="41500" marB="41500" marR="83000" marL="830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00000"/>
                    </a:solidFill>
                  </a:tcPr>
                </a:tc>
                <a:tc>
                  <a:txBody>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Similar issue is observed on the below mentioned login pages too</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300">
                          <a:solidFill>
                            <a:schemeClr val="dk1"/>
                          </a:solidFill>
                          <a:latin typeface="Calibri"/>
                          <a:ea typeface="Calibri"/>
                          <a:cs typeface="Calibri"/>
                          <a:sym typeface="Calibri"/>
                        </a:rPr>
                        <a:t>Affected URL :</a:t>
                      </a:r>
                      <a:endParaRPr b="0" i="0" sz="1300" u="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300"/>
                        <a:buFont typeface="Arial"/>
                        <a:buChar char="•"/>
                      </a:pPr>
                      <a:r>
                        <a:rPr b="0" i="0" lang="en-US" sz="1300" u="none" strike="noStrike">
                          <a:solidFill>
                            <a:schemeClr val="dk1"/>
                          </a:solidFill>
                          <a:latin typeface="Calibri"/>
                          <a:ea typeface="Calibri"/>
                          <a:cs typeface="Calibri"/>
                          <a:sym typeface="Calibri"/>
                        </a:rPr>
                        <a:t>http://url.com/admin/login_via_OTP.php</a:t>
                      </a:r>
                      <a:endParaRPr b="0" i="0" sz="1300" u="none" strike="noStrike">
                        <a:solidFill>
                          <a:schemeClr val="dk1"/>
                        </a:solidFill>
                        <a:latin typeface="Calibri"/>
                        <a:ea typeface="Calibri"/>
                        <a:cs typeface="Calibri"/>
                        <a:sym typeface="Calibri"/>
                      </a:endParaRPr>
                    </a:p>
                    <a:p>
                      <a:pPr indent="-203200" lvl="0" marL="285750" marR="0" rtl="0" algn="l">
                        <a:spcBef>
                          <a:spcPts val="0"/>
                        </a:spcBef>
                        <a:spcAft>
                          <a:spcPts val="0"/>
                        </a:spcAft>
                        <a:buClr>
                          <a:schemeClr val="dk1"/>
                        </a:buClr>
                        <a:buSzPts val="1300"/>
                        <a:buFont typeface="Arial"/>
                        <a:buNone/>
                      </a:pPr>
                      <a:r>
                        <a:t/>
                      </a:r>
                      <a:endParaRPr b="0" sz="13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300"/>
                        <a:buFont typeface="Arial"/>
                        <a:buNone/>
                      </a:pPr>
                      <a:r>
                        <a:rPr b="1" lang="en-US" sz="1300">
                          <a:solidFill>
                            <a:schemeClr val="dk1"/>
                          </a:solidFill>
                          <a:latin typeface="Calibri"/>
                          <a:ea typeface="Calibri"/>
                          <a:cs typeface="Calibri"/>
                          <a:sym typeface="Calibri"/>
                        </a:rPr>
                        <a:t>Affected</a:t>
                      </a:r>
                      <a:r>
                        <a:rPr b="1" lang="en-US" sz="1300">
                          <a:solidFill>
                            <a:schemeClr val="dk1"/>
                          </a:solidFill>
                          <a:latin typeface="Calibri"/>
                          <a:ea typeface="Calibri"/>
                          <a:cs typeface="Calibri"/>
                          <a:sym typeface="Calibri"/>
                        </a:rPr>
                        <a:t> Parameters</a:t>
                      </a:r>
                      <a:r>
                        <a:rPr b="1" lang="en-US" sz="1300">
                          <a:solidFill>
                            <a:schemeClr val="dk1"/>
                          </a:solidFill>
                          <a:latin typeface="Calibri"/>
                          <a:ea typeface="Calibri"/>
                          <a:cs typeface="Calibri"/>
                          <a:sym typeface="Calibri"/>
                        </a:rPr>
                        <a:t> :</a:t>
                      </a:r>
                      <a:endParaRPr b="0" sz="13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300"/>
                        <a:buFont typeface="Arial"/>
                        <a:buChar char="•"/>
                      </a:pPr>
                      <a:r>
                        <a:rPr b="0" lang="en-US" sz="1300">
                          <a:solidFill>
                            <a:schemeClr val="dk1"/>
                          </a:solidFill>
                          <a:latin typeface="Calibri"/>
                          <a:ea typeface="Calibri"/>
                          <a:cs typeface="Calibri"/>
                          <a:sym typeface="Calibri"/>
                        </a:rPr>
                        <a:t>code (POST</a:t>
                      </a:r>
                      <a:r>
                        <a:rPr b="0" lang="en-US" sz="1300">
                          <a:solidFill>
                            <a:schemeClr val="dk1"/>
                          </a:solidFill>
                          <a:latin typeface="Calibri"/>
                          <a:ea typeface="Calibri"/>
                          <a:cs typeface="Calibri"/>
                          <a:sym typeface="Calibri"/>
                        </a:rPr>
                        <a:t> parameters)</a:t>
                      </a:r>
                      <a:endParaRPr b="0" sz="1300">
                        <a:solidFill>
                          <a:schemeClr val="dk1"/>
                        </a:solidFill>
                        <a:latin typeface="Calibri"/>
                        <a:ea typeface="Calibri"/>
                        <a:cs typeface="Calibri"/>
                        <a:sym typeface="Calibri"/>
                      </a:endParaRPr>
                    </a:p>
                    <a:p>
                      <a:pPr indent="-203200" lvl="0" marL="285750" marR="0" rtl="0" algn="l">
                        <a:spcBef>
                          <a:spcPts val="0"/>
                        </a:spcBef>
                        <a:spcAft>
                          <a:spcPts val="0"/>
                        </a:spcAft>
                        <a:buClr>
                          <a:schemeClr val="dk1"/>
                        </a:buClr>
                        <a:buSzPts val="1300"/>
                        <a:buFont typeface="Arial"/>
                        <a:buNone/>
                      </a:pPr>
                      <a:r>
                        <a:t/>
                      </a:r>
                      <a:endParaRPr b="0" sz="1300">
                        <a:solidFill>
                          <a:schemeClr val="dk1"/>
                        </a:solidFill>
                        <a:latin typeface="Calibri"/>
                        <a:ea typeface="Calibri"/>
                        <a:cs typeface="Calibri"/>
                        <a:sym typeface="Calibri"/>
                      </a:endParaRPr>
                    </a:p>
                    <a:p>
                      <a:pPr indent="-203200" lvl="0" marL="285750" marR="0" rtl="0" algn="l">
                        <a:spcBef>
                          <a:spcPts val="0"/>
                        </a:spcBef>
                        <a:spcAft>
                          <a:spcPts val="0"/>
                        </a:spcAft>
                        <a:buClr>
                          <a:schemeClr val="dk1"/>
                        </a:buClr>
                        <a:buSzPts val="1300"/>
                        <a:buFont typeface="Arial"/>
                        <a:buNone/>
                      </a:pPr>
                      <a:r>
                        <a:t/>
                      </a:r>
                      <a:endParaRPr b="0" sz="1300">
                        <a:solidFill>
                          <a:schemeClr val="dk1"/>
                        </a:solidFill>
                        <a:latin typeface="Calibri"/>
                        <a:ea typeface="Calibri"/>
                        <a:cs typeface="Calibri"/>
                        <a:sym typeface="Calibri"/>
                      </a:endParaRPr>
                    </a:p>
                  </a:txBody>
                  <a:tcPr marT="41500" marB="41500" marR="83000" marL="83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Observation</a:t>
            </a:r>
            <a:endParaRPr/>
          </a:p>
        </p:txBody>
      </p:sp>
      <p:sp>
        <p:nvSpPr>
          <p:cNvPr id="286" name="Google Shape;286;p41"/>
          <p:cNvSpPr txBox="1"/>
          <p:nvPr>
            <p:ph idx="1" type="body"/>
          </p:nvPr>
        </p:nvSpPr>
        <p:spPr>
          <a:xfrm>
            <a:off x="838200" y="1050870"/>
            <a:ext cx="10515600" cy="4351338"/>
          </a:xfrm>
          <a:prstGeom prst="rect">
            <a:avLst/>
          </a:prstGeom>
          <a:noFill/>
          <a:ln>
            <a:noFill/>
          </a:ln>
        </p:spPr>
        <p:txBody>
          <a:bodyPr anchorCtr="0" anchor="t" bIns="45700" lIns="91425" spcFirstLastPara="1" rIns="91425" wrap="square" tIns="45700">
            <a:noAutofit/>
          </a:bodyPr>
          <a:lstStyle/>
          <a:p>
            <a:pPr indent="-285750" lvl="0" marL="285750" rtl="0" algn="l">
              <a:lnSpc>
                <a:spcPct val="90000"/>
              </a:lnSpc>
              <a:spcBef>
                <a:spcPts val="0"/>
              </a:spcBef>
              <a:spcAft>
                <a:spcPts val="0"/>
              </a:spcAft>
              <a:buClr>
                <a:schemeClr val="dk1"/>
              </a:buClr>
              <a:buSzPts val="2000"/>
              <a:buChar char="•"/>
            </a:pPr>
            <a:r>
              <a:rPr lang="en-US" sz="2000"/>
              <a:t>Navigate to </a:t>
            </a:r>
            <a:r>
              <a:rPr b="0" i="0" lang="en-US" sz="2000" u="sng" strike="noStrike">
                <a:solidFill>
                  <a:schemeClr val="hlink"/>
                </a:solidFill>
                <a:latin typeface="Calibri"/>
                <a:ea typeface="Calibri"/>
                <a:cs typeface="Calibri"/>
                <a:sym typeface="Calibri"/>
                <a:hlinkClick r:id="rId3"/>
              </a:rPr>
              <a:t>http://url.com/login_via_OTP.php</a:t>
            </a:r>
            <a:r>
              <a:rPr b="0" i="0" lang="en-US" sz="2000" u="none" strike="noStrike">
                <a:solidFill>
                  <a:schemeClr val="dk1"/>
                </a:solidFill>
                <a:latin typeface="Calibri"/>
                <a:ea typeface="Calibri"/>
                <a:cs typeface="Calibri"/>
                <a:sym typeface="Calibri"/>
              </a:rPr>
              <a:t> You will see user login page via OTP. Enter victim’s mobile number while capturing requests in a local proxy and click Get OTP</a:t>
            </a:r>
            <a:endParaRPr/>
          </a:p>
          <a:p>
            <a:pPr indent="-101600" lvl="0" marL="228600" rtl="0" algn="l">
              <a:lnSpc>
                <a:spcPct val="90000"/>
              </a:lnSpc>
              <a:spcBef>
                <a:spcPts val="1000"/>
              </a:spcBef>
              <a:spcAft>
                <a:spcPts val="0"/>
              </a:spcAft>
              <a:buClr>
                <a:schemeClr val="dk1"/>
              </a:buClr>
              <a:buSzPts val="2000"/>
              <a:buNone/>
            </a:pPr>
            <a:r>
              <a:t/>
            </a:r>
            <a:endParaRPr sz="2000"/>
          </a:p>
        </p:txBody>
      </p:sp>
      <p:pic>
        <p:nvPicPr>
          <p:cNvPr id="287" name="Google Shape;287;p41"/>
          <p:cNvPicPr preferRelativeResize="0"/>
          <p:nvPr/>
        </p:nvPicPr>
        <p:blipFill rotWithShape="1">
          <a:blip r:embed="rId4">
            <a:alphaModFix/>
          </a:blip>
          <a:srcRect b="0" l="0" r="0" t="0"/>
          <a:stretch/>
        </p:blipFill>
        <p:spPr>
          <a:xfrm>
            <a:off x="2484351" y="2165216"/>
            <a:ext cx="5858365" cy="2596565"/>
          </a:xfrm>
          <a:prstGeom prst="rect">
            <a:avLst/>
          </a:prstGeom>
          <a:noFill/>
          <a:ln>
            <a:noFill/>
          </a:ln>
        </p:spPr>
      </p:pic>
      <p:sp>
        <p:nvSpPr>
          <p:cNvPr id="288" name="Google Shape;288;p41"/>
          <p:cNvSpPr/>
          <p:nvPr/>
        </p:nvSpPr>
        <p:spPr>
          <a:xfrm>
            <a:off x="5105399" y="3364563"/>
            <a:ext cx="406880" cy="129136"/>
          </a:xfrm>
          <a:prstGeom prst="rect">
            <a:avLst/>
          </a:prstGeom>
          <a:solidFill>
            <a:schemeClr val="dk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pic>
        <p:nvPicPr>
          <p:cNvPr id="293" name="Google Shape;293;p42"/>
          <p:cNvPicPr preferRelativeResize="0"/>
          <p:nvPr/>
        </p:nvPicPr>
        <p:blipFill rotWithShape="1">
          <a:blip r:embed="rId3">
            <a:alphaModFix/>
          </a:blip>
          <a:srcRect b="0" l="0" r="40402" t="0"/>
          <a:stretch/>
        </p:blipFill>
        <p:spPr>
          <a:xfrm>
            <a:off x="1502614" y="1843087"/>
            <a:ext cx="6045499" cy="3171596"/>
          </a:xfrm>
          <a:prstGeom prst="rect">
            <a:avLst/>
          </a:prstGeom>
          <a:noFill/>
          <a:ln>
            <a:noFill/>
          </a:ln>
        </p:spPr>
      </p:pic>
      <p:sp>
        <p:nvSpPr>
          <p:cNvPr id="294" name="Google Shape;294;p42"/>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Observation</a:t>
            </a:r>
            <a:endParaRPr/>
          </a:p>
        </p:txBody>
      </p:sp>
      <p:sp>
        <p:nvSpPr>
          <p:cNvPr id="295" name="Google Shape;295;p42"/>
          <p:cNvSpPr txBox="1"/>
          <p:nvPr>
            <p:ph idx="1" type="body"/>
          </p:nvPr>
        </p:nvSpPr>
        <p:spPr>
          <a:xfrm>
            <a:off x="838200" y="1050870"/>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Following request will be generated containing OTP parameter. </a:t>
            </a:r>
            <a:endParaRPr b="1" sz="2000">
              <a:solidFill>
                <a:srgbClr val="FF0000"/>
              </a:solidFill>
            </a:endParaRPr>
          </a:p>
          <a:p>
            <a:pPr indent="-101600" lvl="0" marL="228600" rtl="0" algn="l">
              <a:lnSpc>
                <a:spcPct val="90000"/>
              </a:lnSpc>
              <a:spcBef>
                <a:spcPts val="1000"/>
              </a:spcBef>
              <a:spcAft>
                <a:spcPts val="0"/>
              </a:spcAft>
              <a:buClr>
                <a:schemeClr val="dk1"/>
              </a:buClr>
              <a:buSzPts val="2000"/>
              <a:buNone/>
            </a:pPr>
            <a:r>
              <a:t/>
            </a:r>
            <a:endParaRPr sz="2000"/>
          </a:p>
        </p:txBody>
      </p:sp>
      <p:sp>
        <p:nvSpPr>
          <p:cNvPr id="296" name="Google Shape;296;p42"/>
          <p:cNvSpPr/>
          <p:nvPr/>
        </p:nvSpPr>
        <p:spPr>
          <a:xfrm>
            <a:off x="2848334" y="3700520"/>
            <a:ext cx="3923401" cy="120981"/>
          </a:xfrm>
          <a:prstGeom prst="rect">
            <a:avLst/>
          </a:prstGeom>
          <a:solidFill>
            <a:schemeClr val="dk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42"/>
          <p:cNvSpPr/>
          <p:nvPr/>
        </p:nvSpPr>
        <p:spPr>
          <a:xfrm>
            <a:off x="2155166" y="1843087"/>
            <a:ext cx="3452004" cy="192747"/>
          </a:xfrm>
          <a:prstGeom prst="rect">
            <a:avLst/>
          </a:prstGeom>
          <a:solidFill>
            <a:schemeClr val="dk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8" name="Google Shape;298;p42"/>
          <p:cNvSpPr/>
          <p:nvPr/>
        </p:nvSpPr>
        <p:spPr>
          <a:xfrm>
            <a:off x="2647052" y="4751390"/>
            <a:ext cx="777636" cy="120981"/>
          </a:xfrm>
          <a:prstGeom prst="rect">
            <a:avLst/>
          </a:prstGeom>
          <a:solidFill>
            <a:schemeClr val="dk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9" name="Google Shape;299;p42"/>
          <p:cNvSpPr/>
          <p:nvPr/>
        </p:nvSpPr>
        <p:spPr>
          <a:xfrm>
            <a:off x="3666226" y="4666891"/>
            <a:ext cx="1086929" cy="276045"/>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Vulnerability Statistics</a:t>
            </a:r>
            <a:endParaRPr/>
          </a:p>
        </p:txBody>
      </p:sp>
      <p:graphicFrame>
        <p:nvGraphicFramePr>
          <p:cNvPr id="102" name="Google Shape;102;p16"/>
          <p:cNvGraphicFramePr/>
          <p:nvPr/>
        </p:nvGraphicFramePr>
        <p:xfrm>
          <a:off x="1838325" y="1825623"/>
          <a:ext cx="3000000" cy="3000000"/>
        </p:xfrm>
        <a:graphic>
          <a:graphicData uri="http://schemas.openxmlformats.org/drawingml/2006/table">
            <a:tbl>
              <a:tblPr bandRow="1" firstRow="1">
                <a:noFill/>
                <a:tableStyleId>{51015F43-4BEC-485C-AC9F-371C459AA63F}</a:tableStyleId>
              </a:tblPr>
              <a:tblGrid>
                <a:gridCol w="2419350"/>
              </a:tblGrid>
              <a:tr h="696925">
                <a:tc>
                  <a:txBody>
                    <a:bodyPr/>
                    <a:lstStyle/>
                    <a:p>
                      <a:pPr indent="0" lvl="0" marL="0" marR="0" rtl="0" algn="ctr">
                        <a:spcBef>
                          <a:spcPts val="0"/>
                        </a:spcBef>
                        <a:spcAft>
                          <a:spcPts val="0"/>
                        </a:spcAft>
                        <a:buNone/>
                      </a:pPr>
                      <a:r>
                        <a:rPr lang="en-US" sz="1800" u="none" cap="none" strike="noStrike"/>
                        <a:t>Critical</a:t>
                      </a:r>
                      <a:endParaRPr sz="1800" u="none" cap="none" strike="noStrike"/>
                    </a:p>
                  </a:txBody>
                  <a:tcPr marT="45725" marB="45725" marR="91450" marL="91450">
                    <a:solidFill>
                      <a:srgbClr val="C00000"/>
                    </a:solidFill>
                  </a:tcPr>
                </a:tc>
              </a:tr>
              <a:tr h="696925">
                <a:tc>
                  <a:txBody>
                    <a:bodyPr/>
                    <a:lstStyle/>
                    <a:p>
                      <a:pPr indent="0" lvl="0" marL="0" marR="0" rtl="0" algn="ctr">
                        <a:spcBef>
                          <a:spcPts val="0"/>
                        </a:spcBef>
                        <a:spcAft>
                          <a:spcPts val="0"/>
                        </a:spcAft>
                        <a:buNone/>
                      </a:pPr>
                      <a:r>
                        <a:rPr lang="en-US" sz="1800" u="none" cap="none" strike="noStrike"/>
                        <a:t>17</a:t>
                      </a:r>
                      <a:endParaRPr sz="1800" u="none" cap="none" strike="noStrike"/>
                    </a:p>
                  </a:txBody>
                  <a:tcPr marT="45725" marB="45725" marR="91450" marL="91450"/>
                </a:tc>
              </a:tr>
            </a:tbl>
          </a:graphicData>
        </a:graphic>
      </p:graphicFrame>
      <p:graphicFrame>
        <p:nvGraphicFramePr>
          <p:cNvPr id="103" name="Google Shape;103;p16"/>
          <p:cNvGraphicFramePr/>
          <p:nvPr/>
        </p:nvGraphicFramePr>
        <p:xfrm>
          <a:off x="4886325" y="1825623"/>
          <a:ext cx="3000000" cy="3000000"/>
        </p:xfrm>
        <a:graphic>
          <a:graphicData uri="http://schemas.openxmlformats.org/drawingml/2006/table">
            <a:tbl>
              <a:tblPr bandRow="1" firstRow="1">
                <a:noFill/>
                <a:tableStyleId>{51015F43-4BEC-485C-AC9F-371C459AA63F}</a:tableStyleId>
              </a:tblPr>
              <a:tblGrid>
                <a:gridCol w="2419350"/>
              </a:tblGrid>
              <a:tr h="696925">
                <a:tc>
                  <a:txBody>
                    <a:bodyPr/>
                    <a:lstStyle/>
                    <a:p>
                      <a:pPr indent="0" lvl="0" marL="0" marR="0" rtl="0" algn="ctr">
                        <a:spcBef>
                          <a:spcPts val="0"/>
                        </a:spcBef>
                        <a:spcAft>
                          <a:spcPts val="0"/>
                        </a:spcAft>
                        <a:buNone/>
                      </a:pPr>
                      <a:r>
                        <a:rPr lang="en-US" sz="1800" u="none" cap="none" strike="noStrike"/>
                        <a:t>Severe</a:t>
                      </a:r>
                      <a:endParaRPr sz="1800" u="none" cap="none" strike="noStrike"/>
                    </a:p>
                  </a:txBody>
                  <a:tcPr marT="45725" marB="45725" marR="91450" marL="91450">
                    <a:solidFill>
                      <a:srgbClr val="FF9900"/>
                    </a:solidFill>
                  </a:tcPr>
                </a:tc>
              </a:tr>
              <a:tr h="696925">
                <a:tc>
                  <a:txBody>
                    <a:bodyPr/>
                    <a:lstStyle/>
                    <a:p>
                      <a:pPr indent="0" lvl="0" marL="0" marR="0" rtl="0" algn="ctr">
                        <a:spcBef>
                          <a:spcPts val="0"/>
                        </a:spcBef>
                        <a:spcAft>
                          <a:spcPts val="0"/>
                        </a:spcAft>
                        <a:buNone/>
                      </a:pPr>
                      <a:r>
                        <a:rPr lang="en-US" sz="1800" u="none" cap="none" strike="noStrike"/>
                        <a:t>15</a:t>
                      </a:r>
                      <a:endParaRPr sz="1800" u="none" cap="none" strike="noStrike"/>
                    </a:p>
                  </a:txBody>
                  <a:tcPr marT="45725" marB="45725" marR="91450" marL="91450"/>
                </a:tc>
              </a:tr>
            </a:tbl>
          </a:graphicData>
        </a:graphic>
      </p:graphicFrame>
      <p:graphicFrame>
        <p:nvGraphicFramePr>
          <p:cNvPr id="104" name="Google Shape;104;p16"/>
          <p:cNvGraphicFramePr/>
          <p:nvPr/>
        </p:nvGraphicFramePr>
        <p:xfrm>
          <a:off x="7934325" y="1825623"/>
          <a:ext cx="3000000" cy="3000000"/>
        </p:xfrm>
        <a:graphic>
          <a:graphicData uri="http://schemas.openxmlformats.org/drawingml/2006/table">
            <a:tbl>
              <a:tblPr bandRow="1" firstRow="1">
                <a:noFill/>
                <a:tableStyleId>{51015F43-4BEC-485C-AC9F-371C459AA63F}</a:tableStyleId>
              </a:tblPr>
              <a:tblGrid>
                <a:gridCol w="2419350"/>
              </a:tblGrid>
              <a:tr h="696925">
                <a:tc>
                  <a:txBody>
                    <a:bodyPr/>
                    <a:lstStyle/>
                    <a:p>
                      <a:pPr indent="0" lvl="0" marL="0" marR="0" rtl="0" algn="ctr">
                        <a:spcBef>
                          <a:spcPts val="0"/>
                        </a:spcBef>
                        <a:spcAft>
                          <a:spcPts val="0"/>
                        </a:spcAft>
                        <a:buNone/>
                      </a:pPr>
                      <a:r>
                        <a:rPr lang="en-US" sz="1800" u="none" cap="none" strike="noStrike">
                          <a:solidFill>
                            <a:schemeClr val="dk1"/>
                          </a:solidFill>
                        </a:rPr>
                        <a:t>Moderate</a:t>
                      </a:r>
                      <a:endParaRPr sz="1800" u="none" cap="none" strike="noStrike">
                        <a:solidFill>
                          <a:schemeClr val="dk1"/>
                        </a:solidFill>
                      </a:endParaRPr>
                    </a:p>
                  </a:txBody>
                  <a:tcPr marT="45725" marB="45725" marR="91450" marL="91450">
                    <a:solidFill>
                      <a:srgbClr val="FFFF00"/>
                    </a:solidFill>
                  </a:tcPr>
                </a:tc>
              </a:tr>
              <a:tr h="696925">
                <a:tc>
                  <a:txBody>
                    <a:bodyPr/>
                    <a:lstStyle/>
                    <a:p>
                      <a:pPr indent="0" lvl="0" marL="0" marR="0" rtl="0" algn="ctr">
                        <a:spcBef>
                          <a:spcPts val="0"/>
                        </a:spcBef>
                        <a:spcAft>
                          <a:spcPts val="0"/>
                        </a:spcAft>
                        <a:buNone/>
                      </a:pPr>
                      <a:r>
                        <a:rPr lang="en-US" sz="1800" u="none" cap="none" strike="noStrike"/>
                        <a:t>2</a:t>
                      </a:r>
                      <a:endParaRPr sz="1800" u="none" cap="none" strike="noStrike"/>
                    </a:p>
                  </a:txBody>
                  <a:tcPr marT="45725" marB="45725" marR="91450" marL="91450"/>
                </a:tc>
              </a:tr>
            </a:tbl>
          </a:graphicData>
        </a:graphic>
      </p:graphicFrame>
      <p:graphicFrame>
        <p:nvGraphicFramePr>
          <p:cNvPr id="105" name="Google Shape;105;p16"/>
          <p:cNvGraphicFramePr/>
          <p:nvPr/>
        </p:nvGraphicFramePr>
        <p:xfrm>
          <a:off x="4886325" y="3978273"/>
          <a:ext cx="3000000" cy="3000000"/>
        </p:xfrm>
        <a:graphic>
          <a:graphicData uri="http://schemas.openxmlformats.org/drawingml/2006/table">
            <a:tbl>
              <a:tblPr bandRow="1" firstRow="1">
                <a:noFill/>
                <a:tableStyleId>{51015F43-4BEC-485C-AC9F-371C459AA63F}</a:tableStyleId>
              </a:tblPr>
              <a:tblGrid>
                <a:gridCol w="2419350"/>
              </a:tblGrid>
              <a:tr h="696925">
                <a:tc>
                  <a:txBody>
                    <a:bodyPr/>
                    <a:lstStyle/>
                    <a:p>
                      <a:pPr indent="0" lvl="0" marL="0" marR="0" rtl="0" algn="ctr">
                        <a:spcBef>
                          <a:spcPts val="0"/>
                        </a:spcBef>
                        <a:spcAft>
                          <a:spcPts val="0"/>
                        </a:spcAft>
                        <a:buNone/>
                      </a:pPr>
                      <a:r>
                        <a:rPr lang="en-US" sz="1800" u="none" cap="none" strike="noStrike"/>
                        <a:t>Low</a:t>
                      </a:r>
                      <a:endParaRPr sz="1800" u="none" cap="none" strike="noStrike"/>
                    </a:p>
                  </a:txBody>
                  <a:tcPr marT="45725" marB="45725" marR="91450" marL="91450">
                    <a:solidFill>
                      <a:srgbClr val="92D050"/>
                    </a:solidFill>
                  </a:tcPr>
                </a:tc>
              </a:tr>
              <a:tr h="696925">
                <a:tc>
                  <a:txBody>
                    <a:bodyPr/>
                    <a:lstStyle/>
                    <a:p>
                      <a:pPr indent="0" lvl="0" marL="0" marR="0" rtl="0" algn="ctr">
                        <a:spcBef>
                          <a:spcPts val="0"/>
                        </a:spcBef>
                        <a:spcAft>
                          <a:spcPts val="0"/>
                        </a:spcAft>
                        <a:buNone/>
                      </a:pPr>
                      <a:r>
                        <a:rPr lang="en-US" sz="1800" u="none" cap="none" strike="noStrike"/>
                        <a:t>2</a:t>
                      </a:r>
                      <a:endParaRPr sz="1800" u="none" cap="none" strike="noStrike"/>
                    </a:p>
                  </a:txBody>
                  <a:tcPr marT="45725" marB="45725" marR="91450" marL="91450"/>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pic>
        <p:nvPicPr>
          <p:cNvPr id="304" name="Google Shape;304;p43"/>
          <p:cNvPicPr preferRelativeResize="0"/>
          <p:nvPr/>
        </p:nvPicPr>
        <p:blipFill rotWithShape="1">
          <a:blip r:embed="rId3">
            <a:alphaModFix/>
          </a:blip>
          <a:srcRect b="0" l="0" r="0" t="0"/>
          <a:stretch/>
        </p:blipFill>
        <p:spPr>
          <a:xfrm>
            <a:off x="1242204" y="2229573"/>
            <a:ext cx="7828254" cy="2523582"/>
          </a:xfrm>
          <a:prstGeom prst="rect">
            <a:avLst/>
          </a:prstGeom>
          <a:noFill/>
          <a:ln>
            <a:noFill/>
          </a:ln>
        </p:spPr>
      </p:pic>
      <p:sp>
        <p:nvSpPr>
          <p:cNvPr id="305" name="Google Shape;305;p43"/>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Observation</a:t>
            </a:r>
            <a:endParaRPr/>
          </a:p>
        </p:txBody>
      </p:sp>
      <p:sp>
        <p:nvSpPr>
          <p:cNvPr id="306" name="Google Shape;306;p43"/>
          <p:cNvSpPr txBox="1"/>
          <p:nvPr>
            <p:ph idx="1" type="body"/>
          </p:nvPr>
        </p:nvSpPr>
        <p:spPr>
          <a:xfrm>
            <a:off x="838200" y="131569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We shoot the request with all possible combinations of 4 Digit OTPs and upon a successful hit, we get a response containing user details. We can use the same OTP then to login.</a:t>
            </a:r>
            <a:endParaRPr b="1" sz="2000">
              <a:solidFill>
                <a:srgbClr val="FF0000"/>
              </a:solidFill>
            </a:endParaRPr>
          </a:p>
          <a:p>
            <a:pPr indent="-101600" lvl="0" marL="228600" rtl="0" algn="l">
              <a:lnSpc>
                <a:spcPct val="90000"/>
              </a:lnSpc>
              <a:spcBef>
                <a:spcPts val="1000"/>
              </a:spcBef>
              <a:spcAft>
                <a:spcPts val="0"/>
              </a:spcAft>
              <a:buClr>
                <a:schemeClr val="dk1"/>
              </a:buClr>
              <a:buSzPts val="2000"/>
              <a:buNone/>
            </a:pPr>
            <a:r>
              <a:t/>
            </a:r>
            <a:endParaRPr sz="2000"/>
          </a:p>
        </p:txBody>
      </p:sp>
      <p:sp>
        <p:nvSpPr>
          <p:cNvPr id="307" name="Google Shape;307;p43"/>
          <p:cNvSpPr/>
          <p:nvPr/>
        </p:nvSpPr>
        <p:spPr>
          <a:xfrm>
            <a:off x="7003075" y="4264975"/>
            <a:ext cx="1264500" cy="181500"/>
          </a:xfrm>
          <a:prstGeom prst="rect">
            <a:avLst/>
          </a:prstGeom>
          <a:solidFill>
            <a:schemeClr val="dk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953858" y="552091"/>
            <a:ext cx="7974481" cy="94890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Business Impact – Extremely High</a:t>
            </a:r>
            <a:endParaRPr/>
          </a:p>
        </p:txBody>
      </p:sp>
      <p:sp>
        <p:nvSpPr>
          <p:cNvPr id="313" name="Google Shape;313;p44"/>
          <p:cNvSpPr txBox="1"/>
          <p:nvPr>
            <p:ph idx="12" type="sldNum"/>
          </p:nvPr>
        </p:nvSpPr>
        <p:spPr>
          <a:xfrm rot="-5400000">
            <a:off x="11188966" y="5589604"/>
            <a:ext cx="1316039" cy="45264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4" name="Google Shape;314;p44"/>
          <p:cNvSpPr txBox="1"/>
          <p:nvPr/>
        </p:nvSpPr>
        <p:spPr>
          <a:xfrm>
            <a:off x="1109134" y="1767943"/>
            <a:ext cx="8713694" cy="977631"/>
          </a:xfrm>
          <a:prstGeom prst="rect">
            <a:avLst/>
          </a:prstGeom>
          <a:noFill/>
          <a:ln>
            <a:noFill/>
          </a:ln>
        </p:spPr>
        <p:txBody>
          <a:bodyPr anchorCtr="0" anchor="t" bIns="41475" lIns="41475" spcFirstLastPara="1" rIns="41475" wrap="square" tIns="41475">
            <a:noAutofit/>
          </a:bodyPr>
          <a:lstStyle/>
          <a:p>
            <a:pPr indent="0" lvl="0" marL="0" marR="0" rtl="0" algn="l">
              <a:spcBef>
                <a:spcPts val="0"/>
              </a:spcBef>
              <a:spcAft>
                <a:spcPts val="0"/>
              </a:spcAft>
              <a:buNone/>
            </a:pPr>
            <a:r>
              <a:rPr lang="en-US" sz="1452">
                <a:solidFill>
                  <a:schemeClr val="dk1"/>
                </a:solidFill>
                <a:latin typeface="Calibri"/>
                <a:ea typeface="Calibri"/>
                <a:cs typeface="Calibri"/>
                <a:sym typeface="Calibri"/>
              </a:rPr>
              <a:t>A malicious hacker can gain complete access to any account just by knowing the registered phone number. This leads to complete compromise of personal user data of every customer. </a:t>
            </a:r>
            <a:endParaRPr/>
          </a:p>
          <a:p>
            <a:pPr indent="0" lvl="0" marL="0" marR="0" rtl="0" algn="l">
              <a:spcBef>
                <a:spcPts val="0"/>
              </a:spcBef>
              <a:spcAft>
                <a:spcPts val="0"/>
              </a:spcAft>
              <a:buNone/>
            </a:pPr>
            <a:r>
              <a:rPr lang="en-US" sz="1452">
                <a:solidFill>
                  <a:schemeClr val="dk1"/>
                </a:solidFill>
                <a:latin typeface="Calibri"/>
                <a:ea typeface="Calibri"/>
                <a:cs typeface="Calibri"/>
                <a:sym typeface="Calibri"/>
              </a:rPr>
              <a:t>Attacker once logs in can then carry out actions on behalf of the victim which could lead to serious financial loss to him/her.</a:t>
            </a:r>
            <a:endParaRPr sz="1452">
              <a:solidFill>
                <a:schemeClr val="dk1"/>
              </a:solidFill>
              <a:latin typeface="Calibri"/>
              <a:ea typeface="Calibri"/>
              <a:cs typeface="Calibri"/>
              <a:sym typeface="Calibri"/>
            </a:endParaRPr>
          </a:p>
        </p:txBody>
      </p:sp>
      <p:pic>
        <p:nvPicPr>
          <p:cNvPr id="315" name="Google Shape;315;p44"/>
          <p:cNvPicPr preferRelativeResize="0"/>
          <p:nvPr/>
        </p:nvPicPr>
        <p:blipFill rotWithShape="1">
          <a:blip r:embed="rId3">
            <a:alphaModFix/>
          </a:blip>
          <a:srcRect b="0" l="0" r="0" t="0"/>
          <a:stretch/>
        </p:blipFill>
        <p:spPr>
          <a:xfrm>
            <a:off x="1376901" y="2873944"/>
            <a:ext cx="7781925" cy="27146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Recommendation</a:t>
            </a:r>
            <a:endParaRPr/>
          </a:p>
        </p:txBody>
      </p:sp>
      <p:sp>
        <p:nvSpPr>
          <p:cNvPr id="321" name="Google Shape;321;p45"/>
          <p:cNvSpPr txBox="1"/>
          <p:nvPr>
            <p:ph idx="1" type="body"/>
          </p:nvPr>
        </p:nvSpPr>
        <p:spPr>
          <a:xfrm>
            <a:off x="838200" y="1515074"/>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sz="2400"/>
              <a:t>Take the following precautions:</a:t>
            </a:r>
            <a:endParaRPr/>
          </a:p>
          <a:p>
            <a:pPr indent="-228600" lvl="1" marL="685800" rtl="0" algn="l">
              <a:lnSpc>
                <a:spcPct val="90000"/>
              </a:lnSpc>
              <a:spcBef>
                <a:spcPts val="500"/>
              </a:spcBef>
              <a:spcAft>
                <a:spcPts val="0"/>
              </a:spcAft>
              <a:buClr>
                <a:schemeClr val="dk1"/>
              </a:buClr>
              <a:buSzPts val="2000"/>
              <a:buChar char="•"/>
            </a:pPr>
            <a:r>
              <a:rPr lang="en-US" sz="2000"/>
              <a:t>Use proper rate-limiting checks on the no of OTP checking and Generation requests</a:t>
            </a:r>
            <a:endParaRPr/>
          </a:p>
          <a:p>
            <a:pPr indent="-228600" lvl="1" marL="685800" rtl="0" algn="l">
              <a:lnSpc>
                <a:spcPct val="90000"/>
              </a:lnSpc>
              <a:spcBef>
                <a:spcPts val="500"/>
              </a:spcBef>
              <a:spcAft>
                <a:spcPts val="0"/>
              </a:spcAft>
              <a:buClr>
                <a:schemeClr val="dk1"/>
              </a:buClr>
              <a:buSzPts val="2000"/>
              <a:buChar char="•"/>
            </a:pPr>
            <a:r>
              <a:rPr lang="en-US" sz="2000"/>
              <a:t>Implement anti-bot measures such as ReCAPTCHA after multiple incorrect attempts</a:t>
            </a:r>
            <a:endParaRPr/>
          </a:p>
          <a:p>
            <a:pPr indent="-228600" lvl="1" marL="685800" rtl="0" algn="l">
              <a:lnSpc>
                <a:spcPct val="90000"/>
              </a:lnSpc>
              <a:spcBef>
                <a:spcPts val="500"/>
              </a:spcBef>
              <a:spcAft>
                <a:spcPts val="0"/>
              </a:spcAft>
              <a:buClr>
                <a:schemeClr val="dk1"/>
              </a:buClr>
              <a:buSzPts val="2000"/>
              <a:buChar char="•"/>
            </a:pPr>
            <a:r>
              <a:rPr lang="en-US" sz="2000"/>
              <a:t>OTP should expire after certain amount of time like 2 minutes</a:t>
            </a:r>
            <a:endParaRPr/>
          </a:p>
          <a:p>
            <a:pPr indent="-228600" lvl="1" marL="685800" rtl="0" algn="l">
              <a:lnSpc>
                <a:spcPct val="90000"/>
              </a:lnSpc>
              <a:spcBef>
                <a:spcPts val="500"/>
              </a:spcBef>
              <a:spcAft>
                <a:spcPts val="0"/>
              </a:spcAft>
              <a:buClr>
                <a:schemeClr val="dk1"/>
              </a:buClr>
              <a:buSzPts val="2000"/>
              <a:buChar char="•"/>
            </a:pPr>
            <a:r>
              <a:rPr lang="en-US" sz="2000"/>
              <a:t>OTP should be </a:t>
            </a:r>
            <a:r>
              <a:rPr lang="en-US" sz="2000"/>
              <a:t>at least</a:t>
            </a:r>
            <a:r>
              <a:rPr lang="en-US" sz="2000"/>
              <a:t> 6 digit and </a:t>
            </a:r>
            <a:r>
              <a:rPr lang="en-US" sz="2000"/>
              <a:t>alphanumeric</a:t>
            </a:r>
            <a:r>
              <a:rPr lang="en-US" sz="2000"/>
              <a:t> for more security</a:t>
            </a:r>
            <a:endParaRPr/>
          </a:p>
          <a:p>
            <a:pPr indent="-101600" lvl="1" marL="685800" rtl="0" algn="l">
              <a:lnSpc>
                <a:spcPct val="90000"/>
              </a:lnSpc>
              <a:spcBef>
                <a:spcPts val="500"/>
              </a:spcBef>
              <a:spcAft>
                <a:spcPts val="0"/>
              </a:spcAft>
              <a:buClr>
                <a:schemeClr val="dk1"/>
              </a:buClr>
              <a:buSzPts val="2000"/>
              <a:buNone/>
            </a:pPr>
            <a:r>
              <a:t/>
            </a:r>
            <a:endParaRPr sz="2000"/>
          </a:p>
          <a:p>
            <a:pPr indent="-101600" lvl="1" marL="685800" rtl="0" algn="l">
              <a:lnSpc>
                <a:spcPct val="90000"/>
              </a:lnSpc>
              <a:spcBef>
                <a:spcPts val="500"/>
              </a:spcBef>
              <a:spcAft>
                <a:spcPts val="0"/>
              </a:spcAft>
              <a:buClr>
                <a:schemeClr val="dk1"/>
              </a:buClr>
              <a:buSzPts val="2000"/>
              <a:buNone/>
            </a:pPr>
            <a:r>
              <a:t/>
            </a:r>
            <a:endParaRPr sz="2000"/>
          </a:p>
          <a:p>
            <a:pPr indent="-101600" lvl="1" marL="685800" rtl="0" algn="l">
              <a:lnSpc>
                <a:spcPct val="90000"/>
              </a:lnSpc>
              <a:spcBef>
                <a:spcPts val="500"/>
              </a:spcBef>
              <a:spcAft>
                <a:spcPts val="0"/>
              </a:spcAft>
              <a:buClr>
                <a:schemeClr val="dk1"/>
              </a:buClr>
              <a:buSzPts val="2000"/>
              <a:buNone/>
            </a:pPr>
            <a:r>
              <a:t/>
            </a:r>
            <a:endParaRPr sz="2000"/>
          </a:p>
        </p:txBody>
      </p:sp>
      <p:sp>
        <p:nvSpPr>
          <p:cNvPr id="322" name="Google Shape;322;p45"/>
          <p:cNvSpPr/>
          <p:nvPr/>
        </p:nvSpPr>
        <p:spPr>
          <a:xfrm>
            <a:off x="838200" y="4960513"/>
            <a:ext cx="113538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https://www.owasp.org/index.php/Testing_Multiple_Factors_Authentication_(OWASP-AT-009)</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https://www.owasp.org/index.php/Blocking_Brute_Force_Attacks</a:t>
            </a:r>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sp>
        <p:nvSpPr>
          <p:cNvPr id="323" name="Google Shape;323;p45"/>
          <p:cNvSpPr txBox="1"/>
          <p:nvPr/>
        </p:nvSpPr>
        <p:spPr>
          <a:xfrm>
            <a:off x="838200" y="3536770"/>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References:</a:t>
            </a:r>
            <a:endParaRPr sz="44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6"/>
          <p:cNvSpPr txBox="1"/>
          <p:nvPr>
            <p:ph idx="12" type="sldNum"/>
          </p:nvPr>
        </p:nvSpPr>
        <p:spPr>
          <a:xfrm rot="-5400000">
            <a:off x="11188966" y="5589604"/>
            <a:ext cx="1316039" cy="45264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9" name="Google Shape;329;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4. Unauthorised Access to Customer Details</a:t>
            </a:r>
            <a:endParaRPr/>
          </a:p>
        </p:txBody>
      </p:sp>
      <p:graphicFrame>
        <p:nvGraphicFramePr>
          <p:cNvPr id="330" name="Google Shape;330;p46"/>
          <p:cNvGraphicFramePr/>
          <p:nvPr/>
        </p:nvGraphicFramePr>
        <p:xfrm>
          <a:off x="2041311" y="2078290"/>
          <a:ext cx="3000000" cy="3000000"/>
        </p:xfrm>
        <a:graphic>
          <a:graphicData uri="http://schemas.openxmlformats.org/drawingml/2006/table">
            <a:tbl>
              <a:tblPr bandRow="1" firstRow="1">
                <a:noFill/>
                <a:tableStyleId>{51015F43-4BEC-485C-AC9F-371C459AA63F}</a:tableStyleId>
              </a:tblPr>
              <a:tblGrid>
                <a:gridCol w="1413550"/>
                <a:gridCol w="6695825"/>
              </a:tblGrid>
              <a:tr h="415125">
                <a:tc>
                  <a:txBody>
                    <a:bodyPr/>
                    <a:lstStyle/>
                    <a:p>
                      <a:pPr indent="0" lvl="0" marL="0" marR="0" rtl="0" algn="ctr">
                        <a:spcBef>
                          <a:spcPts val="0"/>
                        </a:spcBef>
                        <a:spcAft>
                          <a:spcPts val="0"/>
                        </a:spcAft>
                        <a:buNone/>
                      </a:pPr>
                      <a:r>
                        <a:t/>
                      </a:r>
                      <a:endParaRPr sz="1600"/>
                    </a:p>
                  </a:txBody>
                  <a:tcPr marT="41500" marB="41500" marR="83000" marL="83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1500" marB="41500" marR="83000" marL="83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2406650">
                <a:tc>
                  <a:txBody>
                    <a:bodyPr/>
                    <a:lstStyle/>
                    <a:p>
                      <a:pPr indent="0" lvl="0" marL="0" marR="0" rtl="0" algn="ctr">
                        <a:spcBef>
                          <a:spcPts val="0"/>
                        </a:spcBef>
                        <a:spcAft>
                          <a:spcPts val="0"/>
                        </a:spcAft>
                        <a:buNone/>
                      </a:pPr>
                      <a:r>
                        <a:rPr lang="en-US" sz="1600">
                          <a:solidFill>
                            <a:srgbClr val="FFFFFF"/>
                          </a:solidFill>
                          <a:latin typeface="Calibri"/>
                          <a:ea typeface="Calibri"/>
                          <a:cs typeface="Calibri"/>
                          <a:sym typeface="Calibri"/>
                        </a:rPr>
                        <a:t>Unauthorised Access to Customer Details </a:t>
                      </a:r>
                      <a:br>
                        <a:rPr lang="en-US" sz="1600">
                          <a:solidFill>
                            <a:srgbClr val="FFFFFF"/>
                          </a:solidFill>
                          <a:latin typeface="Calibri"/>
                          <a:ea typeface="Calibri"/>
                          <a:cs typeface="Calibri"/>
                          <a:sym typeface="Calibri"/>
                        </a:rPr>
                      </a:br>
                      <a:r>
                        <a:rPr lang="en-US" sz="1300">
                          <a:solidFill>
                            <a:srgbClr val="FFFFFF"/>
                          </a:solidFill>
                          <a:latin typeface="Calibri"/>
                          <a:ea typeface="Calibri"/>
                          <a:cs typeface="Calibri"/>
                          <a:sym typeface="Calibri"/>
                        </a:rPr>
                        <a:t>(Critical)</a:t>
                      </a:r>
                      <a:endParaRPr sz="1300">
                        <a:solidFill>
                          <a:srgbClr val="FFFFFF"/>
                        </a:solidFill>
                        <a:latin typeface="Calibri"/>
                        <a:ea typeface="Calibri"/>
                        <a:cs typeface="Calibri"/>
                        <a:sym typeface="Calibri"/>
                      </a:endParaRPr>
                    </a:p>
                  </a:txBody>
                  <a:tcPr marT="41500" marB="41500" marR="83000" marL="830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00000"/>
                    </a:solidFill>
                  </a:tcPr>
                </a:tc>
                <a:tc>
                  <a:txBody>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The Show My Bill module suffers from an Insecure Direct Object Reference (IDOR) that allows attacker get access to anyones Bill details</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300">
                          <a:solidFill>
                            <a:schemeClr val="dk1"/>
                          </a:solidFill>
                          <a:latin typeface="Calibri"/>
                          <a:ea typeface="Calibri"/>
                          <a:cs typeface="Calibri"/>
                          <a:sym typeface="Calibri"/>
                        </a:rPr>
                        <a:t>Affected URL :</a:t>
                      </a:r>
                      <a:endParaRPr b="0" i="0" sz="1300" u="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300"/>
                        <a:buFont typeface="Arial"/>
                        <a:buChar char="•"/>
                      </a:pPr>
                      <a:r>
                        <a:rPr b="0" i="0" lang="en-US" sz="1300" u="none" strike="noStrike">
                          <a:solidFill>
                            <a:schemeClr val="dk1"/>
                          </a:solidFill>
                          <a:latin typeface="Calibri"/>
                          <a:ea typeface="Calibri"/>
                          <a:cs typeface="Calibri"/>
                          <a:sym typeface="Calibri"/>
                        </a:rPr>
                        <a:t>http://hackingenv.internshala.com/Insecure-Direct-Object-Reference/GET-Based-IDOR-in-URL-Variant-1/bill.php</a:t>
                      </a:r>
                      <a:endParaRPr/>
                    </a:p>
                    <a:p>
                      <a:pPr indent="-203200" lvl="0" marL="285750" marR="0" rtl="0" algn="l">
                        <a:spcBef>
                          <a:spcPts val="0"/>
                        </a:spcBef>
                        <a:spcAft>
                          <a:spcPts val="0"/>
                        </a:spcAft>
                        <a:buClr>
                          <a:schemeClr val="dk1"/>
                        </a:buClr>
                        <a:buSzPts val="1300"/>
                        <a:buFont typeface="Arial"/>
                        <a:buNone/>
                      </a:pPr>
                      <a:r>
                        <a:t/>
                      </a:r>
                      <a:endParaRPr b="0" sz="13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300"/>
                        <a:buFont typeface="Arial"/>
                        <a:buNone/>
                      </a:pPr>
                      <a:r>
                        <a:rPr b="1" lang="en-US" sz="1300">
                          <a:solidFill>
                            <a:schemeClr val="dk1"/>
                          </a:solidFill>
                          <a:latin typeface="Calibri"/>
                          <a:ea typeface="Calibri"/>
                          <a:cs typeface="Calibri"/>
                          <a:sym typeface="Calibri"/>
                        </a:rPr>
                        <a:t>Affected</a:t>
                      </a:r>
                      <a:r>
                        <a:rPr b="1" lang="en-US" sz="1300">
                          <a:solidFill>
                            <a:schemeClr val="dk1"/>
                          </a:solidFill>
                          <a:latin typeface="Calibri"/>
                          <a:ea typeface="Calibri"/>
                          <a:cs typeface="Calibri"/>
                          <a:sym typeface="Calibri"/>
                        </a:rPr>
                        <a:t> Parameters</a:t>
                      </a:r>
                      <a:r>
                        <a:rPr b="1" lang="en-US" sz="1300">
                          <a:solidFill>
                            <a:schemeClr val="dk1"/>
                          </a:solidFill>
                          <a:latin typeface="Calibri"/>
                          <a:ea typeface="Calibri"/>
                          <a:cs typeface="Calibri"/>
                          <a:sym typeface="Calibri"/>
                        </a:rPr>
                        <a:t> :</a:t>
                      </a:r>
                      <a:endParaRPr b="0" sz="13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300"/>
                        <a:buFont typeface="Arial"/>
                        <a:buChar char="•"/>
                      </a:pPr>
                      <a:r>
                        <a:rPr b="0" lang="en-US" sz="1300">
                          <a:solidFill>
                            <a:schemeClr val="dk1"/>
                          </a:solidFill>
                          <a:latin typeface="Calibri"/>
                          <a:ea typeface="Calibri"/>
                          <a:cs typeface="Calibri"/>
                          <a:sym typeface="Calibri"/>
                        </a:rPr>
                        <a:t>user_id (GET</a:t>
                      </a:r>
                      <a:r>
                        <a:rPr b="0" lang="en-US" sz="1300">
                          <a:solidFill>
                            <a:schemeClr val="dk1"/>
                          </a:solidFill>
                          <a:latin typeface="Calibri"/>
                          <a:ea typeface="Calibri"/>
                          <a:cs typeface="Calibri"/>
                          <a:sym typeface="Calibri"/>
                        </a:rPr>
                        <a:t> parameters)</a:t>
                      </a:r>
                      <a:endParaRPr b="0" sz="1300">
                        <a:solidFill>
                          <a:schemeClr val="dk1"/>
                        </a:solidFill>
                        <a:latin typeface="Calibri"/>
                        <a:ea typeface="Calibri"/>
                        <a:cs typeface="Calibri"/>
                        <a:sym typeface="Calibri"/>
                      </a:endParaRPr>
                    </a:p>
                    <a:p>
                      <a:pPr indent="-203200" lvl="0" marL="285750" marR="0" rtl="0" algn="l">
                        <a:spcBef>
                          <a:spcPts val="0"/>
                        </a:spcBef>
                        <a:spcAft>
                          <a:spcPts val="0"/>
                        </a:spcAft>
                        <a:buClr>
                          <a:schemeClr val="dk1"/>
                        </a:buClr>
                        <a:buSzPts val="1300"/>
                        <a:buFont typeface="Arial"/>
                        <a:buNone/>
                      </a:pPr>
                      <a:r>
                        <a:t/>
                      </a:r>
                      <a:endParaRPr b="0" sz="1300">
                        <a:solidFill>
                          <a:schemeClr val="dk1"/>
                        </a:solidFill>
                        <a:latin typeface="Calibri"/>
                        <a:ea typeface="Calibri"/>
                        <a:cs typeface="Calibri"/>
                        <a:sym typeface="Calibri"/>
                      </a:endParaRPr>
                    </a:p>
                    <a:p>
                      <a:pPr indent="-203200" lvl="0" marL="285750" marR="0" rtl="0" algn="l">
                        <a:spcBef>
                          <a:spcPts val="0"/>
                        </a:spcBef>
                        <a:spcAft>
                          <a:spcPts val="0"/>
                        </a:spcAft>
                        <a:buClr>
                          <a:schemeClr val="dk1"/>
                        </a:buClr>
                        <a:buSzPts val="1300"/>
                        <a:buFont typeface="Arial"/>
                        <a:buNone/>
                      </a:pPr>
                      <a:r>
                        <a:t/>
                      </a:r>
                      <a:endParaRPr b="0" sz="1300">
                        <a:solidFill>
                          <a:schemeClr val="dk1"/>
                        </a:solidFill>
                        <a:latin typeface="Calibri"/>
                        <a:ea typeface="Calibri"/>
                        <a:cs typeface="Calibri"/>
                        <a:sym typeface="Calibri"/>
                      </a:endParaRPr>
                    </a:p>
                  </a:txBody>
                  <a:tcPr marT="41500" marB="41500" marR="83000" marL="83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7"/>
          <p:cNvSpPr txBox="1"/>
          <p:nvPr>
            <p:ph idx="12" type="sldNum"/>
          </p:nvPr>
        </p:nvSpPr>
        <p:spPr>
          <a:xfrm rot="-5400000">
            <a:off x="11188966" y="5589604"/>
            <a:ext cx="1316039" cy="45264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6" name="Google Shape;336;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4. Unauthorised Access to Customer Details</a:t>
            </a:r>
            <a:endParaRPr/>
          </a:p>
        </p:txBody>
      </p:sp>
      <p:graphicFrame>
        <p:nvGraphicFramePr>
          <p:cNvPr id="337" name="Google Shape;337;p47"/>
          <p:cNvGraphicFramePr/>
          <p:nvPr/>
        </p:nvGraphicFramePr>
        <p:xfrm>
          <a:off x="2394823" y="1583790"/>
          <a:ext cx="3000000" cy="3000000"/>
        </p:xfrm>
        <a:graphic>
          <a:graphicData uri="http://schemas.openxmlformats.org/drawingml/2006/table">
            <a:tbl>
              <a:tblPr bandRow="1" firstRow="1">
                <a:noFill/>
                <a:tableStyleId>{51015F43-4BEC-485C-AC9F-371C459AA63F}</a:tableStyleId>
              </a:tblPr>
              <a:tblGrid>
                <a:gridCol w="1290325"/>
                <a:gridCol w="6112025"/>
              </a:tblGrid>
              <a:tr h="321725">
                <a:tc>
                  <a:txBody>
                    <a:bodyPr/>
                    <a:lstStyle/>
                    <a:p>
                      <a:pPr indent="0" lvl="0" marL="0" marR="0" rtl="0" algn="ctr">
                        <a:spcBef>
                          <a:spcPts val="0"/>
                        </a:spcBef>
                        <a:spcAft>
                          <a:spcPts val="0"/>
                        </a:spcAft>
                        <a:buNone/>
                      </a:pPr>
                      <a:r>
                        <a:t/>
                      </a:r>
                      <a:endParaRPr sz="1200"/>
                    </a:p>
                  </a:txBody>
                  <a:tcPr marT="41500" marB="41500" marR="83000" marL="83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p>
                  </a:txBody>
                  <a:tcPr marT="41500" marB="41500" marR="83000" marL="83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4754525">
                <a:tc>
                  <a:txBody>
                    <a:bodyPr/>
                    <a:lstStyle/>
                    <a:p>
                      <a:pPr indent="0" lvl="0" marL="0" marR="0" rtl="0" algn="ctr">
                        <a:spcBef>
                          <a:spcPts val="0"/>
                        </a:spcBef>
                        <a:spcAft>
                          <a:spcPts val="0"/>
                        </a:spcAft>
                        <a:buNone/>
                      </a:pPr>
                      <a:r>
                        <a:rPr lang="en-US" sz="1200">
                          <a:solidFill>
                            <a:srgbClr val="FFFFFF"/>
                          </a:solidFill>
                          <a:latin typeface="Calibri"/>
                          <a:ea typeface="Calibri"/>
                          <a:cs typeface="Calibri"/>
                          <a:sym typeface="Calibri"/>
                        </a:rPr>
                        <a:t>Unauthorised Access to Customer Details </a:t>
                      </a:r>
                      <a:br>
                        <a:rPr lang="en-US" sz="1200">
                          <a:solidFill>
                            <a:srgbClr val="FFFFFF"/>
                          </a:solidFill>
                          <a:latin typeface="Calibri"/>
                          <a:ea typeface="Calibri"/>
                          <a:cs typeface="Calibri"/>
                          <a:sym typeface="Calibri"/>
                        </a:rPr>
                      </a:br>
                      <a:r>
                        <a:rPr lang="en-US" sz="1100">
                          <a:solidFill>
                            <a:srgbClr val="FFFFFF"/>
                          </a:solidFill>
                          <a:latin typeface="Calibri"/>
                          <a:ea typeface="Calibri"/>
                          <a:cs typeface="Calibri"/>
                          <a:sym typeface="Calibri"/>
                        </a:rPr>
                        <a:t>(Critical)</a:t>
                      </a:r>
                      <a:endParaRPr sz="1100">
                        <a:solidFill>
                          <a:srgbClr val="FFFFFF"/>
                        </a:solidFill>
                        <a:latin typeface="Calibri"/>
                        <a:ea typeface="Calibri"/>
                        <a:cs typeface="Calibri"/>
                        <a:sym typeface="Calibri"/>
                      </a:endParaRPr>
                    </a:p>
                  </a:txBody>
                  <a:tcPr marT="41500" marB="41500" marR="83000" marL="830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00000"/>
                    </a:solidFill>
                  </a:tcPr>
                </a:tc>
                <a:tc>
                  <a:txBody>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Similar issue is found on below modules too</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100">
                          <a:solidFill>
                            <a:schemeClr val="dk1"/>
                          </a:solidFill>
                          <a:latin typeface="Calibri"/>
                          <a:ea typeface="Calibri"/>
                          <a:cs typeface="Calibri"/>
                          <a:sym typeface="Calibri"/>
                        </a:rPr>
                        <a:t>Affected URL :</a:t>
                      </a:r>
                      <a:endParaRPr b="0" i="0" sz="1100" u="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100"/>
                        <a:buFont typeface="Arial"/>
                        <a:buChar char="•"/>
                      </a:pPr>
                      <a:r>
                        <a:rPr b="0" i="0" lang="en-US" sz="1100" u="none" strike="noStrike">
                          <a:solidFill>
                            <a:schemeClr val="dk1"/>
                          </a:solidFill>
                          <a:latin typeface="Calibri"/>
                          <a:ea typeface="Calibri"/>
                          <a:cs typeface="Calibri"/>
                          <a:sym typeface="Calibri"/>
                        </a:rPr>
                        <a:t>http://url/invoice.php</a:t>
                      </a:r>
                      <a:endParaRPr/>
                    </a:p>
                    <a:p>
                      <a:pPr indent="-215900" lvl="0" marL="285750" marR="0" rtl="0" algn="l">
                        <a:spcBef>
                          <a:spcPts val="0"/>
                        </a:spcBef>
                        <a:spcAft>
                          <a:spcPts val="0"/>
                        </a:spcAft>
                        <a:buClr>
                          <a:schemeClr val="dk1"/>
                        </a:buClr>
                        <a:buSzPts val="1100"/>
                        <a:buFont typeface="Arial"/>
                        <a:buNone/>
                      </a:pPr>
                      <a:r>
                        <a:t/>
                      </a:r>
                      <a:endParaRPr b="0" sz="1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lang="en-US" sz="1100">
                          <a:solidFill>
                            <a:schemeClr val="dk1"/>
                          </a:solidFill>
                          <a:latin typeface="Calibri"/>
                          <a:ea typeface="Calibri"/>
                          <a:cs typeface="Calibri"/>
                          <a:sym typeface="Calibri"/>
                        </a:rPr>
                        <a:t>Affected</a:t>
                      </a:r>
                      <a:r>
                        <a:rPr b="1" lang="en-US" sz="1100">
                          <a:solidFill>
                            <a:schemeClr val="dk1"/>
                          </a:solidFill>
                          <a:latin typeface="Calibri"/>
                          <a:ea typeface="Calibri"/>
                          <a:cs typeface="Calibri"/>
                          <a:sym typeface="Calibri"/>
                        </a:rPr>
                        <a:t> Parameters</a:t>
                      </a:r>
                      <a:r>
                        <a:rPr b="1" lang="en-US" sz="1100">
                          <a:solidFill>
                            <a:schemeClr val="dk1"/>
                          </a:solidFill>
                          <a:latin typeface="Calibri"/>
                          <a:ea typeface="Calibri"/>
                          <a:cs typeface="Calibri"/>
                          <a:sym typeface="Calibri"/>
                        </a:rPr>
                        <a:t> :</a:t>
                      </a:r>
                      <a:endParaRPr b="0" sz="11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100"/>
                        <a:buFont typeface="Arial"/>
                        <a:buChar char="•"/>
                      </a:pPr>
                      <a:r>
                        <a:rPr b="0" lang="en-US" sz="1100">
                          <a:solidFill>
                            <a:schemeClr val="dk1"/>
                          </a:solidFill>
                          <a:latin typeface="Calibri"/>
                          <a:ea typeface="Calibri"/>
                          <a:cs typeface="Calibri"/>
                          <a:sym typeface="Calibri"/>
                        </a:rPr>
                        <a:t>invoice_id (GET</a:t>
                      </a:r>
                      <a:r>
                        <a:rPr b="0" lang="en-US" sz="1100">
                          <a:solidFill>
                            <a:schemeClr val="dk1"/>
                          </a:solidFill>
                          <a:latin typeface="Calibri"/>
                          <a:ea typeface="Calibri"/>
                          <a:cs typeface="Calibri"/>
                          <a:sym typeface="Calibri"/>
                        </a:rPr>
                        <a:t> parameter)</a:t>
                      </a:r>
                      <a:endParaRPr b="0" sz="11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b="0" sz="11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100">
                          <a:solidFill>
                            <a:schemeClr val="dk1"/>
                          </a:solidFill>
                          <a:latin typeface="Calibri"/>
                          <a:ea typeface="Calibri"/>
                          <a:cs typeface="Calibri"/>
                          <a:sym typeface="Calibri"/>
                        </a:rPr>
                        <a:t>Affected URL :</a:t>
                      </a:r>
                      <a:endParaRPr b="0" i="0" sz="1100" u="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100"/>
                        <a:buFont typeface="Arial"/>
                        <a:buChar char="•"/>
                      </a:pPr>
                      <a:r>
                        <a:rPr b="0" i="0" lang="en-US" sz="1100" u="none" strike="noStrike">
                          <a:solidFill>
                            <a:schemeClr val="dk1"/>
                          </a:solidFill>
                          <a:latin typeface="Calibri"/>
                          <a:ea typeface="Calibri"/>
                          <a:cs typeface="Calibri"/>
                          <a:sym typeface="Calibri"/>
                        </a:rPr>
                        <a:t>http://url/call_history.php</a:t>
                      </a:r>
                      <a:endParaRPr/>
                    </a:p>
                    <a:p>
                      <a:pPr indent="-215900" lvl="0" marL="285750" marR="0" rtl="0" algn="l">
                        <a:spcBef>
                          <a:spcPts val="0"/>
                        </a:spcBef>
                        <a:spcAft>
                          <a:spcPts val="0"/>
                        </a:spcAft>
                        <a:buClr>
                          <a:schemeClr val="dk1"/>
                        </a:buClr>
                        <a:buSzPts val="1100"/>
                        <a:buFont typeface="Arial"/>
                        <a:buNone/>
                      </a:pPr>
                      <a:r>
                        <a:t/>
                      </a:r>
                      <a:endParaRPr b="0" sz="1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lang="en-US" sz="1100">
                          <a:solidFill>
                            <a:schemeClr val="dk1"/>
                          </a:solidFill>
                          <a:latin typeface="Calibri"/>
                          <a:ea typeface="Calibri"/>
                          <a:cs typeface="Calibri"/>
                          <a:sym typeface="Calibri"/>
                        </a:rPr>
                        <a:t>Affected</a:t>
                      </a:r>
                      <a:r>
                        <a:rPr b="1" lang="en-US" sz="1100">
                          <a:solidFill>
                            <a:schemeClr val="dk1"/>
                          </a:solidFill>
                          <a:latin typeface="Calibri"/>
                          <a:ea typeface="Calibri"/>
                          <a:cs typeface="Calibri"/>
                          <a:sym typeface="Calibri"/>
                        </a:rPr>
                        <a:t> Parameters</a:t>
                      </a:r>
                      <a:r>
                        <a:rPr b="1" lang="en-US" sz="1100">
                          <a:solidFill>
                            <a:schemeClr val="dk1"/>
                          </a:solidFill>
                          <a:latin typeface="Calibri"/>
                          <a:ea typeface="Calibri"/>
                          <a:cs typeface="Calibri"/>
                          <a:sym typeface="Calibri"/>
                        </a:rPr>
                        <a:t> :</a:t>
                      </a:r>
                      <a:endParaRPr b="0" sz="11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100"/>
                        <a:buFont typeface="Arial"/>
                        <a:buChar char="•"/>
                      </a:pPr>
                      <a:r>
                        <a:rPr b="0" lang="en-US" sz="1100">
                          <a:solidFill>
                            <a:schemeClr val="dk1"/>
                          </a:solidFill>
                          <a:latin typeface="Calibri"/>
                          <a:ea typeface="Calibri"/>
                          <a:cs typeface="Calibri"/>
                          <a:sym typeface="Calibri"/>
                        </a:rPr>
                        <a:t>mobile_no (POST </a:t>
                      </a:r>
                      <a:r>
                        <a:rPr b="0" lang="en-US" sz="1100">
                          <a:solidFill>
                            <a:schemeClr val="dk1"/>
                          </a:solidFill>
                          <a:latin typeface="Calibri"/>
                          <a:ea typeface="Calibri"/>
                          <a:cs typeface="Calibri"/>
                          <a:sym typeface="Calibri"/>
                        </a:rPr>
                        <a:t>parameter)</a:t>
                      </a:r>
                      <a:endParaRPr b="0" sz="11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b="0" sz="11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100">
                          <a:solidFill>
                            <a:schemeClr val="dk1"/>
                          </a:solidFill>
                          <a:latin typeface="Calibri"/>
                          <a:ea typeface="Calibri"/>
                          <a:cs typeface="Calibri"/>
                          <a:sym typeface="Calibri"/>
                        </a:rPr>
                        <a:t>Affected URL :</a:t>
                      </a:r>
                      <a:endParaRPr b="0" i="0" sz="1100" u="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100"/>
                        <a:buFont typeface="Arial"/>
                        <a:buChar char="•"/>
                      </a:pPr>
                      <a:r>
                        <a:rPr b="0" i="0" lang="en-US" sz="1100" u="none" strike="noStrike">
                          <a:solidFill>
                            <a:schemeClr val="dk1"/>
                          </a:solidFill>
                          <a:latin typeface="Calibri"/>
                          <a:ea typeface="Calibri"/>
                          <a:cs typeface="Calibri"/>
                          <a:sym typeface="Calibri"/>
                        </a:rPr>
                        <a:t>http://url/recharge.php</a:t>
                      </a:r>
                      <a:endParaRPr/>
                    </a:p>
                    <a:p>
                      <a:pPr indent="-215900" lvl="0" marL="285750" marR="0" rtl="0" algn="l">
                        <a:spcBef>
                          <a:spcPts val="0"/>
                        </a:spcBef>
                        <a:spcAft>
                          <a:spcPts val="0"/>
                        </a:spcAft>
                        <a:buClr>
                          <a:schemeClr val="dk1"/>
                        </a:buClr>
                        <a:buSzPts val="1100"/>
                        <a:buFont typeface="Arial"/>
                        <a:buNone/>
                      </a:pPr>
                      <a:r>
                        <a:t/>
                      </a:r>
                      <a:endParaRPr b="0" sz="1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lang="en-US" sz="1100">
                          <a:solidFill>
                            <a:schemeClr val="dk1"/>
                          </a:solidFill>
                          <a:latin typeface="Calibri"/>
                          <a:ea typeface="Calibri"/>
                          <a:cs typeface="Calibri"/>
                          <a:sym typeface="Calibri"/>
                        </a:rPr>
                        <a:t>Affected</a:t>
                      </a:r>
                      <a:r>
                        <a:rPr b="1" lang="en-US" sz="1100">
                          <a:solidFill>
                            <a:schemeClr val="dk1"/>
                          </a:solidFill>
                          <a:latin typeface="Calibri"/>
                          <a:ea typeface="Calibri"/>
                          <a:cs typeface="Calibri"/>
                          <a:sym typeface="Calibri"/>
                        </a:rPr>
                        <a:t> Parameters</a:t>
                      </a:r>
                      <a:r>
                        <a:rPr b="1" lang="en-US" sz="1100">
                          <a:solidFill>
                            <a:schemeClr val="dk1"/>
                          </a:solidFill>
                          <a:latin typeface="Calibri"/>
                          <a:ea typeface="Calibri"/>
                          <a:cs typeface="Calibri"/>
                          <a:sym typeface="Calibri"/>
                        </a:rPr>
                        <a:t> :</a:t>
                      </a:r>
                      <a:endParaRPr b="0" sz="11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100"/>
                        <a:buFont typeface="Arial"/>
                        <a:buChar char="•"/>
                      </a:pPr>
                      <a:r>
                        <a:rPr b="0" lang="en-US" sz="1100">
                          <a:solidFill>
                            <a:schemeClr val="dk1"/>
                          </a:solidFill>
                          <a:latin typeface="Calibri"/>
                          <a:ea typeface="Calibri"/>
                          <a:cs typeface="Calibri"/>
                          <a:sym typeface="Calibri"/>
                        </a:rPr>
                        <a:t>from_accountno (POST</a:t>
                      </a:r>
                      <a:r>
                        <a:rPr b="0" lang="en-US" sz="1100">
                          <a:solidFill>
                            <a:schemeClr val="dk1"/>
                          </a:solidFill>
                          <a:latin typeface="Calibri"/>
                          <a:ea typeface="Calibri"/>
                          <a:cs typeface="Calibri"/>
                          <a:sym typeface="Calibri"/>
                        </a:rPr>
                        <a:t> parameter)</a:t>
                      </a:r>
                      <a:endParaRPr b="0" sz="11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b="0" sz="11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100">
                          <a:solidFill>
                            <a:schemeClr val="dk1"/>
                          </a:solidFill>
                          <a:latin typeface="Calibri"/>
                          <a:ea typeface="Calibri"/>
                          <a:cs typeface="Calibri"/>
                          <a:sym typeface="Calibri"/>
                        </a:rPr>
                        <a:t>Affected URL :</a:t>
                      </a:r>
                      <a:endParaRPr b="0" i="0" sz="1100" u="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100"/>
                        <a:buFont typeface="Arial"/>
                        <a:buChar char="•"/>
                      </a:pPr>
                      <a:r>
                        <a:rPr b="0" i="0" lang="en-US" sz="1100" u="none" strike="noStrike">
                          <a:solidFill>
                            <a:schemeClr val="dk1"/>
                          </a:solidFill>
                          <a:latin typeface="Calibri"/>
                          <a:ea typeface="Calibri"/>
                          <a:cs typeface="Calibri"/>
                          <a:sym typeface="Calibri"/>
                        </a:rPr>
                        <a:t>http://url/sms_history.php</a:t>
                      </a:r>
                      <a:endParaRPr/>
                    </a:p>
                    <a:p>
                      <a:pPr indent="-215900" lvl="0" marL="285750" marR="0" rtl="0" algn="l">
                        <a:spcBef>
                          <a:spcPts val="0"/>
                        </a:spcBef>
                        <a:spcAft>
                          <a:spcPts val="0"/>
                        </a:spcAft>
                        <a:buClr>
                          <a:schemeClr val="dk1"/>
                        </a:buClr>
                        <a:buSzPts val="1100"/>
                        <a:buFont typeface="Arial"/>
                        <a:buNone/>
                      </a:pPr>
                      <a:r>
                        <a:t/>
                      </a:r>
                      <a:endParaRPr b="0" sz="1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lang="en-US" sz="1100">
                          <a:solidFill>
                            <a:schemeClr val="dk1"/>
                          </a:solidFill>
                          <a:latin typeface="Calibri"/>
                          <a:ea typeface="Calibri"/>
                          <a:cs typeface="Calibri"/>
                          <a:sym typeface="Calibri"/>
                        </a:rPr>
                        <a:t>Affected</a:t>
                      </a:r>
                      <a:r>
                        <a:rPr b="1" lang="en-US" sz="1100">
                          <a:solidFill>
                            <a:schemeClr val="dk1"/>
                          </a:solidFill>
                          <a:latin typeface="Calibri"/>
                          <a:ea typeface="Calibri"/>
                          <a:cs typeface="Calibri"/>
                          <a:sym typeface="Calibri"/>
                        </a:rPr>
                        <a:t> Parameters</a:t>
                      </a:r>
                      <a:r>
                        <a:rPr b="1" lang="en-US" sz="1100">
                          <a:solidFill>
                            <a:schemeClr val="dk1"/>
                          </a:solidFill>
                          <a:latin typeface="Calibri"/>
                          <a:ea typeface="Calibri"/>
                          <a:cs typeface="Calibri"/>
                          <a:sym typeface="Calibri"/>
                        </a:rPr>
                        <a:t> :</a:t>
                      </a:r>
                      <a:endParaRPr b="0" sz="11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100"/>
                        <a:buFont typeface="Arial"/>
                        <a:buChar char="•"/>
                      </a:pPr>
                      <a:r>
                        <a:rPr b="0" lang="en-US" sz="1100">
                          <a:solidFill>
                            <a:schemeClr val="dk1"/>
                          </a:solidFill>
                          <a:latin typeface="Calibri"/>
                          <a:ea typeface="Calibri"/>
                          <a:cs typeface="Calibri"/>
                          <a:sym typeface="Calibri"/>
                        </a:rPr>
                        <a:t>mobile_no(GET</a:t>
                      </a:r>
                      <a:r>
                        <a:rPr b="0" lang="en-US" sz="1100">
                          <a:solidFill>
                            <a:schemeClr val="dk1"/>
                          </a:solidFill>
                          <a:latin typeface="Calibri"/>
                          <a:ea typeface="Calibri"/>
                          <a:cs typeface="Calibri"/>
                          <a:sym typeface="Calibri"/>
                        </a:rPr>
                        <a:t> parameter)</a:t>
                      </a:r>
                      <a:endParaRPr b="0" sz="11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b="0" sz="1100">
                        <a:solidFill>
                          <a:schemeClr val="dk1"/>
                        </a:solidFill>
                        <a:latin typeface="Calibri"/>
                        <a:ea typeface="Calibri"/>
                        <a:cs typeface="Calibri"/>
                        <a:sym typeface="Calibri"/>
                      </a:endParaRPr>
                    </a:p>
                    <a:p>
                      <a:pPr indent="-215900" lvl="0" marL="285750" marR="0" rtl="0" algn="l">
                        <a:spcBef>
                          <a:spcPts val="0"/>
                        </a:spcBef>
                        <a:spcAft>
                          <a:spcPts val="0"/>
                        </a:spcAft>
                        <a:buClr>
                          <a:schemeClr val="dk1"/>
                        </a:buClr>
                        <a:buSzPts val="1100"/>
                        <a:buFont typeface="Arial"/>
                        <a:buNone/>
                      </a:pPr>
                      <a:r>
                        <a:t/>
                      </a:r>
                      <a:endParaRPr b="0" sz="1100">
                        <a:solidFill>
                          <a:schemeClr val="dk1"/>
                        </a:solidFill>
                        <a:latin typeface="Calibri"/>
                        <a:ea typeface="Calibri"/>
                        <a:cs typeface="Calibri"/>
                        <a:sym typeface="Calibri"/>
                      </a:endParaRPr>
                    </a:p>
                  </a:txBody>
                  <a:tcPr marT="41500" marB="41500" marR="83000" marL="83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8"/>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Observation</a:t>
            </a:r>
            <a:endParaRPr/>
          </a:p>
        </p:txBody>
      </p:sp>
      <p:sp>
        <p:nvSpPr>
          <p:cNvPr id="343" name="Google Shape;343;p48"/>
          <p:cNvSpPr txBox="1"/>
          <p:nvPr>
            <p:ph idx="1" type="body"/>
          </p:nvPr>
        </p:nvSpPr>
        <p:spPr>
          <a:xfrm>
            <a:off x="838200" y="1050870"/>
            <a:ext cx="10515600" cy="4351338"/>
          </a:xfrm>
          <a:prstGeom prst="rect">
            <a:avLst/>
          </a:prstGeom>
          <a:noFill/>
          <a:ln>
            <a:noFill/>
          </a:ln>
        </p:spPr>
        <p:txBody>
          <a:bodyPr anchorCtr="0" anchor="t" bIns="45700" lIns="91425" spcFirstLastPara="1" rIns="91425" wrap="square" tIns="45700">
            <a:noAutofit/>
          </a:bodyPr>
          <a:lstStyle/>
          <a:p>
            <a:pPr indent="-285750" lvl="0" marL="285750" rtl="0" algn="l">
              <a:lnSpc>
                <a:spcPct val="90000"/>
              </a:lnSpc>
              <a:spcBef>
                <a:spcPts val="0"/>
              </a:spcBef>
              <a:spcAft>
                <a:spcPts val="0"/>
              </a:spcAft>
              <a:buClr>
                <a:schemeClr val="dk1"/>
              </a:buClr>
              <a:buSzPts val="2000"/>
              <a:buChar char="•"/>
            </a:pPr>
            <a:r>
              <a:rPr lang="en-US" sz="2000"/>
              <a:t>Login to your account and navigate to </a:t>
            </a:r>
            <a:r>
              <a:rPr b="0" i="0" lang="en-US" sz="2000" u="none" strike="noStrike">
                <a:solidFill>
                  <a:schemeClr val="dk1"/>
                </a:solidFill>
                <a:latin typeface="Calibri"/>
                <a:ea typeface="Calibri"/>
                <a:cs typeface="Calibri"/>
                <a:sym typeface="Calibri"/>
              </a:rPr>
              <a:t>Bill page on </a:t>
            </a:r>
            <a:r>
              <a:rPr b="0" i="0" lang="en-US" sz="2000" u="sng" strike="noStrike">
                <a:solidFill>
                  <a:schemeClr val="hlink"/>
                </a:solidFill>
                <a:latin typeface="Calibri"/>
                <a:ea typeface="Calibri"/>
                <a:cs typeface="Calibri"/>
                <a:sym typeface="Calibri"/>
                <a:hlinkClick r:id="rId3"/>
              </a:rPr>
              <a:t>http://hackingenv.internshala.com/Insecure-Direct-Object-Reference/GET-Based-IDOR-in-URL-Variant-1/</a:t>
            </a:r>
            <a:r>
              <a:rPr b="0" i="0" lang="en-US" sz="2000" u="none" strike="noStrike">
                <a:solidFill>
                  <a:schemeClr val="dk1"/>
                </a:solidFill>
                <a:latin typeface="Calibri"/>
                <a:ea typeface="Calibri"/>
                <a:cs typeface="Calibri"/>
                <a:sym typeface="Calibri"/>
              </a:rPr>
              <a:t> and click on Show My Bill button</a:t>
            </a:r>
            <a:endParaRPr/>
          </a:p>
          <a:p>
            <a:pPr indent="-101600" lvl="0" marL="228600" rtl="0" algn="l">
              <a:lnSpc>
                <a:spcPct val="90000"/>
              </a:lnSpc>
              <a:spcBef>
                <a:spcPts val="1000"/>
              </a:spcBef>
              <a:spcAft>
                <a:spcPts val="0"/>
              </a:spcAft>
              <a:buClr>
                <a:schemeClr val="dk1"/>
              </a:buClr>
              <a:buSzPts val="2000"/>
              <a:buNone/>
            </a:pPr>
            <a:r>
              <a:t/>
            </a:r>
            <a:endParaRPr sz="2000"/>
          </a:p>
        </p:txBody>
      </p:sp>
      <p:pic>
        <p:nvPicPr>
          <p:cNvPr id="344" name="Google Shape;344;p48"/>
          <p:cNvPicPr preferRelativeResize="0"/>
          <p:nvPr/>
        </p:nvPicPr>
        <p:blipFill rotWithShape="1">
          <a:blip r:embed="rId4">
            <a:alphaModFix/>
          </a:blip>
          <a:srcRect b="0" l="0" r="0" t="0"/>
          <a:stretch/>
        </p:blipFill>
        <p:spPr>
          <a:xfrm>
            <a:off x="1772642" y="2251715"/>
            <a:ext cx="8646719" cy="391261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9"/>
          <p:cNvSpPr txBox="1"/>
          <p:nvPr>
            <p:ph idx="1" type="body"/>
          </p:nvPr>
        </p:nvSpPr>
        <p:spPr>
          <a:xfrm>
            <a:off x="838200" y="1050870"/>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Your bill will be shown to you like below. Notice the URL: </a:t>
            </a:r>
            <a:r>
              <a:rPr lang="en-US" sz="2000" u="sng">
                <a:solidFill>
                  <a:schemeClr val="hlink"/>
                </a:solidFill>
                <a:hlinkClick r:id="rId3"/>
              </a:rPr>
              <a:t>http://hackingenv.internshala.com/Insecure-Direct-Object-Reference/GET-Based-IDOR-in-URL-Variant-1/bill.php?user_id=1438</a:t>
            </a:r>
            <a:endParaRPr sz="2000"/>
          </a:p>
          <a:p>
            <a:pPr indent="-228600" lvl="0" marL="228600" rtl="0" algn="l">
              <a:lnSpc>
                <a:spcPct val="90000"/>
              </a:lnSpc>
              <a:spcBef>
                <a:spcPts val="1000"/>
              </a:spcBef>
              <a:spcAft>
                <a:spcPts val="0"/>
              </a:spcAft>
              <a:buClr>
                <a:schemeClr val="dk1"/>
              </a:buClr>
              <a:buSzPts val="2000"/>
              <a:buChar char="•"/>
            </a:pPr>
            <a:r>
              <a:rPr lang="en-US" sz="2000"/>
              <a:t>It contains user_id of our user and we get bill details of our user’s </a:t>
            </a:r>
            <a:r>
              <a:rPr b="1" lang="en-US" sz="2000"/>
              <a:t>mobile number: 9876855654</a:t>
            </a:r>
            <a:endParaRPr/>
          </a:p>
          <a:p>
            <a:pPr indent="-101600" lvl="0" marL="228600" rtl="0" algn="l">
              <a:lnSpc>
                <a:spcPct val="90000"/>
              </a:lnSpc>
              <a:spcBef>
                <a:spcPts val="1000"/>
              </a:spcBef>
              <a:spcAft>
                <a:spcPts val="0"/>
              </a:spcAft>
              <a:buClr>
                <a:schemeClr val="dk1"/>
              </a:buClr>
              <a:buSzPts val="2000"/>
              <a:buNone/>
            </a:pPr>
            <a:r>
              <a:t/>
            </a:r>
            <a:endParaRPr sz="2000"/>
          </a:p>
        </p:txBody>
      </p:sp>
      <p:sp>
        <p:nvSpPr>
          <p:cNvPr id="350" name="Google Shape;350;p49"/>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Observation</a:t>
            </a:r>
            <a:endParaRPr/>
          </a:p>
        </p:txBody>
      </p:sp>
      <p:pic>
        <p:nvPicPr>
          <p:cNvPr id="351" name="Google Shape;351;p49"/>
          <p:cNvPicPr preferRelativeResize="0"/>
          <p:nvPr/>
        </p:nvPicPr>
        <p:blipFill rotWithShape="1">
          <a:blip r:embed="rId4">
            <a:alphaModFix/>
          </a:blip>
          <a:srcRect b="0" l="0" r="0" t="0"/>
          <a:stretch/>
        </p:blipFill>
        <p:spPr>
          <a:xfrm>
            <a:off x="2527902" y="2587467"/>
            <a:ext cx="7136200" cy="4111585"/>
          </a:xfrm>
          <a:prstGeom prst="rect">
            <a:avLst/>
          </a:prstGeom>
          <a:noFill/>
          <a:ln>
            <a:noFill/>
          </a:ln>
        </p:spPr>
      </p:pic>
      <p:sp>
        <p:nvSpPr>
          <p:cNvPr id="352" name="Google Shape;352;p49"/>
          <p:cNvSpPr/>
          <p:nvPr/>
        </p:nvSpPr>
        <p:spPr>
          <a:xfrm>
            <a:off x="5664376" y="4564052"/>
            <a:ext cx="1086900" cy="420000"/>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50"/>
          <p:cNvSpPr txBox="1"/>
          <p:nvPr>
            <p:ph idx="1" type="body"/>
          </p:nvPr>
        </p:nvSpPr>
        <p:spPr>
          <a:xfrm>
            <a:off x="838200" y="131569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We change this user_id from 1438 to 1439 and we get bill information of a different user with </a:t>
            </a:r>
            <a:r>
              <a:rPr b="1" lang="en-US" sz="2000"/>
              <a:t>mobile number: 9976543119 </a:t>
            </a:r>
            <a:endParaRPr b="1" sz="2000"/>
          </a:p>
        </p:txBody>
      </p:sp>
      <p:sp>
        <p:nvSpPr>
          <p:cNvPr id="358" name="Google Shape;358;p50"/>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Observation</a:t>
            </a:r>
            <a:endParaRPr/>
          </a:p>
        </p:txBody>
      </p:sp>
      <p:pic>
        <p:nvPicPr>
          <p:cNvPr id="359" name="Google Shape;359;p50"/>
          <p:cNvPicPr preferRelativeResize="0"/>
          <p:nvPr/>
        </p:nvPicPr>
        <p:blipFill rotWithShape="1">
          <a:blip r:embed="rId3">
            <a:alphaModFix/>
          </a:blip>
          <a:srcRect b="0" l="0" r="0" t="0"/>
          <a:stretch/>
        </p:blipFill>
        <p:spPr>
          <a:xfrm>
            <a:off x="1885143" y="2312809"/>
            <a:ext cx="6749899" cy="4433441"/>
          </a:xfrm>
          <a:prstGeom prst="rect">
            <a:avLst/>
          </a:prstGeom>
          <a:noFill/>
          <a:ln>
            <a:noFill/>
          </a:ln>
        </p:spPr>
      </p:pic>
      <p:sp>
        <p:nvSpPr>
          <p:cNvPr id="360" name="Google Shape;360;p50"/>
          <p:cNvSpPr/>
          <p:nvPr/>
        </p:nvSpPr>
        <p:spPr>
          <a:xfrm>
            <a:off x="4710023" y="4529529"/>
            <a:ext cx="1475117" cy="557958"/>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1" name="Google Shape;361;p50"/>
          <p:cNvSpPr/>
          <p:nvPr/>
        </p:nvSpPr>
        <p:spPr>
          <a:xfrm>
            <a:off x="6357668" y="2311240"/>
            <a:ext cx="1078303" cy="330018"/>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1"/>
          <p:cNvSpPr txBox="1"/>
          <p:nvPr>
            <p:ph type="title"/>
          </p:nvPr>
        </p:nvSpPr>
        <p:spPr>
          <a:xfrm>
            <a:off x="436273" y="552091"/>
            <a:ext cx="7974481" cy="94890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Business Impact – Extremely High</a:t>
            </a:r>
            <a:endParaRPr/>
          </a:p>
        </p:txBody>
      </p:sp>
      <p:sp>
        <p:nvSpPr>
          <p:cNvPr id="367" name="Google Shape;367;p51"/>
          <p:cNvSpPr txBox="1"/>
          <p:nvPr>
            <p:ph idx="12" type="sldNum"/>
          </p:nvPr>
        </p:nvSpPr>
        <p:spPr>
          <a:xfrm rot="-5400000">
            <a:off x="11188966" y="5589604"/>
            <a:ext cx="1316039" cy="45264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8" name="Google Shape;368;p51"/>
          <p:cNvSpPr txBox="1"/>
          <p:nvPr/>
        </p:nvSpPr>
        <p:spPr>
          <a:xfrm>
            <a:off x="548417" y="1518249"/>
            <a:ext cx="8713694" cy="4106051"/>
          </a:xfrm>
          <a:prstGeom prst="rect">
            <a:avLst/>
          </a:prstGeom>
          <a:noFill/>
          <a:ln>
            <a:noFill/>
          </a:ln>
        </p:spPr>
        <p:txBody>
          <a:bodyPr anchorCtr="0" anchor="t" bIns="41475" lIns="41475" spcFirstLastPara="1" rIns="41475" wrap="square" tIns="41475">
            <a:noAutofit/>
          </a:bodyPr>
          <a:lstStyle/>
          <a:p>
            <a:pPr indent="0" lvl="0" marL="0" marR="0" rtl="0" algn="l">
              <a:spcBef>
                <a:spcPts val="0"/>
              </a:spcBef>
              <a:spcAft>
                <a:spcPts val="0"/>
              </a:spcAft>
              <a:buNone/>
            </a:pPr>
            <a:r>
              <a:rPr lang="en-US" sz="1452">
                <a:solidFill>
                  <a:schemeClr val="dk1"/>
                </a:solidFill>
                <a:latin typeface="Calibri"/>
                <a:ea typeface="Calibri"/>
                <a:cs typeface="Calibri"/>
                <a:sym typeface="Calibri"/>
              </a:rPr>
              <a:t>A malicious hacker can read bill information of any user just by knowing the User ID. This discloses critical billing information of users including:</a:t>
            </a:r>
            <a:endParaRPr/>
          </a:p>
          <a:p>
            <a:pPr indent="-285750" lvl="0" marL="285750" marR="0" rtl="0" algn="l">
              <a:spcBef>
                <a:spcPts val="0"/>
              </a:spcBef>
              <a:spcAft>
                <a:spcPts val="0"/>
              </a:spcAft>
              <a:buClr>
                <a:schemeClr val="dk1"/>
              </a:buClr>
              <a:buSzPts val="1452"/>
              <a:buFont typeface="Arial"/>
              <a:buChar char="•"/>
            </a:pPr>
            <a:r>
              <a:rPr lang="en-US" sz="1452">
                <a:solidFill>
                  <a:schemeClr val="dk1"/>
                </a:solidFill>
                <a:latin typeface="Calibri"/>
                <a:ea typeface="Calibri"/>
                <a:cs typeface="Calibri"/>
                <a:sym typeface="Calibri"/>
              </a:rPr>
              <a:t>Mobile Number</a:t>
            </a:r>
            <a:endParaRPr/>
          </a:p>
          <a:p>
            <a:pPr indent="-285750" lvl="0" marL="285750" marR="0" rtl="0" algn="l">
              <a:spcBef>
                <a:spcPts val="0"/>
              </a:spcBef>
              <a:spcAft>
                <a:spcPts val="0"/>
              </a:spcAft>
              <a:buClr>
                <a:schemeClr val="dk1"/>
              </a:buClr>
              <a:buSzPts val="1452"/>
              <a:buFont typeface="Arial"/>
              <a:buChar char="•"/>
            </a:pPr>
            <a:r>
              <a:rPr lang="en-US" sz="1452">
                <a:solidFill>
                  <a:schemeClr val="dk1"/>
                </a:solidFill>
                <a:latin typeface="Calibri"/>
                <a:ea typeface="Calibri"/>
                <a:cs typeface="Calibri"/>
                <a:sym typeface="Calibri"/>
              </a:rPr>
              <a:t>Bill Number</a:t>
            </a:r>
            <a:endParaRPr/>
          </a:p>
          <a:p>
            <a:pPr indent="-285750" lvl="0" marL="285750" marR="0" rtl="0" algn="l">
              <a:spcBef>
                <a:spcPts val="0"/>
              </a:spcBef>
              <a:spcAft>
                <a:spcPts val="0"/>
              </a:spcAft>
              <a:buClr>
                <a:schemeClr val="dk1"/>
              </a:buClr>
              <a:buSzPts val="1452"/>
              <a:buFont typeface="Arial"/>
              <a:buChar char="•"/>
            </a:pPr>
            <a:r>
              <a:rPr lang="en-US" sz="1452">
                <a:solidFill>
                  <a:schemeClr val="dk1"/>
                </a:solidFill>
                <a:latin typeface="Calibri"/>
                <a:ea typeface="Calibri"/>
                <a:cs typeface="Calibri"/>
                <a:sym typeface="Calibri"/>
              </a:rPr>
              <a:t>Billing Period</a:t>
            </a:r>
            <a:endParaRPr/>
          </a:p>
          <a:p>
            <a:pPr indent="-285750" lvl="0" marL="285750" marR="0" rtl="0" algn="l">
              <a:spcBef>
                <a:spcPts val="0"/>
              </a:spcBef>
              <a:spcAft>
                <a:spcPts val="0"/>
              </a:spcAft>
              <a:buClr>
                <a:schemeClr val="dk1"/>
              </a:buClr>
              <a:buSzPts val="1452"/>
              <a:buFont typeface="Arial"/>
              <a:buChar char="•"/>
            </a:pPr>
            <a:r>
              <a:rPr lang="en-US" sz="1452">
                <a:solidFill>
                  <a:schemeClr val="dk1"/>
                </a:solidFill>
                <a:latin typeface="Calibri"/>
                <a:ea typeface="Calibri"/>
                <a:cs typeface="Calibri"/>
                <a:sym typeface="Calibri"/>
              </a:rPr>
              <a:t>Bill Amount and Breakdown</a:t>
            </a:r>
            <a:endParaRPr/>
          </a:p>
          <a:p>
            <a:pPr indent="-193548" lvl="0" marL="285750" marR="0" rtl="0" algn="l">
              <a:spcBef>
                <a:spcPts val="0"/>
              </a:spcBef>
              <a:spcAft>
                <a:spcPts val="0"/>
              </a:spcAft>
              <a:buClr>
                <a:schemeClr val="dk1"/>
              </a:buClr>
              <a:buSzPts val="1452"/>
              <a:buFont typeface="Arial"/>
              <a:buNone/>
            </a:pPr>
            <a:r>
              <a:t/>
            </a:r>
            <a:endParaRPr sz="1452">
              <a:solidFill>
                <a:schemeClr val="dk1"/>
              </a:solidFill>
              <a:latin typeface="Calibri"/>
              <a:ea typeface="Calibri"/>
              <a:cs typeface="Calibri"/>
              <a:sym typeface="Calibri"/>
            </a:endParaRPr>
          </a:p>
          <a:p>
            <a:pPr indent="0" lvl="0" marL="0" marR="0" rtl="0" algn="l">
              <a:spcBef>
                <a:spcPts val="0"/>
              </a:spcBef>
              <a:spcAft>
                <a:spcPts val="0"/>
              </a:spcAft>
              <a:buNone/>
            </a:pPr>
            <a:r>
              <a:rPr lang="en-US" sz="1452">
                <a:solidFill>
                  <a:schemeClr val="dk1"/>
                </a:solidFill>
                <a:latin typeface="Calibri"/>
                <a:ea typeface="Calibri"/>
                <a:cs typeface="Calibri"/>
                <a:sym typeface="Calibri"/>
              </a:rPr>
              <a:t>This can be used by malicious hackers to carry out targeted phishing attacks on the users and the information can also be sold to competitors/blackmarket.</a:t>
            </a:r>
            <a:endParaRPr/>
          </a:p>
          <a:p>
            <a:pPr indent="0" lvl="0" marL="0" marR="0" rtl="0" algn="l">
              <a:spcBef>
                <a:spcPts val="0"/>
              </a:spcBef>
              <a:spcAft>
                <a:spcPts val="0"/>
              </a:spcAft>
              <a:buNone/>
            </a:pPr>
            <a:r>
              <a:t/>
            </a:r>
            <a:endParaRPr sz="1452">
              <a:solidFill>
                <a:schemeClr val="dk1"/>
              </a:solidFill>
              <a:latin typeface="Calibri"/>
              <a:ea typeface="Calibri"/>
              <a:cs typeface="Calibri"/>
              <a:sym typeface="Calibri"/>
            </a:endParaRPr>
          </a:p>
          <a:p>
            <a:pPr indent="0" lvl="0" marL="0" marR="0" rtl="0" algn="l">
              <a:spcBef>
                <a:spcPts val="0"/>
              </a:spcBef>
              <a:spcAft>
                <a:spcPts val="0"/>
              </a:spcAft>
              <a:buNone/>
            </a:pPr>
            <a:r>
              <a:rPr lang="en-US" sz="1452">
                <a:solidFill>
                  <a:schemeClr val="dk1"/>
                </a:solidFill>
                <a:latin typeface="Calibri"/>
                <a:ea typeface="Calibri"/>
                <a:cs typeface="Calibri"/>
                <a:sym typeface="Calibri"/>
              </a:rPr>
              <a:t>More over, as there is no ratelimiting checks, attacker can bruteforce the user_id for all possible values and get bill information of each and every user of the organization resulting is a massive information leakage.</a:t>
            </a:r>
            <a:endParaRPr/>
          </a:p>
          <a:p>
            <a:pPr indent="0" lvl="0" marL="0" marR="0" rtl="0" algn="l">
              <a:spcBef>
                <a:spcPts val="0"/>
              </a:spcBef>
              <a:spcAft>
                <a:spcPts val="0"/>
              </a:spcAft>
              <a:buNone/>
            </a:pPr>
            <a:r>
              <a:t/>
            </a:r>
            <a:endParaRPr sz="1452">
              <a:solidFill>
                <a:schemeClr val="dk1"/>
              </a:solidFill>
              <a:latin typeface="Calibri"/>
              <a:ea typeface="Calibri"/>
              <a:cs typeface="Calibri"/>
              <a:sym typeface="Calibri"/>
            </a:endParaRPr>
          </a:p>
          <a:p>
            <a:pPr indent="0" lvl="0" marL="0" marR="0" rtl="0" algn="l">
              <a:spcBef>
                <a:spcPts val="0"/>
              </a:spcBef>
              <a:spcAft>
                <a:spcPts val="0"/>
              </a:spcAft>
              <a:buNone/>
            </a:pPr>
            <a:r>
              <a:rPr lang="en-US" sz="1452">
                <a:solidFill>
                  <a:schemeClr val="dk1"/>
                </a:solidFill>
                <a:latin typeface="Calibri"/>
                <a:ea typeface="Calibri"/>
                <a:cs typeface="Calibri"/>
                <a:sym typeface="Calibri"/>
              </a:rPr>
              <a:t>Other IDORs on the application are leaking much more information including Payment details, call history and even allow attacker to recharge his mobile number deducting money from any one else’s account which can be used to steal money from users.</a:t>
            </a:r>
            <a:endParaRPr/>
          </a:p>
          <a:p>
            <a:pPr indent="0" lvl="0" marL="0" marR="0" rtl="0" algn="l">
              <a:spcBef>
                <a:spcPts val="0"/>
              </a:spcBef>
              <a:spcAft>
                <a:spcPts val="0"/>
              </a:spcAft>
              <a:buNone/>
            </a:pPr>
            <a:r>
              <a:t/>
            </a:r>
            <a:endParaRPr sz="1452">
              <a:solidFill>
                <a:schemeClr val="dk1"/>
              </a:solidFill>
              <a:latin typeface="Calibri"/>
              <a:ea typeface="Calibri"/>
              <a:cs typeface="Calibri"/>
              <a:sym typeface="Calibri"/>
            </a:endParaRPr>
          </a:p>
          <a:p>
            <a:pPr indent="0" lvl="0" marL="0" marR="0" rtl="0" algn="l">
              <a:spcBef>
                <a:spcPts val="0"/>
              </a:spcBef>
              <a:spcAft>
                <a:spcPts val="0"/>
              </a:spcAft>
              <a:buNone/>
            </a:pPr>
            <a:r>
              <a:rPr lang="en-US" sz="1452">
                <a:solidFill>
                  <a:schemeClr val="dk1"/>
                </a:solidFill>
                <a:latin typeface="Calibri"/>
                <a:ea typeface="Calibri"/>
                <a:cs typeface="Calibri"/>
                <a:sym typeface="Calibri"/>
              </a:rPr>
              <a:t>As a PoC, Bill details of 100 users are dumped in the attached excel file below:</a:t>
            </a:r>
            <a:endParaRPr sz="1452">
              <a:solidFill>
                <a:schemeClr val="dk1"/>
              </a:solidFill>
              <a:latin typeface="Calibri"/>
              <a:ea typeface="Calibri"/>
              <a:cs typeface="Calibri"/>
              <a:sym typeface="Calibri"/>
            </a:endParaRPr>
          </a:p>
        </p:txBody>
      </p:sp>
      <p:pic>
        <p:nvPicPr>
          <p:cNvPr id="369" name="Google Shape;369;p51"/>
          <p:cNvPicPr preferRelativeResize="0"/>
          <p:nvPr/>
        </p:nvPicPr>
        <p:blipFill rotWithShape="1">
          <a:blip r:embed="rId3">
            <a:alphaModFix/>
          </a:blip>
          <a:srcRect b="0" l="0" r="0" t="0"/>
          <a:stretch/>
        </p:blipFill>
        <p:spPr>
          <a:xfrm>
            <a:off x="2857500" y="5641553"/>
            <a:ext cx="1215167" cy="105272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Recommendation</a:t>
            </a:r>
            <a:endParaRPr/>
          </a:p>
        </p:txBody>
      </p:sp>
      <p:sp>
        <p:nvSpPr>
          <p:cNvPr id="375" name="Google Shape;375;p52"/>
          <p:cNvSpPr txBox="1"/>
          <p:nvPr>
            <p:ph idx="1" type="body"/>
          </p:nvPr>
        </p:nvSpPr>
        <p:spPr>
          <a:xfrm>
            <a:off x="838200" y="1515074"/>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sz="2400"/>
              <a:t>Take the following precautions:</a:t>
            </a:r>
            <a:endParaRPr/>
          </a:p>
          <a:p>
            <a:pPr indent="-228600" lvl="1" marL="685800" rtl="0" algn="l">
              <a:lnSpc>
                <a:spcPct val="90000"/>
              </a:lnSpc>
              <a:spcBef>
                <a:spcPts val="500"/>
              </a:spcBef>
              <a:spcAft>
                <a:spcPts val="0"/>
              </a:spcAft>
              <a:buClr>
                <a:schemeClr val="dk1"/>
              </a:buClr>
              <a:buSzPts val="2000"/>
              <a:buChar char="•"/>
            </a:pPr>
            <a:r>
              <a:rPr lang="en-US" sz="2000"/>
              <a:t>Implement proper authentication and authorisation checks to make sure that the user has permission to the data he/she is requesting</a:t>
            </a:r>
            <a:endParaRPr/>
          </a:p>
          <a:p>
            <a:pPr indent="-228600" lvl="1" marL="685800" rtl="0" algn="l">
              <a:lnSpc>
                <a:spcPct val="90000"/>
              </a:lnSpc>
              <a:spcBef>
                <a:spcPts val="500"/>
              </a:spcBef>
              <a:spcAft>
                <a:spcPts val="0"/>
              </a:spcAft>
              <a:buClr>
                <a:schemeClr val="dk1"/>
              </a:buClr>
              <a:buSzPts val="2000"/>
              <a:buChar char="•"/>
            </a:pPr>
            <a:r>
              <a:rPr lang="en-US" sz="2000"/>
              <a:t>Use proper </a:t>
            </a:r>
            <a:r>
              <a:rPr lang="en-US" sz="2000"/>
              <a:t>rate limiting</a:t>
            </a:r>
            <a:r>
              <a:rPr lang="en-US" sz="2000"/>
              <a:t> checks on the number of request comes from a single user in a small amount of time</a:t>
            </a:r>
            <a:endParaRPr/>
          </a:p>
          <a:p>
            <a:pPr indent="-228600" lvl="1" marL="685800" rtl="0" algn="l">
              <a:lnSpc>
                <a:spcPct val="90000"/>
              </a:lnSpc>
              <a:spcBef>
                <a:spcPts val="500"/>
              </a:spcBef>
              <a:spcAft>
                <a:spcPts val="0"/>
              </a:spcAft>
              <a:buClr>
                <a:schemeClr val="dk1"/>
              </a:buClr>
              <a:buSzPts val="2000"/>
              <a:buChar char="•"/>
            </a:pPr>
            <a:r>
              <a:rPr lang="en-US" sz="2000"/>
              <a:t>Make sure each user can only see his/her data only.</a:t>
            </a:r>
            <a:endParaRPr/>
          </a:p>
          <a:p>
            <a:pPr indent="-101600" lvl="1" marL="685800" rtl="0" algn="l">
              <a:lnSpc>
                <a:spcPct val="90000"/>
              </a:lnSpc>
              <a:spcBef>
                <a:spcPts val="500"/>
              </a:spcBef>
              <a:spcAft>
                <a:spcPts val="0"/>
              </a:spcAft>
              <a:buClr>
                <a:schemeClr val="dk1"/>
              </a:buClr>
              <a:buSzPts val="2000"/>
              <a:buNone/>
            </a:pPr>
            <a:r>
              <a:t/>
            </a:r>
            <a:endParaRPr sz="2000"/>
          </a:p>
          <a:p>
            <a:pPr indent="-101600" lvl="1" marL="685800" rtl="0" algn="l">
              <a:lnSpc>
                <a:spcPct val="90000"/>
              </a:lnSpc>
              <a:spcBef>
                <a:spcPts val="500"/>
              </a:spcBef>
              <a:spcAft>
                <a:spcPts val="0"/>
              </a:spcAft>
              <a:buClr>
                <a:schemeClr val="dk1"/>
              </a:buClr>
              <a:buSzPts val="2000"/>
              <a:buNone/>
            </a:pPr>
            <a:r>
              <a:t/>
            </a:r>
            <a:endParaRPr sz="2000"/>
          </a:p>
          <a:p>
            <a:pPr indent="-101600" lvl="1" marL="685800" rtl="0" algn="l">
              <a:lnSpc>
                <a:spcPct val="90000"/>
              </a:lnSpc>
              <a:spcBef>
                <a:spcPts val="500"/>
              </a:spcBef>
              <a:spcAft>
                <a:spcPts val="0"/>
              </a:spcAft>
              <a:buClr>
                <a:schemeClr val="dk1"/>
              </a:buClr>
              <a:buSzPts val="2000"/>
              <a:buNone/>
            </a:pPr>
            <a:r>
              <a:t/>
            </a:r>
            <a:endParaRPr sz="2000"/>
          </a:p>
        </p:txBody>
      </p:sp>
      <p:sp>
        <p:nvSpPr>
          <p:cNvPr id="376" name="Google Shape;376;p52"/>
          <p:cNvSpPr/>
          <p:nvPr/>
        </p:nvSpPr>
        <p:spPr>
          <a:xfrm>
            <a:off x="838200" y="4960513"/>
            <a:ext cx="113538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https://www.owasp.org/index.php/Insecure_Configuration_Management</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https://www.owasp.org/index.php/Top_10_2013-A4-Insecure_Direct_Object_References</a:t>
            </a:r>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sp>
        <p:nvSpPr>
          <p:cNvPr id="377" name="Google Shape;377;p52"/>
          <p:cNvSpPr txBox="1"/>
          <p:nvPr/>
        </p:nvSpPr>
        <p:spPr>
          <a:xfrm>
            <a:off x="838200" y="3536770"/>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References:</a:t>
            </a:r>
            <a:endParaRPr sz="4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idx="12" type="sldNum"/>
          </p:nvPr>
        </p:nvSpPr>
        <p:spPr>
          <a:xfrm rot="-5400000">
            <a:off x="11188966" y="5589604"/>
            <a:ext cx="1316039" cy="45264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11" name="Google Shape;111;p17"/>
          <p:cNvGraphicFramePr/>
          <p:nvPr/>
        </p:nvGraphicFramePr>
        <p:xfrm>
          <a:off x="1574961" y="1815672"/>
          <a:ext cx="3000000" cy="3000000"/>
        </p:xfrm>
        <a:graphic>
          <a:graphicData uri="http://schemas.openxmlformats.org/drawingml/2006/table">
            <a:tbl>
              <a:tblPr bandRow="1" firstRow="1">
                <a:noFill/>
                <a:tableStyleId>{51015F43-4BEC-485C-AC9F-371C459AA63F}</a:tableStyleId>
              </a:tblPr>
              <a:tblGrid>
                <a:gridCol w="487325"/>
                <a:gridCol w="1034100"/>
                <a:gridCol w="5186725"/>
                <a:gridCol w="968175"/>
              </a:tblGrid>
              <a:tr h="580925">
                <a:tc>
                  <a:txBody>
                    <a:bodyPr/>
                    <a:lstStyle/>
                    <a:p>
                      <a:pPr indent="0" lvl="0" marL="0" marR="0" rtl="0" algn="ctr">
                        <a:spcBef>
                          <a:spcPts val="0"/>
                        </a:spcBef>
                        <a:spcAft>
                          <a:spcPts val="0"/>
                        </a:spcAft>
                        <a:buNone/>
                      </a:pPr>
                      <a:r>
                        <a:rPr lang="en-US" sz="1600" u="none" cap="none" strike="noStrike">
                          <a:latin typeface="Calibri"/>
                          <a:ea typeface="Calibri"/>
                          <a:cs typeface="Calibri"/>
                          <a:sym typeface="Calibri"/>
                        </a:rPr>
                        <a:t>No</a:t>
                      </a:r>
                      <a:endParaRPr/>
                    </a:p>
                  </a:txBody>
                  <a:tcPr marT="41500" marB="41500" marR="83000" marL="83000" anchor="ctr">
                    <a:solidFill>
                      <a:schemeClr val="dk1"/>
                    </a:solidFill>
                  </a:tcPr>
                </a:tc>
                <a:tc>
                  <a:txBody>
                    <a:bodyPr/>
                    <a:lstStyle/>
                    <a:p>
                      <a:pPr indent="0" lvl="0" marL="0" marR="0" rtl="0" algn="ctr">
                        <a:spcBef>
                          <a:spcPts val="0"/>
                        </a:spcBef>
                        <a:spcAft>
                          <a:spcPts val="0"/>
                        </a:spcAft>
                        <a:buNone/>
                      </a:pPr>
                      <a:r>
                        <a:rPr lang="en-US" sz="1600" u="none" cap="none" strike="noStrike">
                          <a:latin typeface="Calibri"/>
                          <a:ea typeface="Calibri"/>
                          <a:cs typeface="Calibri"/>
                          <a:sym typeface="Calibri"/>
                        </a:rPr>
                        <a:t>Severity</a:t>
                      </a:r>
                      <a:endParaRPr/>
                    </a:p>
                  </a:txBody>
                  <a:tcPr marT="41500" marB="41500" marR="83000" marL="83000" anchor="ctr">
                    <a:solidFill>
                      <a:schemeClr val="dk1"/>
                    </a:solidFill>
                  </a:tcPr>
                </a:tc>
                <a:tc>
                  <a:txBody>
                    <a:bodyPr/>
                    <a:lstStyle/>
                    <a:p>
                      <a:pPr indent="0" lvl="0" marL="0" marR="0" rtl="0" algn="ctr">
                        <a:spcBef>
                          <a:spcPts val="0"/>
                        </a:spcBef>
                        <a:spcAft>
                          <a:spcPts val="0"/>
                        </a:spcAft>
                        <a:buNone/>
                      </a:pPr>
                      <a:r>
                        <a:rPr lang="en-US" sz="1600" u="none" cap="none" strike="noStrike">
                          <a:latin typeface="Calibri"/>
                          <a:ea typeface="Calibri"/>
                          <a:cs typeface="Calibri"/>
                          <a:sym typeface="Calibri"/>
                        </a:rPr>
                        <a:t>Vulnerability</a:t>
                      </a:r>
                      <a:endParaRPr/>
                    </a:p>
                  </a:txBody>
                  <a:tcPr marT="41500" marB="41500" marR="83000" marL="83000" anchor="ctr">
                    <a:solidFill>
                      <a:schemeClr val="dk1"/>
                    </a:solidFill>
                  </a:tcPr>
                </a:tc>
                <a:tc>
                  <a:txBody>
                    <a:bodyPr/>
                    <a:lstStyle/>
                    <a:p>
                      <a:pPr indent="0" lvl="0" marL="0" marR="0" rtl="0" algn="ctr">
                        <a:spcBef>
                          <a:spcPts val="0"/>
                        </a:spcBef>
                        <a:spcAft>
                          <a:spcPts val="0"/>
                        </a:spcAft>
                        <a:buNone/>
                      </a:pPr>
                      <a:r>
                        <a:rPr lang="en-US" sz="1600" u="none" cap="none" strike="noStrike">
                          <a:latin typeface="Calibri"/>
                          <a:ea typeface="Calibri"/>
                          <a:cs typeface="Calibri"/>
                          <a:sym typeface="Calibri"/>
                        </a:rPr>
                        <a:t>Count</a:t>
                      </a:r>
                      <a:endParaRPr sz="1600" u="none" cap="none" strike="noStrike">
                        <a:latin typeface="Calibri"/>
                        <a:ea typeface="Calibri"/>
                        <a:cs typeface="Calibri"/>
                        <a:sym typeface="Calibri"/>
                      </a:endParaRPr>
                    </a:p>
                  </a:txBody>
                  <a:tcPr marT="41500" marB="41500" marR="83000" marL="83000" anchor="ctr">
                    <a:solidFill>
                      <a:schemeClr val="dk1"/>
                    </a:solidFill>
                  </a:tcPr>
                </a:tc>
              </a:tr>
              <a:tr h="336550">
                <a:tc>
                  <a:txBody>
                    <a:bodyPr/>
                    <a:lstStyle/>
                    <a:p>
                      <a:pPr indent="0" lvl="0" marL="0" marR="0" rtl="0" algn="ctr">
                        <a:spcBef>
                          <a:spcPts val="0"/>
                        </a:spcBef>
                        <a:spcAft>
                          <a:spcPts val="0"/>
                        </a:spcAft>
                        <a:buNone/>
                      </a:pPr>
                      <a:r>
                        <a:rPr b="0" lang="en-US" sz="1300" u="none" cap="none" strike="noStrike">
                          <a:latin typeface="Calibri"/>
                          <a:ea typeface="Calibri"/>
                          <a:cs typeface="Calibri"/>
                          <a:sym typeface="Calibri"/>
                        </a:rPr>
                        <a:t>1</a:t>
                      </a:r>
                      <a:endParaRPr/>
                    </a:p>
                  </a:txBody>
                  <a:tcPr marT="41500" marB="41500" marR="83000" marL="83000"/>
                </a:tc>
                <a:tc>
                  <a:txBody>
                    <a:bodyPr/>
                    <a:lstStyle/>
                    <a:p>
                      <a:pPr indent="0" lvl="0" marL="0" marR="0" rtl="0" algn="ctr">
                        <a:spcBef>
                          <a:spcPts val="0"/>
                        </a:spcBef>
                        <a:spcAft>
                          <a:spcPts val="0"/>
                        </a:spcAft>
                        <a:buNone/>
                      </a:pPr>
                      <a:r>
                        <a:rPr b="0" lang="en-US" sz="1300" u="none" cap="none" strike="noStrike">
                          <a:latin typeface="Calibri"/>
                          <a:ea typeface="Calibri"/>
                          <a:cs typeface="Calibri"/>
                          <a:sym typeface="Calibri"/>
                        </a:rPr>
                        <a:t>Critical</a:t>
                      </a:r>
                      <a:endParaRPr b="0" sz="1300" u="none" cap="none" strike="noStrike">
                        <a:latin typeface="Calibri"/>
                        <a:ea typeface="Calibri"/>
                        <a:cs typeface="Calibri"/>
                        <a:sym typeface="Calibri"/>
                      </a:endParaRPr>
                    </a:p>
                  </a:txBody>
                  <a:tcPr marT="41500" marB="41500" marR="83000" marL="83000"/>
                </a:tc>
                <a:tc>
                  <a:txBody>
                    <a:bodyPr/>
                    <a:lstStyle/>
                    <a:p>
                      <a:pPr indent="0" lvl="0" marL="0" marR="0" rtl="0" algn="l">
                        <a:spcBef>
                          <a:spcPts val="0"/>
                        </a:spcBef>
                        <a:spcAft>
                          <a:spcPts val="0"/>
                        </a:spcAft>
                        <a:buNone/>
                      </a:pPr>
                      <a:r>
                        <a:rPr b="0" lang="en-US" sz="1300" u="none" cap="none" strike="noStrike">
                          <a:latin typeface="Calibri"/>
                          <a:ea typeface="Calibri"/>
                          <a:cs typeface="Calibri"/>
                          <a:sym typeface="Calibri"/>
                        </a:rPr>
                        <a:t>SQL Injection</a:t>
                      </a:r>
                      <a:endParaRPr b="0" sz="1300">
                        <a:latin typeface="Calibri"/>
                        <a:ea typeface="Calibri"/>
                        <a:cs typeface="Calibri"/>
                        <a:sym typeface="Calibri"/>
                      </a:endParaRPr>
                    </a:p>
                  </a:txBody>
                  <a:tcPr marT="41500" marB="41500" marR="83000" marL="83000"/>
                </a:tc>
                <a:tc>
                  <a:txBody>
                    <a:bodyPr/>
                    <a:lstStyle/>
                    <a:p>
                      <a:pPr indent="0" lvl="0" marL="0" marR="0" rtl="0" algn="ctr">
                        <a:spcBef>
                          <a:spcPts val="0"/>
                        </a:spcBef>
                        <a:spcAft>
                          <a:spcPts val="0"/>
                        </a:spcAft>
                        <a:buNone/>
                      </a:pPr>
                      <a:r>
                        <a:rPr b="0" lang="en-US" sz="1300">
                          <a:latin typeface="Calibri"/>
                          <a:ea typeface="Calibri"/>
                          <a:cs typeface="Calibri"/>
                          <a:sym typeface="Calibri"/>
                        </a:rPr>
                        <a:t>8</a:t>
                      </a:r>
                      <a:endParaRPr b="0" sz="1300">
                        <a:latin typeface="Calibri"/>
                        <a:ea typeface="Calibri"/>
                        <a:cs typeface="Calibri"/>
                        <a:sym typeface="Calibri"/>
                      </a:endParaRPr>
                    </a:p>
                  </a:txBody>
                  <a:tcPr marT="41500" marB="41500" marR="83000" marL="83000"/>
                </a:tc>
              </a:tr>
              <a:tr h="336550">
                <a:tc>
                  <a:txBody>
                    <a:bodyPr/>
                    <a:lstStyle/>
                    <a:p>
                      <a:pPr indent="0" lvl="0" marL="0" marR="0" rtl="0" algn="ctr">
                        <a:spcBef>
                          <a:spcPts val="0"/>
                        </a:spcBef>
                        <a:spcAft>
                          <a:spcPts val="0"/>
                        </a:spcAft>
                        <a:buNone/>
                      </a:pPr>
                      <a:r>
                        <a:rPr b="0" lang="en-US" sz="1300">
                          <a:solidFill>
                            <a:schemeClr val="dk1"/>
                          </a:solidFill>
                          <a:latin typeface="Calibri"/>
                          <a:ea typeface="Calibri"/>
                          <a:cs typeface="Calibri"/>
                          <a:sym typeface="Calibri"/>
                        </a:rPr>
                        <a:t>2</a:t>
                      </a:r>
                      <a:endParaRPr b="0" sz="1300">
                        <a:solidFill>
                          <a:schemeClr val="dk1"/>
                        </a:solidFill>
                        <a:latin typeface="Calibri"/>
                        <a:ea typeface="Calibri"/>
                        <a:cs typeface="Calibri"/>
                        <a:sym typeface="Calibri"/>
                      </a:endParaRPr>
                    </a:p>
                  </a:txBody>
                  <a:tcPr marT="41500" marB="41500" marR="83000" marL="83000"/>
                </a:tc>
                <a:tc>
                  <a:txBody>
                    <a:bodyPr/>
                    <a:lstStyle/>
                    <a:p>
                      <a:pPr indent="0" lvl="0" marL="0" marR="0" rtl="0" algn="ctr">
                        <a:lnSpc>
                          <a:spcPct val="100000"/>
                        </a:lnSpc>
                        <a:spcBef>
                          <a:spcPts val="0"/>
                        </a:spcBef>
                        <a:spcAft>
                          <a:spcPts val="0"/>
                        </a:spcAft>
                        <a:buClr>
                          <a:schemeClr val="dk1"/>
                        </a:buClr>
                        <a:buSzPts val="1300"/>
                        <a:buFont typeface="Calibri"/>
                        <a:buNone/>
                      </a:pPr>
                      <a:r>
                        <a:rPr b="0" lang="en-US" sz="1300">
                          <a:solidFill>
                            <a:schemeClr val="dk1"/>
                          </a:solidFill>
                          <a:latin typeface="Calibri"/>
                          <a:ea typeface="Calibri"/>
                          <a:cs typeface="Calibri"/>
                          <a:sym typeface="Calibri"/>
                        </a:rPr>
                        <a:t>Critical</a:t>
                      </a:r>
                      <a:endParaRPr/>
                    </a:p>
                  </a:txBody>
                  <a:tcPr marT="41500" marB="41500" marR="83000" marL="83000"/>
                </a:tc>
                <a:tc>
                  <a:txBody>
                    <a:bodyPr/>
                    <a:lstStyle/>
                    <a:p>
                      <a:pPr indent="0" lvl="0" marL="0" marR="0" rtl="0" algn="l">
                        <a:spcBef>
                          <a:spcPts val="0"/>
                        </a:spcBef>
                        <a:spcAft>
                          <a:spcPts val="0"/>
                        </a:spcAft>
                        <a:buNone/>
                      </a:pPr>
                      <a:r>
                        <a:rPr b="0" lang="en-US" sz="1300">
                          <a:solidFill>
                            <a:schemeClr val="dk1"/>
                          </a:solidFill>
                          <a:latin typeface="Calibri"/>
                          <a:ea typeface="Calibri"/>
                          <a:cs typeface="Calibri"/>
                          <a:sym typeface="Calibri"/>
                        </a:rPr>
                        <a:t>Access to sales dashboard</a:t>
                      </a:r>
                      <a:endParaRPr b="0" sz="1300">
                        <a:solidFill>
                          <a:schemeClr val="dk1"/>
                        </a:solidFill>
                        <a:latin typeface="Calibri"/>
                        <a:ea typeface="Calibri"/>
                        <a:cs typeface="Calibri"/>
                        <a:sym typeface="Calibri"/>
                      </a:endParaRPr>
                    </a:p>
                  </a:txBody>
                  <a:tcPr marT="41500" marB="41500" marR="83000" marL="83000"/>
                </a:tc>
                <a:tc>
                  <a:txBody>
                    <a:bodyPr/>
                    <a:lstStyle/>
                    <a:p>
                      <a:pPr indent="0" lvl="0" marL="0" marR="0" rtl="0" algn="ctr">
                        <a:spcBef>
                          <a:spcPts val="0"/>
                        </a:spcBef>
                        <a:spcAft>
                          <a:spcPts val="0"/>
                        </a:spcAft>
                        <a:buNone/>
                      </a:pPr>
                      <a:r>
                        <a:rPr b="0" lang="en-US" sz="1300">
                          <a:latin typeface="Calibri"/>
                          <a:ea typeface="Calibri"/>
                          <a:cs typeface="Calibri"/>
                          <a:sym typeface="Calibri"/>
                        </a:rPr>
                        <a:t>1</a:t>
                      </a:r>
                      <a:endParaRPr b="0" sz="1300">
                        <a:latin typeface="Calibri"/>
                        <a:ea typeface="Calibri"/>
                        <a:cs typeface="Calibri"/>
                        <a:sym typeface="Calibri"/>
                      </a:endParaRPr>
                    </a:p>
                  </a:txBody>
                  <a:tcPr marT="41500" marB="41500" marR="83000" marL="83000"/>
                </a:tc>
              </a:tr>
              <a:tr h="336550">
                <a:tc>
                  <a:txBody>
                    <a:bodyPr/>
                    <a:lstStyle/>
                    <a:p>
                      <a:pPr indent="0" lvl="0" marL="0" marR="0" rtl="0" algn="ctr">
                        <a:spcBef>
                          <a:spcPts val="0"/>
                        </a:spcBef>
                        <a:spcAft>
                          <a:spcPts val="0"/>
                        </a:spcAft>
                        <a:buNone/>
                      </a:pPr>
                      <a:r>
                        <a:rPr b="0" lang="en-US" sz="1300">
                          <a:solidFill>
                            <a:schemeClr val="dk1"/>
                          </a:solidFill>
                          <a:latin typeface="Calibri"/>
                          <a:ea typeface="Calibri"/>
                          <a:cs typeface="Calibri"/>
                          <a:sym typeface="Calibri"/>
                        </a:rPr>
                        <a:t>3</a:t>
                      </a:r>
                      <a:endParaRPr b="0" sz="1300">
                        <a:solidFill>
                          <a:schemeClr val="dk1"/>
                        </a:solidFill>
                        <a:latin typeface="Calibri"/>
                        <a:ea typeface="Calibri"/>
                        <a:cs typeface="Calibri"/>
                        <a:sym typeface="Calibri"/>
                      </a:endParaRPr>
                    </a:p>
                  </a:txBody>
                  <a:tcPr marT="41500" marB="41500" marR="83000" marL="83000"/>
                </a:tc>
                <a:tc>
                  <a:txBody>
                    <a:bodyPr/>
                    <a:lstStyle/>
                    <a:p>
                      <a:pPr indent="0" lvl="0" marL="0" marR="0" rtl="0" algn="ctr">
                        <a:lnSpc>
                          <a:spcPct val="100000"/>
                        </a:lnSpc>
                        <a:spcBef>
                          <a:spcPts val="0"/>
                        </a:spcBef>
                        <a:spcAft>
                          <a:spcPts val="0"/>
                        </a:spcAft>
                        <a:buClr>
                          <a:schemeClr val="dk1"/>
                        </a:buClr>
                        <a:buSzPts val="1300"/>
                        <a:buFont typeface="Calibri"/>
                        <a:buNone/>
                      </a:pPr>
                      <a:r>
                        <a:rPr b="0" lang="en-US" sz="1300">
                          <a:solidFill>
                            <a:schemeClr val="dk1"/>
                          </a:solidFill>
                          <a:latin typeface="Calibri"/>
                          <a:ea typeface="Calibri"/>
                          <a:cs typeface="Calibri"/>
                          <a:sym typeface="Calibri"/>
                        </a:rPr>
                        <a:t>Critical</a:t>
                      </a:r>
                      <a:endParaRPr b="0" sz="1300">
                        <a:solidFill>
                          <a:schemeClr val="dk1"/>
                        </a:solidFill>
                        <a:latin typeface="Calibri"/>
                        <a:ea typeface="Calibri"/>
                        <a:cs typeface="Calibri"/>
                        <a:sym typeface="Calibri"/>
                      </a:endParaRPr>
                    </a:p>
                  </a:txBody>
                  <a:tcPr marT="41500" marB="41500" marR="83000" marL="83000"/>
                </a:tc>
                <a:tc>
                  <a:txBody>
                    <a:bodyPr/>
                    <a:lstStyle/>
                    <a:p>
                      <a:pPr indent="0" lvl="0" marL="0" marR="0" rtl="0" algn="l">
                        <a:lnSpc>
                          <a:spcPct val="100000"/>
                        </a:lnSpc>
                        <a:spcBef>
                          <a:spcPts val="0"/>
                        </a:spcBef>
                        <a:spcAft>
                          <a:spcPts val="0"/>
                        </a:spcAft>
                        <a:buClr>
                          <a:schemeClr val="dk1"/>
                        </a:buClr>
                        <a:buSzPts val="1300"/>
                        <a:buFont typeface="Calibri"/>
                        <a:buNone/>
                      </a:pPr>
                      <a:r>
                        <a:rPr b="0" lang="en-US" sz="1300">
                          <a:solidFill>
                            <a:schemeClr val="dk1"/>
                          </a:solidFill>
                          <a:latin typeface="Calibri"/>
                          <a:ea typeface="Calibri"/>
                          <a:cs typeface="Calibri"/>
                          <a:sym typeface="Calibri"/>
                        </a:rPr>
                        <a:t>Access to admin panel</a:t>
                      </a:r>
                      <a:endParaRPr b="0" sz="1300">
                        <a:solidFill>
                          <a:schemeClr val="dk1"/>
                        </a:solidFill>
                        <a:latin typeface="Calibri"/>
                        <a:ea typeface="Calibri"/>
                        <a:cs typeface="Calibri"/>
                        <a:sym typeface="Calibri"/>
                      </a:endParaRPr>
                    </a:p>
                  </a:txBody>
                  <a:tcPr marT="41500" marB="41500" marR="83000" marL="83000"/>
                </a:tc>
                <a:tc>
                  <a:txBody>
                    <a:bodyPr/>
                    <a:lstStyle/>
                    <a:p>
                      <a:pPr indent="0" lvl="0" marL="0" marR="0" rtl="0" algn="ctr">
                        <a:spcBef>
                          <a:spcPts val="0"/>
                        </a:spcBef>
                        <a:spcAft>
                          <a:spcPts val="0"/>
                        </a:spcAft>
                        <a:buNone/>
                      </a:pPr>
                      <a:r>
                        <a:rPr b="0" lang="en-US" sz="1300">
                          <a:latin typeface="Calibri"/>
                          <a:ea typeface="Calibri"/>
                          <a:cs typeface="Calibri"/>
                          <a:sym typeface="Calibri"/>
                        </a:rPr>
                        <a:t>1</a:t>
                      </a:r>
                      <a:endParaRPr b="0" sz="1300">
                        <a:latin typeface="Calibri"/>
                        <a:ea typeface="Calibri"/>
                        <a:cs typeface="Calibri"/>
                        <a:sym typeface="Calibri"/>
                      </a:endParaRPr>
                    </a:p>
                  </a:txBody>
                  <a:tcPr marT="41500" marB="41500" marR="83000" marL="83000"/>
                </a:tc>
              </a:tr>
              <a:tr h="336550">
                <a:tc>
                  <a:txBody>
                    <a:bodyPr/>
                    <a:lstStyle/>
                    <a:p>
                      <a:pPr indent="0" lvl="0" marL="0" marR="0" rtl="0" algn="ctr">
                        <a:spcBef>
                          <a:spcPts val="0"/>
                        </a:spcBef>
                        <a:spcAft>
                          <a:spcPts val="0"/>
                        </a:spcAft>
                        <a:buNone/>
                      </a:pPr>
                      <a:r>
                        <a:rPr b="0" lang="en-US" sz="1300">
                          <a:solidFill>
                            <a:schemeClr val="dk1"/>
                          </a:solidFill>
                          <a:latin typeface="Calibri"/>
                          <a:ea typeface="Calibri"/>
                          <a:cs typeface="Calibri"/>
                          <a:sym typeface="Calibri"/>
                        </a:rPr>
                        <a:t>4</a:t>
                      </a:r>
                      <a:endParaRPr b="0" sz="1300">
                        <a:solidFill>
                          <a:schemeClr val="dk1"/>
                        </a:solidFill>
                        <a:latin typeface="Calibri"/>
                        <a:ea typeface="Calibri"/>
                        <a:cs typeface="Calibri"/>
                        <a:sym typeface="Calibri"/>
                      </a:endParaRPr>
                    </a:p>
                  </a:txBody>
                  <a:tcPr marT="41500" marB="41500" marR="83000" marL="83000"/>
                </a:tc>
                <a:tc>
                  <a:txBody>
                    <a:bodyPr/>
                    <a:lstStyle/>
                    <a:p>
                      <a:pPr indent="0" lvl="0" marL="0" marR="0" rtl="0" algn="ctr">
                        <a:spcBef>
                          <a:spcPts val="0"/>
                        </a:spcBef>
                        <a:spcAft>
                          <a:spcPts val="0"/>
                        </a:spcAft>
                        <a:buNone/>
                      </a:pPr>
                      <a:r>
                        <a:rPr b="0" lang="en-US" sz="1300">
                          <a:latin typeface="Calibri"/>
                          <a:ea typeface="Calibri"/>
                          <a:cs typeface="Calibri"/>
                          <a:sym typeface="Calibri"/>
                        </a:rPr>
                        <a:t>Critical</a:t>
                      </a:r>
                      <a:endParaRPr b="0" sz="1300">
                        <a:latin typeface="Calibri"/>
                        <a:ea typeface="Calibri"/>
                        <a:cs typeface="Calibri"/>
                        <a:sym typeface="Calibri"/>
                      </a:endParaRPr>
                    </a:p>
                  </a:txBody>
                  <a:tcPr marT="41500" marB="41500" marR="83000" marL="83000"/>
                </a:tc>
                <a:tc>
                  <a:txBody>
                    <a:bodyPr/>
                    <a:lstStyle/>
                    <a:p>
                      <a:pPr indent="0" lvl="0" marL="0" marR="0" rtl="0" algn="l">
                        <a:lnSpc>
                          <a:spcPct val="100000"/>
                        </a:lnSpc>
                        <a:spcBef>
                          <a:spcPts val="0"/>
                        </a:spcBef>
                        <a:spcAft>
                          <a:spcPts val="0"/>
                        </a:spcAft>
                        <a:buClr>
                          <a:schemeClr val="dk1"/>
                        </a:buClr>
                        <a:buSzPts val="1300"/>
                        <a:buFont typeface="Calibri"/>
                        <a:buNone/>
                      </a:pPr>
                      <a:r>
                        <a:rPr b="0" lang="en-US" sz="1300">
                          <a:solidFill>
                            <a:schemeClr val="dk1"/>
                          </a:solidFill>
                          <a:latin typeface="Calibri"/>
                          <a:ea typeface="Calibri"/>
                          <a:cs typeface="Calibri"/>
                          <a:sym typeface="Calibri"/>
                        </a:rPr>
                        <a:t>Account takeover via OTP Bypass</a:t>
                      </a:r>
                      <a:endParaRPr b="0" sz="1300">
                        <a:solidFill>
                          <a:schemeClr val="dk1"/>
                        </a:solidFill>
                        <a:latin typeface="Calibri"/>
                        <a:ea typeface="Calibri"/>
                        <a:cs typeface="Calibri"/>
                        <a:sym typeface="Calibri"/>
                      </a:endParaRPr>
                    </a:p>
                  </a:txBody>
                  <a:tcPr marT="41500" marB="41500" marR="83000" marL="83000"/>
                </a:tc>
                <a:tc>
                  <a:txBody>
                    <a:bodyPr/>
                    <a:lstStyle/>
                    <a:p>
                      <a:pPr indent="0" lvl="0" marL="0" marR="0" rtl="0" algn="ctr">
                        <a:spcBef>
                          <a:spcPts val="0"/>
                        </a:spcBef>
                        <a:spcAft>
                          <a:spcPts val="0"/>
                        </a:spcAft>
                        <a:buNone/>
                      </a:pPr>
                      <a:r>
                        <a:rPr b="0" lang="en-US" sz="1300">
                          <a:latin typeface="Calibri"/>
                          <a:ea typeface="Calibri"/>
                          <a:cs typeface="Calibri"/>
                          <a:sym typeface="Calibri"/>
                        </a:rPr>
                        <a:t>2</a:t>
                      </a:r>
                      <a:endParaRPr b="0" sz="1300">
                        <a:latin typeface="Calibri"/>
                        <a:ea typeface="Calibri"/>
                        <a:cs typeface="Calibri"/>
                        <a:sym typeface="Calibri"/>
                      </a:endParaRPr>
                    </a:p>
                  </a:txBody>
                  <a:tcPr marT="41500" marB="41500" marR="83000" marL="83000"/>
                </a:tc>
              </a:tr>
              <a:tr h="336550">
                <a:tc>
                  <a:txBody>
                    <a:bodyPr/>
                    <a:lstStyle/>
                    <a:p>
                      <a:pPr indent="0" lvl="0" marL="0" marR="0" rtl="0" algn="ctr">
                        <a:spcBef>
                          <a:spcPts val="0"/>
                        </a:spcBef>
                        <a:spcAft>
                          <a:spcPts val="0"/>
                        </a:spcAft>
                        <a:buNone/>
                      </a:pPr>
                      <a:r>
                        <a:rPr b="0" lang="en-US" sz="1300">
                          <a:solidFill>
                            <a:schemeClr val="dk1"/>
                          </a:solidFill>
                          <a:latin typeface="Calibri"/>
                          <a:ea typeface="Calibri"/>
                          <a:cs typeface="Calibri"/>
                          <a:sym typeface="Calibri"/>
                        </a:rPr>
                        <a:t>5</a:t>
                      </a:r>
                      <a:endParaRPr b="0" sz="1300">
                        <a:solidFill>
                          <a:schemeClr val="dk1"/>
                        </a:solidFill>
                        <a:latin typeface="Calibri"/>
                        <a:ea typeface="Calibri"/>
                        <a:cs typeface="Calibri"/>
                        <a:sym typeface="Calibri"/>
                      </a:endParaRPr>
                    </a:p>
                  </a:txBody>
                  <a:tcPr marT="41500" marB="41500" marR="83000" marL="83000"/>
                </a:tc>
                <a:tc>
                  <a:txBody>
                    <a:bodyPr/>
                    <a:lstStyle/>
                    <a:p>
                      <a:pPr indent="0" lvl="0" marL="0" marR="0" rtl="0" algn="ctr">
                        <a:spcBef>
                          <a:spcPts val="0"/>
                        </a:spcBef>
                        <a:spcAft>
                          <a:spcPts val="0"/>
                        </a:spcAft>
                        <a:buNone/>
                      </a:pPr>
                      <a:r>
                        <a:rPr b="0" lang="en-US" sz="1300">
                          <a:latin typeface="Calibri"/>
                          <a:ea typeface="Calibri"/>
                          <a:cs typeface="Calibri"/>
                          <a:sym typeface="Calibri"/>
                        </a:rPr>
                        <a:t>Critical</a:t>
                      </a:r>
                      <a:endParaRPr b="0" sz="1300">
                        <a:latin typeface="Calibri"/>
                        <a:ea typeface="Calibri"/>
                        <a:cs typeface="Calibri"/>
                        <a:sym typeface="Calibri"/>
                      </a:endParaRPr>
                    </a:p>
                  </a:txBody>
                  <a:tcPr marT="41500" marB="41500" marR="83000" marL="83000"/>
                </a:tc>
                <a:tc>
                  <a:txBody>
                    <a:bodyPr/>
                    <a:lstStyle/>
                    <a:p>
                      <a:pPr indent="0" lvl="0" marL="0" marR="0" rtl="0" algn="l">
                        <a:lnSpc>
                          <a:spcPct val="100000"/>
                        </a:lnSpc>
                        <a:spcBef>
                          <a:spcPts val="0"/>
                        </a:spcBef>
                        <a:spcAft>
                          <a:spcPts val="0"/>
                        </a:spcAft>
                        <a:buClr>
                          <a:schemeClr val="dk1"/>
                        </a:buClr>
                        <a:buSzPts val="1300"/>
                        <a:buFont typeface="Calibri"/>
                        <a:buNone/>
                      </a:pPr>
                      <a:r>
                        <a:rPr b="0" lang="en-US" sz="1300">
                          <a:solidFill>
                            <a:schemeClr val="dk1"/>
                          </a:solidFill>
                          <a:latin typeface="Calibri"/>
                          <a:ea typeface="Calibri"/>
                          <a:cs typeface="Calibri"/>
                          <a:sym typeface="Calibri"/>
                        </a:rPr>
                        <a:t>Unauthorized Access To Customer Details</a:t>
                      </a:r>
                      <a:endParaRPr b="0" sz="1300">
                        <a:solidFill>
                          <a:schemeClr val="dk1"/>
                        </a:solidFill>
                        <a:latin typeface="Calibri"/>
                        <a:ea typeface="Calibri"/>
                        <a:cs typeface="Calibri"/>
                        <a:sym typeface="Calibri"/>
                      </a:endParaRPr>
                    </a:p>
                  </a:txBody>
                  <a:tcPr marT="41500" marB="41500" marR="83000" marL="83000"/>
                </a:tc>
                <a:tc>
                  <a:txBody>
                    <a:bodyPr/>
                    <a:lstStyle/>
                    <a:p>
                      <a:pPr indent="0" lvl="0" marL="0" marR="0" rtl="0" algn="ctr">
                        <a:spcBef>
                          <a:spcPts val="0"/>
                        </a:spcBef>
                        <a:spcAft>
                          <a:spcPts val="0"/>
                        </a:spcAft>
                        <a:buNone/>
                      </a:pPr>
                      <a:r>
                        <a:rPr b="0" lang="en-US" sz="1300">
                          <a:latin typeface="Calibri"/>
                          <a:ea typeface="Calibri"/>
                          <a:cs typeface="Calibri"/>
                          <a:sym typeface="Calibri"/>
                        </a:rPr>
                        <a:t>5</a:t>
                      </a:r>
                      <a:endParaRPr b="0" sz="1300">
                        <a:latin typeface="Calibri"/>
                        <a:ea typeface="Calibri"/>
                        <a:cs typeface="Calibri"/>
                        <a:sym typeface="Calibri"/>
                      </a:endParaRPr>
                    </a:p>
                  </a:txBody>
                  <a:tcPr marT="41500" marB="41500" marR="83000" marL="83000"/>
                </a:tc>
              </a:tr>
              <a:tr h="336550">
                <a:tc>
                  <a:txBody>
                    <a:bodyPr/>
                    <a:lstStyle/>
                    <a:p>
                      <a:pPr indent="0" lvl="0" marL="0" marR="0" rtl="0" algn="ctr">
                        <a:spcBef>
                          <a:spcPts val="0"/>
                        </a:spcBef>
                        <a:spcAft>
                          <a:spcPts val="0"/>
                        </a:spcAft>
                        <a:buNone/>
                      </a:pPr>
                      <a:r>
                        <a:rPr b="0" lang="en-US" sz="1300">
                          <a:solidFill>
                            <a:schemeClr val="dk1"/>
                          </a:solidFill>
                          <a:latin typeface="Calibri"/>
                          <a:ea typeface="Calibri"/>
                          <a:cs typeface="Calibri"/>
                          <a:sym typeface="Calibri"/>
                        </a:rPr>
                        <a:t>6</a:t>
                      </a:r>
                      <a:endParaRPr b="0" sz="1300">
                        <a:solidFill>
                          <a:schemeClr val="dk1"/>
                        </a:solidFill>
                        <a:latin typeface="Calibri"/>
                        <a:ea typeface="Calibri"/>
                        <a:cs typeface="Calibri"/>
                        <a:sym typeface="Calibri"/>
                      </a:endParaRPr>
                    </a:p>
                  </a:txBody>
                  <a:tcPr marT="41500" marB="41500" marR="83000" marL="83000"/>
                </a:tc>
                <a:tc>
                  <a:txBody>
                    <a:bodyPr/>
                    <a:lstStyle/>
                    <a:p>
                      <a:pPr indent="0" lvl="0" marL="0" marR="0" rtl="0" algn="ctr">
                        <a:lnSpc>
                          <a:spcPct val="100000"/>
                        </a:lnSpc>
                        <a:spcBef>
                          <a:spcPts val="0"/>
                        </a:spcBef>
                        <a:spcAft>
                          <a:spcPts val="0"/>
                        </a:spcAft>
                        <a:buClr>
                          <a:schemeClr val="dk1"/>
                        </a:buClr>
                        <a:buSzPts val="1300"/>
                        <a:buFont typeface="Calibri"/>
                        <a:buNone/>
                      </a:pPr>
                      <a:r>
                        <a:rPr b="0" lang="en-US" sz="1300">
                          <a:solidFill>
                            <a:schemeClr val="dk1"/>
                          </a:solidFill>
                          <a:latin typeface="Calibri"/>
                          <a:ea typeface="Calibri"/>
                          <a:cs typeface="Calibri"/>
                          <a:sym typeface="Calibri"/>
                        </a:rPr>
                        <a:t>Severe</a:t>
                      </a:r>
                      <a:endParaRPr b="0" sz="1300">
                        <a:solidFill>
                          <a:schemeClr val="dk1"/>
                        </a:solidFill>
                        <a:latin typeface="Calibri"/>
                        <a:ea typeface="Calibri"/>
                        <a:cs typeface="Calibri"/>
                        <a:sym typeface="Calibri"/>
                      </a:endParaRPr>
                    </a:p>
                  </a:txBody>
                  <a:tcPr marT="41500" marB="41500" marR="83000" marL="83000"/>
                </a:tc>
                <a:tc>
                  <a:txBody>
                    <a:bodyPr/>
                    <a:lstStyle/>
                    <a:p>
                      <a:pPr indent="0" lvl="0" marL="0" marR="0" rtl="0" algn="l">
                        <a:lnSpc>
                          <a:spcPct val="100000"/>
                        </a:lnSpc>
                        <a:spcBef>
                          <a:spcPts val="0"/>
                        </a:spcBef>
                        <a:spcAft>
                          <a:spcPts val="0"/>
                        </a:spcAft>
                        <a:buClr>
                          <a:schemeClr val="dk1"/>
                        </a:buClr>
                        <a:buSzPts val="1300"/>
                        <a:buFont typeface="Calibri"/>
                        <a:buNone/>
                      </a:pPr>
                      <a:r>
                        <a:rPr b="0" lang="en-US" sz="1300">
                          <a:solidFill>
                            <a:schemeClr val="dk1"/>
                          </a:solidFill>
                          <a:latin typeface="Calibri"/>
                          <a:ea typeface="Calibri"/>
                          <a:cs typeface="Calibri"/>
                          <a:sym typeface="Calibri"/>
                        </a:rPr>
                        <a:t>Reflected cross site scripting</a:t>
                      </a:r>
                      <a:endParaRPr b="0" sz="1300">
                        <a:solidFill>
                          <a:schemeClr val="dk1"/>
                        </a:solidFill>
                        <a:latin typeface="Calibri"/>
                        <a:ea typeface="Calibri"/>
                        <a:cs typeface="Calibri"/>
                        <a:sym typeface="Calibri"/>
                      </a:endParaRPr>
                    </a:p>
                  </a:txBody>
                  <a:tcPr marT="41500" marB="41500" marR="83000" marL="83000"/>
                </a:tc>
                <a:tc>
                  <a:txBody>
                    <a:bodyPr/>
                    <a:lstStyle/>
                    <a:p>
                      <a:pPr indent="0" lvl="0" marL="0" marR="0" rtl="0" algn="ctr">
                        <a:spcBef>
                          <a:spcPts val="0"/>
                        </a:spcBef>
                        <a:spcAft>
                          <a:spcPts val="0"/>
                        </a:spcAft>
                        <a:buNone/>
                      </a:pPr>
                      <a:r>
                        <a:rPr b="0" lang="en-US" sz="1300">
                          <a:latin typeface="Calibri"/>
                          <a:ea typeface="Calibri"/>
                          <a:cs typeface="Calibri"/>
                          <a:sym typeface="Calibri"/>
                        </a:rPr>
                        <a:t>15</a:t>
                      </a:r>
                      <a:endParaRPr b="0" sz="1300">
                        <a:latin typeface="Calibri"/>
                        <a:ea typeface="Calibri"/>
                        <a:cs typeface="Calibri"/>
                        <a:sym typeface="Calibri"/>
                      </a:endParaRPr>
                    </a:p>
                  </a:txBody>
                  <a:tcPr marT="41500" marB="41500" marR="83000" marL="83000"/>
                </a:tc>
              </a:tr>
              <a:tr h="336550">
                <a:tc>
                  <a:txBody>
                    <a:bodyPr/>
                    <a:lstStyle/>
                    <a:p>
                      <a:pPr indent="0" lvl="0" marL="0" marR="0" rtl="0" algn="ctr">
                        <a:spcBef>
                          <a:spcPts val="0"/>
                        </a:spcBef>
                        <a:spcAft>
                          <a:spcPts val="0"/>
                        </a:spcAft>
                        <a:buNone/>
                      </a:pPr>
                      <a:r>
                        <a:rPr b="0" lang="en-US" sz="1300">
                          <a:solidFill>
                            <a:schemeClr val="dk1"/>
                          </a:solidFill>
                          <a:latin typeface="Calibri"/>
                          <a:ea typeface="Calibri"/>
                          <a:cs typeface="Calibri"/>
                          <a:sym typeface="Calibri"/>
                        </a:rPr>
                        <a:t>7</a:t>
                      </a:r>
                      <a:endParaRPr b="0" sz="1300">
                        <a:solidFill>
                          <a:schemeClr val="dk1"/>
                        </a:solidFill>
                        <a:latin typeface="Calibri"/>
                        <a:ea typeface="Calibri"/>
                        <a:cs typeface="Calibri"/>
                        <a:sym typeface="Calibri"/>
                      </a:endParaRPr>
                    </a:p>
                  </a:txBody>
                  <a:tcPr marT="41500" marB="41500" marR="83000" marL="83000"/>
                </a:tc>
                <a:tc>
                  <a:txBody>
                    <a:bodyPr/>
                    <a:lstStyle/>
                    <a:p>
                      <a:pPr indent="0" lvl="0" marL="0" marR="0" rtl="0" algn="ctr">
                        <a:spcBef>
                          <a:spcPts val="0"/>
                        </a:spcBef>
                        <a:spcAft>
                          <a:spcPts val="0"/>
                        </a:spcAft>
                        <a:buNone/>
                      </a:pPr>
                      <a:r>
                        <a:rPr b="0" lang="en-US" sz="1300">
                          <a:latin typeface="Calibri"/>
                          <a:ea typeface="Calibri"/>
                          <a:cs typeface="Calibri"/>
                          <a:sym typeface="Calibri"/>
                        </a:rPr>
                        <a:t>Moderate</a:t>
                      </a:r>
                      <a:endParaRPr b="0" sz="1300">
                        <a:latin typeface="Calibri"/>
                        <a:ea typeface="Calibri"/>
                        <a:cs typeface="Calibri"/>
                        <a:sym typeface="Calibri"/>
                      </a:endParaRPr>
                    </a:p>
                  </a:txBody>
                  <a:tcPr marT="41500" marB="41500" marR="83000" marL="83000"/>
                </a:tc>
                <a:tc>
                  <a:txBody>
                    <a:bodyPr/>
                    <a:lstStyle/>
                    <a:p>
                      <a:pPr indent="0" lvl="0" marL="0" marR="0" rtl="0" algn="l">
                        <a:spcBef>
                          <a:spcPts val="0"/>
                        </a:spcBef>
                        <a:spcAft>
                          <a:spcPts val="0"/>
                        </a:spcAft>
                        <a:buNone/>
                      </a:pPr>
                      <a:r>
                        <a:rPr b="0" lang="en-US" sz="1300">
                          <a:solidFill>
                            <a:schemeClr val="dk1"/>
                          </a:solidFill>
                          <a:latin typeface="Calibri"/>
                          <a:ea typeface="Calibri"/>
                          <a:cs typeface="Calibri"/>
                          <a:sym typeface="Calibri"/>
                        </a:rPr>
                        <a:t>Directory</a:t>
                      </a:r>
                      <a:r>
                        <a:rPr b="0" lang="en-US" sz="1300">
                          <a:solidFill>
                            <a:schemeClr val="dk1"/>
                          </a:solidFill>
                          <a:latin typeface="Calibri"/>
                          <a:ea typeface="Calibri"/>
                          <a:cs typeface="Calibri"/>
                          <a:sym typeface="Calibri"/>
                        </a:rPr>
                        <a:t> Listing of Configuration FIles</a:t>
                      </a:r>
                      <a:endParaRPr b="0" sz="1300">
                        <a:solidFill>
                          <a:schemeClr val="dk1"/>
                        </a:solidFill>
                        <a:latin typeface="Calibri"/>
                        <a:ea typeface="Calibri"/>
                        <a:cs typeface="Calibri"/>
                        <a:sym typeface="Calibri"/>
                      </a:endParaRPr>
                    </a:p>
                  </a:txBody>
                  <a:tcPr marT="41500" marB="41500" marR="83000" marL="83000"/>
                </a:tc>
                <a:tc>
                  <a:txBody>
                    <a:bodyPr/>
                    <a:lstStyle/>
                    <a:p>
                      <a:pPr indent="0" lvl="0" marL="0" marR="0" rtl="0" algn="ctr">
                        <a:spcBef>
                          <a:spcPts val="0"/>
                        </a:spcBef>
                        <a:spcAft>
                          <a:spcPts val="0"/>
                        </a:spcAft>
                        <a:buNone/>
                      </a:pPr>
                      <a:r>
                        <a:rPr b="0" lang="en-US" sz="1300">
                          <a:latin typeface="Calibri"/>
                          <a:ea typeface="Calibri"/>
                          <a:cs typeface="Calibri"/>
                          <a:sym typeface="Calibri"/>
                        </a:rPr>
                        <a:t>2</a:t>
                      </a:r>
                      <a:endParaRPr b="0" sz="1300">
                        <a:latin typeface="Calibri"/>
                        <a:ea typeface="Calibri"/>
                        <a:cs typeface="Calibri"/>
                        <a:sym typeface="Calibri"/>
                      </a:endParaRPr>
                    </a:p>
                  </a:txBody>
                  <a:tcPr marT="41500" marB="41500" marR="83000" marL="83000"/>
                </a:tc>
              </a:tr>
              <a:tr h="336550">
                <a:tc>
                  <a:txBody>
                    <a:bodyPr/>
                    <a:lstStyle/>
                    <a:p>
                      <a:pPr indent="0" lvl="0" marL="0" marR="0" rtl="0" algn="ctr">
                        <a:spcBef>
                          <a:spcPts val="0"/>
                        </a:spcBef>
                        <a:spcAft>
                          <a:spcPts val="0"/>
                        </a:spcAft>
                        <a:buNone/>
                      </a:pPr>
                      <a:r>
                        <a:rPr b="0" lang="en-US" sz="1300">
                          <a:solidFill>
                            <a:schemeClr val="dk1"/>
                          </a:solidFill>
                          <a:latin typeface="Calibri"/>
                          <a:ea typeface="Calibri"/>
                          <a:cs typeface="Calibri"/>
                          <a:sym typeface="Calibri"/>
                        </a:rPr>
                        <a:t>8</a:t>
                      </a:r>
                      <a:endParaRPr b="0" sz="1300">
                        <a:solidFill>
                          <a:schemeClr val="dk1"/>
                        </a:solidFill>
                        <a:latin typeface="Calibri"/>
                        <a:ea typeface="Calibri"/>
                        <a:cs typeface="Calibri"/>
                        <a:sym typeface="Calibri"/>
                      </a:endParaRPr>
                    </a:p>
                  </a:txBody>
                  <a:tcPr marT="41500" marB="41500" marR="83000" marL="83000"/>
                </a:tc>
                <a:tc>
                  <a:txBody>
                    <a:bodyPr/>
                    <a:lstStyle/>
                    <a:p>
                      <a:pPr indent="0" lvl="0" marL="0" marR="0" rtl="0" algn="ctr">
                        <a:spcBef>
                          <a:spcPts val="0"/>
                        </a:spcBef>
                        <a:spcAft>
                          <a:spcPts val="0"/>
                        </a:spcAft>
                        <a:buNone/>
                      </a:pPr>
                      <a:r>
                        <a:rPr b="0" lang="en-US" sz="1300">
                          <a:latin typeface="Calibri"/>
                          <a:ea typeface="Calibri"/>
                          <a:cs typeface="Calibri"/>
                          <a:sym typeface="Calibri"/>
                        </a:rPr>
                        <a:t>Low</a:t>
                      </a:r>
                      <a:endParaRPr b="0" sz="1300">
                        <a:latin typeface="Calibri"/>
                        <a:ea typeface="Calibri"/>
                        <a:cs typeface="Calibri"/>
                        <a:sym typeface="Calibri"/>
                      </a:endParaRPr>
                    </a:p>
                  </a:txBody>
                  <a:tcPr marT="41500" marB="41500" marR="83000" marL="83000"/>
                </a:tc>
                <a:tc>
                  <a:txBody>
                    <a:bodyPr/>
                    <a:lstStyle/>
                    <a:p>
                      <a:pPr indent="0" lvl="0" marL="0" marR="0" rtl="0" algn="l">
                        <a:spcBef>
                          <a:spcPts val="0"/>
                        </a:spcBef>
                        <a:spcAft>
                          <a:spcPts val="0"/>
                        </a:spcAft>
                        <a:buNone/>
                      </a:pPr>
                      <a:r>
                        <a:rPr b="0" lang="en-US" sz="1300">
                          <a:solidFill>
                            <a:schemeClr val="dk1"/>
                          </a:solidFill>
                          <a:latin typeface="Calibri"/>
                          <a:ea typeface="Calibri"/>
                          <a:cs typeface="Calibri"/>
                          <a:sym typeface="Calibri"/>
                        </a:rPr>
                        <a:t>I</a:t>
                      </a:r>
                      <a:r>
                        <a:rPr b="0" lang="en-US" sz="1300">
                          <a:solidFill>
                            <a:schemeClr val="dk1"/>
                          </a:solidFill>
                          <a:latin typeface="Calibri"/>
                          <a:ea typeface="Calibri"/>
                          <a:cs typeface="Calibri"/>
                          <a:sym typeface="Calibri"/>
                        </a:rPr>
                        <a:t>nformation disclosure due to Apache Default Pages</a:t>
                      </a:r>
                      <a:endParaRPr b="0" sz="1300">
                        <a:solidFill>
                          <a:schemeClr val="dk1"/>
                        </a:solidFill>
                        <a:latin typeface="Calibri"/>
                        <a:ea typeface="Calibri"/>
                        <a:cs typeface="Calibri"/>
                        <a:sym typeface="Calibri"/>
                      </a:endParaRPr>
                    </a:p>
                  </a:txBody>
                  <a:tcPr marT="41500" marB="41500" marR="83000" marL="83000"/>
                </a:tc>
                <a:tc>
                  <a:txBody>
                    <a:bodyPr/>
                    <a:lstStyle/>
                    <a:p>
                      <a:pPr indent="0" lvl="0" marL="0" marR="0" rtl="0" algn="ctr">
                        <a:spcBef>
                          <a:spcPts val="0"/>
                        </a:spcBef>
                        <a:spcAft>
                          <a:spcPts val="0"/>
                        </a:spcAft>
                        <a:buNone/>
                      </a:pPr>
                      <a:r>
                        <a:rPr b="0" lang="en-US" sz="1300">
                          <a:latin typeface="Calibri"/>
                          <a:ea typeface="Calibri"/>
                          <a:cs typeface="Calibri"/>
                          <a:sym typeface="Calibri"/>
                        </a:rPr>
                        <a:t>2</a:t>
                      </a:r>
                      <a:endParaRPr b="0" sz="1300">
                        <a:latin typeface="Calibri"/>
                        <a:ea typeface="Calibri"/>
                        <a:cs typeface="Calibri"/>
                        <a:sym typeface="Calibri"/>
                      </a:endParaRPr>
                    </a:p>
                  </a:txBody>
                  <a:tcPr marT="41500" marB="41500" marR="83000" marL="83000"/>
                </a:tc>
              </a:tr>
            </a:tbl>
          </a:graphicData>
        </a:graphic>
      </p:graphicFrame>
      <p:sp>
        <p:nvSpPr>
          <p:cNvPr id="112" name="Google Shape;11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Vulnerabilities: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53"/>
          <p:cNvSpPr txBox="1"/>
          <p:nvPr>
            <p:ph idx="12" type="sldNum"/>
          </p:nvPr>
        </p:nvSpPr>
        <p:spPr>
          <a:xfrm rot="-5400000">
            <a:off x="11188966" y="5589604"/>
            <a:ext cx="1316039" cy="45264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3" name="Google Shape;383;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5. Reflected Cross Site Scripting (XSS)</a:t>
            </a:r>
            <a:endParaRPr/>
          </a:p>
        </p:txBody>
      </p:sp>
      <p:graphicFrame>
        <p:nvGraphicFramePr>
          <p:cNvPr id="384" name="Google Shape;384;p53"/>
          <p:cNvGraphicFramePr/>
          <p:nvPr/>
        </p:nvGraphicFramePr>
        <p:xfrm>
          <a:off x="2041311" y="1879765"/>
          <a:ext cx="3000000" cy="3000000"/>
        </p:xfrm>
        <a:graphic>
          <a:graphicData uri="http://schemas.openxmlformats.org/drawingml/2006/table">
            <a:tbl>
              <a:tblPr bandRow="1" firstRow="1">
                <a:noFill/>
                <a:tableStyleId>{51015F43-4BEC-485C-AC9F-371C459AA63F}</a:tableStyleId>
              </a:tblPr>
              <a:tblGrid>
                <a:gridCol w="1413550"/>
                <a:gridCol w="6695825"/>
              </a:tblGrid>
              <a:tr h="415125">
                <a:tc>
                  <a:txBody>
                    <a:bodyPr/>
                    <a:lstStyle/>
                    <a:p>
                      <a:pPr indent="0" lvl="0" marL="0" marR="0" rtl="0" algn="ctr">
                        <a:spcBef>
                          <a:spcPts val="0"/>
                        </a:spcBef>
                        <a:spcAft>
                          <a:spcPts val="0"/>
                        </a:spcAft>
                        <a:buNone/>
                      </a:pPr>
                      <a:r>
                        <a:t/>
                      </a:r>
                      <a:endParaRPr sz="1600"/>
                    </a:p>
                  </a:txBody>
                  <a:tcPr marT="41500" marB="41500" marR="83000" marL="83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1500" marB="41500" marR="83000" marL="83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2406650">
                <a:tc>
                  <a:txBody>
                    <a:bodyPr/>
                    <a:lstStyle/>
                    <a:p>
                      <a:pPr indent="0" lvl="0" marL="0" marR="0" rtl="0" algn="ctr">
                        <a:spcBef>
                          <a:spcPts val="0"/>
                        </a:spcBef>
                        <a:spcAft>
                          <a:spcPts val="0"/>
                        </a:spcAft>
                        <a:buNone/>
                      </a:pPr>
                      <a:r>
                        <a:rPr lang="en-US" sz="1600">
                          <a:solidFill>
                            <a:srgbClr val="FFFFFF"/>
                          </a:solidFill>
                          <a:latin typeface="Calibri"/>
                          <a:ea typeface="Calibri"/>
                          <a:cs typeface="Calibri"/>
                          <a:sym typeface="Calibri"/>
                        </a:rPr>
                        <a:t>Reflected Cross Site Scripting </a:t>
                      </a:r>
                      <a:r>
                        <a:rPr lang="en-US" sz="1300">
                          <a:solidFill>
                            <a:srgbClr val="FFFFFF"/>
                          </a:solidFill>
                          <a:latin typeface="Calibri"/>
                          <a:ea typeface="Calibri"/>
                          <a:cs typeface="Calibri"/>
                          <a:sym typeface="Calibri"/>
                        </a:rPr>
                        <a:t>(Severe)</a:t>
                      </a:r>
                      <a:endParaRPr sz="1300">
                        <a:solidFill>
                          <a:srgbClr val="FFFFFF"/>
                        </a:solidFill>
                        <a:latin typeface="Calibri"/>
                        <a:ea typeface="Calibri"/>
                        <a:cs typeface="Calibri"/>
                        <a:sym typeface="Calibri"/>
                      </a:endParaRPr>
                    </a:p>
                  </a:txBody>
                  <a:tcPr marT="41500" marB="41500" marR="83000" marL="830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33"/>
                    </a:solidFill>
                  </a:tcPr>
                </a:tc>
                <a:tc>
                  <a:txBody>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Below mentioned parameters are vulnerable to reflected XSS</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300">
                          <a:solidFill>
                            <a:schemeClr val="dk1"/>
                          </a:solidFill>
                          <a:latin typeface="Calibri"/>
                          <a:ea typeface="Calibri"/>
                          <a:cs typeface="Calibri"/>
                          <a:sym typeface="Calibri"/>
                        </a:rPr>
                        <a:t>Affected URL :</a:t>
                      </a:r>
                      <a:endParaRPr b="0" i="0" sz="1300" u="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300"/>
                        <a:buFont typeface="Arial"/>
                        <a:buChar char="•"/>
                      </a:pPr>
                      <a:r>
                        <a:rPr b="0" i="0" lang="en-US" sz="1300" u="none" strike="noStrike">
                          <a:solidFill>
                            <a:schemeClr val="dk1"/>
                          </a:solidFill>
                          <a:latin typeface="Calibri"/>
                          <a:ea typeface="Calibri"/>
                          <a:cs typeface="Calibri"/>
                          <a:sym typeface="Calibri"/>
                        </a:rPr>
                        <a:t>hackingenv.internshala.com/Cross-Site-Scripting/Temporary-XSS-Variant-1/hello.php</a:t>
                      </a:r>
                      <a:endParaRPr b="0" i="0" sz="1300" u="none" strike="noStrike">
                        <a:solidFill>
                          <a:schemeClr val="dk1"/>
                        </a:solidFill>
                        <a:latin typeface="Calibri"/>
                        <a:ea typeface="Calibri"/>
                        <a:cs typeface="Calibri"/>
                        <a:sym typeface="Calibri"/>
                      </a:endParaRPr>
                    </a:p>
                    <a:p>
                      <a:pPr indent="-203200" lvl="0" marL="285750" marR="0" rtl="0" algn="l">
                        <a:spcBef>
                          <a:spcPts val="0"/>
                        </a:spcBef>
                        <a:spcAft>
                          <a:spcPts val="0"/>
                        </a:spcAft>
                        <a:buClr>
                          <a:schemeClr val="dk1"/>
                        </a:buClr>
                        <a:buSzPts val="1300"/>
                        <a:buFont typeface="Arial"/>
                        <a:buNone/>
                      </a:pPr>
                      <a:r>
                        <a:t/>
                      </a:r>
                      <a:endParaRPr b="0" sz="13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300"/>
                        <a:buFont typeface="Arial"/>
                        <a:buNone/>
                      </a:pPr>
                      <a:r>
                        <a:rPr b="1" lang="en-US" sz="1300">
                          <a:solidFill>
                            <a:schemeClr val="dk1"/>
                          </a:solidFill>
                          <a:latin typeface="Calibri"/>
                          <a:ea typeface="Calibri"/>
                          <a:cs typeface="Calibri"/>
                          <a:sym typeface="Calibri"/>
                        </a:rPr>
                        <a:t>Affected</a:t>
                      </a:r>
                      <a:r>
                        <a:rPr b="1" lang="en-US" sz="1300">
                          <a:solidFill>
                            <a:schemeClr val="dk1"/>
                          </a:solidFill>
                          <a:latin typeface="Calibri"/>
                          <a:ea typeface="Calibri"/>
                          <a:cs typeface="Calibri"/>
                          <a:sym typeface="Calibri"/>
                        </a:rPr>
                        <a:t> Parameters</a:t>
                      </a:r>
                      <a:r>
                        <a:rPr b="1" lang="en-US" sz="1300">
                          <a:solidFill>
                            <a:schemeClr val="dk1"/>
                          </a:solidFill>
                          <a:latin typeface="Calibri"/>
                          <a:ea typeface="Calibri"/>
                          <a:cs typeface="Calibri"/>
                          <a:sym typeface="Calibri"/>
                        </a:rPr>
                        <a:t> :</a:t>
                      </a:r>
                      <a:endParaRPr b="0" sz="13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300"/>
                        <a:buFont typeface="Arial"/>
                        <a:buChar char="•"/>
                      </a:pPr>
                      <a:r>
                        <a:rPr b="0" lang="en-US" sz="1300">
                          <a:solidFill>
                            <a:schemeClr val="dk1"/>
                          </a:solidFill>
                          <a:latin typeface="Calibri"/>
                          <a:ea typeface="Calibri"/>
                          <a:cs typeface="Calibri"/>
                          <a:sym typeface="Calibri"/>
                        </a:rPr>
                        <a:t>user_name(GET</a:t>
                      </a:r>
                      <a:r>
                        <a:rPr b="0" lang="en-US" sz="1300">
                          <a:solidFill>
                            <a:schemeClr val="dk1"/>
                          </a:solidFill>
                          <a:latin typeface="Calibri"/>
                          <a:ea typeface="Calibri"/>
                          <a:cs typeface="Calibri"/>
                          <a:sym typeface="Calibri"/>
                        </a:rPr>
                        <a:t> parameters)</a:t>
                      </a:r>
                      <a:endParaRPr/>
                    </a:p>
                    <a:p>
                      <a:pPr indent="-203200" lvl="0" marL="285750" marR="0" rtl="0" algn="l">
                        <a:spcBef>
                          <a:spcPts val="0"/>
                        </a:spcBef>
                        <a:spcAft>
                          <a:spcPts val="0"/>
                        </a:spcAft>
                        <a:buClr>
                          <a:schemeClr val="dk1"/>
                        </a:buClr>
                        <a:buSzPts val="1300"/>
                        <a:buFont typeface="Arial"/>
                        <a:buNone/>
                      </a:pPr>
                      <a:r>
                        <a:t/>
                      </a:r>
                      <a:endParaRPr b="0" sz="13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300"/>
                        <a:buFont typeface="Arial"/>
                        <a:buNone/>
                      </a:pPr>
                      <a:r>
                        <a:rPr b="1" lang="en-US" sz="1300">
                          <a:solidFill>
                            <a:schemeClr val="dk1"/>
                          </a:solidFill>
                          <a:latin typeface="Calibri"/>
                          <a:ea typeface="Calibri"/>
                          <a:cs typeface="Calibri"/>
                          <a:sym typeface="Calibri"/>
                        </a:rPr>
                        <a:t>Payload:</a:t>
                      </a:r>
                      <a:endParaRPr/>
                    </a:p>
                    <a:p>
                      <a:pPr indent="-285750" lvl="0" marL="285750" marR="0" rtl="0" algn="l">
                        <a:spcBef>
                          <a:spcPts val="0"/>
                        </a:spcBef>
                        <a:spcAft>
                          <a:spcPts val="0"/>
                        </a:spcAft>
                        <a:buClr>
                          <a:schemeClr val="dk1"/>
                        </a:buClr>
                        <a:buSzPts val="1300"/>
                        <a:buFont typeface="Arial"/>
                        <a:buChar char="•"/>
                      </a:pPr>
                      <a:r>
                        <a:rPr b="0" lang="en-US" sz="1300">
                          <a:solidFill>
                            <a:schemeClr val="dk1"/>
                          </a:solidFill>
                          <a:latin typeface="Calibri"/>
                          <a:ea typeface="Calibri"/>
                          <a:cs typeface="Calibri"/>
                          <a:sym typeface="Calibri"/>
                        </a:rPr>
                        <a:t>&lt;script&gt;alert(1)&lt;/script&gt;</a:t>
                      </a:r>
                      <a:endParaRPr b="0" sz="1300">
                        <a:solidFill>
                          <a:schemeClr val="dk1"/>
                        </a:solidFill>
                        <a:latin typeface="Calibri"/>
                        <a:ea typeface="Calibri"/>
                        <a:cs typeface="Calibri"/>
                        <a:sym typeface="Calibri"/>
                      </a:endParaRPr>
                    </a:p>
                    <a:p>
                      <a:pPr indent="-203200" lvl="0" marL="285750" marR="0" rtl="0" algn="l">
                        <a:spcBef>
                          <a:spcPts val="0"/>
                        </a:spcBef>
                        <a:spcAft>
                          <a:spcPts val="0"/>
                        </a:spcAft>
                        <a:buClr>
                          <a:schemeClr val="dk1"/>
                        </a:buClr>
                        <a:buSzPts val="1300"/>
                        <a:buFont typeface="Arial"/>
                        <a:buNone/>
                      </a:pPr>
                      <a:r>
                        <a:t/>
                      </a:r>
                      <a:endParaRPr b="0" sz="1300">
                        <a:solidFill>
                          <a:schemeClr val="dk1"/>
                        </a:solidFill>
                        <a:latin typeface="Calibri"/>
                        <a:ea typeface="Calibri"/>
                        <a:cs typeface="Calibri"/>
                        <a:sym typeface="Calibri"/>
                      </a:endParaRPr>
                    </a:p>
                    <a:p>
                      <a:pPr indent="-203200" lvl="0" marL="285750" marR="0" rtl="0" algn="l">
                        <a:spcBef>
                          <a:spcPts val="0"/>
                        </a:spcBef>
                        <a:spcAft>
                          <a:spcPts val="0"/>
                        </a:spcAft>
                        <a:buClr>
                          <a:schemeClr val="dk1"/>
                        </a:buClr>
                        <a:buSzPts val="1300"/>
                        <a:buFont typeface="Arial"/>
                        <a:buNone/>
                      </a:pPr>
                      <a:r>
                        <a:t/>
                      </a:r>
                      <a:endParaRPr b="0" sz="1300">
                        <a:solidFill>
                          <a:schemeClr val="dk1"/>
                        </a:solidFill>
                        <a:latin typeface="Calibri"/>
                        <a:ea typeface="Calibri"/>
                        <a:cs typeface="Calibri"/>
                        <a:sym typeface="Calibri"/>
                      </a:endParaRPr>
                    </a:p>
                  </a:txBody>
                  <a:tcPr marT="41500" marB="41500" marR="83000" marL="83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54"/>
          <p:cNvSpPr txBox="1"/>
          <p:nvPr>
            <p:ph idx="12" type="sldNum"/>
          </p:nvPr>
        </p:nvSpPr>
        <p:spPr>
          <a:xfrm rot="-5400000">
            <a:off x="11188966" y="5589604"/>
            <a:ext cx="1316039" cy="45264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0" name="Google Shape;390;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5. Reflected Cross Site Scripting (XSS)</a:t>
            </a:r>
            <a:endParaRPr/>
          </a:p>
        </p:txBody>
      </p:sp>
      <p:graphicFrame>
        <p:nvGraphicFramePr>
          <p:cNvPr id="391" name="Google Shape;391;p54"/>
          <p:cNvGraphicFramePr/>
          <p:nvPr/>
        </p:nvGraphicFramePr>
        <p:xfrm>
          <a:off x="2394823" y="1419340"/>
          <a:ext cx="3000000" cy="3000000"/>
        </p:xfrm>
        <a:graphic>
          <a:graphicData uri="http://schemas.openxmlformats.org/drawingml/2006/table">
            <a:tbl>
              <a:tblPr bandRow="1" firstRow="1">
                <a:noFill/>
                <a:tableStyleId>{51015F43-4BEC-485C-AC9F-371C459AA63F}</a:tableStyleId>
              </a:tblPr>
              <a:tblGrid>
                <a:gridCol w="1290325"/>
                <a:gridCol w="6112025"/>
              </a:tblGrid>
              <a:tr h="330450">
                <a:tc>
                  <a:txBody>
                    <a:bodyPr/>
                    <a:lstStyle/>
                    <a:p>
                      <a:pPr indent="0" lvl="0" marL="0" marR="0" rtl="0" algn="ctr">
                        <a:spcBef>
                          <a:spcPts val="0"/>
                        </a:spcBef>
                        <a:spcAft>
                          <a:spcPts val="0"/>
                        </a:spcAft>
                        <a:buNone/>
                      </a:pPr>
                      <a:r>
                        <a:t/>
                      </a:r>
                      <a:endParaRPr sz="1200"/>
                    </a:p>
                  </a:txBody>
                  <a:tcPr marT="41500" marB="41500" marR="83000" marL="83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p>
                  </a:txBody>
                  <a:tcPr marT="41500" marB="41500" marR="83000" marL="83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2240850">
                <a:tc rowSpan="2">
                  <a:txBody>
                    <a:bodyPr/>
                    <a:lstStyle/>
                    <a:p>
                      <a:pPr indent="0" lvl="0" marL="0" marR="0" rtl="0" algn="ctr">
                        <a:spcBef>
                          <a:spcPts val="0"/>
                        </a:spcBef>
                        <a:spcAft>
                          <a:spcPts val="0"/>
                        </a:spcAft>
                        <a:buNone/>
                      </a:pPr>
                      <a:r>
                        <a:rPr lang="en-US" sz="1200">
                          <a:solidFill>
                            <a:srgbClr val="FFFFFF"/>
                          </a:solidFill>
                          <a:latin typeface="Calibri"/>
                          <a:ea typeface="Calibri"/>
                          <a:cs typeface="Calibri"/>
                          <a:sym typeface="Calibri"/>
                        </a:rPr>
                        <a:t>Reflected Cross Site Scripting</a:t>
                      </a:r>
                      <a:br>
                        <a:rPr lang="en-US" sz="1200">
                          <a:solidFill>
                            <a:srgbClr val="FFFFFF"/>
                          </a:solidFill>
                          <a:latin typeface="Calibri"/>
                          <a:ea typeface="Calibri"/>
                          <a:cs typeface="Calibri"/>
                          <a:sym typeface="Calibri"/>
                        </a:rPr>
                      </a:br>
                      <a:r>
                        <a:rPr lang="en-US" sz="1100">
                          <a:solidFill>
                            <a:srgbClr val="FFFFFF"/>
                          </a:solidFill>
                          <a:latin typeface="Calibri"/>
                          <a:ea typeface="Calibri"/>
                          <a:cs typeface="Calibri"/>
                          <a:sym typeface="Calibri"/>
                        </a:rPr>
                        <a:t>(Severe)</a:t>
                      </a:r>
                      <a:endParaRPr sz="1100">
                        <a:solidFill>
                          <a:srgbClr val="FFFFFF"/>
                        </a:solidFill>
                        <a:latin typeface="Calibri"/>
                        <a:ea typeface="Calibri"/>
                        <a:cs typeface="Calibri"/>
                        <a:sym typeface="Calibri"/>
                      </a:endParaRPr>
                    </a:p>
                  </a:txBody>
                  <a:tcPr marT="41500" marB="41500" marR="83000" marL="830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33"/>
                    </a:solidFill>
                  </a:tcPr>
                </a:tc>
                <a:tc>
                  <a:txBody>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Similar issue is found on below modules too</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100">
                          <a:solidFill>
                            <a:schemeClr val="dk1"/>
                          </a:solidFill>
                          <a:latin typeface="Calibri"/>
                          <a:ea typeface="Calibri"/>
                          <a:cs typeface="Calibri"/>
                          <a:sym typeface="Calibri"/>
                        </a:rPr>
                        <a:t>Affected URL :</a:t>
                      </a:r>
                      <a:endParaRPr b="0" i="0" sz="1100" u="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100"/>
                        <a:buFont typeface="Arial"/>
                        <a:buChar char="•"/>
                      </a:pPr>
                      <a:r>
                        <a:rPr b="0" i="0" lang="en-US" sz="1100" u="none" strike="noStrike">
                          <a:solidFill>
                            <a:schemeClr val="dk1"/>
                          </a:solidFill>
                          <a:latin typeface="Calibri"/>
                          <a:ea typeface="Calibri"/>
                          <a:cs typeface="Calibri"/>
                          <a:sym typeface="Calibri"/>
                        </a:rPr>
                        <a:t>http://hackingenv.internshala.com/Cross-Site-Scripting/Temporary-XSS-Variant-2/xss/testing*</a:t>
                      </a:r>
                      <a:endParaRPr b="0" sz="1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1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lang="en-US" sz="1100">
                          <a:solidFill>
                            <a:schemeClr val="dk1"/>
                          </a:solidFill>
                          <a:latin typeface="Calibri"/>
                          <a:ea typeface="Calibri"/>
                          <a:cs typeface="Calibri"/>
                          <a:sym typeface="Calibri"/>
                        </a:rPr>
                        <a:t>Affected</a:t>
                      </a:r>
                      <a:r>
                        <a:rPr b="1" lang="en-US" sz="1100">
                          <a:solidFill>
                            <a:schemeClr val="dk1"/>
                          </a:solidFill>
                          <a:latin typeface="Calibri"/>
                          <a:ea typeface="Calibri"/>
                          <a:cs typeface="Calibri"/>
                          <a:sym typeface="Calibri"/>
                        </a:rPr>
                        <a:t> Parameters</a:t>
                      </a:r>
                      <a:r>
                        <a:rPr b="1" lang="en-US" sz="1100">
                          <a:solidFill>
                            <a:schemeClr val="dk1"/>
                          </a:solidFill>
                          <a:latin typeface="Calibri"/>
                          <a:ea typeface="Calibri"/>
                          <a:cs typeface="Calibri"/>
                          <a:sym typeface="Calibri"/>
                        </a:rPr>
                        <a:t> :</a:t>
                      </a:r>
                      <a:endParaRPr b="0" sz="11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100"/>
                        <a:buFont typeface="Arial"/>
                        <a:buChar char="•"/>
                      </a:pPr>
                      <a:r>
                        <a:rPr b="0" lang="en-US" sz="1100">
                          <a:solidFill>
                            <a:schemeClr val="dk1"/>
                          </a:solidFill>
                          <a:latin typeface="Calibri"/>
                          <a:ea typeface="Calibri"/>
                          <a:cs typeface="Calibri"/>
                          <a:sym typeface="Calibri"/>
                        </a:rPr>
                        <a:t>URL – anything after testing</a:t>
                      </a:r>
                      <a:endParaRPr b="0" sz="1100">
                        <a:solidFill>
                          <a:schemeClr val="dk1"/>
                        </a:solidFill>
                        <a:latin typeface="Calibri"/>
                        <a:ea typeface="Calibri"/>
                        <a:cs typeface="Calibri"/>
                        <a:sym typeface="Calibri"/>
                      </a:endParaRPr>
                    </a:p>
                    <a:p>
                      <a:pPr indent="-215900" lvl="0" marL="285750" marR="0" rtl="0" algn="l">
                        <a:spcBef>
                          <a:spcPts val="0"/>
                        </a:spcBef>
                        <a:spcAft>
                          <a:spcPts val="0"/>
                        </a:spcAft>
                        <a:buClr>
                          <a:schemeClr val="dk1"/>
                        </a:buClr>
                        <a:buSzPts val="1100"/>
                        <a:buFont typeface="Arial"/>
                        <a:buNone/>
                      </a:pPr>
                      <a:r>
                        <a:t/>
                      </a:r>
                      <a:endParaRPr b="0" sz="11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b="1" lang="en-US" sz="1100">
                          <a:solidFill>
                            <a:schemeClr val="dk1"/>
                          </a:solidFill>
                          <a:latin typeface="Calibri"/>
                          <a:ea typeface="Calibri"/>
                          <a:cs typeface="Calibri"/>
                          <a:sym typeface="Calibri"/>
                        </a:rPr>
                        <a:t>Payload:</a:t>
                      </a:r>
                      <a:endParaRPr/>
                    </a:p>
                    <a:p>
                      <a:pPr indent="-285750" lvl="0" marL="285750" marR="0" rtl="0" algn="l">
                        <a:spcBef>
                          <a:spcPts val="0"/>
                        </a:spcBef>
                        <a:spcAft>
                          <a:spcPts val="0"/>
                        </a:spcAft>
                        <a:buClr>
                          <a:schemeClr val="dk1"/>
                        </a:buClr>
                        <a:buSzPts val="1100"/>
                        <a:buFont typeface="Arial"/>
                        <a:buChar char="•"/>
                      </a:pPr>
                      <a:r>
                        <a:rPr b="0" lang="en-US" sz="1100">
                          <a:solidFill>
                            <a:schemeClr val="dk1"/>
                          </a:solidFill>
                          <a:latin typeface="Calibri"/>
                          <a:ea typeface="Calibri"/>
                          <a:cs typeface="Calibri"/>
                          <a:sym typeface="Calibri"/>
                        </a:rPr>
                        <a:t>&lt;body onload=alert(1)&gt;</a:t>
                      </a:r>
                      <a:endParaRPr b="0" sz="11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b="0" sz="11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b="0" sz="1100">
                        <a:solidFill>
                          <a:schemeClr val="dk1"/>
                        </a:solidFill>
                        <a:latin typeface="Calibri"/>
                        <a:ea typeface="Calibri"/>
                        <a:cs typeface="Calibri"/>
                        <a:sym typeface="Calibri"/>
                      </a:endParaRPr>
                    </a:p>
                    <a:p>
                      <a:pPr indent="-215900" lvl="0" marL="285750" marR="0" rtl="0" algn="l">
                        <a:spcBef>
                          <a:spcPts val="0"/>
                        </a:spcBef>
                        <a:spcAft>
                          <a:spcPts val="0"/>
                        </a:spcAft>
                        <a:buClr>
                          <a:schemeClr val="dk1"/>
                        </a:buClr>
                        <a:buSzPts val="1100"/>
                        <a:buFont typeface="Arial"/>
                        <a:buNone/>
                      </a:pPr>
                      <a:r>
                        <a:t/>
                      </a:r>
                      <a:endParaRPr b="0" sz="1100">
                        <a:solidFill>
                          <a:schemeClr val="dk1"/>
                        </a:solidFill>
                        <a:latin typeface="Calibri"/>
                        <a:ea typeface="Calibri"/>
                        <a:cs typeface="Calibri"/>
                        <a:sym typeface="Calibri"/>
                      </a:endParaRPr>
                    </a:p>
                  </a:txBody>
                  <a:tcPr marT="41500" marB="41500" marR="83000" marL="83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240850">
                <a:tc vMerge="1"/>
                <a:tc>
                  <a:txBody>
                    <a:bodyPr/>
                    <a:lstStyle/>
                    <a:p>
                      <a:pPr indent="0" lvl="0" marL="0" marR="0" rtl="0" algn="l">
                        <a:spcBef>
                          <a:spcPts val="0"/>
                        </a:spcBef>
                        <a:spcAft>
                          <a:spcPts val="0"/>
                        </a:spcAft>
                        <a:buNone/>
                      </a:pPr>
                      <a:r>
                        <a:rPr b="1" lang="en-US" sz="1100">
                          <a:solidFill>
                            <a:schemeClr val="dk1"/>
                          </a:solidFill>
                          <a:latin typeface="Calibri"/>
                          <a:ea typeface="Calibri"/>
                          <a:cs typeface="Calibri"/>
                          <a:sym typeface="Calibri"/>
                        </a:rPr>
                        <a:t>Affected URL :</a:t>
                      </a:r>
                      <a:endParaRPr b="0" i="0" sz="1100" u="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100"/>
                        <a:buFont typeface="Arial"/>
                        <a:buChar char="•"/>
                      </a:pPr>
                      <a:r>
                        <a:rPr b="0" i="0" lang="en-US" sz="1100" u="none" strike="noStrike">
                          <a:solidFill>
                            <a:schemeClr val="dk1"/>
                          </a:solidFill>
                          <a:latin typeface="Calibri"/>
                          <a:ea typeface="Calibri"/>
                          <a:cs typeface="Calibri"/>
                          <a:sym typeface="Calibri"/>
                        </a:rPr>
                        <a:t>http://hackingenv.internshala.com/Cross-Site-Scripting/Temporary-XSS-Variant-4/</a:t>
                      </a:r>
                      <a:endParaRPr/>
                    </a:p>
                    <a:p>
                      <a:pPr indent="-215900" lvl="0" marL="285750" marR="0" rtl="0" algn="l">
                        <a:spcBef>
                          <a:spcPts val="0"/>
                        </a:spcBef>
                        <a:spcAft>
                          <a:spcPts val="0"/>
                        </a:spcAft>
                        <a:buClr>
                          <a:schemeClr val="dk1"/>
                        </a:buClr>
                        <a:buSzPts val="1100"/>
                        <a:buFont typeface="Arial"/>
                        <a:buNone/>
                      </a:pPr>
                      <a:r>
                        <a:t/>
                      </a:r>
                      <a:endParaRPr b="0" sz="1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lang="en-US" sz="1100">
                          <a:solidFill>
                            <a:schemeClr val="dk1"/>
                          </a:solidFill>
                          <a:latin typeface="Calibri"/>
                          <a:ea typeface="Calibri"/>
                          <a:cs typeface="Calibri"/>
                          <a:sym typeface="Calibri"/>
                        </a:rPr>
                        <a:t>Affected</a:t>
                      </a:r>
                      <a:r>
                        <a:rPr b="1" lang="en-US" sz="1100">
                          <a:solidFill>
                            <a:schemeClr val="dk1"/>
                          </a:solidFill>
                          <a:latin typeface="Calibri"/>
                          <a:ea typeface="Calibri"/>
                          <a:cs typeface="Calibri"/>
                          <a:sym typeface="Calibri"/>
                        </a:rPr>
                        <a:t> Parameters</a:t>
                      </a:r>
                      <a:r>
                        <a:rPr b="1" lang="en-US" sz="1100">
                          <a:solidFill>
                            <a:schemeClr val="dk1"/>
                          </a:solidFill>
                          <a:latin typeface="Calibri"/>
                          <a:ea typeface="Calibri"/>
                          <a:cs typeface="Calibri"/>
                          <a:sym typeface="Calibri"/>
                        </a:rPr>
                        <a:t> :</a:t>
                      </a:r>
                      <a:endParaRPr b="0" sz="11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100"/>
                        <a:buFont typeface="Arial"/>
                        <a:buChar char="•"/>
                      </a:pPr>
                      <a:r>
                        <a:rPr b="0" lang="en-US" sz="1100">
                          <a:solidFill>
                            <a:schemeClr val="dk1"/>
                          </a:solidFill>
                          <a:latin typeface="Calibri"/>
                          <a:ea typeface="Calibri"/>
                          <a:cs typeface="Calibri"/>
                          <a:sym typeface="Calibri"/>
                        </a:rPr>
                        <a:t>url (POST </a:t>
                      </a:r>
                      <a:r>
                        <a:rPr b="0" lang="en-US" sz="1100">
                          <a:solidFill>
                            <a:schemeClr val="dk1"/>
                          </a:solidFill>
                          <a:latin typeface="Calibri"/>
                          <a:ea typeface="Calibri"/>
                          <a:cs typeface="Calibri"/>
                          <a:sym typeface="Calibri"/>
                        </a:rPr>
                        <a:t>parameters)</a:t>
                      </a:r>
                      <a:endParaRPr/>
                    </a:p>
                    <a:p>
                      <a:pPr indent="-215900" lvl="0" marL="285750" marR="0" rtl="0" algn="l">
                        <a:spcBef>
                          <a:spcPts val="0"/>
                        </a:spcBef>
                        <a:spcAft>
                          <a:spcPts val="0"/>
                        </a:spcAft>
                        <a:buClr>
                          <a:schemeClr val="dk1"/>
                        </a:buClr>
                        <a:buSzPts val="1100"/>
                        <a:buFont typeface="Arial"/>
                        <a:buNone/>
                      </a:pPr>
                      <a:r>
                        <a:t/>
                      </a:r>
                      <a:endParaRPr b="0" sz="11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b="1" lang="en-US" sz="1100">
                          <a:solidFill>
                            <a:schemeClr val="dk1"/>
                          </a:solidFill>
                          <a:latin typeface="Calibri"/>
                          <a:ea typeface="Calibri"/>
                          <a:cs typeface="Calibri"/>
                          <a:sym typeface="Calibri"/>
                        </a:rPr>
                        <a:t>Payload:</a:t>
                      </a:r>
                      <a:endParaRPr/>
                    </a:p>
                    <a:p>
                      <a:pPr indent="-285750" lvl="0" marL="285750" marR="0" rtl="0" algn="l">
                        <a:spcBef>
                          <a:spcPts val="0"/>
                        </a:spcBef>
                        <a:spcAft>
                          <a:spcPts val="0"/>
                        </a:spcAft>
                        <a:buClr>
                          <a:schemeClr val="dk1"/>
                        </a:buClr>
                        <a:buSzPts val="1100"/>
                        <a:buFont typeface="Arial"/>
                        <a:buChar char="•"/>
                      </a:pPr>
                      <a:r>
                        <a:rPr b="0" lang="en-US" sz="1100">
                          <a:solidFill>
                            <a:schemeClr val="dk1"/>
                          </a:solidFill>
                          <a:latin typeface="Calibri"/>
                          <a:ea typeface="Calibri"/>
                          <a:cs typeface="Calibri"/>
                          <a:sym typeface="Calibri"/>
                        </a:rPr>
                        <a:t>" onload="alert(1)</a:t>
                      </a:r>
                      <a:endParaRPr b="0" sz="1100">
                        <a:solidFill>
                          <a:schemeClr val="dk1"/>
                        </a:solidFill>
                        <a:latin typeface="Calibri"/>
                        <a:ea typeface="Calibri"/>
                        <a:cs typeface="Calibri"/>
                        <a:sym typeface="Calibri"/>
                      </a:endParaRPr>
                    </a:p>
                  </a:txBody>
                  <a:tcPr marT="41500" marB="41500" marR="83000" marL="83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55"/>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Observation</a:t>
            </a:r>
            <a:endParaRPr/>
          </a:p>
        </p:txBody>
      </p:sp>
      <p:sp>
        <p:nvSpPr>
          <p:cNvPr id="397" name="Google Shape;397;p55"/>
          <p:cNvSpPr txBox="1"/>
          <p:nvPr>
            <p:ph idx="1" type="body"/>
          </p:nvPr>
        </p:nvSpPr>
        <p:spPr>
          <a:xfrm>
            <a:off x="838200" y="1050870"/>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t>Navigate to </a:t>
            </a:r>
            <a:r>
              <a:rPr b="0" i="0" lang="en-US" sz="2000" u="none" strike="noStrike">
                <a:solidFill>
                  <a:schemeClr val="dk1"/>
                </a:solidFill>
                <a:latin typeface="Calibri"/>
                <a:ea typeface="Calibri"/>
                <a:cs typeface="Calibri"/>
                <a:sym typeface="Calibri"/>
              </a:rPr>
              <a:t>hackingenv.internshala.com/Cross-Site-Scripting/Temporary-XSS-Variant-1/hello.php</a:t>
            </a:r>
            <a:endParaRPr sz="20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lang="en-US" sz="2000">
                <a:solidFill>
                  <a:schemeClr val="dk1"/>
                </a:solidFill>
                <a:latin typeface="Calibri"/>
                <a:ea typeface="Calibri"/>
                <a:cs typeface="Calibri"/>
                <a:sym typeface="Calibri"/>
              </a:rPr>
              <a:t>You will see a field to enter some text</a:t>
            </a:r>
            <a:r>
              <a:rPr lang="en-US" sz="2000"/>
              <a:t> </a:t>
            </a:r>
            <a:endParaRPr b="0" i="0" sz="2000" u="none" strike="noStrike">
              <a:solidFill>
                <a:schemeClr val="dk1"/>
              </a:solidFill>
              <a:latin typeface="Calibri"/>
              <a:ea typeface="Calibri"/>
              <a:cs typeface="Calibri"/>
              <a:sym typeface="Calibri"/>
            </a:endParaRPr>
          </a:p>
          <a:p>
            <a:pPr indent="-101600" lvl="0" marL="228600" rtl="0" algn="l">
              <a:lnSpc>
                <a:spcPct val="90000"/>
              </a:lnSpc>
              <a:spcBef>
                <a:spcPts val="1000"/>
              </a:spcBef>
              <a:spcAft>
                <a:spcPts val="0"/>
              </a:spcAft>
              <a:buClr>
                <a:schemeClr val="dk1"/>
              </a:buClr>
              <a:buSzPts val="2000"/>
              <a:buNone/>
            </a:pPr>
            <a:r>
              <a:t/>
            </a:r>
            <a:endParaRPr sz="2000"/>
          </a:p>
        </p:txBody>
      </p:sp>
      <p:pic>
        <p:nvPicPr>
          <p:cNvPr id="398" name="Google Shape;398;p55"/>
          <p:cNvPicPr preferRelativeResize="0"/>
          <p:nvPr/>
        </p:nvPicPr>
        <p:blipFill rotWithShape="1">
          <a:blip r:embed="rId3">
            <a:alphaModFix/>
          </a:blip>
          <a:srcRect b="0" l="0" r="0" t="0"/>
          <a:stretch/>
        </p:blipFill>
        <p:spPr>
          <a:xfrm>
            <a:off x="2871775" y="2039400"/>
            <a:ext cx="6448426" cy="481860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pic>
        <p:nvPicPr>
          <p:cNvPr id="403" name="Google Shape;403;p56"/>
          <p:cNvPicPr preferRelativeResize="0"/>
          <p:nvPr/>
        </p:nvPicPr>
        <p:blipFill rotWithShape="1">
          <a:blip r:embed="rId3">
            <a:alphaModFix/>
          </a:blip>
          <a:srcRect b="0" l="0" r="0" t="0"/>
          <a:stretch/>
        </p:blipFill>
        <p:spPr>
          <a:xfrm>
            <a:off x="2017047" y="1903467"/>
            <a:ext cx="5993478" cy="4445399"/>
          </a:xfrm>
          <a:prstGeom prst="rect">
            <a:avLst/>
          </a:prstGeom>
          <a:noFill/>
          <a:ln>
            <a:noFill/>
          </a:ln>
        </p:spPr>
      </p:pic>
      <p:sp>
        <p:nvSpPr>
          <p:cNvPr id="404" name="Google Shape;404;p56"/>
          <p:cNvSpPr txBox="1"/>
          <p:nvPr>
            <p:ph idx="1" type="body"/>
          </p:nvPr>
        </p:nvSpPr>
        <p:spPr>
          <a:xfrm>
            <a:off x="838200" y="1050870"/>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t>Enter any text and click the button, you will see it reflected in the next page and value will be in GET parameter </a:t>
            </a:r>
            <a:r>
              <a:rPr b="1" lang="en-US" sz="2000"/>
              <a:t>user_name</a:t>
            </a:r>
            <a:endParaRPr b="1" sz="2000"/>
          </a:p>
        </p:txBody>
      </p:sp>
      <p:sp>
        <p:nvSpPr>
          <p:cNvPr id="405" name="Google Shape;405;p56"/>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Observation</a:t>
            </a:r>
            <a:endParaRPr/>
          </a:p>
        </p:txBody>
      </p:sp>
      <p:sp>
        <p:nvSpPr>
          <p:cNvPr id="406" name="Google Shape;406;p56"/>
          <p:cNvSpPr/>
          <p:nvPr/>
        </p:nvSpPr>
        <p:spPr>
          <a:xfrm>
            <a:off x="4632026" y="4874527"/>
            <a:ext cx="1086928" cy="419936"/>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7" name="Google Shape;407;p56"/>
          <p:cNvSpPr/>
          <p:nvPr/>
        </p:nvSpPr>
        <p:spPr>
          <a:xfrm>
            <a:off x="2117426" y="1956497"/>
            <a:ext cx="1086928" cy="419936"/>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pic>
        <p:nvPicPr>
          <p:cNvPr id="412" name="Google Shape;412;p57"/>
          <p:cNvPicPr preferRelativeResize="0"/>
          <p:nvPr/>
        </p:nvPicPr>
        <p:blipFill rotWithShape="1">
          <a:blip r:embed="rId3">
            <a:alphaModFix/>
          </a:blip>
          <a:srcRect b="0" l="0" r="0" t="0"/>
          <a:stretch/>
        </p:blipFill>
        <p:spPr>
          <a:xfrm>
            <a:off x="2062162" y="2105025"/>
            <a:ext cx="6110288" cy="4676313"/>
          </a:xfrm>
          <a:prstGeom prst="rect">
            <a:avLst/>
          </a:prstGeom>
          <a:noFill/>
          <a:ln>
            <a:noFill/>
          </a:ln>
        </p:spPr>
      </p:pic>
      <p:sp>
        <p:nvSpPr>
          <p:cNvPr id="413" name="Google Shape;413;p57"/>
          <p:cNvSpPr txBox="1"/>
          <p:nvPr>
            <p:ph idx="1" type="body"/>
          </p:nvPr>
        </p:nvSpPr>
        <p:spPr>
          <a:xfrm>
            <a:off x="838200" y="131569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t>Put the payload instead of asd: </a:t>
            </a:r>
            <a:r>
              <a:rPr b="1" lang="en-US" sz="2000">
                <a:solidFill>
                  <a:schemeClr val="dk1"/>
                </a:solidFill>
                <a:latin typeface="Calibri"/>
                <a:ea typeface="Calibri"/>
                <a:cs typeface="Calibri"/>
                <a:sym typeface="Calibri"/>
              </a:rPr>
              <a:t>&lt;script&gt;alert(1)&lt;/script&gt; </a:t>
            </a:r>
            <a:endParaRPr sz="20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b="1" lang="en-US" sz="2000">
                <a:latin typeface="Calibri"/>
                <a:ea typeface="Calibri"/>
                <a:cs typeface="Calibri"/>
                <a:sym typeface="Calibri"/>
              </a:rPr>
              <a:t>As you can see we executed custom JS causing popup</a:t>
            </a:r>
            <a:endParaRPr b="1" sz="20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b="1" sz="2000"/>
          </a:p>
        </p:txBody>
      </p:sp>
      <p:sp>
        <p:nvSpPr>
          <p:cNvPr id="414" name="Google Shape;414;p57"/>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Observation</a:t>
            </a:r>
            <a:endParaRPr/>
          </a:p>
        </p:txBody>
      </p:sp>
      <p:sp>
        <p:nvSpPr>
          <p:cNvPr id="415" name="Google Shape;415;p57"/>
          <p:cNvSpPr/>
          <p:nvPr/>
        </p:nvSpPr>
        <p:spPr>
          <a:xfrm>
            <a:off x="2062162" y="2174532"/>
            <a:ext cx="2290763" cy="378167"/>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PoC</a:t>
            </a:r>
            <a:endParaRPr/>
          </a:p>
        </p:txBody>
      </p:sp>
      <p:pic>
        <p:nvPicPr>
          <p:cNvPr id="421" name="Google Shape;421;p58"/>
          <p:cNvPicPr preferRelativeResize="0"/>
          <p:nvPr/>
        </p:nvPicPr>
        <p:blipFill rotWithShape="1">
          <a:blip r:embed="rId3">
            <a:alphaModFix/>
          </a:blip>
          <a:srcRect b="0" l="0" r="0" t="0"/>
          <a:stretch/>
        </p:blipFill>
        <p:spPr>
          <a:xfrm>
            <a:off x="1557337" y="1433514"/>
            <a:ext cx="6889513" cy="476726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PoC</a:t>
            </a:r>
            <a:endParaRPr/>
          </a:p>
        </p:txBody>
      </p:sp>
      <p:pic>
        <p:nvPicPr>
          <p:cNvPr id="427" name="Google Shape;427;p59"/>
          <p:cNvPicPr preferRelativeResize="0"/>
          <p:nvPr/>
        </p:nvPicPr>
        <p:blipFill rotWithShape="1">
          <a:blip r:embed="rId3">
            <a:alphaModFix/>
          </a:blip>
          <a:srcRect b="0" l="0" r="0" t="0"/>
          <a:stretch/>
        </p:blipFill>
        <p:spPr>
          <a:xfrm>
            <a:off x="1862137" y="1343480"/>
            <a:ext cx="7005638" cy="531228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60"/>
          <p:cNvSpPr txBox="1"/>
          <p:nvPr>
            <p:ph type="title"/>
          </p:nvPr>
        </p:nvSpPr>
        <p:spPr>
          <a:xfrm>
            <a:off x="436273" y="552091"/>
            <a:ext cx="7974481" cy="94890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Business Impact – High</a:t>
            </a:r>
            <a:endParaRPr/>
          </a:p>
        </p:txBody>
      </p:sp>
      <p:sp>
        <p:nvSpPr>
          <p:cNvPr id="433" name="Google Shape;433;p60"/>
          <p:cNvSpPr txBox="1"/>
          <p:nvPr>
            <p:ph idx="12" type="sldNum"/>
          </p:nvPr>
        </p:nvSpPr>
        <p:spPr>
          <a:xfrm rot="-5400000">
            <a:off x="11188966" y="5589604"/>
            <a:ext cx="1316039" cy="45264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4" name="Google Shape;434;p60"/>
          <p:cNvSpPr txBox="1"/>
          <p:nvPr/>
        </p:nvSpPr>
        <p:spPr>
          <a:xfrm>
            <a:off x="548416" y="1518249"/>
            <a:ext cx="10081483" cy="1745790"/>
          </a:xfrm>
          <a:prstGeom prst="rect">
            <a:avLst/>
          </a:prstGeom>
          <a:noFill/>
          <a:ln>
            <a:noFill/>
          </a:ln>
        </p:spPr>
        <p:txBody>
          <a:bodyPr anchorCtr="0" anchor="t" bIns="41475" lIns="41475" spcFirstLastPara="1" rIns="41475" wrap="square" tIns="41475">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As attacker can inject arbitrary HTML CSS and JS via the URL, attacker can put any content on the page like phishing pages, install malware on victim’s device and even host explicit content that could compromise the reputation of the organization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All attacker needs to do is send the link with the payload to the victim and victim would see hacker controlled content on the website. As the user trusts the website, he/she will trust the content.</a:t>
            </a:r>
            <a:endParaRPr sz="18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Recommendation</a:t>
            </a:r>
            <a:endParaRPr/>
          </a:p>
        </p:txBody>
      </p:sp>
      <p:sp>
        <p:nvSpPr>
          <p:cNvPr id="440" name="Google Shape;440;p61"/>
          <p:cNvSpPr txBox="1"/>
          <p:nvPr>
            <p:ph idx="1" type="body"/>
          </p:nvPr>
        </p:nvSpPr>
        <p:spPr>
          <a:xfrm>
            <a:off x="838200" y="1515074"/>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sz="2400"/>
              <a:t>Take the following precautions:</a:t>
            </a:r>
            <a:endParaRPr/>
          </a:p>
          <a:p>
            <a:pPr indent="-228600" lvl="1" marL="685800" rtl="0" algn="l">
              <a:lnSpc>
                <a:spcPct val="90000"/>
              </a:lnSpc>
              <a:spcBef>
                <a:spcPts val="500"/>
              </a:spcBef>
              <a:spcAft>
                <a:spcPts val="0"/>
              </a:spcAft>
              <a:buClr>
                <a:schemeClr val="dk1"/>
              </a:buClr>
              <a:buSzPts val="2000"/>
              <a:buChar char="•"/>
            </a:pPr>
            <a:r>
              <a:rPr lang="en-US" sz="2000"/>
              <a:t>Sanitise all user input and block characters you do not want</a:t>
            </a:r>
            <a:endParaRPr/>
          </a:p>
          <a:p>
            <a:pPr indent="-228600" lvl="1" marL="685800" rtl="0" algn="l">
              <a:lnSpc>
                <a:spcPct val="90000"/>
              </a:lnSpc>
              <a:spcBef>
                <a:spcPts val="500"/>
              </a:spcBef>
              <a:spcAft>
                <a:spcPts val="0"/>
              </a:spcAft>
              <a:buClr>
                <a:schemeClr val="dk1"/>
              </a:buClr>
              <a:buSzPts val="2000"/>
              <a:buChar char="•"/>
            </a:pPr>
            <a:r>
              <a:rPr lang="en-US" sz="2000"/>
              <a:t>Convert special HTML characters like ‘ “ &lt; &gt; into HTML entities &amp;quot; %22 &amp;lt; &amp;gt; before printing them on the website</a:t>
            </a:r>
            <a:endParaRPr/>
          </a:p>
          <a:p>
            <a:pPr indent="0" lvl="1" marL="457200" rtl="0" algn="l">
              <a:lnSpc>
                <a:spcPct val="90000"/>
              </a:lnSpc>
              <a:spcBef>
                <a:spcPts val="500"/>
              </a:spcBef>
              <a:spcAft>
                <a:spcPts val="0"/>
              </a:spcAft>
              <a:buClr>
                <a:schemeClr val="dk1"/>
              </a:buClr>
              <a:buSzPts val="2000"/>
              <a:buNone/>
            </a:pPr>
            <a:r>
              <a:t/>
            </a:r>
            <a:endParaRPr sz="2000"/>
          </a:p>
          <a:p>
            <a:pPr indent="-101600" lvl="1" marL="685800" rtl="0" algn="l">
              <a:lnSpc>
                <a:spcPct val="90000"/>
              </a:lnSpc>
              <a:spcBef>
                <a:spcPts val="500"/>
              </a:spcBef>
              <a:spcAft>
                <a:spcPts val="0"/>
              </a:spcAft>
              <a:buClr>
                <a:schemeClr val="dk1"/>
              </a:buClr>
              <a:buSzPts val="2000"/>
              <a:buNone/>
            </a:pPr>
            <a:r>
              <a:t/>
            </a:r>
            <a:endParaRPr sz="2000"/>
          </a:p>
          <a:p>
            <a:pPr indent="-101600" lvl="1" marL="685800" rtl="0" algn="l">
              <a:lnSpc>
                <a:spcPct val="90000"/>
              </a:lnSpc>
              <a:spcBef>
                <a:spcPts val="500"/>
              </a:spcBef>
              <a:spcAft>
                <a:spcPts val="0"/>
              </a:spcAft>
              <a:buClr>
                <a:schemeClr val="dk1"/>
              </a:buClr>
              <a:buSzPts val="2000"/>
              <a:buNone/>
            </a:pPr>
            <a:r>
              <a:t/>
            </a:r>
            <a:endParaRPr sz="2000"/>
          </a:p>
          <a:p>
            <a:pPr indent="-101600" lvl="1" marL="685800" rtl="0" algn="l">
              <a:lnSpc>
                <a:spcPct val="90000"/>
              </a:lnSpc>
              <a:spcBef>
                <a:spcPts val="500"/>
              </a:spcBef>
              <a:spcAft>
                <a:spcPts val="0"/>
              </a:spcAft>
              <a:buClr>
                <a:schemeClr val="dk1"/>
              </a:buClr>
              <a:buSzPts val="2000"/>
              <a:buNone/>
            </a:pPr>
            <a:r>
              <a:t/>
            </a:r>
            <a:endParaRPr sz="2000"/>
          </a:p>
          <a:p>
            <a:pPr indent="-101600" lvl="1" marL="685800" rtl="0" algn="l">
              <a:lnSpc>
                <a:spcPct val="90000"/>
              </a:lnSpc>
              <a:spcBef>
                <a:spcPts val="500"/>
              </a:spcBef>
              <a:spcAft>
                <a:spcPts val="0"/>
              </a:spcAft>
              <a:buClr>
                <a:schemeClr val="dk1"/>
              </a:buClr>
              <a:buSzPts val="2000"/>
              <a:buNone/>
            </a:pPr>
            <a:r>
              <a:t/>
            </a:r>
            <a:endParaRPr sz="2000"/>
          </a:p>
        </p:txBody>
      </p:sp>
      <p:sp>
        <p:nvSpPr>
          <p:cNvPr id="441" name="Google Shape;441;p61"/>
          <p:cNvSpPr/>
          <p:nvPr/>
        </p:nvSpPr>
        <p:spPr>
          <a:xfrm>
            <a:off x="838200" y="4960513"/>
            <a:ext cx="113538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https://www.owasp.org/index.php/Cross-site_Scripting_(XSS)</a:t>
            </a:r>
            <a:endParaRPr/>
          </a:p>
          <a:p>
            <a:pPr indent="0" lvl="0" marL="0" marR="0" rtl="0" algn="l">
              <a:spcBef>
                <a:spcPts val="0"/>
              </a:spcBef>
              <a:spcAft>
                <a:spcPts val="0"/>
              </a:spcAft>
              <a:buNone/>
            </a:pPr>
            <a:r>
              <a:rPr lang="en-US" sz="1800" u="sng">
                <a:solidFill>
                  <a:schemeClr val="dk1"/>
                </a:solidFill>
                <a:latin typeface="Calibri"/>
                <a:ea typeface="Calibri"/>
                <a:cs typeface="Calibri"/>
                <a:sym typeface="Calibri"/>
              </a:rPr>
              <a:t>https://en.wikipedia.org/wiki/Cross-site_scripting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https://www.w3schools.com/html/html_entities.asp</a:t>
            </a:r>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sp>
        <p:nvSpPr>
          <p:cNvPr id="442" name="Google Shape;442;p61"/>
          <p:cNvSpPr txBox="1"/>
          <p:nvPr/>
        </p:nvSpPr>
        <p:spPr>
          <a:xfrm>
            <a:off x="838200" y="3536770"/>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References:</a:t>
            </a:r>
            <a:endParaRPr sz="44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62"/>
          <p:cNvSpPr txBox="1"/>
          <p:nvPr>
            <p:ph idx="12" type="sldNum"/>
          </p:nvPr>
        </p:nvSpPr>
        <p:spPr>
          <a:xfrm rot="-5400000">
            <a:off x="11188966" y="5589604"/>
            <a:ext cx="1316039" cy="45264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8" name="Google Shape;448;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6. Directory Listing</a:t>
            </a:r>
            <a:endParaRPr/>
          </a:p>
        </p:txBody>
      </p:sp>
      <p:graphicFrame>
        <p:nvGraphicFramePr>
          <p:cNvPr id="449" name="Google Shape;449;p62"/>
          <p:cNvGraphicFramePr/>
          <p:nvPr/>
        </p:nvGraphicFramePr>
        <p:xfrm>
          <a:off x="1926673" y="1835115"/>
          <a:ext cx="3000000" cy="3000000"/>
        </p:xfrm>
        <a:graphic>
          <a:graphicData uri="http://schemas.openxmlformats.org/drawingml/2006/table">
            <a:tbl>
              <a:tblPr bandRow="1" firstRow="1">
                <a:noFill/>
                <a:tableStyleId>{51015F43-4BEC-485C-AC9F-371C459AA63F}</a:tableStyleId>
              </a:tblPr>
              <a:tblGrid>
                <a:gridCol w="1413550"/>
                <a:gridCol w="6695825"/>
              </a:tblGrid>
              <a:tr h="415125">
                <a:tc>
                  <a:txBody>
                    <a:bodyPr/>
                    <a:lstStyle/>
                    <a:p>
                      <a:pPr indent="0" lvl="0" marL="0" marR="0" rtl="0" algn="ctr">
                        <a:spcBef>
                          <a:spcPts val="0"/>
                        </a:spcBef>
                        <a:spcAft>
                          <a:spcPts val="0"/>
                        </a:spcAft>
                        <a:buNone/>
                      </a:pPr>
                      <a:r>
                        <a:t/>
                      </a:r>
                      <a:endParaRPr sz="1600"/>
                    </a:p>
                  </a:txBody>
                  <a:tcPr marT="41500" marB="41500" marR="83000" marL="83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1500" marB="41500" marR="83000" marL="83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2406650">
                <a:tc>
                  <a:txBody>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Directory Listing </a:t>
                      </a:r>
                      <a:r>
                        <a:rPr lang="en-US" sz="1300">
                          <a:solidFill>
                            <a:schemeClr val="dk1"/>
                          </a:solidFill>
                          <a:latin typeface="Calibri"/>
                          <a:ea typeface="Calibri"/>
                          <a:cs typeface="Calibri"/>
                          <a:sym typeface="Calibri"/>
                        </a:rPr>
                        <a:t>(Moderate)</a:t>
                      </a:r>
                      <a:endParaRPr sz="1300">
                        <a:solidFill>
                          <a:schemeClr val="dk1"/>
                        </a:solidFill>
                        <a:latin typeface="Calibri"/>
                        <a:ea typeface="Calibri"/>
                        <a:cs typeface="Calibri"/>
                        <a:sym typeface="Calibri"/>
                      </a:endParaRPr>
                    </a:p>
                  </a:txBody>
                  <a:tcPr marT="41500" marB="41500" marR="83000" marL="830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Below mentioned parameters are vulnerable to reflected XSS</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300">
                          <a:solidFill>
                            <a:schemeClr val="dk1"/>
                          </a:solidFill>
                          <a:latin typeface="Calibri"/>
                          <a:ea typeface="Calibri"/>
                          <a:cs typeface="Calibri"/>
                          <a:sym typeface="Calibri"/>
                        </a:rPr>
                        <a:t>Affected URL :</a:t>
                      </a:r>
                      <a:endParaRPr b="0" i="0" sz="1300" u="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300"/>
                        <a:buFont typeface="Arial"/>
                        <a:buChar char="•"/>
                      </a:pPr>
                      <a:r>
                        <a:rPr b="0" i="0" lang="en-US" sz="1300" u="none" strike="noStrike">
                          <a:solidFill>
                            <a:schemeClr val="dk1"/>
                          </a:solidFill>
                          <a:latin typeface="Calibri"/>
                          <a:ea typeface="Calibri"/>
                          <a:cs typeface="Calibri"/>
                          <a:sym typeface="Calibri"/>
                        </a:rPr>
                        <a:t>http://URL1/backup/</a:t>
                      </a:r>
                      <a:endParaRPr/>
                    </a:p>
                    <a:p>
                      <a:pPr indent="-285750" lvl="0" marL="285750" marR="0" rtl="0" algn="l">
                        <a:spcBef>
                          <a:spcPts val="0"/>
                        </a:spcBef>
                        <a:spcAft>
                          <a:spcPts val="0"/>
                        </a:spcAft>
                        <a:buClr>
                          <a:schemeClr val="dk1"/>
                        </a:buClr>
                        <a:buSzPts val="1300"/>
                        <a:buFont typeface="Arial"/>
                        <a:buChar char="•"/>
                      </a:pPr>
                      <a:r>
                        <a:rPr b="0" i="0" lang="en-US" sz="1300" u="none" strike="noStrike">
                          <a:solidFill>
                            <a:schemeClr val="dk1"/>
                          </a:solidFill>
                          <a:latin typeface="Calibri"/>
                          <a:ea typeface="Calibri"/>
                          <a:cs typeface="Calibri"/>
                          <a:sym typeface="Calibri"/>
                        </a:rPr>
                        <a:t>http://url2/profile_pictures/</a:t>
                      </a:r>
                      <a:endParaRPr/>
                    </a:p>
                    <a:p>
                      <a:pPr indent="-203200" lvl="0" marL="285750" marR="0" rtl="0" algn="l">
                        <a:spcBef>
                          <a:spcPts val="0"/>
                        </a:spcBef>
                        <a:spcAft>
                          <a:spcPts val="0"/>
                        </a:spcAft>
                        <a:buClr>
                          <a:schemeClr val="dk1"/>
                        </a:buClr>
                        <a:buSzPts val="1300"/>
                        <a:buFont typeface="Arial"/>
                        <a:buNone/>
                      </a:pPr>
                      <a:r>
                        <a:t/>
                      </a:r>
                      <a:endParaRPr b="0" sz="1300">
                        <a:solidFill>
                          <a:schemeClr val="dk1"/>
                        </a:solidFill>
                        <a:latin typeface="Calibri"/>
                        <a:ea typeface="Calibri"/>
                        <a:cs typeface="Calibri"/>
                        <a:sym typeface="Calibri"/>
                      </a:endParaRPr>
                    </a:p>
                    <a:p>
                      <a:pPr indent="-203200" lvl="0" marL="285750" marR="0" rtl="0" algn="l">
                        <a:spcBef>
                          <a:spcPts val="0"/>
                        </a:spcBef>
                        <a:spcAft>
                          <a:spcPts val="0"/>
                        </a:spcAft>
                        <a:buClr>
                          <a:schemeClr val="dk1"/>
                        </a:buClr>
                        <a:buSzPts val="1300"/>
                        <a:buFont typeface="Arial"/>
                        <a:buNone/>
                      </a:pPr>
                      <a:r>
                        <a:t/>
                      </a:r>
                      <a:endParaRPr b="0" sz="1300">
                        <a:solidFill>
                          <a:schemeClr val="dk1"/>
                        </a:solidFill>
                        <a:latin typeface="Calibri"/>
                        <a:ea typeface="Calibri"/>
                        <a:cs typeface="Calibri"/>
                        <a:sym typeface="Calibri"/>
                      </a:endParaRPr>
                    </a:p>
                    <a:p>
                      <a:pPr indent="-203200" lvl="0" marL="285750" marR="0" rtl="0" algn="l">
                        <a:spcBef>
                          <a:spcPts val="0"/>
                        </a:spcBef>
                        <a:spcAft>
                          <a:spcPts val="0"/>
                        </a:spcAft>
                        <a:buClr>
                          <a:schemeClr val="dk1"/>
                        </a:buClr>
                        <a:buSzPts val="1300"/>
                        <a:buFont typeface="Arial"/>
                        <a:buNone/>
                      </a:pPr>
                      <a:r>
                        <a:t/>
                      </a:r>
                      <a:endParaRPr b="0" sz="1300">
                        <a:solidFill>
                          <a:schemeClr val="dk1"/>
                        </a:solidFill>
                        <a:latin typeface="Calibri"/>
                        <a:ea typeface="Calibri"/>
                        <a:cs typeface="Calibri"/>
                        <a:sym typeface="Calibri"/>
                      </a:endParaRPr>
                    </a:p>
                  </a:txBody>
                  <a:tcPr marT="41500" marB="41500" marR="83000" marL="83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idx="12" type="sldNum"/>
          </p:nvPr>
        </p:nvSpPr>
        <p:spPr>
          <a:xfrm rot="-5400000">
            <a:off x="11188966" y="5589604"/>
            <a:ext cx="1316039" cy="45264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8" name="Google Shape;11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1. SQL Injection</a:t>
            </a:r>
            <a:endParaRPr/>
          </a:p>
        </p:txBody>
      </p:sp>
      <p:graphicFrame>
        <p:nvGraphicFramePr>
          <p:cNvPr id="119" name="Google Shape;119;p18"/>
          <p:cNvGraphicFramePr/>
          <p:nvPr/>
        </p:nvGraphicFramePr>
        <p:xfrm>
          <a:off x="2041311" y="1879765"/>
          <a:ext cx="3000000" cy="3000000"/>
        </p:xfrm>
        <a:graphic>
          <a:graphicData uri="http://schemas.openxmlformats.org/drawingml/2006/table">
            <a:tbl>
              <a:tblPr bandRow="1" firstRow="1">
                <a:noFill/>
                <a:tableStyleId>{51015F43-4BEC-485C-AC9F-371C459AA63F}</a:tableStyleId>
              </a:tblPr>
              <a:tblGrid>
                <a:gridCol w="1413550"/>
                <a:gridCol w="6695825"/>
              </a:tblGrid>
              <a:tr h="415125">
                <a:tc>
                  <a:txBody>
                    <a:bodyPr/>
                    <a:lstStyle/>
                    <a:p>
                      <a:pPr indent="0" lvl="0" marL="0" marR="0" rtl="0" algn="ctr">
                        <a:spcBef>
                          <a:spcPts val="0"/>
                        </a:spcBef>
                        <a:spcAft>
                          <a:spcPts val="0"/>
                        </a:spcAft>
                        <a:buNone/>
                      </a:pPr>
                      <a:r>
                        <a:t/>
                      </a:r>
                      <a:endParaRPr sz="1600"/>
                    </a:p>
                  </a:txBody>
                  <a:tcPr marT="41500" marB="41500" marR="83000" marL="83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1500" marB="41500" marR="83000" marL="83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2406650">
                <a:tc>
                  <a:txBody>
                    <a:bodyPr/>
                    <a:lstStyle/>
                    <a:p>
                      <a:pPr indent="0" lvl="0" marL="0" marR="0" rtl="0" algn="ctr">
                        <a:spcBef>
                          <a:spcPts val="0"/>
                        </a:spcBef>
                        <a:spcAft>
                          <a:spcPts val="0"/>
                        </a:spcAft>
                        <a:buNone/>
                      </a:pPr>
                      <a:r>
                        <a:rPr lang="en-US" sz="1600">
                          <a:solidFill>
                            <a:srgbClr val="FFFFFF"/>
                          </a:solidFill>
                          <a:latin typeface="Calibri"/>
                          <a:ea typeface="Calibri"/>
                          <a:cs typeface="Calibri"/>
                          <a:sym typeface="Calibri"/>
                        </a:rPr>
                        <a:t>SQL</a:t>
                      </a:r>
                      <a:r>
                        <a:rPr lang="en-US" sz="1600">
                          <a:solidFill>
                            <a:srgbClr val="FFFFFF"/>
                          </a:solidFill>
                          <a:latin typeface="Calibri"/>
                          <a:ea typeface="Calibri"/>
                          <a:cs typeface="Calibri"/>
                          <a:sym typeface="Calibri"/>
                        </a:rPr>
                        <a:t> Injection</a:t>
                      </a:r>
                      <a:endParaRPr sz="1600">
                        <a:solidFill>
                          <a:srgbClr val="FFFFFF"/>
                        </a:solidFill>
                        <a:latin typeface="Calibri"/>
                        <a:ea typeface="Calibri"/>
                        <a:cs typeface="Calibri"/>
                        <a:sym typeface="Calibri"/>
                      </a:endParaRPr>
                    </a:p>
                    <a:p>
                      <a:pPr indent="0" lvl="0" marL="0" marR="0" rtl="0" algn="ctr">
                        <a:spcBef>
                          <a:spcPts val="0"/>
                        </a:spcBef>
                        <a:spcAft>
                          <a:spcPts val="0"/>
                        </a:spcAft>
                        <a:buNone/>
                      </a:pPr>
                      <a:r>
                        <a:rPr lang="en-US" sz="1300">
                          <a:solidFill>
                            <a:srgbClr val="FFFFFF"/>
                          </a:solidFill>
                          <a:latin typeface="Calibri"/>
                          <a:ea typeface="Calibri"/>
                          <a:cs typeface="Calibri"/>
                          <a:sym typeface="Calibri"/>
                        </a:rPr>
                        <a:t>(Critical)</a:t>
                      </a:r>
                      <a:endParaRPr/>
                    </a:p>
                  </a:txBody>
                  <a:tcPr marT="41500" marB="41500" marR="83000" marL="830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00000"/>
                    </a:solidFill>
                  </a:tcPr>
                </a:tc>
                <a:tc>
                  <a:txBody>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Below mentioned URL in the </a:t>
                      </a:r>
                      <a:r>
                        <a:rPr b="1" lang="en-US" sz="1300">
                          <a:solidFill>
                            <a:schemeClr val="dk1"/>
                          </a:solidFill>
                          <a:latin typeface="Calibri"/>
                          <a:ea typeface="Calibri"/>
                          <a:cs typeface="Calibri"/>
                          <a:sym typeface="Calibri"/>
                        </a:rPr>
                        <a:t>Hogwarts House Details module </a:t>
                      </a:r>
                      <a:r>
                        <a:rPr lang="en-US" sz="1300">
                          <a:solidFill>
                            <a:schemeClr val="dk1"/>
                          </a:solidFill>
                          <a:latin typeface="Calibri"/>
                          <a:ea typeface="Calibri"/>
                          <a:cs typeface="Calibri"/>
                          <a:sym typeface="Calibri"/>
                        </a:rPr>
                        <a:t>is vulnerable to SQL injection attack</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300">
                          <a:solidFill>
                            <a:schemeClr val="dk1"/>
                          </a:solidFill>
                          <a:latin typeface="Calibri"/>
                          <a:ea typeface="Calibri"/>
                          <a:cs typeface="Calibri"/>
                          <a:sym typeface="Calibri"/>
                        </a:rPr>
                        <a:t>Affected URL :</a:t>
                      </a:r>
                      <a:endParaRPr b="0" i="0" sz="1300" u="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300"/>
                        <a:buFont typeface="Arial"/>
                        <a:buChar char="•"/>
                      </a:pPr>
                      <a:r>
                        <a:rPr b="0" i="0" lang="en-US" sz="1300" u="none" strike="noStrike">
                          <a:solidFill>
                            <a:schemeClr val="dk1"/>
                          </a:solidFill>
                          <a:latin typeface="Calibri"/>
                          <a:ea typeface="Calibri"/>
                          <a:cs typeface="Calibri"/>
                          <a:sym typeface="Calibri"/>
                        </a:rPr>
                        <a:t>http://url.com/hogwarts/house_details.php?house=HERE</a:t>
                      </a:r>
                      <a:endParaRPr b="0" i="0" sz="1300" u="none" strike="noStrike">
                        <a:solidFill>
                          <a:schemeClr val="dk1"/>
                        </a:solidFill>
                        <a:latin typeface="Calibri"/>
                        <a:ea typeface="Calibri"/>
                        <a:cs typeface="Calibri"/>
                        <a:sym typeface="Calibri"/>
                      </a:endParaRPr>
                    </a:p>
                    <a:p>
                      <a:pPr indent="-203200" lvl="0" marL="285750" marR="0" rtl="0" algn="l">
                        <a:spcBef>
                          <a:spcPts val="0"/>
                        </a:spcBef>
                        <a:spcAft>
                          <a:spcPts val="0"/>
                        </a:spcAft>
                        <a:buClr>
                          <a:schemeClr val="dk1"/>
                        </a:buClr>
                        <a:buSzPts val="1300"/>
                        <a:buFont typeface="Arial"/>
                        <a:buNone/>
                      </a:pPr>
                      <a:r>
                        <a:t/>
                      </a:r>
                      <a:endParaRPr b="0" sz="13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300"/>
                        <a:buFont typeface="Arial"/>
                        <a:buNone/>
                      </a:pPr>
                      <a:r>
                        <a:rPr b="1" lang="en-US" sz="1300">
                          <a:solidFill>
                            <a:schemeClr val="dk1"/>
                          </a:solidFill>
                          <a:latin typeface="Calibri"/>
                          <a:ea typeface="Calibri"/>
                          <a:cs typeface="Calibri"/>
                          <a:sym typeface="Calibri"/>
                        </a:rPr>
                        <a:t>Affected</a:t>
                      </a:r>
                      <a:r>
                        <a:rPr b="1" lang="en-US" sz="1300">
                          <a:solidFill>
                            <a:schemeClr val="dk1"/>
                          </a:solidFill>
                          <a:latin typeface="Calibri"/>
                          <a:ea typeface="Calibri"/>
                          <a:cs typeface="Calibri"/>
                          <a:sym typeface="Calibri"/>
                        </a:rPr>
                        <a:t> Parameters</a:t>
                      </a:r>
                      <a:r>
                        <a:rPr b="1" lang="en-US" sz="1300">
                          <a:solidFill>
                            <a:schemeClr val="dk1"/>
                          </a:solidFill>
                          <a:latin typeface="Calibri"/>
                          <a:ea typeface="Calibri"/>
                          <a:cs typeface="Calibri"/>
                          <a:sym typeface="Calibri"/>
                        </a:rPr>
                        <a:t> :</a:t>
                      </a:r>
                      <a:endParaRPr b="0" sz="13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300"/>
                        <a:buFont typeface="Arial"/>
                        <a:buChar char="•"/>
                      </a:pPr>
                      <a:r>
                        <a:rPr b="0" lang="en-US" sz="1300">
                          <a:solidFill>
                            <a:schemeClr val="dk1"/>
                          </a:solidFill>
                          <a:latin typeface="Calibri"/>
                          <a:ea typeface="Calibri"/>
                          <a:cs typeface="Calibri"/>
                          <a:sym typeface="Calibri"/>
                        </a:rPr>
                        <a:t>house (GET parameter)</a:t>
                      </a:r>
                      <a:endParaRPr/>
                    </a:p>
                    <a:p>
                      <a:pPr indent="-203200" lvl="0" marL="285750" marR="0" rtl="0" algn="l">
                        <a:spcBef>
                          <a:spcPts val="0"/>
                        </a:spcBef>
                        <a:spcAft>
                          <a:spcPts val="0"/>
                        </a:spcAft>
                        <a:buClr>
                          <a:schemeClr val="dk1"/>
                        </a:buClr>
                        <a:buSzPts val="1300"/>
                        <a:buFont typeface="Arial"/>
                        <a:buNone/>
                      </a:pPr>
                      <a:r>
                        <a:t/>
                      </a:r>
                      <a:endParaRPr b="0" sz="13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300"/>
                        <a:buFont typeface="Arial"/>
                        <a:buNone/>
                      </a:pPr>
                      <a:r>
                        <a:rPr b="1" lang="en-US" sz="1300">
                          <a:solidFill>
                            <a:schemeClr val="dk1"/>
                          </a:solidFill>
                          <a:latin typeface="Calibri"/>
                          <a:ea typeface="Calibri"/>
                          <a:cs typeface="Calibri"/>
                          <a:sym typeface="Calibri"/>
                        </a:rPr>
                        <a:t>Payload:</a:t>
                      </a:r>
                      <a:endParaRPr/>
                    </a:p>
                    <a:p>
                      <a:pPr indent="-285750" lvl="0" marL="285750" marR="0" rtl="0" algn="l">
                        <a:spcBef>
                          <a:spcPts val="0"/>
                        </a:spcBef>
                        <a:spcAft>
                          <a:spcPts val="0"/>
                        </a:spcAft>
                        <a:buClr>
                          <a:schemeClr val="dk1"/>
                        </a:buClr>
                        <a:buSzPts val="1300"/>
                        <a:buFont typeface="Arial"/>
                        <a:buChar char="•"/>
                      </a:pPr>
                      <a:r>
                        <a:rPr b="0" lang="en-US" sz="1300">
                          <a:solidFill>
                            <a:schemeClr val="dk1"/>
                          </a:solidFill>
                          <a:latin typeface="Calibri"/>
                          <a:ea typeface="Calibri"/>
                          <a:cs typeface="Calibri"/>
                          <a:sym typeface="Calibri"/>
                        </a:rPr>
                        <a:t>house=gryffindor’</a:t>
                      </a:r>
                      <a:endParaRPr b="0" sz="1300">
                        <a:solidFill>
                          <a:schemeClr val="dk1"/>
                        </a:solidFill>
                        <a:latin typeface="Calibri"/>
                        <a:ea typeface="Calibri"/>
                        <a:cs typeface="Calibri"/>
                        <a:sym typeface="Calibri"/>
                      </a:endParaRPr>
                    </a:p>
                    <a:p>
                      <a:pPr indent="-203200" lvl="0" marL="285750" marR="0" rtl="0" algn="l">
                        <a:spcBef>
                          <a:spcPts val="0"/>
                        </a:spcBef>
                        <a:spcAft>
                          <a:spcPts val="0"/>
                        </a:spcAft>
                        <a:buClr>
                          <a:schemeClr val="dk1"/>
                        </a:buClr>
                        <a:buSzPts val="1300"/>
                        <a:buFont typeface="Arial"/>
                        <a:buNone/>
                      </a:pPr>
                      <a:r>
                        <a:t/>
                      </a:r>
                      <a:endParaRPr b="0" sz="1300">
                        <a:solidFill>
                          <a:schemeClr val="dk1"/>
                        </a:solidFill>
                        <a:latin typeface="Calibri"/>
                        <a:ea typeface="Calibri"/>
                        <a:cs typeface="Calibri"/>
                        <a:sym typeface="Calibri"/>
                      </a:endParaRPr>
                    </a:p>
                  </a:txBody>
                  <a:tcPr marT="41500" marB="41500" marR="83000" marL="83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63"/>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Observation</a:t>
            </a:r>
            <a:endParaRPr/>
          </a:p>
        </p:txBody>
      </p:sp>
      <p:sp>
        <p:nvSpPr>
          <p:cNvPr id="455" name="Google Shape;455;p63"/>
          <p:cNvSpPr txBox="1"/>
          <p:nvPr>
            <p:ph idx="1" type="body"/>
          </p:nvPr>
        </p:nvSpPr>
        <p:spPr>
          <a:xfrm>
            <a:off x="838200" y="1050870"/>
            <a:ext cx="10515600" cy="4351338"/>
          </a:xfrm>
          <a:prstGeom prst="rect">
            <a:avLst/>
          </a:prstGeom>
          <a:noFill/>
          <a:ln>
            <a:noFill/>
          </a:ln>
        </p:spPr>
        <p:txBody>
          <a:bodyPr anchorCtr="0" anchor="t" bIns="45700" lIns="91425" spcFirstLastPara="1" rIns="91425" wrap="square" tIns="45700">
            <a:noAutofit/>
          </a:bodyPr>
          <a:lstStyle/>
          <a:p>
            <a:pPr indent="-285750" lvl="0" marL="285750" rtl="0" algn="l">
              <a:lnSpc>
                <a:spcPct val="90000"/>
              </a:lnSpc>
              <a:spcBef>
                <a:spcPts val="0"/>
              </a:spcBef>
              <a:spcAft>
                <a:spcPts val="0"/>
              </a:spcAft>
              <a:buClr>
                <a:schemeClr val="dk1"/>
              </a:buClr>
              <a:buSzPts val="2000"/>
              <a:buChar char="•"/>
            </a:pPr>
            <a:r>
              <a:rPr lang="en-US" sz="2000"/>
              <a:t>Navigate to </a:t>
            </a:r>
            <a:r>
              <a:rPr b="0" i="0" lang="en-US" sz="2000" u="sng" strike="noStrike">
                <a:solidFill>
                  <a:schemeClr val="hlink"/>
                </a:solidFill>
                <a:latin typeface="Calibri"/>
                <a:ea typeface="Calibri"/>
                <a:cs typeface="Calibri"/>
                <a:sym typeface="Calibri"/>
                <a:hlinkClick r:id="rId3"/>
              </a:rPr>
              <a:t>http://URL1/backup/</a:t>
            </a:r>
            <a:r>
              <a:rPr b="0" i="0" lang="en-US" sz="2000" u="none" strike="noStrike">
                <a:solidFill>
                  <a:schemeClr val="dk1"/>
                </a:solidFill>
                <a:latin typeface="Calibri"/>
                <a:ea typeface="Calibri"/>
                <a:cs typeface="Calibri"/>
                <a:sym typeface="Calibri"/>
              </a:rPr>
              <a:t> </a:t>
            </a:r>
            <a:endParaRPr/>
          </a:p>
          <a:p>
            <a:pPr indent="-285750" lvl="0" marL="285750" rtl="0" algn="l">
              <a:lnSpc>
                <a:spcPct val="90000"/>
              </a:lnSpc>
              <a:spcBef>
                <a:spcPts val="1000"/>
              </a:spcBef>
              <a:spcAft>
                <a:spcPts val="0"/>
              </a:spcAft>
              <a:buClr>
                <a:schemeClr val="dk1"/>
              </a:buClr>
              <a:buSzPts val="2000"/>
              <a:buChar char="•"/>
            </a:pPr>
            <a:r>
              <a:rPr lang="en-US" sz="2000">
                <a:solidFill>
                  <a:schemeClr val="dk1"/>
                </a:solidFill>
                <a:latin typeface="Calibri"/>
                <a:ea typeface="Calibri"/>
                <a:cs typeface="Calibri"/>
                <a:sym typeface="Calibri"/>
              </a:rPr>
              <a:t>Complete listing of directory is shown containing month wise HTML backups of the website </a:t>
            </a:r>
            <a:endParaRPr b="0" i="0" sz="2000" u="none" strike="noStrike">
              <a:solidFill>
                <a:schemeClr val="dk1"/>
              </a:solidFill>
              <a:latin typeface="Calibri"/>
              <a:ea typeface="Calibri"/>
              <a:cs typeface="Calibri"/>
              <a:sym typeface="Calibri"/>
            </a:endParaRPr>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64"/>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Observation</a:t>
            </a:r>
            <a:endParaRPr/>
          </a:p>
        </p:txBody>
      </p:sp>
      <p:sp>
        <p:nvSpPr>
          <p:cNvPr id="461" name="Google Shape;461;p64"/>
          <p:cNvSpPr txBox="1"/>
          <p:nvPr>
            <p:ph idx="1" type="body"/>
          </p:nvPr>
        </p:nvSpPr>
        <p:spPr>
          <a:xfrm>
            <a:off x="838200" y="1050870"/>
            <a:ext cx="10515600" cy="4351338"/>
          </a:xfrm>
          <a:prstGeom prst="rect">
            <a:avLst/>
          </a:prstGeom>
          <a:noFill/>
          <a:ln>
            <a:noFill/>
          </a:ln>
        </p:spPr>
        <p:txBody>
          <a:bodyPr anchorCtr="0" anchor="t" bIns="45700" lIns="91425" spcFirstLastPara="1" rIns="91425" wrap="square" tIns="45700">
            <a:noAutofit/>
          </a:bodyPr>
          <a:lstStyle/>
          <a:p>
            <a:pPr indent="-285750" lvl="0" marL="285750" rtl="0" algn="l">
              <a:lnSpc>
                <a:spcPct val="90000"/>
              </a:lnSpc>
              <a:spcBef>
                <a:spcPts val="0"/>
              </a:spcBef>
              <a:spcAft>
                <a:spcPts val="0"/>
              </a:spcAft>
              <a:buClr>
                <a:schemeClr val="dk1"/>
              </a:buClr>
              <a:buSzPts val="2000"/>
              <a:buChar char="•"/>
            </a:pPr>
            <a:r>
              <a:rPr lang="en-US" sz="2000"/>
              <a:t>Navigate to </a:t>
            </a:r>
            <a:r>
              <a:rPr b="0" i="0" lang="en-US" sz="2000" u="sng" strike="noStrike">
                <a:solidFill>
                  <a:schemeClr val="hlink"/>
                </a:solidFill>
                <a:latin typeface="Calibri"/>
                <a:ea typeface="Calibri"/>
                <a:cs typeface="Calibri"/>
                <a:sym typeface="Calibri"/>
                <a:hlinkClick r:id="rId3"/>
              </a:rPr>
              <a:t>http://URL2/profile_pictures/</a:t>
            </a:r>
            <a:r>
              <a:rPr b="0" i="0" lang="en-US" sz="2000" u="none" strike="noStrike">
                <a:solidFill>
                  <a:schemeClr val="dk1"/>
                </a:solidFill>
                <a:latin typeface="Calibri"/>
                <a:ea typeface="Calibri"/>
                <a:cs typeface="Calibri"/>
                <a:sym typeface="Calibri"/>
              </a:rPr>
              <a:t> </a:t>
            </a:r>
            <a:endParaRPr/>
          </a:p>
          <a:p>
            <a:pPr indent="-285750" lvl="0" marL="285750" rtl="0" algn="l">
              <a:lnSpc>
                <a:spcPct val="90000"/>
              </a:lnSpc>
              <a:spcBef>
                <a:spcPts val="1000"/>
              </a:spcBef>
              <a:spcAft>
                <a:spcPts val="0"/>
              </a:spcAft>
              <a:buClr>
                <a:schemeClr val="dk1"/>
              </a:buClr>
              <a:buSzPts val="2000"/>
              <a:buChar char="•"/>
            </a:pPr>
            <a:r>
              <a:rPr lang="en-US" sz="2000">
                <a:solidFill>
                  <a:schemeClr val="dk1"/>
                </a:solidFill>
                <a:latin typeface="Calibri"/>
                <a:ea typeface="Calibri"/>
                <a:cs typeface="Calibri"/>
                <a:sym typeface="Calibri"/>
              </a:rPr>
              <a:t>Complete listing of directory is shown containing profile pictures of all users on the website </a:t>
            </a:r>
            <a:endParaRPr b="0" i="0" sz="2000" u="none" strike="noStrike">
              <a:solidFill>
                <a:schemeClr val="dk1"/>
              </a:solidFill>
              <a:latin typeface="Calibri"/>
              <a:ea typeface="Calibri"/>
              <a:cs typeface="Calibri"/>
              <a:sym typeface="Calibri"/>
            </a:endParaRPr>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65"/>
          <p:cNvSpPr txBox="1"/>
          <p:nvPr>
            <p:ph type="title"/>
          </p:nvPr>
        </p:nvSpPr>
        <p:spPr>
          <a:xfrm>
            <a:off x="436273" y="552091"/>
            <a:ext cx="7974481" cy="94890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Business Impact – Moderate</a:t>
            </a:r>
            <a:endParaRPr/>
          </a:p>
        </p:txBody>
      </p:sp>
      <p:sp>
        <p:nvSpPr>
          <p:cNvPr id="467" name="Google Shape;467;p65"/>
          <p:cNvSpPr txBox="1"/>
          <p:nvPr>
            <p:ph idx="12" type="sldNum"/>
          </p:nvPr>
        </p:nvSpPr>
        <p:spPr>
          <a:xfrm rot="-5400000">
            <a:off x="11188966" y="5589604"/>
            <a:ext cx="1316039" cy="45264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8" name="Google Shape;468;p65"/>
          <p:cNvSpPr txBox="1"/>
          <p:nvPr/>
        </p:nvSpPr>
        <p:spPr>
          <a:xfrm>
            <a:off x="548416" y="1518249"/>
            <a:ext cx="10081483" cy="1191792"/>
          </a:xfrm>
          <a:prstGeom prst="rect">
            <a:avLst/>
          </a:prstGeom>
          <a:noFill/>
          <a:ln>
            <a:noFill/>
          </a:ln>
        </p:spPr>
        <p:txBody>
          <a:bodyPr anchorCtr="0" anchor="t" bIns="41475" lIns="41475" spcFirstLastPara="1" rIns="41475" wrap="square" tIns="41475">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Although this vulnerability does not have a direct impact to users or the server, though it can aid the attacker with information about the server and the users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Also, attacker can simply download the backups and images and view them</a:t>
            </a:r>
            <a:endParaRPr sz="18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Recommendation</a:t>
            </a:r>
            <a:endParaRPr/>
          </a:p>
        </p:txBody>
      </p:sp>
      <p:sp>
        <p:nvSpPr>
          <p:cNvPr id="474" name="Google Shape;474;p66"/>
          <p:cNvSpPr txBox="1"/>
          <p:nvPr>
            <p:ph idx="1" type="body"/>
          </p:nvPr>
        </p:nvSpPr>
        <p:spPr>
          <a:xfrm>
            <a:off x="838200" y="1515074"/>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sz="2400"/>
              <a:t>Take the following precautions:</a:t>
            </a:r>
            <a:endParaRPr/>
          </a:p>
          <a:p>
            <a:pPr indent="-228600" lvl="1" marL="685800" rtl="0" algn="l">
              <a:lnSpc>
                <a:spcPct val="90000"/>
              </a:lnSpc>
              <a:spcBef>
                <a:spcPts val="500"/>
              </a:spcBef>
              <a:spcAft>
                <a:spcPts val="0"/>
              </a:spcAft>
              <a:buClr>
                <a:schemeClr val="dk1"/>
              </a:buClr>
              <a:buSzPts val="2000"/>
              <a:buChar char="•"/>
            </a:pPr>
            <a:r>
              <a:rPr lang="en-US" sz="2000"/>
              <a:t>Disable Directory Listing </a:t>
            </a:r>
            <a:endParaRPr/>
          </a:p>
          <a:p>
            <a:pPr indent="-228600" lvl="1" marL="685800" rtl="0" algn="l">
              <a:lnSpc>
                <a:spcPct val="90000"/>
              </a:lnSpc>
              <a:spcBef>
                <a:spcPts val="500"/>
              </a:spcBef>
              <a:spcAft>
                <a:spcPts val="0"/>
              </a:spcAft>
              <a:buClr>
                <a:schemeClr val="dk1"/>
              </a:buClr>
              <a:buSzPts val="2000"/>
              <a:buChar char="•"/>
            </a:pPr>
            <a:r>
              <a:rPr lang="en-US" sz="2000"/>
              <a:t>Put an index.html in all folders with default message</a:t>
            </a:r>
            <a:endParaRPr/>
          </a:p>
          <a:p>
            <a:pPr indent="0" lvl="1" marL="457200" rtl="0" algn="l">
              <a:lnSpc>
                <a:spcPct val="90000"/>
              </a:lnSpc>
              <a:spcBef>
                <a:spcPts val="500"/>
              </a:spcBef>
              <a:spcAft>
                <a:spcPts val="0"/>
              </a:spcAft>
              <a:buClr>
                <a:schemeClr val="dk1"/>
              </a:buClr>
              <a:buSzPts val="2000"/>
              <a:buNone/>
            </a:pPr>
            <a:r>
              <a:t/>
            </a:r>
            <a:endParaRPr sz="2000"/>
          </a:p>
          <a:p>
            <a:pPr indent="-101600" lvl="1" marL="685800" rtl="0" algn="l">
              <a:lnSpc>
                <a:spcPct val="90000"/>
              </a:lnSpc>
              <a:spcBef>
                <a:spcPts val="500"/>
              </a:spcBef>
              <a:spcAft>
                <a:spcPts val="0"/>
              </a:spcAft>
              <a:buClr>
                <a:schemeClr val="dk1"/>
              </a:buClr>
              <a:buSzPts val="2000"/>
              <a:buNone/>
            </a:pPr>
            <a:r>
              <a:t/>
            </a:r>
            <a:endParaRPr sz="2000"/>
          </a:p>
          <a:p>
            <a:pPr indent="-101600" lvl="1" marL="685800" rtl="0" algn="l">
              <a:lnSpc>
                <a:spcPct val="90000"/>
              </a:lnSpc>
              <a:spcBef>
                <a:spcPts val="500"/>
              </a:spcBef>
              <a:spcAft>
                <a:spcPts val="0"/>
              </a:spcAft>
              <a:buClr>
                <a:schemeClr val="dk1"/>
              </a:buClr>
              <a:buSzPts val="2000"/>
              <a:buNone/>
            </a:pPr>
            <a:r>
              <a:t/>
            </a:r>
            <a:endParaRPr sz="2000"/>
          </a:p>
          <a:p>
            <a:pPr indent="-101600" lvl="1" marL="685800" rtl="0" algn="l">
              <a:lnSpc>
                <a:spcPct val="90000"/>
              </a:lnSpc>
              <a:spcBef>
                <a:spcPts val="500"/>
              </a:spcBef>
              <a:spcAft>
                <a:spcPts val="0"/>
              </a:spcAft>
              <a:buClr>
                <a:schemeClr val="dk1"/>
              </a:buClr>
              <a:buSzPts val="2000"/>
              <a:buNone/>
            </a:pPr>
            <a:r>
              <a:t/>
            </a:r>
            <a:endParaRPr sz="2000"/>
          </a:p>
        </p:txBody>
      </p:sp>
      <p:sp>
        <p:nvSpPr>
          <p:cNvPr id="475" name="Google Shape;475;p66"/>
          <p:cNvSpPr/>
          <p:nvPr/>
        </p:nvSpPr>
        <p:spPr>
          <a:xfrm>
            <a:off x="838200" y="4960513"/>
            <a:ext cx="113538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https://cwe.mitre.org/data/definitions/548.html</a:t>
            </a:r>
            <a:endParaRPr/>
          </a:p>
          <a:p>
            <a:pPr indent="0" lvl="0" marL="0" marR="0" rtl="0" algn="l">
              <a:spcBef>
                <a:spcPts val="0"/>
              </a:spcBef>
              <a:spcAft>
                <a:spcPts val="0"/>
              </a:spcAft>
              <a:buNone/>
            </a:pPr>
            <a:r>
              <a:rPr lang="en-US" sz="1800" u="sng">
                <a:solidFill>
                  <a:schemeClr val="dk1"/>
                </a:solidFill>
                <a:latin typeface="Calibri"/>
                <a:ea typeface="Calibri"/>
                <a:cs typeface="Calibri"/>
                <a:sym typeface="Calibri"/>
              </a:rPr>
              <a:t>https://www.netsparker.com/blog/web-security/disable-directory-listing-web-servers/</a:t>
            </a:r>
            <a:endParaRPr i="1" sz="1800">
              <a:solidFill>
                <a:schemeClr val="dk1"/>
              </a:solidFill>
              <a:latin typeface="Calibri"/>
              <a:ea typeface="Calibri"/>
              <a:cs typeface="Calibri"/>
              <a:sym typeface="Calibri"/>
            </a:endParaRPr>
          </a:p>
        </p:txBody>
      </p:sp>
      <p:sp>
        <p:nvSpPr>
          <p:cNvPr id="476" name="Google Shape;476;p66"/>
          <p:cNvSpPr txBox="1"/>
          <p:nvPr/>
        </p:nvSpPr>
        <p:spPr>
          <a:xfrm>
            <a:off x="838200" y="3536770"/>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References:</a:t>
            </a:r>
            <a:endParaRPr sz="4400">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67"/>
          <p:cNvSpPr txBox="1"/>
          <p:nvPr>
            <p:ph idx="12" type="sldNum"/>
          </p:nvPr>
        </p:nvSpPr>
        <p:spPr>
          <a:xfrm rot="-5400000">
            <a:off x="11188966" y="5589604"/>
            <a:ext cx="1316039" cy="45264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2" name="Google Shape;482;p67"/>
          <p:cNvSpPr txBox="1"/>
          <p:nvPr>
            <p:ph type="title"/>
          </p:nvPr>
        </p:nvSpPr>
        <p:spPr>
          <a:xfrm>
            <a:off x="800100" y="48895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7. Information Disclosure</a:t>
            </a:r>
            <a:endParaRPr/>
          </a:p>
        </p:txBody>
      </p:sp>
      <p:graphicFrame>
        <p:nvGraphicFramePr>
          <p:cNvPr id="483" name="Google Shape;483;p67"/>
          <p:cNvGraphicFramePr/>
          <p:nvPr/>
        </p:nvGraphicFramePr>
        <p:xfrm>
          <a:off x="1751173" y="2188740"/>
          <a:ext cx="3000000" cy="3000000"/>
        </p:xfrm>
        <a:graphic>
          <a:graphicData uri="http://schemas.openxmlformats.org/drawingml/2006/table">
            <a:tbl>
              <a:tblPr bandRow="1" firstRow="1">
                <a:noFill/>
                <a:tableStyleId>{51015F43-4BEC-485C-AC9F-371C459AA63F}</a:tableStyleId>
              </a:tblPr>
              <a:tblGrid>
                <a:gridCol w="1413550"/>
                <a:gridCol w="6695825"/>
              </a:tblGrid>
              <a:tr h="415125">
                <a:tc>
                  <a:txBody>
                    <a:bodyPr/>
                    <a:lstStyle/>
                    <a:p>
                      <a:pPr indent="0" lvl="0" marL="0" marR="0" rtl="0" algn="ctr">
                        <a:spcBef>
                          <a:spcPts val="0"/>
                        </a:spcBef>
                        <a:spcAft>
                          <a:spcPts val="0"/>
                        </a:spcAft>
                        <a:buNone/>
                      </a:pPr>
                      <a:r>
                        <a:t/>
                      </a:r>
                      <a:endParaRPr sz="1600"/>
                    </a:p>
                  </a:txBody>
                  <a:tcPr marT="41500" marB="41500" marR="83000" marL="83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1500" marB="41500" marR="83000" marL="83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2406650">
                <a:tc>
                  <a:txBody>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Information Disclosure</a:t>
                      </a:r>
                      <a:r>
                        <a:rPr lang="en-US" sz="1600">
                          <a:solidFill>
                            <a:schemeClr val="dk1"/>
                          </a:solidFill>
                          <a:latin typeface="Calibri"/>
                          <a:ea typeface="Calibri"/>
                          <a:cs typeface="Calibri"/>
                          <a:sym typeface="Calibri"/>
                        </a:rPr>
                        <a:t> due to Apache Info Pages</a:t>
                      </a:r>
                      <a:r>
                        <a:rPr lang="en-US" sz="1600">
                          <a:solidFill>
                            <a:schemeClr val="dk1"/>
                          </a:solidFill>
                          <a:latin typeface="Calibri"/>
                          <a:ea typeface="Calibri"/>
                          <a:cs typeface="Calibri"/>
                          <a:sym typeface="Calibri"/>
                        </a:rPr>
                        <a:t> </a:t>
                      </a:r>
                      <a:r>
                        <a:rPr lang="en-US" sz="1300">
                          <a:solidFill>
                            <a:schemeClr val="dk1"/>
                          </a:solidFill>
                          <a:latin typeface="Calibri"/>
                          <a:ea typeface="Calibri"/>
                          <a:cs typeface="Calibri"/>
                          <a:sym typeface="Calibri"/>
                        </a:rPr>
                        <a:t>(Low)</a:t>
                      </a:r>
                      <a:endParaRPr sz="1300">
                        <a:solidFill>
                          <a:schemeClr val="dk1"/>
                        </a:solidFill>
                        <a:latin typeface="Calibri"/>
                        <a:ea typeface="Calibri"/>
                        <a:cs typeface="Calibri"/>
                        <a:sym typeface="Calibri"/>
                      </a:endParaRPr>
                    </a:p>
                  </a:txBody>
                  <a:tcPr marT="41500" marB="41500" marR="83000" marL="830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c>
                  <a:txBody>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Below mentioned urls disclose server information</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300">
                          <a:solidFill>
                            <a:schemeClr val="dk1"/>
                          </a:solidFill>
                          <a:latin typeface="Calibri"/>
                          <a:ea typeface="Calibri"/>
                          <a:cs typeface="Calibri"/>
                          <a:sym typeface="Calibri"/>
                        </a:rPr>
                        <a:t>Affected URL :</a:t>
                      </a:r>
                      <a:endParaRPr b="0" i="0" sz="1300" u="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300"/>
                        <a:buFont typeface="Arial"/>
                        <a:buChar char="•"/>
                      </a:pPr>
                      <a:r>
                        <a:rPr b="0" i="0" lang="en-US" sz="1300" u="none" strike="noStrike">
                          <a:solidFill>
                            <a:schemeClr val="dk1"/>
                          </a:solidFill>
                          <a:latin typeface="Calibri"/>
                          <a:ea typeface="Calibri"/>
                          <a:cs typeface="Calibri"/>
                          <a:sym typeface="Calibri"/>
                        </a:rPr>
                        <a:t>http://URL/server-status</a:t>
                      </a:r>
                      <a:endParaRPr/>
                    </a:p>
                    <a:p>
                      <a:pPr indent="-285750" lvl="0" marL="285750" marR="0" rtl="0" algn="l">
                        <a:spcBef>
                          <a:spcPts val="0"/>
                        </a:spcBef>
                        <a:spcAft>
                          <a:spcPts val="0"/>
                        </a:spcAft>
                        <a:buClr>
                          <a:schemeClr val="dk1"/>
                        </a:buClr>
                        <a:buSzPts val="1300"/>
                        <a:buFont typeface="Arial"/>
                        <a:buChar char="•"/>
                      </a:pPr>
                      <a:r>
                        <a:rPr b="0" i="0" lang="en-US" sz="1300" u="none" strike="noStrike">
                          <a:solidFill>
                            <a:schemeClr val="dk1"/>
                          </a:solidFill>
                          <a:latin typeface="Calibri"/>
                          <a:ea typeface="Calibri"/>
                          <a:cs typeface="Calibri"/>
                          <a:sym typeface="Calibri"/>
                        </a:rPr>
                        <a:t>http://URL/server-info</a:t>
                      </a:r>
                      <a:endParaRPr/>
                    </a:p>
                    <a:p>
                      <a:pPr indent="-203200" lvl="0" marL="285750" marR="0" rtl="0" algn="l">
                        <a:spcBef>
                          <a:spcPts val="0"/>
                        </a:spcBef>
                        <a:spcAft>
                          <a:spcPts val="0"/>
                        </a:spcAft>
                        <a:buClr>
                          <a:schemeClr val="dk1"/>
                        </a:buClr>
                        <a:buSzPts val="1300"/>
                        <a:buFont typeface="Arial"/>
                        <a:buNone/>
                      </a:pPr>
                      <a:r>
                        <a:t/>
                      </a:r>
                      <a:endParaRPr b="0" sz="1300">
                        <a:solidFill>
                          <a:schemeClr val="dk1"/>
                        </a:solidFill>
                        <a:latin typeface="Calibri"/>
                        <a:ea typeface="Calibri"/>
                        <a:cs typeface="Calibri"/>
                        <a:sym typeface="Calibri"/>
                      </a:endParaRPr>
                    </a:p>
                    <a:p>
                      <a:pPr indent="-203200" lvl="0" marL="285750" marR="0" rtl="0" algn="l">
                        <a:spcBef>
                          <a:spcPts val="0"/>
                        </a:spcBef>
                        <a:spcAft>
                          <a:spcPts val="0"/>
                        </a:spcAft>
                        <a:buClr>
                          <a:schemeClr val="dk1"/>
                        </a:buClr>
                        <a:buSzPts val="1300"/>
                        <a:buFont typeface="Arial"/>
                        <a:buNone/>
                      </a:pPr>
                      <a:r>
                        <a:t/>
                      </a:r>
                      <a:endParaRPr b="0" sz="1300">
                        <a:solidFill>
                          <a:schemeClr val="dk1"/>
                        </a:solidFill>
                        <a:latin typeface="Calibri"/>
                        <a:ea typeface="Calibri"/>
                        <a:cs typeface="Calibri"/>
                        <a:sym typeface="Calibri"/>
                      </a:endParaRPr>
                    </a:p>
                    <a:p>
                      <a:pPr indent="-203200" lvl="0" marL="285750" marR="0" rtl="0" algn="l">
                        <a:spcBef>
                          <a:spcPts val="0"/>
                        </a:spcBef>
                        <a:spcAft>
                          <a:spcPts val="0"/>
                        </a:spcAft>
                        <a:buClr>
                          <a:schemeClr val="dk1"/>
                        </a:buClr>
                        <a:buSzPts val="1300"/>
                        <a:buFont typeface="Arial"/>
                        <a:buNone/>
                      </a:pPr>
                      <a:r>
                        <a:t/>
                      </a:r>
                      <a:endParaRPr b="0" sz="1300">
                        <a:solidFill>
                          <a:schemeClr val="dk1"/>
                        </a:solidFill>
                        <a:latin typeface="Calibri"/>
                        <a:ea typeface="Calibri"/>
                        <a:cs typeface="Calibri"/>
                        <a:sym typeface="Calibri"/>
                      </a:endParaRPr>
                    </a:p>
                  </a:txBody>
                  <a:tcPr marT="41500" marB="41500" marR="83000" marL="83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68"/>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Observation</a:t>
            </a:r>
            <a:endParaRPr/>
          </a:p>
        </p:txBody>
      </p:sp>
      <p:sp>
        <p:nvSpPr>
          <p:cNvPr id="489" name="Google Shape;489;p68"/>
          <p:cNvSpPr txBox="1"/>
          <p:nvPr>
            <p:ph idx="1" type="body"/>
          </p:nvPr>
        </p:nvSpPr>
        <p:spPr>
          <a:xfrm>
            <a:off x="838200" y="1050870"/>
            <a:ext cx="10515600" cy="4351338"/>
          </a:xfrm>
          <a:prstGeom prst="rect">
            <a:avLst/>
          </a:prstGeom>
          <a:noFill/>
          <a:ln>
            <a:noFill/>
          </a:ln>
        </p:spPr>
        <p:txBody>
          <a:bodyPr anchorCtr="0" anchor="t" bIns="45700" lIns="91425" spcFirstLastPara="1" rIns="91425" wrap="square" tIns="45700">
            <a:noAutofit/>
          </a:bodyPr>
          <a:lstStyle/>
          <a:p>
            <a:pPr indent="-285750" lvl="0" marL="285750" rtl="0" algn="l">
              <a:lnSpc>
                <a:spcPct val="90000"/>
              </a:lnSpc>
              <a:spcBef>
                <a:spcPts val="0"/>
              </a:spcBef>
              <a:spcAft>
                <a:spcPts val="0"/>
              </a:spcAft>
              <a:buClr>
                <a:schemeClr val="dk1"/>
              </a:buClr>
              <a:buSzPts val="2000"/>
              <a:buChar char="•"/>
            </a:pPr>
            <a:r>
              <a:rPr lang="en-US" sz="2000"/>
              <a:t>Navigate to </a:t>
            </a:r>
            <a:r>
              <a:rPr b="0" i="0" lang="en-US" sz="2000" u="none" strike="noStrike">
                <a:solidFill>
                  <a:schemeClr val="dk1"/>
                </a:solidFill>
                <a:latin typeface="Calibri"/>
                <a:ea typeface="Calibri"/>
                <a:cs typeface="Calibri"/>
                <a:sym typeface="Calibri"/>
              </a:rPr>
              <a:t>mentioned URL</a:t>
            </a:r>
            <a:endParaRPr/>
          </a:p>
          <a:p>
            <a:pPr indent="-285750" lvl="0" marL="285750" rtl="0" algn="l">
              <a:lnSpc>
                <a:spcPct val="90000"/>
              </a:lnSpc>
              <a:spcBef>
                <a:spcPts val="1000"/>
              </a:spcBef>
              <a:spcAft>
                <a:spcPts val="0"/>
              </a:spcAft>
              <a:buClr>
                <a:schemeClr val="dk1"/>
              </a:buClr>
              <a:buSzPts val="2000"/>
              <a:buChar char="•"/>
            </a:pPr>
            <a:r>
              <a:rPr lang="en-US" sz="2000">
                <a:solidFill>
                  <a:schemeClr val="dk1"/>
                </a:solidFill>
                <a:latin typeface="Calibri"/>
                <a:ea typeface="Calibri"/>
                <a:cs typeface="Calibri"/>
                <a:sym typeface="Calibri"/>
              </a:rPr>
              <a:t>Default server-status page opens which discloses server information</a:t>
            </a:r>
            <a:endParaRPr b="0" i="0" sz="2000" u="none" strike="noStrike">
              <a:solidFill>
                <a:schemeClr val="dk1"/>
              </a:solidFill>
              <a:latin typeface="Calibri"/>
              <a:ea typeface="Calibri"/>
              <a:cs typeface="Calibri"/>
              <a:sym typeface="Calibri"/>
            </a:endParaRPr>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69"/>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Observation</a:t>
            </a:r>
            <a:endParaRPr/>
          </a:p>
        </p:txBody>
      </p:sp>
      <p:sp>
        <p:nvSpPr>
          <p:cNvPr id="495" name="Google Shape;495;p69"/>
          <p:cNvSpPr txBox="1"/>
          <p:nvPr>
            <p:ph idx="1" type="body"/>
          </p:nvPr>
        </p:nvSpPr>
        <p:spPr>
          <a:xfrm>
            <a:off x="838200" y="1050870"/>
            <a:ext cx="10515600" cy="4351338"/>
          </a:xfrm>
          <a:prstGeom prst="rect">
            <a:avLst/>
          </a:prstGeom>
          <a:noFill/>
          <a:ln>
            <a:noFill/>
          </a:ln>
        </p:spPr>
        <p:txBody>
          <a:bodyPr anchorCtr="0" anchor="t" bIns="45700" lIns="91425" spcFirstLastPara="1" rIns="91425" wrap="square" tIns="45700">
            <a:noAutofit/>
          </a:bodyPr>
          <a:lstStyle/>
          <a:p>
            <a:pPr indent="-285750" lvl="0" marL="285750" rtl="0" algn="l">
              <a:lnSpc>
                <a:spcPct val="90000"/>
              </a:lnSpc>
              <a:spcBef>
                <a:spcPts val="0"/>
              </a:spcBef>
              <a:spcAft>
                <a:spcPts val="0"/>
              </a:spcAft>
              <a:buClr>
                <a:schemeClr val="dk1"/>
              </a:buClr>
              <a:buSzPts val="2000"/>
              <a:buChar char="•"/>
            </a:pPr>
            <a:r>
              <a:rPr lang="en-US" sz="2000"/>
              <a:t>server-info page</a:t>
            </a:r>
            <a:endParaRPr b="0" i="0" sz="2000" u="none" strike="noStrike">
              <a:solidFill>
                <a:schemeClr val="dk1"/>
              </a:solidFill>
              <a:latin typeface="Calibri"/>
              <a:ea typeface="Calibri"/>
              <a:cs typeface="Calibri"/>
              <a:sym typeface="Calibri"/>
            </a:endParaRPr>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70"/>
          <p:cNvSpPr txBox="1"/>
          <p:nvPr>
            <p:ph type="title"/>
          </p:nvPr>
        </p:nvSpPr>
        <p:spPr>
          <a:xfrm>
            <a:off x="436273" y="552091"/>
            <a:ext cx="7974481" cy="94890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Business Impact – Moderate</a:t>
            </a:r>
            <a:endParaRPr/>
          </a:p>
        </p:txBody>
      </p:sp>
      <p:sp>
        <p:nvSpPr>
          <p:cNvPr id="501" name="Google Shape;501;p70"/>
          <p:cNvSpPr txBox="1"/>
          <p:nvPr>
            <p:ph idx="12" type="sldNum"/>
          </p:nvPr>
        </p:nvSpPr>
        <p:spPr>
          <a:xfrm rot="-5400000">
            <a:off x="11188966" y="5589604"/>
            <a:ext cx="1316039" cy="45264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2" name="Google Shape;502;p70"/>
          <p:cNvSpPr txBox="1"/>
          <p:nvPr/>
        </p:nvSpPr>
        <p:spPr>
          <a:xfrm>
            <a:off x="548416" y="1518249"/>
            <a:ext cx="9576659" cy="948726"/>
          </a:xfrm>
          <a:prstGeom prst="rect">
            <a:avLst/>
          </a:prstGeom>
          <a:noFill/>
          <a:ln>
            <a:noFill/>
          </a:ln>
        </p:spPr>
        <p:txBody>
          <a:bodyPr anchorCtr="0" anchor="t" bIns="41475" lIns="41475" spcFirstLastPara="1" rIns="41475" wrap="square" tIns="41475">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Although this vulnerability does not have a direct impact to users or the server, though it can help the attacker in mapping the server architecture and plan further attacks on the server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 name="Google Shape;503;p70"/>
          <p:cNvSpPr txBox="1"/>
          <p:nvPr/>
        </p:nvSpPr>
        <p:spPr>
          <a:xfrm>
            <a:off x="436273" y="2082620"/>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Recommendation</a:t>
            </a:r>
            <a:endParaRPr sz="4400">
              <a:solidFill>
                <a:schemeClr val="dk1"/>
              </a:solidFill>
              <a:latin typeface="Calibri"/>
              <a:ea typeface="Calibri"/>
              <a:cs typeface="Calibri"/>
              <a:sym typeface="Calibri"/>
            </a:endParaRPr>
          </a:p>
        </p:txBody>
      </p:sp>
      <p:sp>
        <p:nvSpPr>
          <p:cNvPr id="504" name="Google Shape;504;p70"/>
          <p:cNvSpPr txBox="1"/>
          <p:nvPr>
            <p:ph idx="1" type="body"/>
          </p:nvPr>
        </p:nvSpPr>
        <p:spPr>
          <a:xfrm>
            <a:off x="436273" y="3050995"/>
            <a:ext cx="9688802" cy="156150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sz="2400"/>
              <a:t>Take the following precautions:</a:t>
            </a:r>
            <a:endParaRPr/>
          </a:p>
          <a:p>
            <a:pPr indent="-228600" lvl="1" marL="685800" rtl="0" algn="l">
              <a:lnSpc>
                <a:spcPct val="90000"/>
              </a:lnSpc>
              <a:spcBef>
                <a:spcPts val="500"/>
              </a:spcBef>
              <a:spcAft>
                <a:spcPts val="0"/>
              </a:spcAft>
              <a:buClr>
                <a:schemeClr val="dk1"/>
              </a:buClr>
              <a:buSzPts val="2000"/>
              <a:buChar char="•"/>
            </a:pPr>
            <a:r>
              <a:rPr lang="en-US" sz="2000"/>
              <a:t>Disable all default pages and folders including server-status and server-info</a:t>
            </a:r>
            <a:endParaRPr/>
          </a:p>
          <a:p>
            <a:pPr indent="0" lvl="1" marL="457200" rtl="0" algn="l">
              <a:lnSpc>
                <a:spcPct val="90000"/>
              </a:lnSpc>
              <a:spcBef>
                <a:spcPts val="500"/>
              </a:spcBef>
              <a:spcAft>
                <a:spcPts val="0"/>
              </a:spcAft>
              <a:buClr>
                <a:schemeClr val="dk1"/>
              </a:buClr>
              <a:buSzPts val="2000"/>
              <a:buNone/>
            </a:pPr>
            <a:r>
              <a:t/>
            </a:r>
            <a:endParaRPr sz="2000"/>
          </a:p>
          <a:p>
            <a:pPr indent="-101600" lvl="1" marL="685800" rtl="0" algn="l">
              <a:lnSpc>
                <a:spcPct val="90000"/>
              </a:lnSpc>
              <a:spcBef>
                <a:spcPts val="500"/>
              </a:spcBef>
              <a:spcAft>
                <a:spcPts val="0"/>
              </a:spcAft>
              <a:buClr>
                <a:schemeClr val="dk1"/>
              </a:buClr>
              <a:buSzPts val="2000"/>
              <a:buNone/>
            </a:pPr>
            <a:r>
              <a:t/>
            </a:r>
            <a:endParaRPr sz="2000"/>
          </a:p>
          <a:p>
            <a:pPr indent="-101600" lvl="1" marL="685800" rtl="0" algn="l">
              <a:lnSpc>
                <a:spcPct val="90000"/>
              </a:lnSpc>
              <a:spcBef>
                <a:spcPts val="500"/>
              </a:spcBef>
              <a:spcAft>
                <a:spcPts val="0"/>
              </a:spcAft>
              <a:buClr>
                <a:schemeClr val="dk1"/>
              </a:buClr>
              <a:buSzPts val="2000"/>
              <a:buNone/>
            </a:pPr>
            <a:r>
              <a:t/>
            </a:r>
            <a:endParaRPr sz="2000"/>
          </a:p>
          <a:p>
            <a:pPr indent="-101600" lvl="1" marL="685800" rtl="0" algn="l">
              <a:lnSpc>
                <a:spcPct val="90000"/>
              </a:lnSpc>
              <a:spcBef>
                <a:spcPts val="500"/>
              </a:spcBef>
              <a:spcAft>
                <a:spcPts val="0"/>
              </a:spcAft>
              <a:buClr>
                <a:schemeClr val="dk1"/>
              </a:buClr>
              <a:buSzPts val="2000"/>
              <a:buNone/>
            </a:pPr>
            <a:r>
              <a:t/>
            </a:r>
            <a:endParaRPr sz="2000"/>
          </a:p>
        </p:txBody>
      </p:sp>
      <p:sp>
        <p:nvSpPr>
          <p:cNvPr id="505" name="Google Shape;505;p70"/>
          <p:cNvSpPr txBox="1"/>
          <p:nvPr/>
        </p:nvSpPr>
        <p:spPr>
          <a:xfrm>
            <a:off x="436273" y="3989807"/>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References:</a:t>
            </a:r>
            <a:endParaRPr sz="4400">
              <a:solidFill>
                <a:schemeClr val="dk1"/>
              </a:solidFill>
              <a:latin typeface="Calibri"/>
              <a:ea typeface="Calibri"/>
              <a:cs typeface="Calibri"/>
              <a:sym typeface="Calibri"/>
            </a:endParaRPr>
          </a:p>
        </p:txBody>
      </p:sp>
      <p:sp>
        <p:nvSpPr>
          <p:cNvPr id="506" name="Google Shape;506;p70"/>
          <p:cNvSpPr/>
          <p:nvPr/>
        </p:nvSpPr>
        <p:spPr>
          <a:xfrm>
            <a:off x="436273" y="5194120"/>
            <a:ext cx="113538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https://vuldb.com/?id.88482</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https://httpd.apache.org/docs/current/mod/mod_status.html</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https://www.beyondsecurity.com/scan_pentest_network_vulnerabilities_apache_http_server_httponly_cookie_information_disclosure</a:t>
            </a:r>
            <a:endParaRPr i="1" sz="1800">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7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THANK YOU</a:t>
            </a:r>
            <a:endParaRPr/>
          </a:p>
        </p:txBody>
      </p:sp>
      <p:sp>
        <p:nvSpPr>
          <p:cNvPr id="512" name="Google Shape;512;p7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For any further clarifications/patch assistance, please contact: 9876542123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idx="12" type="sldNum"/>
          </p:nvPr>
        </p:nvSpPr>
        <p:spPr>
          <a:xfrm rot="-5400000">
            <a:off x="11188966" y="5589604"/>
            <a:ext cx="1316039" cy="45264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5" name="Google Shape;12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1. SQL Injection</a:t>
            </a:r>
            <a:endParaRPr/>
          </a:p>
        </p:txBody>
      </p:sp>
      <p:graphicFrame>
        <p:nvGraphicFramePr>
          <p:cNvPr id="126" name="Google Shape;126;p19"/>
          <p:cNvGraphicFramePr/>
          <p:nvPr/>
        </p:nvGraphicFramePr>
        <p:xfrm>
          <a:off x="2169848" y="2094515"/>
          <a:ext cx="3000000" cy="3000000"/>
        </p:xfrm>
        <a:graphic>
          <a:graphicData uri="http://schemas.openxmlformats.org/drawingml/2006/table">
            <a:tbl>
              <a:tblPr bandRow="1" firstRow="1">
                <a:noFill/>
                <a:tableStyleId>{51015F43-4BEC-485C-AC9F-371C459AA63F}</a:tableStyleId>
              </a:tblPr>
              <a:tblGrid>
                <a:gridCol w="1413550"/>
                <a:gridCol w="6695825"/>
              </a:tblGrid>
              <a:tr h="415125">
                <a:tc>
                  <a:txBody>
                    <a:bodyPr/>
                    <a:lstStyle/>
                    <a:p>
                      <a:pPr indent="0" lvl="0" marL="0" marR="0" rtl="0" algn="ctr">
                        <a:spcBef>
                          <a:spcPts val="0"/>
                        </a:spcBef>
                        <a:spcAft>
                          <a:spcPts val="0"/>
                        </a:spcAft>
                        <a:buNone/>
                      </a:pPr>
                      <a:r>
                        <a:t/>
                      </a:r>
                      <a:endParaRPr sz="1600"/>
                    </a:p>
                  </a:txBody>
                  <a:tcPr marT="41500" marB="41500" marR="83000" marL="83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1500" marB="41500" marR="83000" marL="83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2406650">
                <a:tc>
                  <a:txBody>
                    <a:bodyPr/>
                    <a:lstStyle/>
                    <a:p>
                      <a:pPr indent="0" lvl="0" marL="0" marR="0" rtl="0" algn="ctr">
                        <a:spcBef>
                          <a:spcPts val="0"/>
                        </a:spcBef>
                        <a:spcAft>
                          <a:spcPts val="0"/>
                        </a:spcAft>
                        <a:buNone/>
                      </a:pPr>
                      <a:r>
                        <a:rPr lang="en-US" sz="1600">
                          <a:solidFill>
                            <a:srgbClr val="FFFFFF"/>
                          </a:solidFill>
                          <a:latin typeface="Calibri"/>
                          <a:ea typeface="Calibri"/>
                          <a:cs typeface="Calibri"/>
                          <a:sym typeface="Calibri"/>
                        </a:rPr>
                        <a:t>SQL</a:t>
                      </a:r>
                      <a:r>
                        <a:rPr lang="en-US" sz="1600">
                          <a:solidFill>
                            <a:srgbClr val="FFFFFF"/>
                          </a:solidFill>
                          <a:latin typeface="Calibri"/>
                          <a:ea typeface="Calibri"/>
                          <a:cs typeface="Calibri"/>
                          <a:sym typeface="Calibri"/>
                        </a:rPr>
                        <a:t> Injection</a:t>
                      </a:r>
                      <a:endParaRPr sz="1600">
                        <a:solidFill>
                          <a:srgbClr val="FFFFFF"/>
                        </a:solidFill>
                        <a:latin typeface="Calibri"/>
                        <a:ea typeface="Calibri"/>
                        <a:cs typeface="Calibri"/>
                        <a:sym typeface="Calibri"/>
                      </a:endParaRPr>
                    </a:p>
                    <a:p>
                      <a:pPr indent="0" lvl="0" marL="0" marR="0" rtl="0" algn="ctr">
                        <a:spcBef>
                          <a:spcPts val="0"/>
                        </a:spcBef>
                        <a:spcAft>
                          <a:spcPts val="0"/>
                        </a:spcAft>
                        <a:buNone/>
                      </a:pPr>
                      <a:r>
                        <a:rPr lang="en-US" sz="1300">
                          <a:solidFill>
                            <a:srgbClr val="FFFFFF"/>
                          </a:solidFill>
                          <a:latin typeface="Calibri"/>
                          <a:ea typeface="Calibri"/>
                          <a:cs typeface="Calibri"/>
                          <a:sym typeface="Calibri"/>
                        </a:rPr>
                        <a:t>(Critical)</a:t>
                      </a:r>
                      <a:endParaRPr/>
                    </a:p>
                  </a:txBody>
                  <a:tcPr marT="41500" marB="41500" marR="83000" marL="830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00000"/>
                    </a:solidFill>
                  </a:tcPr>
                </a:tc>
                <a:tc>
                  <a:txBody>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Here are other similar SQLi in the application</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300">
                          <a:solidFill>
                            <a:schemeClr val="dk1"/>
                          </a:solidFill>
                          <a:latin typeface="Calibri"/>
                          <a:ea typeface="Calibri"/>
                          <a:cs typeface="Calibri"/>
                          <a:sym typeface="Calibri"/>
                        </a:rPr>
                        <a:t>Affected URL :</a:t>
                      </a:r>
                      <a:endParaRPr b="0" i="0" sz="1300" u="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300"/>
                        <a:buFont typeface="Arial"/>
                        <a:buChar char="•"/>
                      </a:pPr>
                      <a:r>
                        <a:rPr b="0" i="0" lang="en-US" sz="1300" u="none" strike="noStrike">
                          <a:solidFill>
                            <a:schemeClr val="dk1"/>
                          </a:solidFill>
                          <a:latin typeface="Calibri"/>
                          <a:ea typeface="Calibri"/>
                          <a:cs typeface="Calibri"/>
                          <a:sym typeface="Calibri"/>
                        </a:rPr>
                        <a:t>http://url.com/sql3.php (ID</a:t>
                      </a:r>
                      <a:r>
                        <a:rPr b="0" i="0" lang="en-US" sz="1300" u="none" strike="noStrike">
                          <a:solidFill>
                            <a:schemeClr val="dk1"/>
                          </a:solidFill>
                          <a:latin typeface="Calibri"/>
                          <a:ea typeface="Calibri"/>
                          <a:cs typeface="Calibri"/>
                          <a:sym typeface="Calibri"/>
                        </a:rPr>
                        <a:t> GET parameter)</a:t>
                      </a:r>
                      <a:endParaRPr/>
                    </a:p>
                    <a:p>
                      <a:pPr indent="-285750" lvl="0" marL="285750" marR="0" rtl="0" algn="l">
                        <a:lnSpc>
                          <a:spcPct val="100000"/>
                        </a:lnSpc>
                        <a:spcBef>
                          <a:spcPts val="0"/>
                        </a:spcBef>
                        <a:spcAft>
                          <a:spcPts val="0"/>
                        </a:spcAft>
                        <a:buClr>
                          <a:schemeClr val="dk1"/>
                        </a:buClr>
                        <a:buSzPts val="1300"/>
                        <a:buFont typeface="Arial"/>
                        <a:buChar char="•"/>
                      </a:pPr>
                      <a:r>
                        <a:rPr b="0" i="0" lang="en-US" sz="1300" u="none" strike="noStrike">
                          <a:solidFill>
                            <a:schemeClr val="dk1"/>
                          </a:solidFill>
                          <a:latin typeface="Calibri"/>
                          <a:ea typeface="Calibri"/>
                          <a:cs typeface="Calibri"/>
                          <a:sym typeface="Calibri"/>
                        </a:rPr>
                        <a:t>http://url.com/sql4.php (jkl </a:t>
                      </a:r>
                      <a:r>
                        <a:rPr b="0" i="0" lang="en-US" sz="1300" u="none" strike="noStrike">
                          <a:solidFill>
                            <a:schemeClr val="dk1"/>
                          </a:solidFill>
                          <a:latin typeface="Calibri"/>
                          <a:ea typeface="Calibri"/>
                          <a:cs typeface="Calibri"/>
                          <a:sym typeface="Calibri"/>
                        </a:rPr>
                        <a:t>POST parameter)</a:t>
                      </a:r>
                      <a:endParaRPr b="0" i="0" sz="1300" u="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300"/>
                        <a:buFont typeface="Arial"/>
                        <a:buChar char="•"/>
                      </a:pPr>
                      <a:r>
                        <a:rPr b="0" i="0" lang="en-US" sz="1300" u="none" strike="noStrike">
                          <a:solidFill>
                            <a:schemeClr val="dk1"/>
                          </a:solidFill>
                          <a:latin typeface="Calibri"/>
                          <a:ea typeface="Calibri"/>
                          <a:cs typeface="Calibri"/>
                          <a:sym typeface="Calibri"/>
                        </a:rPr>
                        <a:t>http://url.com/sql5.php (pqr</a:t>
                      </a:r>
                      <a:r>
                        <a:rPr b="0" i="0" lang="en-US" sz="1300" u="none" strike="noStrike">
                          <a:solidFill>
                            <a:schemeClr val="dk1"/>
                          </a:solidFill>
                          <a:latin typeface="Calibri"/>
                          <a:ea typeface="Calibri"/>
                          <a:cs typeface="Calibri"/>
                          <a:sym typeface="Calibri"/>
                        </a:rPr>
                        <a:t> 5 GET parameter)</a:t>
                      </a:r>
                      <a:endParaRPr b="0" i="0" sz="1300" u="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300"/>
                        <a:buFont typeface="Arial"/>
                        <a:buChar char="•"/>
                      </a:pPr>
                      <a:r>
                        <a:rPr b="0" i="0" lang="en-US" sz="1300" u="none" strike="noStrike">
                          <a:solidFill>
                            <a:schemeClr val="dk1"/>
                          </a:solidFill>
                          <a:latin typeface="Calibri"/>
                          <a:ea typeface="Calibri"/>
                          <a:cs typeface="Calibri"/>
                          <a:sym typeface="Calibri"/>
                        </a:rPr>
                        <a:t>http://url.com/sql6.php (abcd cookie paramter</a:t>
                      </a:r>
                      <a:r>
                        <a:rPr b="0" i="0" lang="en-US" sz="1300" u="none" strike="noStrike">
                          <a:solidFill>
                            <a:schemeClr val="dk1"/>
                          </a:solidFill>
                          <a:latin typeface="Calibri"/>
                          <a:ea typeface="Calibri"/>
                          <a:cs typeface="Calibri"/>
                          <a:sym typeface="Calibri"/>
                        </a:rPr>
                        <a:t>)</a:t>
                      </a:r>
                      <a:endParaRPr b="0" i="0" sz="1300" u="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300"/>
                        <a:buFont typeface="Arial"/>
                        <a:buChar char="•"/>
                      </a:pPr>
                      <a:r>
                        <a:rPr b="0" i="0" lang="en-US" sz="1300" u="none" strike="noStrike">
                          <a:solidFill>
                            <a:schemeClr val="dk1"/>
                          </a:solidFill>
                          <a:latin typeface="Calibri"/>
                          <a:ea typeface="Calibri"/>
                          <a:cs typeface="Calibri"/>
                          <a:sym typeface="Calibri"/>
                        </a:rPr>
                        <a:t>http://url.com/sql7.php (User-agent Header</a:t>
                      </a:r>
                      <a:r>
                        <a:rPr b="0" i="0" lang="en-US" sz="1300" u="none" strike="noStrike">
                          <a:solidFill>
                            <a:schemeClr val="dk1"/>
                          </a:solidFill>
                          <a:latin typeface="Calibri"/>
                          <a:ea typeface="Calibri"/>
                          <a:cs typeface="Calibri"/>
                          <a:sym typeface="Calibri"/>
                        </a:rPr>
                        <a:t>)</a:t>
                      </a:r>
                      <a:endParaRPr b="0" i="0" sz="1300" u="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300"/>
                        <a:buFont typeface="Arial"/>
                        <a:buChar char="•"/>
                      </a:pPr>
                      <a:r>
                        <a:rPr b="0" i="0" lang="en-US" sz="1300" u="none" strike="noStrike">
                          <a:solidFill>
                            <a:schemeClr val="dk1"/>
                          </a:solidFill>
                          <a:latin typeface="Calibri"/>
                          <a:ea typeface="Calibri"/>
                          <a:cs typeface="Calibri"/>
                          <a:sym typeface="Calibri"/>
                        </a:rPr>
                        <a:t>http://url.com/sql8.php (xyz</a:t>
                      </a:r>
                      <a:r>
                        <a:rPr b="0" i="0" lang="en-US" sz="1300" u="none" strike="noStrike">
                          <a:solidFill>
                            <a:schemeClr val="dk1"/>
                          </a:solidFill>
                          <a:latin typeface="Calibri"/>
                          <a:ea typeface="Calibri"/>
                          <a:cs typeface="Calibri"/>
                          <a:sym typeface="Calibri"/>
                        </a:rPr>
                        <a:t> POST parameter)</a:t>
                      </a:r>
                      <a:endParaRPr b="0" i="0" sz="1300" u="none" strike="noStrike">
                        <a:solidFill>
                          <a:schemeClr val="dk1"/>
                        </a:solidFill>
                        <a:latin typeface="Calibri"/>
                        <a:ea typeface="Calibri"/>
                        <a:cs typeface="Calibri"/>
                        <a:sym typeface="Calibri"/>
                      </a:endParaRPr>
                    </a:p>
                  </a:txBody>
                  <a:tcPr marT="41500" marB="41500" marR="83000" marL="83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Observation</a:t>
            </a:r>
            <a:endParaRPr/>
          </a:p>
        </p:txBody>
      </p:sp>
      <p:sp>
        <p:nvSpPr>
          <p:cNvPr id="132" name="Google Shape;132;p20"/>
          <p:cNvSpPr txBox="1"/>
          <p:nvPr>
            <p:ph idx="1" type="body"/>
          </p:nvPr>
        </p:nvSpPr>
        <p:spPr>
          <a:xfrm>
            <a:off x="838200" y="1050870"/>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Navigate to Houses page where you will see list of houses. Click </a:t>
            </a:r>
            <a:r>
              <a:rPr lang="en-US" sz="2000"/>
              <a:t>anyone</a:t>
            </a:r>
            <a:r>
              <a:rPr lang="en-US" sz="2000"/>
              <a:t> like Gryffindor. You will see famous people of that house in a table. Notice the GET parameter </a:t>
            </a:r>
            <a:r>
              <a:rPr b="1" lang="en-US" sz="2000"/>
              <a:t>house </a:t>
            </a:r>
            <a:r>
              <a:rPr lang="en-US" sz="2000"/>
              <a:t>in the URL:</a:t>
            </a:r>
            <a:endParaRPr b="1" sz="2000"/>
          </a:p>
          <a:p>
            <a:pPr indent="-101600" lvl="0" marL="228600" rtl="0" algn="l">
              <a:lnSpc>
                <a:spcPct val="90000"/>
              </a:lnSpc>
              <a:spcBef>
                <a:spcPts val="1000"/>
              </a:spcBef>
              <a:spcAft>
                <a:spcPts val="0"/>
              </a:spcAft>
              <a:buClr>
                <a:schemeClr val="dk1"/>
              </a:buClr>
              <a:buSzPts val="2000"/>
              <a:buNone/>
            </a:pPr>
            <a:r>
              <a:t/>
            </a:r>
            <a:endParaRPr sz="2000"/>
          </a:p>
        </p:txBody>
      </p:sp>
      <p:pic>
        <p:nvPicPr>
          <p:cNvPr id="133" name="Google Shape;133;p20"/>
          <p:cNvPicPr preferRelativeResize="0"/>
          <p:nvPr/>
        </p:nvPicPr>
        <p:blipFill rotWithShape="1">
          <a:blip r:embed="rId3">
            <a:alphaModFix/>
          </a:blip>
          <a:srcRect b="0" l="0" r="0" t="0"/>
          <a:stretch/>
        </p:blipFill>
        <p:spPr>
          <a:xfrm>
            <a:off x="1834523" y="1915063"/>
            <a:ext cx="5670459" cy="41357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Observation</a:t>
            </a:r>
            <a:endParaRPr/>
          </a:p>
        </p:txBody>
      </p:sp>
      <p:sp>
        <p:nvSpPr>
          <p:cNvPr id="139" name="Google Shape;139;p21"/>
          <p:cNvSpPr txBox="1"/>
          <p:nvPr>
            <p:ph idx="1" type="body"/>
          </p:nvPr>
        </p:nvSpPr>
        <p:spPr>
          <a:xfrm>
            <a:off x="838200" y="1050870"/>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We apply single quote in house parameter: </a:t>
            </a:r>
            <a:r>
              <a:rPr b="1" lang="en-US" sz="2000"/>
              <a:t>house_details.php?house=Gryffindor</a:t>
            </a:r>
            <a:r>
              <a:rPr b="1" lang="en-US" sz="2000">
                <a:solidFill>
                  <a:srgbClr val="FF0000"/>
                </a:solidFill>
              </a:rPr>
              <a:t>’ </a:t>
            </a:r>
            <a:r>
              <a:rPr b="1" lang="en-US" sz="2000"/>
              <a:t>and we get complete MySQL error:</a:t>
            </a:r>
            <a:endParaRPr b="1" sz="2000">
              <a:solidFill>
                <a:srgbClr val="FF0000"/>
              </a:solidFill>
            </a:endParaRPr>
          </a:p>
          <a:p>
            <a:pPr indent="-101600" lvl="0" marL="228600" rtl="0" algn="l">
              <a:lnSpc>
                <a:spcPct val="90000"/>
              </a:lnSpc>
              <a:spcBef>
                <a:spcPts val="1000"/>
              </a:spcBef>
              <a:spcAft>
                <a:spcPts val="0"/>
              </a:spcAft>
              <a:buClr>
                <a:schemeClr val="dk1"/>
              </a:buClr>
              <a:buSzPts val="2000"/>
              <a:buNone/>
            </a:pPr>
            <a:r>
              <a:t/>
            </a:r>
            <a:endParaRPr sz="2000"/>
          </a:p>
        </p:txBody>
      </p:sp>
      <p:pic>
        <p:nvPicPr>
          <p:cNvPr id="140" name="Google Shape;140;p21"/>
          <p:cNvPicPr preferRelativeResize="0"/>
          <p:nvPr/>
        </p:nvPicPr>
        <p:blipFill rotWithShape="1">
          <a:blip r:embed="rId3">
            <a:alphaModFix/>
          </a:blip>
          <a:srcRect b="0" l="0" r="0" t="0"/>
          <a:stretch/>
        </p:blipFill>
        <p:spPr>
          <a:xfrm>
            <a:off x="1171755" y="1815141"/>
            <a:ext cx="8955568" cy="43441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Observation</a:t>
            </a:r>
            <a:endParaRPr/>
          </a:p>
        </p:txBody>
      </p:sp>
      <p:sp>
        <p:nvSpPr>
          <p:cNvPr id="146" name="Google Shape;146;p22"/>
          <p:cNvSpPr txBox="1"/>
          <p:nvPr>
            <p:ph idx="1" type="body"/>
          </p:nvPr>
        </p:nvSpPr>
        <p:spPr>
          <a:xfrm>
            <a:off x="838200" y="1050870"/>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We then put --+ : </a:t>
            </a:r>
            <a:r>
              <a:rPr b="1" lang="en-US" sz="2000"/>
              <a:t>house_details.php?house=Gryffindor</a:t>
            </a:r>
            <a:r>
              <a:rPr b="1" lang="en-US" sz="2000">
                <a:solidFill>
                  <a:srgbClr val="FF0000"/>
                </a:solidFill>
              </a:rPr>
              <a:t>’--+ </a:t>
            </a:r>
            <a:r>
              <a:rPr b="1" lang="en-US" sz="2000"/>
              <a:t>and we error is removed confirming SQL injection:</a:t>
            </a:r>
            <a:endParaRPr b="1" sz="2000">
              <a:solidFill>
                <a:srgbClr val="FF0000"/>
              </a:solidFill>
            </a:endParaRPr>
          </a:p>
          <a:p>
            <a:pPr indent="-101600" lvl="0" marL="228600" rtl="0" algn="l">
              <a:lnSpc>
                <a:spcPct val="90000"/>
              </a:lnSpc>
              <a:spcBef>
                <a:spcPts val="1000"/>
              </a:spcBef>
              <a:spcAft>
                <a:spcPts val="0"/>
              </a:spcAft>
              <a:buClr>
                <a:schemeClr val="dk1"/>
              </a:buClr>
              <a:buSzPts val="2000"/>
              <a:buNone/>
            </a:pPr>
            <a:r>
              <a:t/>
            </a:r>
            <a:endParaRPr sz="2000"/>
          </a:p>
        </p:txBody>
      </p:sp>
      <p:pic>
        <p:nvPicPr>
          <p:cNvPr id="147" name="Google Shape;147;p22"/>
          <p:cNvPicPr preferRelativeResize="0"/>
          <p:nvPr/>
        </p:nvPicPr>
        <p:blipFill rotWithShape="1">
          <a:blip r:embed="rId3">
            <a:alphaModFix/>
          </a:blip>
          <a:srcRect b="0" l="0" r="0" t="0"/>
          <a:stretch/>
        </p:blipFill>
        <p:spPr>
          <a:xfrm>
            <a:off x="1874448" y="1686734"/>
            <a:ext cx="7183288" cy="4685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