
<file path=[Content_Types].xml><?xml version="1.0" encoding="utf-8"?>
<Types xmlns="http://schemas.openxmlformats.org/package/2006/content-types">
  <Override PartName="/_rels/.rels" ContentType="application/vnd.openxmlformats-package.relationshi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Slides/_rels/notesSlide3.xml.rels" ContentType="application/vnd.openxmlformats-package.relationships+xml"/>
  <Override PartName="/ppt/notesSlides/notesSlide3.xml" ContentType="application/vnd.openxmlformats-officedocument.presentationml.notesSlide+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_rels/presentation.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_rels/slideLayout1.xml.rels" ContentType="application/vnd.openxmlformats-package.relationships+xml"/>
  <Override PartName="/ppt/slideLayouts/_rels/slideLayout2.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9.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12.xml" ContentType="application/vnd.openxmlformats-officedocument.presentationml.slide+xml"/>
  <Override PartName="/ppt/slides/slide43.xml" ContentType="application/vnd.openxmlformats-officedocument.presentationml.slide+xml"/>
  <Override PartName="/ppt/slides/_rels/slide35.xml.rels" ContentType="application/vnd.openxmlformats-package.relationships+xml"/>
  <Override PartName="/ppt/slides/_rels/slide26.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42.xml.rels" ContentType="application/vnd.openxmlformats-package.relationships+xml"/>
  <Override PartName="/ppt/slides/_rels/slide33.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40.xml.rels" ContentType="application/vnd.openxmlformats-package.relationships+xml"/>
  <Override PartName="/ppt/slides/_rels/slide31.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6.xml.rels" ContentType="application/vnd.openxmlformats-package.relationships+xml"/>
  <Override PartName="/ppt/slides/_rels/slide47.xml.rels" ContentType="application/vnd.openxmlformats-package.relationships+xml"/>
  <Override PartName="/ppt/slides/_rels/slide38.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4.xml.rels" ContentType="application/vnd.openxmlformats-package.relationships+xml"/>
  <Override PartName="/ppt/slides/_rels/slide45.xml.rels" ContentType="application/vnd.openxmlformats-package.relationships+xml"/>
  <Override PartName="/ppt/slides/_rels/slide36.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43.xml.rels" ContentType="application/vnd.openxmlformats-package.relationships+xml"/>
  <Override PartName="/ppt/slides/_rels/slide34.xml.rels" ContentType="application/vnd.openxmlformats-package.relationships+xml"/>
  <Override PartName="/ppt/slides/_rels/slide25.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41.xml.rels" ContentType="application/vnd.openxmlformats-package.relationships+xml"/>
  <Override PartName="/ppt/slides/_rels/slide32.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39.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21.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46.xml.rels" ContentType="application/vnd.openxmlformats-package.relationships+xml"/>
  <Override PartName="/ppt/slides/_rels/slide37.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44.xml.rels" ContentType="application/vnd.openxmlformats-package.relationships+xml"/>
  <Override PartName="/ppt/slides/slide15.xml" ContentType="application/vnd.openxmlformats-officedocument.presentationml.slide+xml"/>
  <Override PartName="/ppt/slides/slide46.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5.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14.xml" ContentType="application/vnd.openxmlformats-officedocument.presentationml.slide+xml"/>
  <Override PartName="/ppt/slides/slide45.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31.xml" ContentType="application/vnd.openxmlformats-officedocument.presentationml.slide+xml"/>
  <Override PartName="/ppt/slides/slide34.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s/slide41.xml" ContentType="application/vnd.openxmlformats-officedocument.presentationml.slide+xml"/>
  <Override PartName="/ppt/slides/slide13.xml" ContentType="application/vnd.openxmlformats-officedocument.presentationml.slide+xml"/>
  <Override PartName="/ppt/slides/slide44.xml" ContentType="application/vnd.openxmlformats-officedocument.presentationml.slide+xml"/>
  <Override PartName="/ppt/slides/slide16.xml" ContentType="application/vnd.openxmlformats-officedocument.presentationml.slide+xml"/>
  <Override PartName="/ppt/slides/slide4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48"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49"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50"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51" name="PlaceHolder 5"/>
          <p:cNvSpPr>
            <a:spLocks noGrp="1"/>
          </p:cNvSpPr>
          <p:nvPr>
            <p:ph type="sldNum"/>
          </p:nvPr>
        </p:nvSpPr>
        <p:spPr>
          <a:xfrm>
            <a:off x="4399200" y="9555480"/>
            <a:ext cx="3372840" cy="502560"/>
          </a:xfrm>
          <a:prstGeom prst="rect">
            <a:avLst/>
          </a:prstGeom>
        </p:spPr>
        <p:txBody>
          <a:bodyPr anchor="b" bIns="0" lIns="0" rIns="0" tIns="0" wrap="none"/>
          <a:p>
            <a:pPr algn="r"/>
            <a:fld id="{61916151-0171-4191-81D1-717121A17191}"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0" y="0"/>
            <a:ext cx="360" cy="4204800"/>
          </a:xfrm>
          <a:prstGeom prst="rect">
            <a:avLst/>
          </a:prstGeom>
        </p:spPr>
      </p:sp>
      <p:sp>
        <p:nvSpPr>
          <p:cNvPr id="135" name="TextShape 2"/>
          <p:cNvSpPr txBox="1"/>
          <p:nvPr/>
        </p:nvSpPr>
        <p:spPr>
          <a:xfrm>
            <a:off x="0" y="0"/>
            <a:ext cx="360" cy="360"/>
          </a:xfrm>
          <a:prstGeom prst="rect">
            <a:avLst/>
          </a:prstGeom>
        </p:spPr>
        <p:txBody>
          <a:bodyPr bIns="45000" lIns="90000" rIns="90000" tIns="45000"/>
          <a:p>
            <a:fld id="{51618161-A141-41D1-91E1-0141518151D1}" type="slidenum">
              <a:rPr lang="en-US">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itle">
  <p:cSld name="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0" y="366840"/>
            <a:ext cx="9143640" cy="83880"/>
          </a:xfrm>
          <a:prstGeom prst="rect">
            <a:avLst/>
          </a:prstGeom>
          <a:solidFill>
            <a:srgbClr val="438086"/>
          </a:solidFill>
        </p:spPr>
      </p:sp>
      <p:sp>
        <p:nvSpPr>
          <p:cNvPr id="1" name="CustomShape 2"/>
          <p:cNvSpPr/>
          <p:nvPr/>
        </p:nvSpPr>
        <p:spPr>
          <a:xfrm>
            <a:off x="0" y="0"/>
            <a:ext cx="9143640" cy="310320"/>
          </a:xfrm>
          <a:prstGeom prst="rect">
            <a:avLst/>
          </a:prstGeom>
          <a:solidFill>
            <a:srgbClr val="424456"/>
          </a:solidFill>
        </p:spPr>
      </p:sp>
      <p:sp>
        <p:nvSpPr>
          <p:cNvPr id="2" name="CustomShape 3"/>
          <p:cNvSpPr/>
          <p:nvPr/>
        </p:nvSpPr>
        <p:spPr>
          <a:xfrm>
            <a:off x="0" y="308160"/>
            <a:ext cx="9143640" cy="91080"/>
          </a:xfrm>
          <a:prstGeom prst="rect">
            <a:avLst/>
          </a:prstGeom>
          <a:solidFill>
            <a:srgbClr val="438086"/>
          </a:solidFill>
        </p:spPr>
      </p:sp>
      <p:sp>
        <p:nvSpPr>
          <p:cNvPr id="3" name="CustomShape 4"/>
          <p:cNvSpPr/>
          <p:nvPr/>
        </p:nvSpPr>
        <p:spPr>
          <a:xfrm>
            <a:off x="5410080" y="360000"/>
            <a:ext cx="3733560" cy="91440"/>
          </a:xfrm>
          <a:prstGeom prst="rect">
            <a:avLst/>
          </a:prstGeom>
          <a:solidFill>
            <a:srgbClr val="438086"/>
          </a:solidFill>
        </p:spPr>
      </p:sp>
      <p:sp>
        <p:nvSpPr>
          <p:cNvPr id="4" name="CustomShape 5"/>
          <p:cNvSpPr/>
          <p:nvPr/>
        </p:nvSpPr>
        <p:spPr>
          <a:xfrm>
            <a:off x="5410080" y="439920"/>
            <a:ext cx="3733560" cy="180360"/>
          </a:xfrm>
          <a:prstGeom prst="rect">
            <a:avLst/>
          </a:prstGeom>
          <a:solidFill>
            <a:srgbClr val="438086"/>
          </a:solidFill>
        </p:spPr>
      </p:sp>
      <p:sp>
        <p:nvSpPr>
          <p:cNvPr id="5" name="CustomShape 6"/>
          <p:cNvSpPr/>
          <p:nvPr/>
        </p:nvSpPr>
        <p:spPr>
          <a:xfrm>
            <a:off x="5407200" y="497520"/>
            <a:ext cx="3062880" cy="27000"/>
          </a:xfrm>
          <a:prstGeom prst="roundRect">
            <a:avLst>
              <a:gd fmla="val 3600" name="adj"/>
            </a:avLst>
          </a:prstGeom>
          <a:solidFill>
            <a:srgbClr val="53548a"/>
          </a:solidFill>
        </p:spPr>
      </p:sp>
      <p:sp>
        <p:nvSpPr>
          <p:cNvPr id="6" name="CustomShape 7"/>
          <p:cNvSpPr/>
          <p:nvPr/>
        </p:nvSpPr>
        <p:spPr>
          <a:xfrm>
            <a:off x="7373520" y="588960"/>
            <a:ext cx="1599840" cy="36360"/>
          </a:xfrm>
          <a:prstGeom prst="roundRect">
            <a:avLst>
              <a:gd fmla="val 3600" name="adj"/>
            </a:avLst>
          </a:prstGeom>
          <a:solidFill>
            <a:srgbClr val="53548a"/>
          </a:solidFill>
        </p:spPr>
      </p:sp>
      <p:sp>
        <p:nvSpPr>
          <p:cNvPr id="7" name="CustomShape 8"/>
          <p:cNvSpPr/>
          <p:nvPr/>
        </p:nvSpPr>
        <p:spPr>
          <a:xfrm>
            <a:off x="9084960" y="-2160"/>
            <a:ext cx="57240" cy="621360"/>
          </a:xfrm>
          <a:prstGeom prst="rect">
            <a:avLst/>
          </a:prstGeom>
          <a:solidFill>
            <a:srgbClr val="ffffff"/>
          </a:solidFill>
        </p:spPr>
      </p:sp>
      <p:sp>
        <p:nvSpPr>
          <p:cNvPr id="8" name="CustomShape 9"/>
          <p:cNvSpPr/>
          <p:nvPr/>
        </p:nvSpPr>
        <p:spPr>
          <a:xfrm>
            <a:off x="9044640" y="-2160"/>
            <a:ext cx="27000" cy="621360"/>
          </a:xfrm>
          <a:prstGeom prst="rect">
            <a:avLst/>
          </a:prstGeom>
          <a:solidFill>
            <a:srgbClr val="ffffff"/>
          </a:solidFill>
        </p:spPr>
      </p:sp>
      <p:sp>
        <p:nvSpPr>
          <p:cNvPr id="9" name="CustomShape 10"/>
          <p:cNvSpPr/>
          <p:nvPr/>
        </p:nvSpPr>
        <p:spPr>
          <a:xfrm>
            <a:off x="9025560" y="-2160"/>
            <a:ext cx="8640" cy="621360"/>
          </a:xfrm>
          <a:prstGeom prst="rect">
            <a:avLst/>
          </a:prstGeom>
          <a:solidFill>
            <a:srgbClr val="ffffff"/>
          </a:solidFill>
        </p:spPr>
      </p:sp>
      <p:sp>
        <p:nvSpPr>
          <p:cNvPr id="10" name="CustomShape 11"/>
          <p:cNvSpPr/>
          <p:nvPr/>
        </p:nvSpPr>
        <p:spPr>
          <a:xfrm>
            <a:off x="8975520" y="-2160"/>
            <a:ext cx="27000" cy="621360"/>
          </a:xfrm>
          <a:prstGeom prst="rect">
            <a:avLst/>
          </a:prstGeom>
          <a:solidFill>
            <a:srgbClr val="ffffff"/>
          </a:solidFill>
        </p:spPr>
      </p:sp>
      <p:sp>
        <p:nvSpPr>
          <p:cNvPr id="11" name="CustomShape 12"/>
          <p:cNvSpPr/>
          <p:nvPr/>
        </p:nvSpPr>
        <p:spPr>
          <a:xfrm>
            <a:off x="8915760" y="360"/>
            <a:ext cx="54360" cy="585000"/>
          </a:xfrm>
          <a:prstGeom prst="rect">
            <a:avLst/>
          </a:prstGeom>
          <a:solidFill>
            <a:srgbClr val="ffffff"/>
          </a:solidFill>
        </p:spPr>
      </p:sp>
      <p:sp>
        <p:nvSpPr>
          <p:cNvPr id="12" name="CustomShape 13"/>
          <p:cNvSpPr/>
          <p:nvPr/>
        </p:nvSpPr>
        <p:spPr>
          <a:xfrm>
            <a:off x="8873640" y="360"/>
            <a:ext cx="8640" cy="585000"/>
          </a:xfrm>
          <a:prstGeom prst="rect">
            <a:avLst/>
          </a:prstGeom>
          <a:solidFill>
            <a:srgbClr val="ffffff"/>
          </a:solidFill>
        </p:spPr>
      </p:sp>
      <p:sp>
        <p:nvSpPr>
          <p:cNvPr id="13" name="CustomShape 14"/>
          <p:cNvSpPr/>
          <p:nvPr/>
        </p:nvSpPr>
        <p:spPr>
          <a:xfrm>
            <a:off x="5410080" y="3809520"/>
            <a:ext cx="3733560" cy="91440"/>
          </a:xfrm>
          <a:prstGeom prst="rect">
            <a:avLst/>
          </a:prstGeom>
          <a:solidFill>
            <a:srgbClr val="438086"/>
          </a:solidFill>
        </p:spPr>
      </p:sp>
      <p:sp>
        <p:nvSpPr>
          <p:cNvPr id="14" name="CustomShape 15"/>
          <p:cNvSpPr/>
          <p:nvPr/>
        </p:nvSpPr>
        <p:spPr>
          <a:xfrm>
            <a:off x="5410080" y="3896640"/>
            <a:ext cx="3733560" cy="192240"/>
          </a:xfrm>
          <a:prstGeom prst="rect">
            <a:avLst/>
          </a:prstGeom>
          <a:solidFill>
            <a:srgbClr val="438086"/>
          </a:solidFill>
        </p:spPr>
      </p:sp>
      <p:sp>
        <p:nvSpPr>
          <p:cNvPr id="15" name="CustomShape 16"/>
          <p:cNvSpPr/>
          <p:nvPr/>
        </p:nvSpPr>
        <p:spPr>
          <a:xfrm>
            <a:off x="5410080" y="4114800"/>
            <a:ext cx="3733560" cy="9360"/>
          </a:xfrm>
          <a:prstGeom prst="rect">
            <a:avLst/>
          </a:prstGeom>
          <a:solidFill>
            <a:srgbClr val="438086"/>
          </a:solidFill>
        </p:spPr>
      </p:sp>
      <p:sp>
        <p:nvSpPr>
          <p:cNvPr id="16" name="CustomShape 17"/>
          <p:cNvSpPr/>
          <p:nvPr/>
        </p:nvSpPr>
        <p:spPr>
          <a:xfrm>
            <a:off x="5410080" y="4164120"/>
            <a:ext cx="1965600" cy="18720"/>
          </a:xfrm>
          <a:prstGeom prst="rect">
            <a:avLst/>
          </a:prstGeom>
          <a:solidFill>
            <a:srgbClr val="438086"/>
          </a:solidFill>
        </p:spPr>
      </p:sp>
      <p:sp>
        <p:nvSpPr>
          <p:cNvPr id="17" name="CustomShape 18"/>
          <p:cNvSpPr/>
          <p:nvPr/>
        </p:nvSpPr>
        <p:spPr>
          <a:xfrm>
            <a:off x="5410080" y="4199400"/>
            <a:ext cx="1965600" cy="9360"/>
          </a:xfrm>
          <a:prstGeom prst="rect">
            <a:avLst/>
          </a:prstGeom>
          <a:solidFill>
            <a:srgbClr val="438086"/>
          </a:solidFill>
        </p:spPr>
      </p:sp>
      <p:sp>
        <p:nvSpPr>
          <p:cNvPr id="18" name="CustomShape 19"/>
          <p:cNvSpPr/>
          <p:nvPr/>
        </p:nvSpPr>
        <p:spPr>
          <a:xfrm>
            <a:off x="5410080" y="3962520"/>
            <a:ext cx="3062880" cy="27000"/>
          </a:xfrm>
          <a:prstGeom prst="roundRect">
            <a:avLst>
              <a:gd fmla="val 3600" name="adj"/>
            </a:avLst>
          </a:prstGeom>
          <a:solidFill>
            <a:srgbClr val="53548a"/>
          </a:solidFill>
        </p:spPr>
      </p:sp>
      <p:sp>
        <p:nvSpPr>
          <p:cNvPr id="19" name="CustomShape 20"/>
          <p:cNvSpPr/>
          <p:nvPr/>
        </p:nvSpPr>
        <p:spPr>
          <a:xfrm>
            <a:off x="7376400" y="4061160"/>
            <a:ext cx="1599840" cy="36360"/>
          </a:xfrm>
          <a:prstGeom prst="roundRect">
            <a:avLst>
              <a:gd fmla="val 3600" name="adj"/>
            </a:avLst>
          </a:prstGeom>
          <a:solidFill>
            <a:srgbClr val="53548a"/>
          </a:solidFill>
        </p:spPr>
      </p:sp>
      <p:sp>
        <p:nvSpPr>
          <p:cNvPr id="20" name="CustomShape 21"/>
          <p:cNvSpPr/>
          <p:nvPr/>
        </p:nvSpPr>
        <p:spPr>
          <a:xfrm>
            <a:off x="0" y="3649680"/>
            <a:ext cx="9143640" cy="243720"/>
          </a:xfrm>
          <a:prstGeom prst="rect">
            <a:avLst/>
          </a:prstGeom>
          <a:solidFill>
            <a:srgbClr val="438086"/>
          </a:solidFill>
        </p:spPr>
      </p:sp>
      <p:sp>
        <p:nvSpPr>
          <p:cNvPr id="21" name="CustomShape 22"/>
          <p:cNvSpPr/>
          <p:nvPr/>
        </p:nvSpPr>
        <p:spPr>
          <a:xfrm>
            <a:off x="0" y="3675600"/>
            <a:ext cx="9143640" cy="140400"/>
          </a:xfrm>
          <a:prstGeom prst="rect">
            <a:avLst/>
          </a:prstGeom>
          <a:solidFill>
            <a:srgbClr val="438086"/>
          </a:solidFill>
        </p:spPr>
      </p:sp>
      <p:sp>
        <p:nvSpPr>
          <p:cNvPr id="22" name="CustomShape 23"/>
          <p:cNvSpPr/>
          <p:nvPr/>
        </p:nvSpPr>
        <p:spPr>
          <a:xfrm>
            <a:off x="6414120" y="3642840"/>
            <a:ext cx="2729520" cy="248760"/>
          </a:xfrm>
          <a:prstGeom prst="rect">
            <a:avLst/>
          </a:prstGeom>
          <a:solidFill>
            <a:srgbClr val="438086"/>
          </a:solidFill>
        </p:spPr>
      </p:sp>
      <p:sp>
        <p:nvSpPr>
          <p:cNvPr id="23" name="CustomShape 24"/>
          <p:cNvSpPr/>
          <p:nvPr/>
        </p:nvSpPr>
        <p:spPr>
          <a:xfrm>
            <a:off x="0" y="0"/>
            <a:ext cx="9143640" cy="3701520"/>
          </a:xfrm>
          <a:prstGeom prst="rect">
            <a:avLst/>
          </a:prstGeom>
          <a:solidFill>
            <a:srgbClr val="424456"/>
          </a:solidFill>
        </p:spPr>
      </p:sp>
      <p:sp>
        <p:nvSpPr>
          <p:cNvPr id="24" name="PlaceHolder 25"/>
          <p:cNvSpPr>
            <a:spLocks noGrp="1"/>
          </p:cNvSpPr>
          <p:nvPr>
            <p:ph type="title"/>
          </p:nvPr>
        </p:nvSpPr>
        <p:spPr>
          <a:xfrm>
            <a:off x="457200" y="2401920"/>
            <a:ext cx="8457840" cy="1469520"/>
          </a:xfrm>
          <a:prstGeom prst="rect">
            <a:avLst/>
          </a:prstGeom>
        </p:spPr>
        <p:txBody>
          <a:bodyPr anchor="b" bIns="45000" lIns="90000" rIns="90000" tIns="45000"/>
          <a:p>
            <a:r>
              <a:rPr lang="en-US" sz="4400">
                <a:solidFill>
                  <a:srgbClr val="ffffff"/>
                </a:solidFill>
                <a:latin typeface="Trebuchet MS"/>
              </a:rPr>
              <a:t>Click to edit the title text formatClick to edit Master title style</a:t>
            </a:r>
            <a:endParaRPr/>
          </a:p>
        </p:txBody>
      </p:sp>
      <p:sp>
        <p:nvSpPr>
          <p:cNvPr id="25" name="PlaceHolder 26"/>
          <p:cNvSpPr>
            <a:spLocks noGrp="1"/>
          </p:cNvSpPr>
          <p:nvPr>
            <p:ph type="body"/>
          </p:nvPr>
        </p:nvSpPr>
        <p:spPr>
          <a:xfrm>
            <a:off x="457200" y="3899880"/>
            <a:ext cx="4952520" cy="1752120"/>
          </a:xfrm>
          <a:prstGeom prst="rect">
            <a:avLst/>
          </a:prstGeom>
        </p:spPr>
        <p:txBody>
          <a:bodyPr bIns="45000" lIns="90000" rIns="90000" tIns="45000"/>
          <a:p>
            <a:pPr>
              <a:buSzPct val="45000"/>
              <a:buFont typeface="StarSymbol"/>
              <a:buChar char=""/>
            </a:pPr>
            <a:r>
              <a:rPr lang="en-US" sz="2400">
                <a:solidFill>
                  <a:srgbClr val="424456"/>
                </a:solidFill>
                <a:latin typeface="Georgia"/>
              </a:rPr>
              <a:t>Click to edit the outline text format</a:t>
            </a:r>
            <a:endParaRPr/>
          </a:p>
          <a:p>
            <a:pPr lvl="1">
              <a:buSzPct val="45000"/>
              <a:buFont typeface="StarSymbol"/>
              <a:buChar char=""/>
            </a:pPr>
            <a:r>
              <a:rPr lang="en-US" sz="2400">
                <a:solidFill>
                  <a:srgbClr val="424456"/>
                </a:solidFill>
                <a:latin typeface="Georgia"/>
              </a:rPr>
              <a:t>Second Outline Level</a:t>
            </a:r>
            <a:endParaRPr/>
          </a:p>
          <a:p>
            <a:pPr lvl="2">
              <a:buSzPct val="75000"/>
              <a:buFont typeface="StarSymbol"/>
              <a:buChar char=""/>
            </a:pPr>
            <a:r>
              <a:rPr lang="en-US" sz="2400">
                <a:solidFill>
                  <a:srgbClr val="424456"/>
                </a:solidFill>
                <a:latin typeface="Georgia"/>
              </a:rPr>
              <a:t>Third Outline Level</a:t>
            </a:r>
            <a:endParaRPr/>
          </a:p>
          <a:p>
            <a:pPr lvl="3">
              <a:buSzPct val="45000"/>
              <a:buFont typeface="StarSymbol"/>
              <a:buChar char=""/>
            </a:pPr>
            <a:r>
              <a:rPr lang="en-US" sz="2400">
                <a:solidFill>
                  <a:srgbClr val="424456"/>
                </a:solidFill>
                <a:latin typeface="Georgia"/>
              </a:rPr>
              <a:t>Fourth Outline Level</a:t>
            </a:r>
            <a:endParaRPr/>
          </a:p>
          <a:p>
            <a:pPr lvl="4">
              <a:buSzPct val="75000"/>
              <a:buFont typeface="StarSymbol"/>
              <a:buChar char=""/>
            </a:pPr>
            <a:r>
              <a:rPr lang="en-US" sz="2400">
                <a:solidFill>
                  <a:srgbClr val="424456"/>
                </a:solidFill>
                <a:latin typeface="Georgia"/>
              </a:rPr>
              <a:t>Fifth Outline Level</a:t>
            </a:r>
            <a:endParaRPr/>
          </a:p>
          <a:p>
            <a:pPr lvl="5">
              <a:buSzPct val="45000"/>
              <a:buFont typeface="StarSymbol"/>
              <a:buChar char=""/>
            </a:pPr>
            <a:r>
              <a:rPr lang="en-US" sz="2400">
                <a:solidFill>
                  <a:srgbClr val="424456"/>
                </a:solidFill>
                <a:latin typeface="Georgia"/>
              </a:rPr>
              <a:t>Sixth Outline Level</a:t>
            </a:r>
            <a:endParaRPr/>
          </a:p>
          <a:p>
            <a:pPr lvl="6">
              <a:buSzPct val="45000"/>
              <a:buFont typeface="StarSymbol"/>
              <a:buChar char=""/>
            </a:pPr>
            <a:r>
              <a:rPr lang="en-US" sz="2400">
                <a:solidFill>
                  <a:srgbClr val="424456"/>
                </a:solidFill>
                <a:latin typeface="Georgia"/>
              </a:rPr>
              <a:t>Seventh Outline Level</a:t>
            </a:r>
            <a:endParaRPr/>
          </a:p>
          <a:p>
            <a:pPr lvl="7">
              <a:buSzPct val="45000"/>
              <a:buFont typeface="StarSymbol"/>
              <a:buChar char=""/>
            </a:pPr>
            <a:r>
              <a:rPr lang="en-US" sz="2400">
                <a:solidFill>
                  <a:srgbClr val="424456"/>
                </a:solidFill>
                <a:latin typeface="Georgia"/>
              </a:rPr>
              <a:t>Eighth Outline Level</a:t>
            </a:r>
            <a:endParaRPr/>
          </a:p>
          <a:p>
            <a:r>
              <a:rPr lang="en-US" sz="2400">
                <a:solidFill>
                  <a:srgbClr val="424456"/>
                </a:solidFill>
                <a:latin typeface="Georgia"/>
              </a:rPr>
              <a:t>Ninth Outline LevelClick to edit Master subtitle style</a:t>
            </a:r>
            <a:endParaRPr/>
          </a:p>
        </p:txBody>
      </p:sp>
      <p:sp>
        <p:nvSpPr>
          <p:cNvPr id="26" name="PlaceHolder 27"/>
          <p:cNvSpPr>
            <a:spLocks noGrp="1"/>
          </p:cNvSpPr>
          <p:nvPr>
            <p:ph type="dt"/>
          </p:nvPr>
        </p:nvSpPr>
        <p:spPr>
          <a:xfrm>
            <a:off x="6705720" y="4206240"/>
            <a:ext cx="959760" cy="456840"/>
          </a:xfrm>
          <a:prstGeom prst="rect">
            <a:avLst/>
          </a:prstGeom>
        </p:spPr>
        <p:txBody>
          <a:bodyPr bIns="45000" lIns="90000" rIns="90000" tIns="45000"/>
          <a:p>
            <a:r>
              <a:rPr lang="en-US" sz="800">
                <a:solidFill>
                  <a:srgbClr val="438086"/>
                </a:solidFill>
                <a:latin typeface="Georgia"/>
              </a:rPr>
              <a:t>10/23/11</a:t>
            </a:r>
            <a:endParaRPr/>
          </a:p>
        </p:txBody>
      </p:sp>
      <p:sp>
        <p:nvSpPr>
          <p:cNvPr id="27" name="TextShape 28"/>
          <p:cNvSpPr txBox="1"/>
          <p:nvPr/>
        </p:nvSpPr>
        <p:spPr>
          <a:xfrm>
            <a:off x="5410080" y="4205160"/>
            <a:ext cx="1294920" cy="456840"/>
          </a:xfrm>
          <a:prstGeom prst="rect">
            <a:avLst/>
          </a:prstGeom>
        </p:spPr>
      </p:sp>
      <p:sp>
        <p:nvSpPr>
          <p:cNvPr id="28" name="PlaceHolder 29"/>
          <p:cNvSpPr>
            <a:spLocks noGrp="1"/>
          </p:cNvSpPr>
          <p:nvPr>
            <p:ph type="sldNum"/>
          </p:nvPr>
        </p:nvSpPr>
        <p:spPr>
          <a:xfrm>
            <a:off x="8319960" y="1080"/>
            <a:ext cx="747360" cy="365400"/>
          </a:xfrm>
          <a:prstGeom prst="rect">
            <a:avLst/>
          </a:prstGeom>
        </p:spPr>
        <p:txBody>
          <a:bodyPr bIns="45000" lIns="90000" rIns="90000" tIns="45000"/>
          <a:p>
            <a:fld id="{D1513141-51C1-41C1-A111-116111E18181}" type="slidenum">
              <a:rPr lang="en-US">
                <a:solidFill>
                  <a:srgbClr val="ffffff"/>
                </a:solidFill>
                <a:latin typeface="Georgia"/>
              </a:rPr>
              <a:t>&lt;number&gt;</a:t>
            </a:fld>
            <a:endParaRPr/>
          </a:p>
        </p:txBody>
      </p:sp>
    </p:spTree>
  </p:cSld>
  <p:clrMap accent1="accent1" accent2="accent2" accent3="accent3" accent4="accent4" accent5="accent5" accent6="accent6" bg1="lt1" bg2="lt2" folHlink="folHlink" hlink="hlink" tx1="dk1" tx2="dk2"/>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 name="CustomShape 1"/>
          <p:cNvSpPr/>
          <p:nvPr/>
        </p:nvSpPr>
        <p:spPr>
          <a:xfrm>
            <a:off x="0" y="366840"/>
            <a:ext cx="9143640" cy="83880"/>
          </a:xfrm>
          <a:prstGeom prst="rect">
            <a:avLst/>
          </a:prstGeom>
          <a:solidFill>
            <a:srgbClr val="438086"/>
          </a:solidFill>
        </p:spPr>
      </p:sp>
      <p:sp>
        <p:nvSpPr>
          <p:cNvPr id="30" name="CustomShape 2"/>
          <p:cNvSpPr/>
          <p:nvPr/>
        </p:nvSpPr>
        <p:spPr>
          <a:xfrm>
            <a:off x="0" y="0"/>
            <a:ext cx="9143640" cy="310320"/>
          </a:xfrm>
          <a:prstGeom prst="rect">
            <a:avLst/>
          </a:prstGeom>
          <a:solidFill>
            <a:srgbClr val="424456"/>
          </a:solidFill>
        </p:spPr>
      </p:sp>
      <p:sp>
        <p:nvSpPr>
          <p:cNvPr id="31" name="CustomShape 3"/>
          <p:cNvSpPr/>
          <p:nvPr/>
        </p:nvSpPr>
        <p:spPr>
          <a:xfrm>
            <a:off x="0" y="308160"/>
            <a:ext cx="9143640" cy="91080"/>
          </a:xfrm>
          <a:prstGeom prst="rect">
            <a:avLst/>
          </a:prstGeom>
          <a:solidFill>
            <a:srgbClr val="438086"/>
          </a:solidFill>
        </p:spPr>
      </p:sp>
      <p:sp>
        <p:nvSpPr>
          <p:cNvPr id="32" name="CustomShape 4"/>
          <p:cNvSpPr/>
          <p:nvPr/>
        </p:nvSpPr>
        <p:spPr>
          <a:xfrm>
            <a:off x="5410080" y="360000"/>
            <a:ext cx="3733560" cy="91440"/>
          </a:xfrm>
          <a:prstGeom prst="rect">
            <a:avLst/>
          </a:prstGeom>
          <a:solidFill>
            <a:srgbClr val="438086"/>
          </a:solidFill>
        </p:spPr>
      </p:sp>
      <p:sp>
        <p:nvSpPr>
          <p:cNvPr id="33" name="CustomShape 5"/>
          <p:cNvSpPr/>
          <p:nvPr/>
        </p:nvSpPr>
        <p:spPr>
          <a:xfrm>
            <a:off x="5410080" y="439920"/>
            <a:ext cx="3733560" cy="180360"/>
          </a:xfrm>
          <a:prstGeom prst="rect">
            <a:avLst/>
          </a:prstGeom>
          <a:solidFill>
            <a:srgbClr val="438086"/>
          </a:solidFill>
        </p:spPr>
      </p:sp>
      <p:sp>
        <p:nvSpPr>
          <p:cNvPr id="34" name="CustomShape 6"/>
          <p:cNvSpPr/>
          <p:nvPr/>
        </p:nvSpPr>
        <p:spPr>
          <a:xfrm>
            <a:off x="5407200" y="497520"/>
            <a:ext cx="3062880" cy="27000"/>
          </a:xfrm>
          <a:prstGeom prst="roundRect">
            <a:avLst>
              <a:gd fmla="val 3600" name="adj"/>
            </a:avLst>
          </a:prstGeom>
          <a:solidFill>
            <a:srgbClr val="53548a"/>
          </a:solidFill>
        </p:spPr>
      </p:sp>
      <p:sp>
        <p:nvSpPr>
          <p:cNvPr id="35" name="CustomShape 7"/>
          <p:cNvSpPr/>
          <p:nvPr/>
        </p:nvSpPr>
        <p:spPr>
          <a:xfrm>
            <a:off x="7373520" y="588960"/>
            <a:ext cx="1599840" cy="36360"/>
          </a:xfrm>
          <a:prstGeom prst="roundRect">
            <a:avLst>
              <a:gd fmla="val 3600" name="adj"/>
            </a:avLst>
          </a:prstGeom>
          <a:solidFill>
            <a:srgbClr val="53548a"/>
          </a:solidFill>
        </p:spPr>
      </p:sp>
      <p:sp>
        <p:nvSpPr>
          <p:cNvPr id="36" name="CustomShape 8"/>
          <p:cNvSpPr/>
          <p:nvPr/>
        </p:nvSpPr>
        <p:spPr>
          <a:xfrm>
            <a:off x="9084960" y="-2160"/>
            <a:ext cx="57240" cy="621360"/>
          </a:xfrm>
          <a:prstGeom prst="rect">
            <a:avLst/>
          </a:prstGeom>
          <a:solidFill>
            <a:srgbClr val="ffffff"/>
          </a:solidFill>
        </p:spPr>
      </p:sp>
      <p:sp>
        <p:nvSpPr>
          <p:cNvPr id="37" name="CustomShape 9"/>
          <p:cNvSpPr/>
          <p:nvPr/>
        </p:nvSpPr>
        <p:spPr>
          <a:xfrm>
            <a:off x="9044640" y="-2160"/>
            <a:ext cx="27000" cy="621360"/>
          </a:xfrm>
          <a:prstGeom prst="rect">
            <a:avLst/>
          </a:prstGeom>
          <a:solidFill>
            <a:srgbClr val="ffffff"/>
          </a:solidFill>
        </p:spPr>
      </p:sp>
      <p:sp>
        <p:nvSpPr>
          <p:cNvPr id="38" name="CustomShape 10"/>
          <p:cNvSpPr/>
          <p:nvPr/>
        </p:nvSpPr>
        <p:spPr>
          <a:xfrm>
            <a:off x="9025560" y="-2160"/>
            <a:ext cx="8640" cy="621360"/>
          </a:xfrm>
          <a:prstGeom prst="rect">
            <a:avLst/>
          </a:prstGeom>
          <a:solidFill>
            <a:srgbClr val="ffffff"/>
          </a:solidFill>
        </p:spPr>
      </p:sp>
      <p:sp>
        <p:nvSpPr>
          <p:cNvPr id="39" name="CustomShape 11"/>
          <p:cNvSpPr/>
          <p:nvPr/>
        </p:nvSpPr>
        <p:spPr>
          <a:xfrm>
            <a:off x="8975520" y="-2160"/>
            <a:ext cx="27000" cy="621360"/>
          </a:xfrm>
          <a:prstGeom prst="rect">
            <a:avLst/>
          </a:prstGeom>
          <a:solidFill>
            <a:srgbClr val="ffffff"/>
          </a:solidFill>
        </p:spPr>
      </p:sp>
      <p:sp>
        <p:nvSpPr>
          <p:cNvPr id="40" name="CustomShape 12"/>
          <p:cNvSpPr/>
          <p:nvPr/>
        </p:nvSpPr>
        <p:spPr>
          <a:xfrm>
            <a:off x="8915760" y="360"/>
            <a:ext cx="54360" cy="585000"/>
          </a:xfrm>
          <a:prstGeom prst="rect">
            <a:avLst/>
          </a:prstGeom>
          <a:solidFill>
            <a:srgbClr val="ffffff"/>
          </a:solidFill>
        </p:spPr>
      </p:sp>
      <p:sp>
        <p:nvSpPr>
          <p:cNvPr id="41" name="CustomShape 13"/>
          <p:cNvSpPr/>
          <p:nvPr/>
        </p:nvSpPr>
        <p:spPr>
          <a:xfrm>
            <a:off x="8873640" y="360"/>
            <a:ext cx="8640" cy="585000"/>
          </a:xfrm>
          <a:prstGeom prst="rect">
            <a:avLst/>
          </a:prstGeom>
          <a:solidFill>
            <a:srgbClr val="ffffff"/>
          </a:solidFill>
        </p:spPr>
      </p:sp>
      <p:sp>
        <p:nvSpPr>
          <p:cNvPr id="42" name="PlaceHolder 14"/>
          <p:cNvSpPr>
            <a:spLocks noGrp="1"/>
          </p:cNvSpPr>
          <p:nvPr>
            <p:ph type="title"/>
          </p:nvPr>
        </p:nvSpPr>
        <p:spPr>
          <a:xfrm>
            <a:off x="457200" y="1143000"/>
            <a:ext cx="8229240" cy="1066320"/>
          </a:xfrm>
          <a:prstGeom prst="rect">
            <a:avLst/>
          </a:prstGeom>
        </p:spPr>
        <p:txBody>
          <a:bodyPr bIns="45000" lIns="90000" rIns="90000" tIns="45000"/>
          <a:p>
            <a:r>
              <a:rPr lang="en-US" sz="4000">
                <a:solidFill>
                  <a:srgbClr val="424456"/>
                </a:solidFill>
                <a:latin typeface="Trebuchet MS"/>
              </a:rPr>
              <a:t>Click to edit the title text formatClick to edit Master title style</a:t>
            </a:r>
            <a:endParaRPr/>
          </a:p>
        </p:txBody>
      </p:sp>
      <p:sp>
        <p:nvSpPr>
          <p:cNvPr id="43" name="PlaceHolder 15"/>
          <p:cNvSpPr>
            <a:spLocks noGrp="1"/>
          </p:cNvSpPr>
          <p:nvPr>
            <p:ph type="body"/>
          </p:nvPr>
        </p:nvSpPr>
        <p:spPr>
          <a:xfrm>
            <a:off x="457200" y="2249280"/>
            <a:ext cx="8229240" cy="4324680"/>
          </a:xfrm>
          <a:prstGeom prst="rect">
            <a:avLst/>
          </a:prstGeom>
        </p:spPr>
        <p:txBody>
          <a:bodyPr bIns="45000" lIns="90000" rIns="90000" tIns="45000"/>
          <a:p>
            <a:pPr>
              <a:buSzPct val="45000"/>
              <a:buFont typeface="StarSymbol"/>
              <a:buChar char=""/>
            </a:pPr>
            <a:r>
              <a:rPr lang="en-US" sz="2800">
                <a:solidFill>
                  <a:srgbClr val="000000"/>
                </a:solidFill>
                <a:latin typeface="Georgia"/>
              </a:rPr>
              <a:t>Click to edit the outline text format</a:t>
            </a:r>
            <a:endParaRPr/>
          </a:p>
          <a:p>
            <a:pPr lvl="1">
              <a:buSzPct val="45000"/>
              <a:buFont typeface="StarSymbol"/>
              <a:buChar char=""/>
            </a:pPr>
            <a:r>
              <a:rPr lang="en-US" sz="2800">
                <a:solidFill>
                  <a:srgbClr val="000000"/>
                </a:solidFill>
                <a:latin typeface="Georgia"/>
              </a:rPr>
              <a:t>Second Outline Level</a:t>
            </a:r>
            <a:endParaRPr/>
          </a:p>
          <a:p>
            <a:pPr lvl="2">
              <a:buSzPct val="75000"/>
              <a:buFont typeface="StarSymbol"/>
              <a:buChar char=""/>
            </a:pPr>
            <a:r>
              <a:rPr lang="en-US" sz="2800">
                <a:solidFill>
                  <a:srgbClr val="000000"/>
                </a:solidFill>
                <a:latin typeface="Georgia"/>
              </a:rPr>
              <a:t>Third Outline Level</a:t>
            </a:r>
            <a:endParaRPr/>
          </a:p>
          <a:p>
            <a:pPr lvl="3">
              <a:buSzPct val="45000"/>
              <a:buFont typeface="StarSymbol"/>
              <a:buChar char=""/>
            </a:pPr>
            <a:r>
              <a:rPr lang="en-US" sz="2800">
                <a:solidFill>
                  <a:srgbClr val="000000"/>
                </a:solidFill>
                <a:latin typeface="Georgia"/>
              </a:rPr>
              <a:t>Fourth Outline Level</a:t>
            </a:r>
            <a:endParaRPr/>
          </a:p>
          <a:p>
            <a:pPr lvl="4">
              <a:buSzPct val="75000"/>
              <a:buFont typeface="StarSymbol"/>
              <a:buChar char=""/>
            </a:pPr>
            <a:r>
              <a:rPr lang="en-US" sz="2800">
                <a:solidFill>
                  <a:srgbClr val="000000"/>
                </a:solidFill>
                <a:latin typeface="Georgia"/>
              </a:rPr>
              <a:t>Fifth Outline Level</a:t>
            </a:r>
            <a:endParaRPr/>
          </a:p>
          <a:p>
            <a:pPr lvl="5">
              <a:buSzPct val="45000"/>
              <a:buFont typeface="StarSymbol"/>
              <a:buChar char=""/>
            </a:pPr>
            <a:r>
              <a:rPr lang="en-US" sz="2800">
                <a:solidFill>
                  <a:srgbClr val="000000"/>
                </a:solidFill>
                <a:latin typeface="Georgia"/>
              </a:rPr>
              <a:t>Sixth Outline Level</a:t>
            </a:r>
            <a:endParaRPr/>
          </a:p>
          <a:p>
            <a:pPr lvl="6">
              <a:buSzPct val="45000"/>
              <a:buFont typeface="StarSymbol"/>
              <a:buChar char=""/>
            </a:pPr>
            <a:r>
              <a:rPr lang="en-US" sz="2800">
                <a:solidFill>
                  <a:srgbClr val="000000"/>
                </a:solidFill>
                <a:latin typeface="Georgia"/>
              </a:rPr>
              <a:t>Seventh Outline Level</a:t>
            </a:r>
            <a:endParaRPr/>
          </a:p>
          <a:p>
            <a:pPr lvl="7">
              <a:buSzPct val="45000"/>
              <a:buFont typeface="StarSymbol"/>
              <a:buChar char=""/>
            </a:pPr>
            <a:r>
              <a:rPr lang="en-US" sz="2800">
                <a:solidFill>
                  <a:srgbClr val="000000"/>
                </a:solidFill>
                <a:latin typeface="Georgia"/>
              </a:rPr>
              <a:t>Eighth Outline Level</a:t>
            </a:r>
            <a:endParaRPr/>
          </a:p>
          <a:p>
            <a:pPr>
              <a:buSzPct val="45000"/>
              <a:buFont typeface="Georgia"/>
              <a:buChar char="•"/>
            </a:pPr>
            <a:r>
              <a:rPr lang="en-US" sz="2800">
                <a:solidFill>
                  <a:srgbClr val="000000"/>
                </a:solidFill>
                <a:latin typeface="Georgia"/>
              </a:rPr>
              <a:t>Ninth Outline LevelClick to edit Master text styles</a:t>
            </a:r>
            <a:endParaRPr/>
          </a:p>
          <a:p>
            <a:pPr lvl="1">
              <a:buSzPct val="45000"/>
              <a:buFont typeface="Georgia"/>
              <a:buChar char="▫"/>
            </a:pPr>
            <a:r>
              <a:rPr lang="en-US" sz="2600">
                <a:solidFill>
                  <a:srgbClr val="438086"/>
                </a:solidFill>
                <a:latin typeface="Georgia"/>
              </a:rPr>
              <a:t>Second level</a:t>
            </a:r>
            <a:endParaRPr/>
          </a:p>
          <a:p>
            <a:pPr lvl="1">
              <a:buSzPct val="45000"/>
              <a:buFont typeface="Georgia"/>
              <a:buChar char="▫"/>
            </a:pPr>
            <a:r>
              <a:rPr lang="en-US" sz="2400">
                <a:solidFill>
                  <a:srgbClr val="53548a"/>
                </a:solidFill>
                <a:latin typeface="Georgia"/>
              </a:rPr>
              <a:t>Third level</a:t>
            </a:r>
            <a:endParaRPr/>
          </a:p>
          <a:p>
            <a:pPr lvl="2">
              <a:buSzPct val="75000"/>
              <a:buFont typeface="Wingdings 2"/>
              <a:buChar char=""/>
            </a:pPr>
            <a:r>
              <a:rPr lang="en-US" sz="2200">
                <a:solidFill>
                  <a:srgbClr val="53548a"/>
                </a:solidFill>
                <a:latin typeface="Georgia"/>
              </a:rPr>
              <a:t>Fourth level</a:t>
            </a:r>
            <a:endParaRPr/>
          </a:p>
          <a:p>
            <a:pPr lvl="3">
              <a:buSzPct val="45000"/>
              <a:buFont typeface="Wingdings 2"/>
              <a:buChar char=""/>
            </a:pPr>
            <a:r>
              <a:rPr lang="en-US" sz="2000">
                <a:solidFill>
                  <a:srgbClr val="a04da3"/>
                </a:solidFill>
                <a:latin typeface="Georgia"/>
              </a:rPr>
              <a:t>Fifth level</a:t>
            </a:r>
            <a:endParaRPr/>
          </a:p>
        </p:txBody>
      </p:sp>
      <p:sp>
        <p:nvSpPr>
          <p:cNvPr id="44" name="PlaceHolder 16"/>
          <p:cNvSpPr>
            <a:spLocks noGrp="1"/>
          </p:cNvSpPr>
          <p:nvPr>
            <p:ph type="dt"/>
          </p:nvPr>
        </p:nvSpPr>
        <p:spPr>
          <a:xfrm>
            <a:off x="6586560" y="612720"/>
            <a:ext cx="956880" cy="456840"/>
          </a:xfrm>
          <a:prstGeom prst="rect">
            <a:avLst/>
          </a:prstGeom>
        </p:spPr>
        <p:txBody>
          <a:bodyPr bIns="45000" lIns="90000" rIns="90000" tIns="45000"/>
          <a:p>
            <a:r>
              <a:rPr lang="en-US" sz="800">
                <a:solidFill>
                  <a:srgbClr val="438086"/>
                </a:solidFill>
                <a:latin typeface="Georgia"/>
              </a:rPr>
              <a:t>10/23/11</a:t>
            </a:r>
            <a:endParaRPr/>
          </a:p>
        </p:txBody>
      </p:sp>
      <p:sp>
        <p:nvSpPr>
          <p:cNvPr id="45" name="TextShape 17"/>
          <p:cNvSpPr txBox="1"/>
          <p:nvPr/>
        </p:nvSpPr>
        <p:spPr>
          <a:xfrm>
            <a:off x="5257800" y="612720"/>
            <a:ext cx="1325520" cy="456840"/>
          </a:xfrm>
          <a:prstGeom prst="rect">
            <a:avLst/>
          </a:prstGeom>
        </p:spPr>
      </p:sp>
      <p:sp>
        <p:nvSpPr>
          <p:cNvPr id="46" name="PlaceHolder 18"/>
          <p:cNvSpPr>
            <a:spLocks noGrp="1"/>
          </p:cNvSpPr>
          <p:nvPr>
            <p:ph type="sldNum"/>
          </p:nvPr>
        </p:nvSpPr>
        <p:spPr>
          <a:xfrm>
            <a:off x="8174880" y="2160"/>
            <a:ext cx="761760" cy="365400"/>
          </a:xfrm>
          <a:prstGeom prst="rect">
            <a:avLst/>
          </a:prstGeom>
        </p:spPr>
        <p:txBody>
          <a:bodyPr bIns="45000" lIns="90000" rIns="90000" tIns="45000"/>
          <a:p>
            <a:fld id="{F111F1C1-D171-41F1-8131-41E171C1E161}" type="slidenum">
              <a:rPr lang="en-US">
                <a:solidFill>
                  <a:srgbClr val="ffffff"/>
                </a:solidFill>
                <a:latin typeface="Georgia"/>
              </a:rPr>
              <a:t>&lt;number&gt;</a:t>
            </a:fld>
            <a:endParaRPr/>
          </a:p>
        </p:txBody>
      </p:sp>
    </p:spTree>
  </p:cSld>
  <p:clrMap accent1="accent1" accent2="accent2" accent3="accent3" accent4="accent4" accent5="accent5" accent6="accent6" bg1="lt1" bg2="lt2" folHlink="folHlink" hlink="hlink" tx1="dk1" tx2="dk2"/>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457200" y="2401920"/>
            <a:ext cx="8457840" cy="1469520"/>
          </a:xfrm>
          <a:prstGeom prst="rect">
            <a:avLst/>
          </a:prstGeom>
        </p:spPr>
        <p:txBody>
          <a:bodyPr bIns="45000" lIns="90000" rIns="90000" tIns="45000"/>
          <a:p>
            <a:r>
              <a:rPr lang="en-US" sz="4400">
                <a:solidFill>
                  <a:srgbClr val="ffffff"/>
                </a:solidFill>
                <a:latin typeface="Trebuchet MS"/>
              </a:rPr>
              <a:t>Right Hemisphere Damage</a:t>
            </a:r>
            <a:endParaRPr/>
          </a:p>
        </p:txBody>
      </p:sp>
      <p:sp>
        <p:nvSpPr>
          <p:cNvPr id="53" name="TextShape 2"/>
          <p:cNvSpPr txBox="1"/>
          <p:nvPr/>
        </p:nvSpPr>
        <p:spPr>
          <a:xfrm>
            <a:off x="457200" y="3899880"/>
            <a:ext cx="4952520" cy="1752120"/>
          </a:xfrm>
          <a:prstGeom prst="rect">
            <a:avLst/>
          </a:prstGeom>
        </p:spPr>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457200" y="642960"/>
            <a:ext cx="8229240" cy="5931360"/>
          </a:xfrm>
          <a:prstGeom prst="rect">
            <a:avLst/>
          </a:prstGeom>
        </p:spPr>
        <p:txBody>
          <a:bodyPr bIns="45000" lIns="90000" rIns="90000" tIns="45000"/>
          <a:p>
            <a:r>
              <a:rPr lang="en-US"/>
              <a:t>2 tenets of this theory:</a:t>
            </a:r>
            <a:endParaRPr/>
          </a:p>
          <a:p>
            <a:pPr>
              <a:buSzPct val="45000"/>
              <a:buFont typeface="StarSymbol"/>
              <a:buAutoNum type="arabicParenR"/>
            </a:pPr>
            <a:r>
              <a:rPr lang="en-US"/>
              <a:t>The representation of space and spatial relations is mapped topographically across two hemisphere.</a:t>
            </a:r>
            <a:endParaRPr/>
          </a:p>
          <a:p>
            <a:pPr>
              <a:buSzPct val="45000"/>
              <a:buFont typeface="StarSymbol"/>
              <a:buAutoNum type="arabicParenR"/>
            </a:pPr>
            <a:r>
              <a:rPr lang="en-US"/>
              <a:t>The contralesional half of the mental representation is  under represented  in patients with neglect, therefore left half is under represented therefore there is no  expectation of the event occurring there</a:t>
            </a:r>
            <a:endParaRPr/>
          </a:p>
          <a:p>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457200" y="785880"/>
            <a:ext cx="8229240" cy="5788440"/>
          </a:xfrm>
          <a:prstGeom prst="rect">
            <a:avLst/>
          </a:prstGeom>
        </p:spPr>
        <p:txBody>
          <a:bodyPr bIns="45000" lIns="90000" rIns="90000" tIns="45000"/>
          <a:p>
            <a:r>
              <a:rPr lang="en-US"/>
              <a:t>Dorricchi et al 1990- while sleeping neglect patients have reduced eye movement towards contralesional side, which was otherwise possible= suggesting that in neglect the mental representation is affected</a:t>
            </a:r>
            <a:endParaRPr/>
          </a:p>
          <a:p>
            <a:r>
              <a:rPr lang="en-US"/>
              <a:t>But there are some patients who neglect the left half of the mental images, but perform on task where they are required to consider left half of external image. These dissociation suggest that neglect may operate on more than 1 mechanism for spatial construct</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57200" y="1143000"/>
            <a:ext cx="8229240" cy="1066320"/>
          </a:xfrm>
          <a:prstGeom prst="rect">
            <a:avLst/>
          </a:prstGeom>
        </p:spPr>
      </p:sp>
      <p:sp>
        <p:nvSpPr>
          <p:cNvPr id="82" name="TextShape 2"/>
          <p:cNvSpPr txBox="1"/>
          <p:nvPr/>
        </p:nvSpPr>
        <p:spPr>
          <a:xfrm>
            <a:off x="457200" y="2249280"/>
            <a:ext cx="8229240" cy="4324680"/>
          </a:xfrm>
          <a:prstGeom prst="rect">
            <a:avLst/>
          </a:prstGeom>
        </p:spPr>
        <p:txBody>
          <a:bodyPr bIns="45000" lIns="90000" rIns="90000" tIns="45000"/>
          <a:p>
            <a:r>
              <a:rPr lang="en-US"/>
              <a:t>Coslett 1997- 1 mechanism for external scanning and another for internal scanning ----both can be disrupted independent of one another.</a:t>
            </a:r>
            <a:endParaRPr/>
          </a:p>
          <a:p>
            <a:r>
              <a:rPr lang="en-US"/>
              <a:t>So some patient may show neglect in internal images but not on visual spatial task</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1143000"/>
            <a:ext cx="8229240" cy="1066320"/>
          </a:xfrm>
          <a:prstGeom prst="rect">
            <a:avLst/>
          </a:prstGeom>
        </p:spPr>
        <p:txBody>
          <a:bodyPr bIns="45000" lIns="90000" rIns="90000" tIns="45000"/>
          <a:p>
            <a:r>
              <a:rPr lang="en-US" sz="4000">
                <a:solidFill>
                  <a:srgbClr val="424456"/>
                </a:solidFill>
                <a:latin typeface="Trebuchet MS"/>
              </a:rPr>
              <a:t>Attention theory</a:t>
            </a:r>
            <a:endParaRPr/>
          </a:p>
        </p:txBody>
      </p:sp>
      <p:sp>
        <p:nvSpPr>
          <p:cNvPr id="84" name="TextShape 2"/>
          <p:cNvSpPr txBox="1"/>
          <p:nvPr/>
        </p:nvSpPr>
        <p:spPr>
          <a:xfrm>
            <a:off x="457200" y="2249280"/>
            <a:ext cx="8229240" cy="4324680"/>
          </a:xfrm>
          <a:prstGeom prst="rect">
            <a:avLst/>
          </a:prstGeom>
        </p:spPr>
        <p:txBody>
          <a:bodyPr bIns="45000" lIns="90000" rIns="90000" tIns="45000"/>
          <a:p>
            <a:r>
              <a:rPr lang="en-US"/>
              <a:t>This is supported by the fact: that when client is asked to attend to the left side of the stimuli ---neglect is reduced regardless of task</a:t>
            </a:r>
            <a:endParaRPr/>
          </a:p>
          <a:p>
            <a:r>
              <a:rPr lang="en-US"/>
              <a:t>But no 1 type of attentional deficit can explain all aspect of neglect</a:t>
            </a:r>
            <a:endParaRPr/>
          </a:p>
        </p:txBody>
      </p:sp>
      <p:sp>
        <p:nvSpPr>
          <p:cNvPr id="85" name="CustomShape 3"/>
          <p:cNvSpPr/>
          <p:nvPr/>
        </p:nvSpPr>
        <p:spPr>
          <a:xfrm>
            <a:off x="1071360" y="4572000"/>
            <a:ext cx="2428560" cy="499680"/>
          </a:xfrm>
          <a:prstGeom prst="roundRect">
            <a:avLst>
              <a:gd fmla="val 3600" name="adj"/>
            </a:avLst>
          </a:prstGeom>
          <a:solidFill>
            <a:srgbClr val="53548a"/>
          </a:solidFill>
          <a:ln w="19080">
            <a:solidFill>
              <a:srgbClr val="3d3e66"/>
            </a:solidFill>
            <a:round/>
          </a:ln>
        </p:spPr>
        <p:txBody>
          <a:bodyPr anchor="ctr" bIns="45000" lIns="90000" rIns="90000" tIns="45000"/>
          <a:p>
            <a:pPr algn="ctr"/>
            <a:r>
              <a:rPr lang="en-US" sz="2000">
                <a:solidFill>
                  <a:srgbClr val="000000"/>
                </a:solidFill>
                <a:latin typeface="Georgia"/>
              </a:rPr>
              <a:t>Arousal and orienting</a:t>
            </a:r>
            <a:endParaRPr/>
          </a:p>
        </p:txBody>
      </p:sp>
      <p:sp>
        <p:nvSpPr>
          <p:cNvPr id="86" name="CustomShape 4"/>
          <p:cNvSpPr/>
          <p:nvPr/>
        </p:nvSpPr>
        <p:spPr>
          <a:xfrm>
            <a:off x="1071360" y="5214960"/>
            <a:ext cx="2428560" cy="571320"/>
          </a:xfrm>
          <a:prstGeom prst="roundRect">
            <a:avLst>
              <a:gd fmla="val 3600" name="adj"/>
            </a:avLst>
          </a:prstGeom>
          <a:solidFill>
            <a:srgbClr val="53548a"/>
          </a:solidFill>
          <a:ln w="19080">
            <a:solidFill>
              <a:srgbClr val="3d3e66"/>
            </a:solidFill>
            <a:round/>
          </a:ln>
        </p:spPr>
        <p:txBody>
          <a:bodyPr anchor="ctr" bIns="45000" lIns="90000" rIns="90000" tIns="45000"/>
          <a:p>
            <a:pPr algn="ctr"/>
            <a:r>
              <a:rPr lang="en-US" sz="2000">
                <a:solidFill>
                  <a:srgbClr val="000000"/>
                </a:solidFill>
                <a:latin typeface="Georgia"/>
              </a:rPr>
              <a:t>Vigilance </a:t>
            </a:r>
            <a:endParaRPr/>
          </a:p>
        </p:txBody>
      </p:sp>
      <p:sp>
        <p:nvSpPr>
          <p:cNvPr id="87" name="CustomShape 5"/>
          <p:cNvSpPr/>
          <p:nvPr/>
        </p:nvSpPr>
        <p:spPr>
          <a:xfrm>
            <a:off x="1071360" y="6000840"/>
            <a:ext cx="2499840" cy="571320"/>
          </a:xfrm>
          <a:prstGeom prst="roundRect">
            <a:avLst>
              <a:gd fmla="val 3600" name="adj"/>
            </a:avLst>
          </a:prstGeom>
          <a:solidFill>
            <a:srgbClr val="53548a"/>
          </a:solidFill>
          <a:ln w="19080">
            <a:solidFill>
              <a:srgbClr val="3d3e66"/>
            </a:solidFill>
            <a:round/>
          </a:ln>
        </p:spPr>
        <p:txBody>
          <a:bodyPr anchor="ctr" bIns="45000" lIns="90000" rIns="90000" tIns="45000"/>
          <a:p>
            <a:pPr algn="ctr"/>
            <a:r>
              <a:rPr lang="en-US" sz="2000">
                <a:solidFill>
                  <a:srgbClr val="000000"/>
                </a:solidFill>
                <a:latin typeface="Georgia"/>
              </a:rPr>
              <a:t>Selection and intention</a:t>
            </a:r>
            <a:endParaRPr/>
          </a:p>
        </p:txBody>
      </p:sp>
      <p:sp>
        <p:nvSpPr>
          <p:cNvPr id="88" name="CustomShape 6"/>
          <p:cNvSpPr/>
          <p:nvPr/>
        </p:nvSpPr>
        <p:spPr>
          <a:xfrm>
            <a:off x="6143760" y="4786200"/>
            <a:ext cx="2499840" cy="1499760"/>
          </a:xfrm>
          <a:prstGeom prst="roundRect">
            <a:avLst>
              <a:gd fmla="val 3600" name="adj"/>
            </a:avLst>
          </a:prstGeom>
          <a:solidFill>
            <a:srgbClr val="53548a"/>
          </a:solidFill>
          <a:ln w="19080">
            <a:solidFill>
              <a:srgbClr val="3d3e66"/>
            </a:solidFill>
            <a:round/>
          </a:ln>
        </p:spPr>
        <p:txBody>
          <a:bodyPr anchor="ctr" bIns="45000" lIns="90000" rIns="90000" tIns="45000"/>
          <a:p>
            <a:pPr algn="ctr"/>
            <a:r>
              <a:rPr lang="en-US">
                <a:solidFill>
                  <a:srgbClr val="000000"/>
                </a:solidFill>
                <a:latin typeface="Georgia"/>
              </a:rPr>
              <a:t>Impact on spatial attention</a:t>
            </a:r>
            <a:endParaRPr/>
          </a:p>
        </p:txBody>
      </p:sp>
      <p:cxnSp>
        <p:nvCxnSpPr>
          <p:cNvPr id="89" name="Line 7"/>
          <p:cNvCxnSpPr/>
          <p:nvPr/>
        </p:nvCxnSpPr>
        <p:spPr>
          <a:xfrm>
            <a:off x="3500280" y="4821840"/>
            <a:ext cx="2643480" cy="714600"/>
          </a:xfrm>
          <a:prstGeom prst="straightConnector1">
            <a:avLst/>
          </a:prstGeom>
          <a:ln w="9360">
            <a:solidFill>
              <a:srgbClr val="53548a"/>
            </a:solidFill>
            <a:round/>
            <a:tailEnd len="med" type="triangle" w="med"/>
          </a:ln>
        </p:spPr>
      </p:cxnSp>
      <p:cxnSp>
        <p:nvCxnSpPr>
          <p:cNvPr id="90" name="Line 8"/>
          <p:cNvCxnSpPr/>
          <p:nvPr/>
        </p:nvCxnSpPr>
        <p:spPr>
          <a:xfrm>
            <a:off x="3500280" y="5500440"/>
            <a:ext cx="2643480" cy="36000"/>
          </a:xfrm>
          <a:prstGeom prst="straightConnector1">
            <a:avLst/>
          </a:prstGeom>
          <a:ln w="9360">
            <a:solidFill>
              <a:srgbClr val="53548a"/>
            </a:solidFill>
            <a:round/>
            <a:tailEnd len="med" type="triangle" w="med"/>
          </a:ln>
        </p:spPr>
      </p:cxnSp>
      <p:cxnSp>
        <p:nvCxnSpPr>
          <p:cNvPr id="91" name="Line 9"/>
          <p:cNvCxnSpPr/>
          <p:nvPr/>
        </p:nvCxnSpPr>
        <p:spPr>
          <a:xfrm flipV="1">
            <a:off x="3571560" y="5536080"/>
            <a:ext cx="2572200" cy="750600"/>
          </a:xfrm>
          <a:prstGeom prst="straightConnector1">
            <a:avLst/>
          </a:prstGeom>
          <a:ln w="9360">
            <a:solidFill>
              <a:srgbClr val="53548a"/>
            </a:solidFill>
            <a:round/>
            <a:tailEnd len="med" type="triangle" w="med"/>
          </a:ln>
        </p:spPr>
      </p:cxn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642960"/>
            <a:ext cx="8229240" cy="5931360"/>
          </a:xfrm>
          <a:prstGeom prst="rect">
            <a:avLst/>
          </a:prstGeom>
        </p:spPr>
        <p:txBody>
          <a:bodyPr bIns="45000" lIns="90000" rIns="90000" tIns="45000"/>
          <a:p>
            <a:r>
              <a:rPr lang="en-US"/>
              <a:t>Different type of neglect represent deficits in separate component of attentional system</a:t>
            </a:r>
            <a:endParaRPr/>
          </a:p>
          <a:p>
            <a:r>
              <a:rPr lang="en-US"/>
              <a:t>Attention theory:</a:t>
            </a:r>
            <a:endParaRPr/>
          </a:p>
          <a:p>
            <a:r>
              <a:rPr lang="en-US"/>
              <a:t>Orienting bias theory- impairment in orienting attention</a:t>
            </a:r>
            <a:endParaRPr/>
          </a:p>
          <a:p>
            <a:r>
              <a:rPr lang="en-US"/>
              <a:t>Directed attention theory- neglect is more general attentional impairment </a:t>
            </a:r>
            <a:endParaRPr/>
          </a:p>
          <a:p>
            <a:endParaRPr/>
          </a:p>
          <a:p>
            <a:r>
              <a:rPr lang="en-US"/>
              <a:t>Out of both the theories (RT and AT)= attention theories are better in explaining the severity of neglect in RHD more than LHD</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0" y="571320"/>
            <a:ext cx="9143640" cy="1918800"/>
          </a:xfrm>
          <a:prstGeom prst="rect">
            <a:avLst/>
          </a:prstGeom>
        </p:spPr>
        <p:txBody>
          <a:bodyPr bIns="45000" lIns="90000" rIns="90000" tIns="45000"/>
          <a:p>
            <a:r>
              <a:rPr lang="en-US" sz="4000">
                <a:solidFill>
                  <a:srgbClr val="424456"/>
                </a:solidFill>
                <a:latin typeface="Trebuchet MS"/>
              </a:rPr>
              <a:t>Cognitive communicative disorder in RHD- Mary Boyle and Shari Strikowsky- Harvey</a:t>
            </a: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457200" y="1143000"/>
            <a:ext cx="8229240" cy="1066320"/>
          </a:xfrm>
          <a:prstGeom prst="rect">
            <a:avLst/>
          </a:prstGeom>
        </p:spPr>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57200" y="1143000"/>
            <a:ext cx="8229240" cy="1918800"/>
          </a:xfrm>
          <a:prstGeom prst="rect">
            <a:avLst/>
          </a:prstGeom>
        </p:spPr>
        <p:txBody>
          <a:bodyPr bIns="45000" lIns="90000" rIns="90000" tIns="45000"/>
          <a:p>
            <a:r>
              <a:rPr lang="en-US" sz="4000">
                <a:solidFill>
                  <a:srgbClr val="424456"/>
                </a:solidFill>
                <a:latin typeface="Trebuchet MS"/>
              </a:rPr>
              <a:t>Factors contributing to deficits in processing alternate meaning</a:t>
            </a:r>
            <a:endParaRPr/>
          </a:p>
        </p:txBody>
      </p:sp>
      <p:sp>
        <p:nvSpPr>
          <p:cNvPr id="96" name="TextShape 2"/>
          <p:cNvSpPr txBox="1"/>
          <p:nvPr/>
        </p:nvSpPr>
        <p:spPr>
          <a:xfrm>
            <a:off x="457200" y="2249280"/>
            <a:ext cx="8229240" cy="7142760"/>
          </a:xfrm>
          <a:prstGeom prst="rect">
            <a:avLst/>
          </a:prstGeom>
        </p:spPr>
        <p:txBody>
          <a:bodyPr bIns="45000" lIns="90000" rIns="90000" tIns="45000"/>
          <a:p>
            <a:r>
              <a:rPr lang="en-US"/>
              <a:t>Problems in accessing figurative forms of language, resolving ambiguities, revising original interpretation and generating alternate meaning------influenced by:</a:t>
            </a:r>
            <a:endParaRPr/>
          </a:p>
          <a:p>
            <a:r>
              <a:rPr lang="en-US"/>
              <a:t>The complexity of the inferences to be made</a:t>
            </a:r>
            <a:endParaRPr/>
          </a:p>
          <a:p>
            <a:r>
              <a:rPr lang="en-US"/>
              <a:t>The amount of effort required to link ideas together</a:t>
            </a:r>
            <a:endParaRPr/>
          </a:p>
          <a:p>
            <a:r>
              <a:rPr lang="en-US"/>
              <a:t>The amount of competing information in the environment</a:t>
            </a:r>
            <a:endParaRPr/>
          </a:p>
          <a:p>
            <a:r>
              <a:rPr lang="en-US"/>
              <a:t>The speed of processing required and the time allowed for revision</a:t>
            </a:r>
            <a:endParaRPr/>
          </a:p>
          <a:p>
            <a:r>
              <a:rPr lang="en-US"/>
              <a:t>Cognitive and attentional status of the patient</a:t>
            </a:r>
            <a:endParaRPr/>
          </a:p>
          <a:p>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57200" y="571320"/>
            <a:ext cx="8229240" cy="6002640"/>
          </a:xfrm>
          <a:prstGeom prst="rect">
            <a:avLst/>
          </a:prstGeom>
        </p:spPr>
        <p:txBody>
          <a:bodyPr bIns="45000" lIns="90000" rIns="90000" tIns="45000"/>
          <a:p>
            <a:r>
              <a:rPr lang="en-US"/>
              <a:t>This semantic deficit (reduced capacity to generate alternate meaning)may affect discourse processing in that alternate meaning are not activated during conversational speech and discourse task----------</a:t>
            </a:r>
            <a:endParaRPr/>
          </a:p>
          <a:p>
            <a:r>
              <a:rPr lang="en-US"/>
              <a:t>Impact of attentional and cognitive impairment</a:t>
            </a:r>
            <a:endParaRPr/>
          </a:p>
          <a:p>
            <a:r>
              <a:rPr lang="en-US"/>
              <a:t>Rigidity</a:t>
            </a:r>
            <a:endParaRPr/>
          </a:p>
          <a:p>
            <a:r>
              <a:rPr lang="en-US"/>
              <a:t>Activation deficits</a:t>
            </a:r>
            <a:endParaRPr/>
          </a:p>
          <a:p>
            <a:r>
              <a:rPr lang="en-US"/>
              <a:t>Suppression deficits</a:t>
            </a: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57200" y="1143000"/>
            <a:ext cx="8229240" cy="1066320"/>
          </a:xfrm>
          <a:prstGeom prst="rect">
            <a:avLst/>
          </a:prstGeom>
        </p:spPr>
      </p:sp>
      <p:sp>
        <p:nvSpPr>
          <p:cNvPr id="99" name="TextShape 2"/>
          <p:cNvSpPr txBox="1"/>
          <p:nvPr/>
        </p:nvSpPr>
        <p:spPr>
          <a:xfrm>
            <a:off x="457200" y="2249280"/>
            <a:ext cx="8229240" cy="4324680"/>
          </a:xfrm>
          <a:prstGeom prst="rect">
            <a:avLst/>
          </a:prstGeom>
        </p:spPr>
        <p:txBody>
          <a:bodyPr bIns="45000" lIns="90000" rIns="90000" tIns="45000"/>
          <a:p>
            <a:r>
              <a:rPr lang="en-US" u="sng"/>
              <a:t>Impact of attentional and cognitive impairment</a:t>
            </a:r>
            <a:endParaRPr/>
          </a:p>
          <a:p>
            <a:r>
              <a:rPr b="1" lang="en-US"/>
              <a:t>Neglect</a:t>
            </a:r>
            <a:r>
              <a:rPr lang="en-US"/>
              <a:t>-general decline in cognitive reasoning</a:t>
            </a:r>
            <a:endParaRPr/>
          </a:p>
          <a:p>
            <a:endParaRPr/>
          </a:p>
          <a:p>
            <a:r>
              <a:rPr b="1" lang="en-US"/>
              <a:t>Working memory </a:t>
            </a:r>
            <a:r>
              <a:rPr lang="en-US"/>
              <a:t>(this is considered as a measure of the amount of activation allocated to support information processing and storage concurrently).</a:t>
            </a:r>
            <a:endParaRPr/>
          </a:p>
          <a:p>
            <a:r>
              <a:rPr lang="en-US"/>
              <a:t>In RHD-WM problem is not associated with simpler inferential stimuli </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457200" y="1143000"/>
            <a:ext cx="8229240" cy="1066320"/>
          </a:xfrm>
          <a:prstGeom prst="rect">
            <a:avLst/>
          </a:prstGeom>
        </p:spPr>
        <p:txBody>
          <a:bodyPr bIns="45000" lIns="90000" rIns="90000" tIns="45000"/>
          <a:p>
            <a:r>
              <a:rPr lang="en-US" sz="4000">
                <a:solidFill>
                  <a:srgbClr val="424456"/>
                </a:solidFill>
                <a:latin typeface="Trebuchet MS"/>
              </a:rPr>
              <a:t>Role of RH in attention</a:t>
            </a:r>
            <a:endParaRPr/>
          </a:p>
        </p:txBody>
      </p:sp>
      <p:sp>
        <p:nvSpPr>
          <p:cNvPr id="55" name="TextShape 2"/>
          <p:cNvSpPr txBox="1"/>
          <p:nvPr/>
        </p:nvSpPr>
        <p:spPr>
          <a:xfrm>
            <a:off x="457200" y="2249280"/>
            <a:ext cx="8229240" cy="4324680"/>
          </a:xfrm>
          <a:prstGeom prst="rect">
            <a:avLst/>
          </a:prstGeom>
        </p:spPr>
        <p:txBody>
          <a:bodyPr bIns="45000" lIns="90000" rIns="90000" tIns="45000"/>
          <a:p>
            <a:r>
              <a:rPr lang="en-US"/>
              <a:t>Fact about attention orienting__________</a:t>
            </a:r>
            <a:endParaRPr/>
          </a:p>
          <a:p>
            <a:r>
              <a:rPr lang="en-US"/>
              <a:t>And U/L brain damage-disrupt the balance</a:t>
            </a:r>
            <a:endParaRPr/>
          </a:p>
          <a:p>
            <a:r>
              <a:rPr lang="en-US"/>
              <a:t>RHD vs. LHD</a:t>
            </a:r>
            <a:endParaRPr/>
          </a:p>
          <a:p>
            <a:r>
              <a:rPr lang="en-US"/>
              <a:t>Different hypothesis:</a:t>
            </a:r>
            <a:endParaRPr/>
          </a:p>
          <a:p>
            <a:pPr lvl="1">
              <a:buSzPct val="45000"/>
              <a:buFont typeface="Wingdings"/>
              <a:buChar char="Ø"/>
            </a:pPr>
            <a:r>
              <a:rPr lang="en-US"/>
              <a:t>LH dominance hypothesis</a:t>
            </a:r>
            <a:endParaRPr/>
          </a:p>
          <a:p>
            <a:pPr lvl="1">
              <a:buSzPct val="45000"/>
              <a:buFont typeface="Wingdings"/>
              <a:buChar char="Ø"/>
            </a:pPr>
            <a:r>
              <a:rPr lang="en-US"/>
              <a:t>RH dominance hypothesis</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57200" y="714240"/>
            <a:ext cx="8229240" cy="5859720"/>
          </a:xfrm>
          <a:prstGeom prst="rect">
            <a:avLst/>
          </a:prstGeom>
        </p:spPr>
        <p:txBody>
          <a:bodyPr bIns="45000" lIns="90000" rIns="90000" tIns="45000"/>
          <a:p>
            <a:r>
              <a:rPr lang="en-US"/>
              <a:t>Tompkin et al 1994:reduced cognitive capacity/reduced or misallocated attentional resources ----influence performance in 2 ways:</a:t>
            </a:r>
            <a:endParaRPr/>
          </a:p>
          <a:p>
            <a:pPr>
              <a:buSzPct val="45000"/>
              <a:buFont typeface="StarSymbol"/>
              <a:buAutoNum type="arabicParenR"/>
            </a:pPr>
            <a:r>
              <a:rPr lang="en-US"/>
              <a:t>Fewer resources interfere with building initial representation (further analysis)</a:t>
            </a:r>
            <a:endParaRPr/>
          </a:p>
          <a:p>
            <a:pPr>
              <a:buSzPct val="45000"/>
              <a:buFont typeface="StarSymbol"/>
              <a:buAutoNum type="arabicParenR"/>
            </a:pPr>
            <a:r>
              <a:rPr lang="en-US"/>
              <a:t>Patient may form adequate representation but have problem further down the line where further computation is effected-----bridging inference or revising initial representation.</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457200" y="1143000"/>
            <a:ext cx="8229240" cy="1066320"/>
          </a:xfrm>
          <a:prstGeom prst="rect">
            <a:avLst/>
          </a:prstGeom>
        </p:spPr>
      </p:sp>
      <p:sp>
        <p:nvSpPr>
          <p:cNvPr id="102" name="TextShape 2"/>
          <p:cNvSpPr txBox="1"/>
          <p:nvPr/>
        </p:nvSpPr>
        <p:spPr>
          <a:xfrm>
            <a:off x="457200" y="2249280"/>
            <a:ext cx="8229240" cy="4324680"/>
          </a:xfrm>
          <a:prstGeom prst="rect">
            <a:avLst/>
          </a:prstGeom>
        </p:spPr>
        <p:txBody>
          <a:bodyPr bIns="45000" lIns="90000" rIns="90000" tIns="45000"/>
          <a:p>
            <a:r>
              <a:rPr lang="en-US" u="sng"/>
              <a:t>Rigidity </a:t>
            </a:r>
            <a:endParaRPr/>
          </a:p>
          <a:p>
            <a:r>
              <a:rPr lang="en-US"/>
              <a:t>=cognitive rigidity----less sensitive to new information.</a:t>
            </a:r>
            <a:endParaRPr/>
          </a:p>
          <a:p>
            <a:r>
              <a:rPr lang="en-US"/>
              <a:t>There are only few studies which investigate reduced flexibility as pertaining to difficulty conceiving alternate meaning</a:t>
            </a:r>
            <a:endParaRPr/>
          </a:p>
          <a:p>
            <a:r>
              <a:rPr lang="en-US"/>
              <a:t>RHD show inflexibility on linguistic task---”insertion task”</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457200" y="785880"/>
            <a:ext cx="8229240" cy="5788440"/>
          </a:xfrm>
          <a:prstGeom prst="rect">
            <a:avLst/>
          </a:prstGeom>
        </p:spPr>
        <p:txBody>
          <a:bodyPr bIns="45000" lIns="90000" rIns="90000" tIns="45000"/>
          <a:p>
            <a:r>
              <a:rPr lang="en-US" u="sng"/>
              <a:t>Activation deficit</a:t>
            </a:r>
            <a:endParaRPr/>
          </a:p>
          <a:p>
            <a:r>
              <a:rPr lang="en-US"/>
              <a:t>Failure to activate alternate meaning</a:t>
            </a:r>
            <a:endParaRPr/>
          </a:p>
          <a:p>
            <a:r>
              <a:rPr lang="en-US"/>
              <a:t>Beeman 1993, Brownell et al---</a:t>
            </a:r>
            <a:endParaRPr/>
          </a:p>
          <a:p>
            <a:r>
              <a:rPr lang="en-US"/>
              <a:t>RH- generate multiple, loosely connected, subordinate meaning</a:t>
            </a:r>
            <a:endParaRPr/>
          </a:p>
          <a:p>
            <a:r>
              <a:rPr lang="en-US"/>
              <a:t>LH- generate more familiar, tightly connected and dominant meaning.</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57200" y="642960"/>
            <a:ext cx="8229240" cy="6356160"/>
          </a:xfrm>
          <a:prstGeom prst="rect">
            <a:avLst/>
          </a:prstGeom>
        </p:spPr>
        <p:txBody>
          <a:bodyPr bIns="45000" lIns="90000" rIns="90000" tIns="45000"/>
          <a:p>
            <a:r>
              <a:rPr lang="en-US"/>
              <a:t>Research on NBD adults-both hemisphere use different coding strategy:</a:t>
            </a:r>
            <a:endParaRPr/>
          </a:p>
          <a:p>
            <a:r>
              <a:rPr lang="en-US"/>
              <a:t>RH: coarsely code information, broad based and diffuse processing----connect distant concept</a:t>
            </a:r>
            <a:endParaRPr/>
          </a:p>
          <a:p>
            <a:r>
              <a:rPr lang="en-US"/>
              <a:t>LH: fine coding- narrow and restricted</a:t>
            </a:r>
            <a:endParaRPr/>
          </a:p>
          <a:p>
            <a:r>
              <a:rPr lang="en-US"/>
              <a:t>For example: “fan” and “baseball”---image of person wearing baseball cap with a logo etc…..</a:t>
            </a:r>
            <a:endParaRPr/>
          </a:p>
          <a:p>
            <a:r>
              <a:rPr lang="en-US"/>
              <a:t>RH makes  bridge b/w the 2 concept through coarse coding – it is more adept in relating distantly related concept-----therefore important in coherence inference. </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457200" y="714240"/>
            <a:ext cx="8229240" cy="5859720"/>
          </a:xfrm>
          <a:prstGeom prst="rect">
            <a:avLst/>
          </a:prstGeom>
        </p:spPr>
        <p:txBody>
          <a:bodyPr bIns="45000" lIns="90000" rIns="90000" tIns="45000"/>
          <a:p>
            <a:r>
              <a:rPr lang="en-US"/>
              <a:t>Beeman 1993:</a:t>
            </a:r>
            <a:endParaRPr/>
          </a:p>
          <a:p>
            <a:r>
              <a:rPr lang="en-US"/>
              <a:t>RHD: impaired on inference question than factual questions</a:t>
            </a:r>
            <a:endParaRPr/>
          </a:p>
          <a:p>
            <a:r>
              <a:rPr lang="en-US"/>
              <a:t>Priming study suggest: they didn’t activate the information necessary to draw inference from the material</a:t>
            </a:r>
            <a:endParaRPr/>
          </a:p>
          <a:p>
            <a:r>
              <a:rPr lang="en-US"/>
              <a:t>Thus, results support the idea that damage to the RH interferes with activation of alternate, subordinate or distantly related concept which in turn interferes with arriving at coherence inference</a:t>
            </a:r>
            <a:endParaRPr/>
          </a:p>
          <a:p>
            <a:endParaRPr/>
          </a:p>
          <a:p>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57200" y="714240"/>
            <a:ext cx="8229240" cy="8175960"/>
          </a:xfrm>
          <a:prstGeom prst="rect">
            <a:avLst/>
          </a:prstGeom>
        </p:spPr>
        <p:txBody>
          <a:bodyPr bIns="45000" lIns="90000" rIns="90000" tIns="45000"/>
          <a:p>
            <a:r>
              <a:rPr lang="en-US"/>
              <a:t>Suppression deficit:</a:t>
            </a:r>
            <a:endParaRPr/>
          </a:p>
          <a:p>
            <a:r>
              <a:rPr lang="en-US"/>
              <a:t>Problem is not activation but suppression of alternate meaning</a:t>
            </a:r>
            <a:endParaRPr/>
          </a:p>
          <a:p>
            <a:r>
              <a:rPr lang="en-US"/>
              <a:t>According to this concept- ineffective suppression of multiple meaning interferes in accurate inference generation in discourse. </a:t>
            </a:r>
            <a:endParaRPr/>
          </a:p>
          <a:p>
            <a:r>
              <a:rPr lang="en-US"/>
              <a:t>Tompkin et al suggest:</a:t>
            </a:r>
            <a:endParaRPr/>
          </a:p>
          <a:p>
            <a:r>
              <a:rPr lang="en-US"/>
              <a:t>RHD able to activate alternate meaningunder conditions of relatively automatic and non effortful processing</a:t>
            </a:r>
            <a:endParaRPr/>
          </a:p>
          <a:p>
            <a:r>
              <a:rPr lang="en-US"/>
              <a:t>Able to process easy inferences</a:t>
            </a:r>
            <a:endParaRPr/>
          </a:p>
          <a:p>
            <a:r>
              <a:rPr lang="en-US"/>
              <a:t>Difference in online vs. offline task.</a:t>
            </a:r>
            <a:endParaRPr/>
          </a:p>
          <a:p>
            <a:r>
              <a:rPr lang="en-US"/>
              <a:t>All these finding suggest that no problem in activation but rather later processing is effected</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457200" y="571320"/>
            <a:ext cx="8229240" cy="13521960"/>
          </a:xfrm>
          <a:prstGeom prst="rect">
            <a:avLst/>
          </a:prstGeom>
        </p:spPr>
        <p:txBody>
          <a:bodyPr bIns="45000" lIns="90000" rIns="90000" tIns="45000"/>
          <a:p>
            <a:r>
              <a:rPr lang="en-US"/>
              <a:t>Gernsbacher et al 1990- activation representation</a:t>
            </a:r>
            <a:endParaRPr/>
          </a:p>
          <a:p>
            <a:r>
              <a:rPr lang="en-US"/>
              <a:t>Enhancement mechanism</a:t>
            </a:r>
            <a:endParaRPr/>
          </a:p>
          <a:p>
            <a:r>
              <a:rPr lang="en-US"/>
              <a:t>Suppression mechanism </a:t>
            </a:r>
            <a:endParaRPr/>
          </a:p>
          <a:p>
            <a:r>
              <a:rPr lang="en-US"/>
              <a:t>There are studies suggesting that suppression mechanism gets affected.</a:t>
            </a:r>
            <a:endParaRPr/>
          </a:p>
          <a:p>
            <a:r>
              <a:rPr lang="en-US"/>
              <a:t>Studies </a:t>
            </a:r>
            <a:r>
              <a:rPr lang="en-US" u="sng"/>
              <a:t>by Tompkin et al 1997</a:t>
            </a:r>
            <a:endParaRPr/>
          </a:p>
          <a:p>
            <a:r>
              <a:rPr lang="en-US"/>
              <a:t>Experimental sentence: he was in the front row</a:t>
            </a:r>
            <a:endParaRPr/>
          </a:p>
          <a:p>
            <a:r>
              <a:rPr lang="en-US"/>
              <a:t>Comparison sentence: he was in the front seat</a:t>
            </a:r>
            <a:endParaRPr/>
          </a:p>
          <a:p>
            <a:r>
              <a:rPr lang="en-US"/>
              <a:t>Probe word: boat</a:t>
            </a:r>
            <a:endParaRPr/>
          </a:p>
          <a:p>
            <a:r>
              <a:rPr lang="en-US"/>
              <a:t>Subjects were asked to say whether probe word fits with either sentence. </a:t>
            </a:r>
            <a:endParaRPr/>
          </a:p>
          <a:p>
            <a:r>
              <a:rPr lang="en-US"/>
              <a:t>It was expected that probe word will stimulate alternate meaning in experimental sentence</a:t>
            </a:r>
            <a:endParaRPr/>
          </a:p>
          <a:p>
            <a:r>
              <a:rPr lang="en-US"/>
              <a:t>Slowness on this task will suggest delay in suppression</a:t>
            </a:r>
            <a:endParaRPr/>
          </a:p>
          <a:p>
            <a:r>
              <a:rPr lang="en-US"/>
              <a:t>In his study: all subjects were able to judge how well the probe fits the experimental sentence. But the crucial measure was reaction time.</a:t>
            </a:r>
            <a:endParaRPr/>
          </a:p>
          <a:p>
            <a:r>
              <a:rPr lang="en-US"/>
              <a:t>Result suggest: that RHD may not interfere with activation but in suppression</a:t>
            </a:r>
            <a:endParaRPr/>
          </a:p>
          <a:p>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457200" y="1143000"/>
            <a:ext cx="8229240" cy="1066320"/>
          </a:xfrm>
          <a:prstGeom prst="rect">
            <a:avLst/>
          </a:prstGeom>
        </p:spPr>
      </p:sp>
      <p:sp>
        <p:nvSpPr>
          <p:cNvPr id="109" name="TextShape 2"/>
          <p:cNvSpPr txBox="1"/>
          <p:nvPr/>
        </p:nvSpPr>
        <p:spPr>
          <a:xfrm>
            <a:off x="457200" y="2249280"/>
            <a:ext cx="8229240" cy="4324680"/>
          </a:xfrm>
          <a:prstGeom prst="rect">
            <a:avLst/>
          </a:prstGeom>
        </p:spPr>
        <p:txBody>
          <a:bodyPr bIns="45000" lIns="90000" rIns="90000" tIns="45000"/>
          <a:p>
            <a:r>
              <a:rPr lang="en-US"/>
              <a:t>Tompkin et al suggest the ways in which ineffective suppression can account for discorse deficits:</a:t>
            </a:r>
            <a:endParaRPr/>
          </a:p>
          <a:p>
            <a:r>
              <a:rPr lang="en-US"/>
              <a:t>Result in problem in efficiency of discourse production</a:t>
            </a:r>
            <a:endParaRPr/>
          </a:p>
          <a:p>
            <a:r>
              <a:rPr lang="en-US"/>
              <a:t>Problem in rejecting literal meaning of idiomatic expression</a:t>
            </a:r>
            <a:endParaRPr/>
          </a:p>
          <a:p>
            <a:r>
              <a:rPr lang="en-US"/>
              <a:t>May contribute to cognitive rigidity</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457200" y="1143000"/>
            <a:ext cx="8229240" cy="1066320"/>
          </a:xfrm>
          <a:prstGeom prst="rect">
            <a:avLst/>
          </a:prstGeom>
        </p:spPr>
        <p:txBody>
          <a:bodyPr bIns="45000" lIns="90000" rIns="90000" tIns="45000"/>
          <a:p>
            <a:r>
              <a:rPr lang="en-US" sz="4000">
                <a:solidFill>
                  <a:srgbClr val="424456"/>
                </a:solidFill>
                <a:latin typeface="Trebuchet MS"/>
              </a:rPr>
              <a:t>Theory of mind</a:t>
            </a:r>
            <a:endParaRPr/>
          </a:p>
        </p:txBody>
      </p:sp>
      <p:sp>
        <p:nvSpPr>
          <p:cNvPr id="111" name="TextShape 2"/>
          <p:cNvSpPr txBox="1"/>
          <p:nvPr/>
        </p:nvSpPr>
        <p:spPr>
          <a:xfrm>
            <a:off x="457200" y="2249280"/>
            <a:ext cx="8229240" cy="5996160"/>
          </a:xfrm>
          <a:prstGeom prst="rect">
            <a:avLst/>
          </a:prstGeom>
        </p:spPr>
        <p:txBody>
          <a:bodyPr bIns="45000" lIns="90000" rIns="90000" tIns="45000"/>
          <a:p>
            <a:r>
              <a:rPr lang="en-US"/>
              <a:t>It’s a theory about internal mental state of others that helps in interpreting their external behavior </a:t>
            </a:r>
            <a:endParaRPr/>
          </a:p>
          <a:p>
            <a:r>
              <a:rPr lang="en-US"/>
              <a:t>Essentially, it is a set of inferences about another person’s motivation and knowledge that allow us to adjust our communication with them</a:t>
            </a:r>
            <a:endParaRPr/>
          </a:p>
          <a:p>
            <a:r>
              <a:rPr lang="en-US"/>
              <a:t>Pragmatic impairment- poor eye contact, poor turn taking, poor use of conventions for starting and ending of conversation, problem in determining shared knowledge, tangentiality…………….can be explained by ToM</a:t>
            </a:r>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457200" y="642960"/>
            <a:ext cx="8229240" cy="5931360"/>
          </a:xfrm>
          <a:prstGeom prst="rect">
            <a:avLst/>
          </a:prstGeom>
        </p:spPr>
        <p:txBody>
          <a:bodyPr bIns="45000" lIns="90000" rIns="90000" tIns="45000"/>
          <a:p>
            <a:r>
              <a:rPr lang="en-US"/>
              <a:t>ToM= meta representational skill by which we are able to generate representation about representation</a:t>
            </a:r>
            <a:endParaRPr/>
          </a:p>
          <a:p>
            <a:r>
              <a:rPr lang="en-US"/>
              <a:t>Primary representation</a:t>
            </a:r>
            <a:endParaRPr/>
          </a:p>
          <a:p>
            <a:r>
              <a:rPr lang="en-US"/>
              <a:t>Second order representation</a:t>
            </a:r>
            <a:endParaRPr/>
          </a:p>
          <a:p>
            <a:r>
              <a:rPr lang="en-US"/>
              <a:t>Specific mechanism- not understood, but assumed to require sophisticated inferential capacity that aids in filling the gap b/w what is said and what is meant</a:t>
            </a:r>
            <a:endParaRPr/>
          </a:p>
          <a:p>
            <a:r>
              <a:rPr lang="en-US"/>
              <a:t>Various studies suggest ToM deficits in RHD.</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457200" y="1143000"/>
            <a:ext cx="8229240" cy="1235160"/>
          </a:xfrm>
          <a:prstGeom prst="rect">
            <a:avLst/>
          </a:prstGeom>
        </p:spPr>
        <p:txBody>
          <a:bodyPr bIns="45000" lIns="90000" rIns="90000" tIns="45000"/>
          <a:p>
            <a:r>
              <a:rPr lang="en-US" sz="3600">
                <a:solidFill>
                  <a:srgbClr val="406f8d"/>
                </a:solidFill>
                <a:latin typeface="Georgia"/>
              </a:rPr>
              <a:t>LH dominance hypothesis</a:t>
            </a:r>
            <a:endParaRPr/>
          </a:p>
        </p:txBody>
      </p:sp>
      <p:sp>
        <p:nvSpPr>
          <p:cNvPr id="57" name="TextShape 2"/>
          <p:cNvSpPr txBox="1"/>
          <p:nvPr/>
        </p:nvSpPr>
        <p:spPr>
          <a:xfrm>
            <a:off x="457200" y="2249280"/>
            <a:ext cx="8229240" cy="4324680"/>
          </a:xfrm>
          <a:prstGeom prst="rect">
            <a:avLst/>
          </a:prstGeom>
        </p:spPr>
        <p:txBody>
          <a:bodyPr bIns="45000" lIns="90000" rIns="90000" tIns="45000"/>
          <a:p>
            <a:r>
              <a:rPr lang="en-US"/>
              <a:t>Kinsbourne (1987, 1993) suggested a model:</a:t>
            </a:r>
            <a:endParaRPr/>
          </a:p>
          <a:p>
            <a:endParaRPr/>
          </a:p>
          <a:p>
            <a:endParaRPr/>
          </a:p>
        </p:txBody>
      </p:sp>
      <p:sp>
        <p:nvSpPr>
          <p:cNvPr id="58" name="CustomShape 3"/>
          <p:cNvSpPr/>
          <p:nvPr/>
        </p:nvSpPr>
        <p:spPr>
          <a:xfrm>
            <a:off x="1000080" y="2857320"/>
            <a:ext cx="6619680" cy="360"/>
          </a:xfrm>
          <a:prstGeom prst="downArrow">
            <a:avLst>
              <a:gd fmla="val 16200" name="adj1"/>
              <a:gd fmla="val 5400" name="adj2"/>
            </a:avLst>
          </a:prstGeom>
          <a:solidFill>
            <a:srgbClr val="000000"/>
          </a:solidFill>
          <a:ln w="19080">
            <a:solidFill>
              <a:srgbClr val="000000"/>
            </a:solidFill>
            <a:round/>
          </a:ln>
        </p:spPr>
      </p:sp>
      <p:sp>
        <p:nvSpPr>
          <p:cNvPr id="59" name="CustomShape 4"/>
          <p:cNvSpPr/>
          <p:nvPr/>
        </p:nvSpPr>
        <p:spPr>
          <a:xfrm>
            <a:off x="1000080" y="2857320"/>
            <a:ext cx="6619680" cy="1356840"/>
          </a:xfrm>
          <a:prstGeom prst="rect">
            <a:avLst/>
          </a:prstGeom>
        </p:spPr>
        <p:txBody>
          <a:bodyPr bIns="45000" lIns="90000" rIns="90000" tIns="45000"/>
          <a:p>
            <a:r>
              <a:rPr lang="en-US">
                <a:latin typeface="Georgia"/>
              </a:rPr>
              <a:t>RH check</a:t>
            </a:r>
            <a:endParaRPr/>
          </a:p>
        </p:txBody>
      </p:sp>
      <p:sp>
        <p:nvSpPr>
          <p:cNvPr id="60" name="CustomShape 5"/>
          <p:cNvSpPr/>
          <p:nvPr/>
        </p:nvSpPr>
        <p:spPr>
          <a:xfrm>
            <a:off x="1000080" y="4214880"/>
            <a:ext cx="6619680" cy="360"/>
          </a:xfrm>
          <a:prstGeom prst="upArrow">
            <a:avLst>
              <a:gd fmla="val 5400" name="adj1"/>
              <a:gd fmla="val 5400" name="adj2"/>
            </a:avLst>
          </a:prstGeom>
          <a:solidFill>
            <a:srgbClr val="000000"/>
          </a:solidFill>
          <a:ln w="19080">
            <a:solidFill>
              <a:srgbClr val="000000"/>
            </a:solidFill>
            <a:round/>
          </a:ln>
        </p:spPr>
      </p:sp>
      <p:sp>
        <p:nvSpPr>
          <p:cNvPr id="61" name="CustomShape 6"/>
          <p:cNvSpPr/>
          <p:nvPr/>
        </p:nvSpPr>
        <p:spPr>
          <a:xfrm>
            <a:off x="1000080" y="4214880"/>
            <a:ext cx="6619680" cy="1356840"/>
          </a:xfrm>
          <a:prstGeom prst="rect">
            <a:avLst/>
          </a:prstGeom>
        </p:spPr>
        <p:txBody>
          <a:bodyPr bIns="45000" lIns="90000" rIns="90000" tIns="45000"/>
          <a:p>
            <a:r>
              <a:rPr lang="en-US">
                <a:latin typeface="Georgia"/>
              </a:rPr>
              <a:t>LH dominant</a:t>
            </a:r>
            <a:endParaRPr/>
          </a:p>
        </p:txBody>
      </p:sp>
      <p:sp>
        <p:nvSpPr>
          <p:cNvPr id="62" name="CustomShape 7"/>
          <p:cNvSpPr/>
          <p:nvPr/>
        </p:nvSpPr>
        <p:spPr>
          <a:xfrm>
            <a:off x="585720" y="6215040"/>
            <a:ext cx="7418160" cy="516960"/>
          </a:xfrm>
          <a:prstGeom prst="rect">
            <a:avLst/>
          </a:prstGeom>
        </p:spPr>
        <p:txBody>
          <a:bodyPr bIns="45000" lIns="90000" rIns="90000" tIns="45000" wrap="none"/>
          <a:p>
            <a:r>
              <a:rPr lang="en-US" sz="2800">
                <a:solidFill>
                  <a:srgbClr val="000000"/>
                </a:solidFill>
                <a:latin typeface="Georgia"/>
              </a:rPr>
              <a:t>What happens in RHD and LHD?????????</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TextShape 1"/>
          <p:cNvSpPr txBox="1"/>
          <p:nvPr/>
        </p:nvSpPr>
        <p:spPr>
          <a:xfrm>
            <a:off x="457200" y="1143000"/>
            <a:ext cx="8229240" cy="1309320"/>
          </a:xfrm>
          <a:prstGeom prst="rect">
            <a:avLst/>
          </a:prstGeom>
        </p:spPr>
        <p:txBody>
          <a:bodyPr bIns="45000" lIns="90000" rIns="90000" tIns="45000"/>
          <a:p>
            <a:r>
              <a:rPr lang="en-US" sz="4000">
                <a:solidFill>
                  <a:srgbClr val="424456"/>
                </a:solidFill>
                <a:latin typeface="Trebuchet MS"/>
              </a:rPr>
              <a:t>Theory of mind deficits found in RHD subjects:</a:t>
            </a:r>
            <a:endParaRPr/>
          </a:p>
        </p:txBody>
      </p:sp>
      <p:sp>
        <p:nvSpPr>
          <p:cNvPr id="114" name="TextShape 2"/>
          <p:cNvSpPr txBox="1"/>
          <p:nvPr/>
        </p:nvSpPr>
        <p:spPr>
          <a:xfrm>
            <a:off x="457200" y="2249280"/>
            <a:ext cx="8229240" cy="7995960"/>
          </a:xfrm>
          <a:prstGeom prst="rect">
            <a:avLst/>
          </a:prstGeom>
        </p:spPr>
        <p:txBody>
          <a:bodyPr bIns="45000" lIns="90000" rIns="90000" tIns="45000"/>
          <a:p>
            <a:r>
              <a:rPr lang="en-US"/>
              <a:t>Reduced reliance on extra-textual information to guide interpretation</a:t>
            </a:r>
            <a:endParaRPr/>
          </a:p>
          <a:p>
            <a:r>
              <a:rPr lang="en-US"/>
              <a:t>Impaired application of shared social knowledge</a:t>
            </a:r>
            <a:endParaRPr/>
          </a:p>
          <a:p>
            <a:r>
              <a:rPr lang="en-US"/>
              <a:t>Reduced ability to use second order representations in distinguishing true from flase beliefs</a:t>
            </a:r>
            <a:endParaRPr/>
          </a:p>
          <a:p>
            <a:r>
              <a:rPr lang="en-US"/>
              <a:t>Impaired ability to adopt mental set of another person</a:t>
            </a:r>
            <a:endParaRPr/>
          </a:p>
          <a:p>
            <a:r>
              <a:rPr lang="en-US"/>
              <a:t>Reduced appreciation of internal vs. external causes of character actions and statements in stories</a:t>
            </a:r>
            <a:endParaRPr/>
          </a:p>
          <a:p>
            <a:r>
              <a:rPr lang="en-US"/>
              <a:t>Reduced sensitivity to the effect of conversational violations</a:t>
            </a:r>
            <a:endParaRPr/>
          </a:p>
          <a:p>
            <a:r>
              <a:rPr lang="en-US"/>
              <a:t>Reduced sensitivity to emotional state of story characters.</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285840" y="1000080"/>
            <a:ext cx="8229240" cy="856800"/>
          </a:xfrm>
          <a:prstGeom prst="rect">
            <a:avLst/>
          </a:prstGeom>
        </p:spPr>
        <p:txBody>
          <a:bodyPr bIns="45000" lIns="90000" rIns="90000" tIns="45000"/>
          <a:p>
            <a:r>
              <a:rPr lang="en-US" sz="2000">
                <a:solidFill>
                  <a:srgbClr val="424456"/>
                </a:solidFill>
                <a:latin typeface="Trebuchet MS"/>
              </a:rPr>
              <a:t>Theory of mind and the right cerebral hemisphere: Refining the scope of impairment</a:t>
            </a:r>
            <a:r>
              <a:rPr lang="en-US" sz="2000">
                <a:solidFill>
                  <a:srgbClr val="424456"/>
                </a:solidFill>
                <a:latin typeface="Trebuchet MS"/>
              </a:rPr>
              <a:t>
</a:t>
            </a:r>
            <a:r>
              <a:rPr lang="en-US" sz="2000">
                <a:solidFill>
                  <a:srgbClr val="424456"/>
                </a:solidFill>
                <a:latin typeface="Trebuchet MS"/>
              </a:rPr>
              <a:t>Richard Griffin, Ori Friedman, Jon Ween, Ellen Winner</a:t>
            </a:r>
            <a:r>
              <a:rPr lang="en-US" sz="2000">
                <a:solidFill>
                  <a:srgbClr val="424456"/>
                </a:solidFill>
                <a:latin typeface="Trebuchet MS"/>
              </a:rPr>
              <a:t>
</a:t>
            </a:r>
            <a:r>
              <a:rPr lang="en-US" sz="2000">
                <a:solidFill>
                  <a:srgbClr val="424456"/>
                </a:solidFill>
                <a:latin typeface="Trebuchet MS"/>
              </a:rPr>
              <a:t>LATERALITY, 2006, 11 (3), 195 /225</a:t>
            </a:r>
            <a:r>
              <a:rPr lang="en-US" sz="2000">
                <a:solidFill>
                  <a:srgbClr val="424456"/>
                </a:solidFill>
                <a:latin typeface="Trebuchet MS"/>
              </a:rPr>
              <a:t>
</a:t>
            </a:r>
            <a:r>
              <a:rPr lang="en-US" sz="2000">
                <a:solidFill>
                  <a:srgbClr val="424456"/>
                </a:solidFill>
                <a:latin typeface="Trebuchet MS"/>
              </a:rPr>
              <a:t>
</a:t>
            </a:r>
            <a:endParaRPr/>
          </a:p>
        </p:txBody>
      </p:sp>
      <p:sp>
        <p:nvSpPr>
          <p:cNvPr id="116" name="TextShape 2"/>
          <p:cNvSpPr txBox="1"/>
          <p:nvPr/>
        </p:nvSpPr>
        <p:spPr>
          <a:xfrm>
            <a:off x="0" y="1785960"/>
            <a:ext cx="9143640" cy="4788360"/>
          </a:xfrm>
          <a:prstGeom prst="rect">
            <a:avLst/>
          </a:prstGeom>
        </p:spPr>
        <p:txBody>
          <a:bodyPr bIns="45000" lIns="90000" rIns="90000" tIns="45000"/>
          <a:p>
            <a:r>
              <a:rPr lang="en-US" sz="1600"/>
              <a:t>Neuropsychological evidence--ToM relies on the RH. </a:t>
            </a:r>
            <a:endParaRPr/>
          </a:p>
          <a:p>
            <a:r>
              <a:rPr lang="en-US" sz="1600"/>
              <a:t>Several studies have shown that RHD patients show specific deficits on ToM tasks, whereas patients with unilateral LH lesions do not generally show impairments. </a:t>
            </a:r>
            <a:endParaRPr/>
          </a:p>
          <a:p>
            <a:r>
              <a:rPr lang="en-US" sz="1600"/>
              <a:t>Happe´ et al. (1999) directly compared individuals with unilateral LHD (with aphasia) and unilateral RHD on ToM and non-ToM inference tasks using single-frame cartoons and short stories. The RHD but not the LHD group showed selective difficulties on the ToM measures.</a:t>
            </a:r>
            <a:endParaRPr/>
          </a:p>
          <a:p>
            <a:r>
              <a:rPr lang="en-US" sz="1600"/>
              <a:t>Likewise, Stone,Baron-Cohen, and Knight (1998) tested a group of patients with unilateral left dorsolateral prefrontal damage and another group with bilateral orbitofrontal damage on a series of developmentally graded ToM tasks. First-order theory of mind (first-order ToM) tasks require an individual to determine a character’s belief about the world, whereas passing a second-order theory of mind tasks (second-order ToM) requires the ability to determine the content of someone’s belief about another person’s belief.</a:t>
            </a:r>
            <a:endParaRPr/>
          </a:p>
          <a:p>
            <a:r>
              <a:rPr lang="en-US" sz="1600"/>
              <a:t>Stuss, Gallup, and Alexander (2001) found that right frontal (ventral) lesions impaired the detection of deception and that bilateral lesions impaired visual perspective taking</a:t>
            </a:r>
            <a:endParaRPr/>
          </a:p>
          <a:p>
            <a:r>
              <a:rPr lang="en-US" sz="1600"/>
              <a:t>Varley and Siegal (2000) tested a severely aphasic patient with left hemisphere brain damage (LHD) on first order and second -order ToM tasks and found no deficit, despite an almost total absence of usable language. </a:t>
            </a:r>
            <a:endParaRPr/>
          </a:p>
          <a:p>
            <a:r>
              <a:rPr lang="en-US" sz="1600"/>
              <a:t>These results suggest an important role for RH regions in components of reasoning that may be critical to ToM.</a:t>
            </a:r>
            <a:endParaRPr/>
          </a:p>
          <a:p>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457200" y="642960"/>
            <a:ext cx="8229240" cy="12755160"/>
          </a:xfrm>
          <a:prstGeom prst="rect">
            <a:avLst/>
          </a:prstGeom>
        </p:spPr>
        <p:txBody>
          <a:bodyPr bIns="45000" lIns="90000" rIns="90000" tIns="45000"/>
          <a:p>
            <a:r>
              <a:rPr lang="en-US"/>
              <a:t>Additional evidence that RH structures are relevant to ToM is (Calarge, Andreasen, &amp; O’Leary, 2003). </a:t>
            </a:r>
            <a:endParaRPr/>
          </a:p>
          <a:p>
            <a:r>
              <a:rPr lang="en-US"/>
              <a:t>Specific regions include the orbitofrontal cortex , cingulate gyri the right middle frontal gyrus (BA 6), the superior temporal gyrus (BA 22, 38, 39), the temporo-parietal junction, (Brunet, Sarfati, Hardy-Bayle´, &amp; Decety, 2000; Fletcher et al., 1995; Gallagher, Happe´, Brunswick, Fletcher, Frith, &amp; Frith, 2000; Goel, Grafman, Sadato, &amp; Hallett, 1995; Happe´ et al., 1996; Saxe &amp; Kanwisher, 2003).</a:t>
            </a:r>
            <a:endParaRPr/>
          </a:p>
          <a:p>
            <a:r>
              <a:rPr lang="en-US"/>
              <a:t>The majority of this imaging work has noted activation in and around the medial frontal cortex/paracingulate gyrus (near BA 8 and 9) </a:t>
            </a:r>
            <a:endParaRPr/>
          </a:p>
          <a:p>
            <a:r>
              <a:rPr lang="en-US"/>
              <a:t>Interestingly, Bird, Castelli, Malik, Frith, and Husain (2004) recently tested a patient with extensive bilateral damage to this area but found no ToM deficit, despite several executive function difficulties.</a:t>
            </a:r>
            <a:endParaRPr/>
          </a:p>
          <a:p>
            <a:r>
              <a:rPr lang="en-US"/>
              <a:t>Brunet et al. found RH activation specific to the ToM items in the right medial frontal/paracingulate cortex (BA 6, 8, 9), anterior cingulate (BA 24), right middle frontal gyrus (BA 8/9), and right inferior temporal gyrus (BA 20/21).</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457200" y="928800"/>
            <a:ext cx="8229240" cy="13806000"/>
          </a:xfrm>
          <a:prstGeom prst="rect">
            <a:avLst/>
          </a:prstGeom>
        </p:spPr>
        <p:txBody>
          <a:bodyPr bIns="45000" lIns="90000" rIns="90000" tIns="45000"/>
          <a:p>
            <a:r>
              <a:rPr lang="en-US"/>
              <a:t>Humour-rating task</a:t>
            </a:r>
            <a:endParaRPr/>
          </a:p>
          <a:p>
            <a:r>
              <a:rPr lang="en-US"/>
              <a:t>Emotion rating task</a:t>
            </a:r>
            <a:endParaRPr/>
          </a:p>
          <a:p>
            <a:r>
              <a:rPr lang="en-US"/>
              <a:t>ToM and non-ToM inference task</a:t>
            </a:r>
            <a:endParaRPr/>
          </a:p>
          <a:p>
            <a:r>
              <a:rPr lang="en-US"/>
              <a:t>ToM questions. ‘‘Is there anything that X doesn’t know, or is unaware of, that is important to the humour of this cartoon If the participant answered ‘‘yes’’, he or she was then asked ‘‘What is it that X doesn’t know or is unaware of?’’</a:t>
            </a:r>
            <a:endParaRPr/>
          </a:p>
          <a:p>
            <a:r>
              <a:rPr lang="en-US"/>
              <a:t>Non-ToM questions. Two non-mentalistic questions that require interpretation and inference by participants provided an approximate control for the inferential difficulty ‘‘Is there anything impossible going on in this cartoon?’’ </a:t>
            </a:r>
            <a:endParaRPr/>
          </a:p>
          <a:p>
            <a:r>
              <a:rPr lang="en-US"/>
              <a:t>Trails A &amp; B: Executive function (set-shifting). </a:t>
            </a:r>
            <a:endParaRPr/>
          </a:p>
          <a:p>
            <a:r>
              <a:rPr lang="en-US"/>
              <a:t>Trails A &amp; B assesses setshifting abilities associated with executive function and is sensitive to general cognitive decline (Spreen &amp; Strauss, 1998). In Trails A, a respondent must use a pencil to trace in sequence letters from A to Z that are arrayed in a random configuration on a single sheet of paper. In Trails B, the respondent must trace a sequence that alternates between letters and numbers, i.e., A-1- B-2-C-3 etc. </a:t>
            </a:r>
            <a:endParaRPr/>
          </a:p>
          <a:p>
            <a:r>
              <a:rPr lang="en-US"/>
              <a:t>Homographs task: Central coherence. A homograph-reading task was used to assess a participant’s sensitivity to verbal context. The test consisted of 40 sentences, each containing a homograph with both a rare and frequent interpretation. The homograph in a sentence could either be preceded or followed by disambiguating context. </a:t>
            </a:r>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457200" y="785880"/>
            <a:ext cx="8400600" cy="9837000"/>
          </a:xfrm>
          <a:prstGeom prst="rect">
            <a:avLst/>
          </a:prstGeom>
        </p:spPr>
        <p:txBody>
          <a:bodyPr bIns="45000" lIns="90000" rIns="90000" tIns="45000"/>
          <a:p>
            <a:r>
              <a:rPr lang="en-US"/>
              <a:t>11 RHD patients and 20 non-brain-damaged controls ----with tasks measuring non-ToM and graded ToM inferential abilities. </a:t>
            </a:r>
            <a:endParaRPr/>
          </a:p>
          <a:p>
            <a:r>
              <a:rPr lang="en-US"/>
              <a:t>Overall difference in  mentalistic attribution ability vs. non mentalistic ability</a:t>
            </a:r>
            <a:endParaRPr/>
          </a:p>
          <a:p>
            <a:r>
              <a:rPr lang="en-US"/>
              <a:t>Clear difference ------in the ability to attribute second-order intentional states; that is, in attributing knowledge about knowledge and the ability to detect deception.</a:t>
            </a:r>
            <a:endParaRPr/>
          </a:p>
          <a:p>
            <a:r>
              <a:rPr lang="en-US"/>
              <a:t>No difference---- first-order intentional states or on the non-ToM inferential measures. </a:t>
            </a:r>
            <a:endParaRPr/>
          </a:p>
          <a:p>
            <a:r>
              <a:rPr lang="en-US"/>
              <a:t>Results also suggest that: non-ToM reasoning rely on general cognitive processes, and that ToM reasoning ability remains independent. </a:t>
            </a:r>
            <a:endParaRPr/>
          </a:p>
          <a:p>
            <a:r>
              <a:rPr lang="en-US"/>
              <a:t>The two patients who scored lowest on the ToM measures also performed very poorly on Trails, suggesting that these aspects of EF must be relatively intact for successful ToM reasoning. </a:t>
            </a:r>
            <a:endParaRPr/>
          </a:p>
          <a:p>
            <a:r>
              <a:rPr lang="en-US"/>
              <a:t>RHD patients did so well on central coherence task suggests that a significant deficit in central coherence is unlikely to account for RHD patients’ difficulties with ToM.</a:t>
            </a:r>
            <a:endParaRPr/>
          </a:p>
          <a:p>
            <a:r>
              <a:rPr lang="en-US"/>
              <a:t>The RHD patients’ ratings of the emotions of the cartoon characters were indistinguishable from those of the control group, effectively ruling out an emotion-perception deficit as a compelling source for the observed ToM impairment.</a:t>
            </a:r>
            <a:endParaRPr/>
          </a:p>
          <a:p>
            <a:endParaRPr/>
          </a:p>
          <a:p>
            <a:endParaRPr/>
          </a:p>
          <a:p>
            <a:endParaRPr/>
          </a:p>
          <a:p>
            <a:endParaRPr/>
          </a:p>
          <a:p>
            <a:endParaRPr/>
          </a:p>
          <a:p>
            <a:r>
              <a:rPr lang="en-US"/>
              <a:t> </a:t>
            </a:r>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TextShape 1"/>
          <p:cNvSpPr txBox="1"/>
          <p:nvPr/>
        </p:nvSpPr>
        <p:spPr>
          <a:xfrm>
            <a:off x="357120" y="785880"/>
            <a:ext cx="8229240" cy="1918800"/>
          </a:xfrm>
          <a:prstGeom prst="rect">
            <a:avLst/>
          </a:prstGeom>
        </p:spPr>
        <p:txBody>
          <a:bodyPr bIns="45000" lIns="90000" rIns="90000" tIns="45000"/>
          <a:p>
            <a:r>
              <a:rPr lang="en-US" sz="4000">
                <a:solidFill>
                  <a:srgbClr val="424456"/>
                </a:solidFill>
                <a:latin typeface="Trebuchet MS"/>
              </a:rPr>
              <a:t>A different story on “ToM” deficit in adults with RHD</a:t>
            </a:r>
            <a:r>
              <a:rPr lang="en-US" sz="4000">
                <a:solidFill>
                  <a:srgbClr val="424456"/>
                </a:solidFill>
                <a:latin typeface="Trebuchet MS"/>
              </a:rPr>
              <a:t>
</a:t>
            </a:r>
            <a:r>
              <a:rPr lang="en-US" sz="4000">
                <a:solidFill>
                  <a:srgbClr val="424456"/>
                </a:solidFill>
                <a:latin typeface="Trebuchet MS"/>
              </a:rPr>
              <a:t>- Tompkins et al 2007</a:t>
            </a:r>
            <a:endParaRPr/>
          </a:p>
        </p:txBody>
      </p:sp>
      <p:sp>
        <p:nvSpPr>
          <p:cNvPr id="121" name="TextShape 2"/>
          <p:cNvSpPr txBox="1"/>
          <p:nvPr/>
        </p:nvSpPr>
        <p:spPr>
          <a:xfrm>
            <a:off x="457200" y="2249280"/>
            <a:ext cx="8229240" cy="4962960"/>
          </a:xfrm>
          <a:prstGeom prst="rect">
            <a:avLst/>
          </a:prstGeom>
        </p:spPr>
        <p:txBody>
          <a:bodyPr bIns="45000" lIns="90000" rIns="90000" tIns="45000"/>
          <a:p>
            <a:r>
              <a:rPr lang="en-US"/>
              <a:t>Prior research with a commonly used text task reported that adults with RHD were less accurate in drawing causal inference about mental state than at making non mental state causal inferences from control text.</a:t>
            </a:r>
            <a:endParaRPr/>
          </a:p>
          <a:p>
            <a:r>
              <a:rPr lang="en-US"/>
              <a:t>But in these research control text and ToM text differed in the number and nature of competing discourse entity representation.=stimulus discrepancy---put the adults with RHD at a disadvantage on ToM text</a:t>
            </a:r>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457200" y="714240"/>
            <a:ext cx="8229240" cy="7866720"/>
          </a:xfrm>
          <a:prstGeom prst="rect">
            <a:avLst/>
          </a:prstGeom>
        </p:spPr>
        <p:txBody>
          <a:bodyPr bIns="45000" lIns="90000" rIns="90000" tIns="45000"/>
          <a:p>
            <a:r>
              <a:rPr lang="en-US"/>
              <a:t>AIM:  the question of ToM deficits in RHD, they addressed  stimulus discrepancies and causal inference</a:t>
            </a:r>
            <a:endParaRPr/>
          </a:p>
          <a:p>
            <a:r>
              <a:rPr lang="en-US"/>
              <a:t>Hypothesis: RHD do not display ToM deficit</a:t>
            </a:r>
            <a:endParaRPr/>
          </a:p>
          <a:p>
            <a:r>
              <a:rPr lang="en-US"/>
              <a:t>Method and participant:</a:t>
            </a:r>
            <a:endParaRPr/>
          </a:p>
          <a:p>
            <a:r>
              <a:rPr lang="en-US" sz="2400"/>
              <a:t>22 adults RHD and 38 NBD </a:t>
            </a:r>
            <a:endParaRPr/>
          </a:p>
          <a:p>
            <a:r>
              <a:rPr lang="en-US" sz="2400"/>
              <a:t>Participants listened to spoken texts that targeted either mental or non mental state causal inference</a:t>
            </a:r>
            <a:endParaRPr/>
          </a:p>
          <a:p>
            <a:r>
              <a:rPr lang="en-US" sz="2400"/>
              <a:t>Followed by spoken true/false probe sentences </a:t>
            </a:r>
            <a:endParaRPr/>
          </a:p>
          <a:p>
            <a:r>
              <a:rPr lang="en-US" sz="2400"/>
              <a:t>Both accuracy and RT was recorded</a:t>
            </a:r>
            <a:endParaRPr/>
          </a:p>
          <a:p>
            <a:r>
              <a:rPr lang="en-US" sz="2400"/>
              <a:t>Result:</a:t>
            </a:r>
            <a:endParaRPr/>
          </a:p>
          <a:p>
            <a:r>
              <a:rPr lang="en-US" sz="2400"/>
              <a:t>There was a main effect of text type in both accuracy and RT analysis, with performance advantage for ToM inference</a:t>
            </a:r>
            <a:endParaRPr/>
          </a:p>
          <a:p>
            <a:r>
              <a:rPr lang="en-US" sz="2400"/>
              <a:t>Control group was faster/primed more -----target inference as compared to RHD</a:t>
            </a:r>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457200" y="1143000"/>
            <a:ext cx="8229240" cy="1066320"/>
          </a:xfrm>
          <a:prstGeom prst="rect">
            <a:avLst/>
          </a:prstGeom>
        </p:spPr>
      </p:sp>
      <p:sp>
        <p:nvSpPr>
          <p:cNvPr id="124" name="TextShape 2"/>
          <p:cNvSpPr txBox="1"/>
          <p:nvPr/>
        </p:nvSpPr>
        <p:spPr>
          <a:xfrm>
            <a:off x="457200" y="2249280"/>
            <a:ext cx="8229240" cy="4324680"/>
          </a:xfrm>
          <a:prstGeom prst="rect">
            <a:avLst/>
          </a:prstGeom>
        </p:spPr>
        <p:txBody>
          <a:bodyPr bIns="45000" lIns="90000" rIns="90000" tIns="45000"/>
          <a:p>
            <a:r>
              <a:rPr lang="en-US"/>
              <a:t>Conclusion: with appropriate stimulus controls and a relatively implicit measure of causal inferencing, this study found no “ToM” deficit for adults with RHD</a:t>
            </a:r>
            <a:endParaRPr/>
          </a:p>
          <a:p>
            <a:r>
              <a:rPr lang="en-US"/>
              <a:t>The utility of the “ToM” construct is questioned.</a:t>
            </a: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57200" y="1143000"/>
            <a:ext cx="8229240" cy="1066320"/>
          </a:xfrm>
          <a:prstGeom prst="rect">
            <a:avLst/>
          </a:prstGeom>
        </p:spPr>
        <p:txBody>
          <a:bodyPr bIns="45000" lIns="90000" rIns="90000" tIns="45000"/>
          <a:p>
            <a:r>
              <a:rPr lang="en-US" sz="4000">
                <a:solidFill>
                  <a:srgbClr val="424456"/>
                </a:solidFill>
                <a:latin typeface="Trebuchet MS"/>
              </a:rPr>
              <a:t>Management </a:t>
            </a:r>
            <a:endParaRPr/>
          </a:p>
        </p:txBody>
      </p:sp>
      <p:sp>
        <p:nvSpPr>
          <p:cNvPr id="126" name="TextShape 2"/>
          <p:cNvSpPr txBox="1"/>
          <p:nvPr/>
        </p:nvSpPr>
        <p:spPr>
          <a:xfrm>
            <a:off x="457200" y="2249280"/>
            <a:ext cx="8229240" cy="4324680"/>
          </a:xfrm>
          <a:prstGeom prst="rect">
            <a:avLst/>
          </a:prstGeom>
        </p:spPr>
        <p:txBody>
          <a:bodyPr bIns="45000" lIns="90000" rIns="90000" tIns="45000"/>
          <a:p>
            <a:r>
              <a:rPr lang="en-US"/>
              <a:t>Process oriented treatment of right hemisphere communication disorder</a:t>
            </a:r>
            <a:endParaRPr/>
          </a:p>
          <a:p>
            <a:r>
              <a:rPr lang="en-US"/>
              <a:t>Penelope S. Myers</a:t>
            </a:r>
            <a:endParaRPr/>
          </a:p>
          <a:p>
            <a:r>
              <a:rPr lang="en-US"/>
              <a:t>Seminars in Speech and Language- vol20, no.4, 1999</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0040" y="1857240"/>
            <a:ext cx="8229240" cy="1066320"/>
          </a:xfrm>
          <a:prstGeom prst="rect">
            <a:avLst/>
          </a:prstGeom>
        </p:spPr>
        <p:txBody>
          <a:bodyPr bIns="45000" lIns="90000" rIns="90000" tIns="45000"/>
          <a:p>
            <a:r>
              <a:rPr lang="en-US" sz="4000">
                <a:solidFill>
                  <a:srgbClr val="424456"/>
                </a:solidFill>
                <a:latin typeface="Trebuchet MS"/>
              </a:rPr>
              <a:t>If this is true-------</a:t>
            </a:r>
            <a:endParaRPr/>
          </a:p>
        </p:txBody>
      </p:sp>
      <p:sp>
        <p:nvSpPr>
          <p:cNvPr id="64" name="TextShape 2"/>
          <p:cNvSpPr txBox="1"/>
          <p:nvPr/>
        </p:nvSpPr>
        <p:spPr>
          <a:xfrm>
            <a:off x="457200" y="3143160"/>
            <a:ext cx="8229240" cy="3430800"/>
          </a:xfrm>
          <a:prstGeom prst="rect">
            <a:avLst/>
          </a:prstGeom>
        </p:spPr>
        <p:txBody>
          <a:bodyPr bIns="45000" lIns="90000" rIns="90000" tIns="45000"/>
          <a:p>
            <a:r>
              <a:rPr lang="en-US"/>
              <a:t>Then severity of Left neglect should decrease in response to damage in the LH</a:t>
            </a:r>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57200" y="642960"/>
            <a:ext cx="8229240" cy="8242560"/>
          </a:xfrm>
          <a:prstGeom prst="rect">
            <a:avLst/>
          </a:prstGeom>
        </p:spPr>
        <p:txBody>
          <a:bodyPr bIns="45000" lIns="90000" rIns="90000" tIns="45000"/>
          <a:p>
            <a:r>
              <a:rPr lang="en-US"/>
              <a:t>Neglect:</a:t>
            </a:r>
            <a:endParaRPr/>
          </a:p>
          <a:p>
            <a:r>
              <a:rPr lang="en-US"/>
              <a:t>This approach was designed to motivate patients to increase leftward attention by mobilizing voluntary attention and stimulating unconscious perception of leftward information. </a:t>
            </a:r>
            <a:endParaRPr/>
          </a:p>
          <a:p>
            <a:r>
              <a:rPr lang="en-US"/>
              <a:t>It is assumed that stimulating either automatic leftward attentional movements or voluntary control over the automatic rightward attentional orientation will help patients to internalize the need to expand their focus of attention, thereby expanding their orientation </a:t>
            </a:r>
            <a:endParaRPr/>
          </a:p>
          <a:p>
            <a:r>
              <a:rPr lang="en-US">
                <a:solidFill>
                  <a:srgbClr val="2b4a5e"/>
                </a:solidFill>
              </a:rPr>
              <a:t>Leftward search tasks: stimulating voluntary attentional movement</a:t>
            </a:r>
            <a:endParaRPr/>
          </a:p>
          <a:p>
            <a:r>
              <a:rPr lang="en-US">
                <a:solidFill>
                  <a:srgbClr val="2b4a5e"/>
                </a:solidFill>
              </a:rPr>
              <a:t>Cancellation task </a:t>
            </a:r>
            <a:endParaRPr/>
          </a:p>
          <a:p>
            <a:r>
              <a:rPr lang="en-US">
                <a:solidFill>
                  <a:srgbClr val="2b4a5e"/>
                </a:solidFill>
              </a:rPr>
              <a:t>Object search task </a:t>
            </a:r>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642960"/>
            <a:ext cx="8229240" cy="5931360"/>
          </a:xfrm>
          <a:prstGeom prst="rect">
            <a:avLst/>
          </a:prstGeom>
        </p:spPr>
        <p:txBody>
          <a:bodyPr bIns="45000" lIns="90000" rIns="90000" tIns="45000"/>
          <a:p>
            <a:r>
              <a:rPr lang="en-US"/>
              <a:t>Attention:</a:t>
            </a:r>
            <a:endParaRPr/>
          </a:p>
          <a:p>
            <a:r>
              <a:rPr lang="en-US"/>
              <a:t>Assumption----improving attention operations may improve patient’s cognitive functioning…….communication</a:t>
            </a:r>
            <a:endParaRPr/>
          </a:p>
          <a:p>
            <a:r>
              <a:rPr lang="en-US"/>
              <a:t>Simple/complex reaction time tasks- interstimulus interval can be manipulated to make the task more difficult</a:t>
            </a:r>
            <a:endParaRPr/>
          </a:p>
          <a:p>
            <a:r>
              <a:rPr lang="en-US"/>
              <a:t>Stroop task</a:t>
            </a:r>
            <a:endParaRPr/>
          </a:p>
          <a:p>
            <a:r>
              <a:rPr lang="en-US"/>
              <a:t>Dual task(foot taping +counting coin)</a:t>
            </a:r>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TextShape 1"/>
          <p:cNvSpPr txBox="1"/>
          <p:nvPr/>
        </p:nvSpPr>
        <p:spPr>
          <a:xfrm>
            <a:off x="457200" y="785880"/>
            <a:ext cx="8229240" cy="8289360"/>
          </a:xfrm>
          <a:prstGeom prst="rect">
            <a:avLst/>
          </a:prstGeom>
        </p:spPr>
        <p:txBody>
          <a:bodyPr bIns="45000" lIns="90000" rIns="90000" tIns="45000"/>
          <a:p>
            <a:r>
              <a:rPr lang="en-US"/>
              <a:t>Discourse deficits:</a:t>
            </a:r>
            <a:endParaRPr/>
          </a:p>
          <a:p>
            <a:r>
              <a:rPr lang="en-US"/>
              <a:t>Inference generation:</a:t>
            </a:r>
            <a:endParaRPr/>
          </a:p>
          <a:p>
            <a:r>
              <a:rPr lang="en-US"/>
              <a:t>2 levels: </a:t>
            </a:r>
            <a:endParaRPr/>
          </a:p>
          <a:p>
            <a:pPr>
              <a:buSzPct val="45000"/>
              <a:buFont typeface="StarSymbol"/>
              <a:buAutoNum type="arabicParenR"/>
            </a:pPr>
            <a:r>
              <a:rPr lang="en-US"/>
              <a:t>at the level of macrostructure, which refers to the central or overall theme of communicative event.</a:t>
            </a:r>
            <a:endParaRPr/>
          </a:p>
          <a:p>
            <a:pPr>
              <a:buSzPct val="45000"/>
              <a:buFont typeface="StarSymbol"/>
              <a:buAutoNum type="arabicParenR"/>
            </a:pPr>
            <a:r>
              <a:rPr lang="en-US"/>
              <a:t>Through the cognitive underpinnings of inference operations (integration of information)</a:t>
            </a:r>
            <a:endParaRPr/>
          </a:p>
          <a:p>
            <a:r>
              <a:rPr lang="en-US">
                <a:solidFill>
                  <a:srgbClr val="2b4a5e"/>
                </a:solidFill>
              </a:rPr>
              <a:t>Macrostructure tasks:</a:t>
            </a:r>
            <a:endParaRPr/>
          </a:p>
          <a:p>
            <a:r>
              <a:rPr lang="en-US">
                <a:solidFill>
                  <a:srgbClr val="2b4a5e"/>
                </a:solidFill>
              </a:rPr>
              <a:t>Overall theme</a:t>
            </a:r>
            <a:endParaRPr/>
          </a:p>
          <a:p>
            <a:r>
              <a:rPr lang="en-US">
                <a:solidFill>
                  <a:srgbClr val="2b4a5e"/>
                </a:solidFill>
              </a:rPr>
              <a:t>Picture titles and story headlines</a:t>
            </a:r>
            <a:endParaRPr/>
          </a:p>
          <a:p>
            <a:r>
              <a:rPr lang="en-US">
                <a:solidFill>
                  <a:srgbClr val="2b4a5e"/>
                </a:solidFill>
              </a:rPr>
              <a:t>Integration tasks: </a:t>
            </a:r>
            <a:endParaRPr/>
          </a:p>
          <a:p>
            <a:r>
              <a:rPr lang="en-US">
                <a:solidFill>
                  <a:srgbClr val="2b4a5e"/>
                </a:solidFill>
              </a:rPr>
              <a:t>Fragmented object arrangement</a:t>
            </a:r>
            <a:endParaRPr/>
          </a:p>
          <a:p>
            <a:r>
              <a:rPr lang="en-US">
                <a:solidFill>
                  <a:srgbClr val="2b4a5e"/>
                </a:solidFill>
              </a:rPr>
              <a:t>Recognizing commonalities</a:t>
            </a:r>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642960"/>
            <a:ext cx="8229240" cy="5931360"/>
          </a:xfrm>
          <a:prstGeom prst="rect">
            <a:avLst/>
          </a:prstGeom>
        </p:spPr>
        <p:txBody>
          <a:bodyPr bIns="45000" lIns="90000" rIns="90000" tIns="45000"/>
          <a:p>
            <a:r>
              <a:rPr lang="en-US"/>
              <a:t>Social disconnection</a:t>
            </a:r>
            <a:endParaRPr/>
          </a:p>
          <a:p>
            <a:r>
              <a:rPr lang="en-US"/>
              <a:t>This approach is difficult for social disconnection and pragmatic impairment----</a:t>
            </a:r>
            <a:r>
              <a:rPr lang="en-US">
                <a:solidFill>
                  <a:srgbClr val="2b4a5e"/>
                </a:solidFill>
              </a:rPr>
              <a:t>limited information about the underlying process</a:t>
            </a:r>
            <a:endParaRPr/>
          </a:p>
          <a:p>
            <a:r>
              <a:rPr lang="en-US">
                <a:solidFill>
                  <a:srgbClr val="2b4a5e"/>
                </a:solidFill>
              </a:rPr>
              <a:t>If cause is </a:t>
            </a:r>
            <a:r>
              <a:rPr b="1" lang="en-US">
                <a:solidFill>
                  <a:srgbClr val="2b4a5e"/>
                </a:solidFill>
              </a:rPr>
              <a:t>reduced arousal and </a:t>
            </a:r>
            <a:r>
              <a:rPr lang="en-US">
                <a:solidFill>
                  <a:srgbClr val="2b4a5e"/>
                </a:solidFill>
              </a:rPr>
              <a:t>consequent lack of effort during conversational discourse- work on attention deficit may be of value.</a:t>
            </a:r>
            <a:endParaRPr/>
          </a:p>
          <a:p>
            <a:r>
              <a:rPr lang="en-US">
                <a:solidFill>
                  <a:srgbClr val="2b4a5e"/>
                </a:solidFill>
              </a:rPr>
              <a:t>If the cause is affective deficit i.e. because of cortical-limbic disconnection- work on compensatory strategies</a:t>
            </a:r>
            <a:endParaRPr/>
          </a:p>
          <a:p>
            <a:r>
              <a:rPr lang="en-US">
                <a:solidFill>
                  <a:srgbClr val="2b4a5e"/>
                </a:solidFill>
              </a:rPr>
              <a:t>Supported video analysis of conversation</a:t>
            </a:r>
            <a:endParaRPr/>
          </a:p>
          <a:p>
            <a:r>
              <a:rPr lang="en-US">
                <a:solidFill>
                  <a:srgbClr val="2b4a5e"/>
                </a:solidFill>
              </a:rPr>
              <a:t>Treatment  targeting ToM deficits.</a:t>
            </a:r>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457200" y="571320"/>
            <a:ext cx="8229240" cy="9342360"/>
          </a:xfrm>
          <a:prstGeom prst="rect">
            <a:avLst/>
          </a:prstGeom>
        </p:spPr>
        <p:txBody>
          <a:bodyPr bIns="45000" lIns="90000" rIns="90000" tIns="45000"/>
          <a:p>
            <a:r>
              <a:rPr lang="en-US"/>
              <a:t>Affective communication</a:t>
            </a:r>
            <a:endParaRPr/>
          </a:p>
          <a:p>
            <a:r>
              <a:rPr lang="en-US"/>
              <a:t>Drills may consist of matching tasks in which target photograph of facial expression must be matched to one of the several photographs of emotional faces.</a:t>
            </a:r>
            <a:endParaRPr/>
          </a:p>
          <a:p>
            <a:r>
              <a:rPr lang="en-US"/>
              <a:t>This approach is largely unexplored because of less information on the underlying cause of it.</a:t>
            </a:r>
            <a:endParaRPr/>
          </a:p>
          <a:p>
            <a:r>
              <a:rPr lang="en-US"/>
              <a:t>Therefore the best treatment is counseling – suggesting to indicate mood or interest through explicit verbal description of internal mood state.</a:t>
            </a:r>
            <a:endParaRPr/>
          </a:p>
          <a:p>
            <a:r>
              <a:rPr lang="en-US"/>
              <a:t>Affective deficit because of impaired ability to manage affective semantic concept (Blonder et al, 1991 and Borod et al, 1992)---- based on this process oriented approach towards semantically based problem in emotional language includes drill in which emotionally evocative words are grouped by emotion category etc.</a:t>
            </a: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457200" y="500040"/>
            <a:ext cx="8229240" cy="6074280"/>
          </a:xfrm>
          <a:prstGeom prst="rect">
            <a:avLst/>
          </a:prstGeom>
        </p:spPr>
        <p:txBody>
          <a:bodyPr bIns="45000" lIns="90000" rIns="90000" tIns="45000"/>
          <a:p>
            <a:r>
              <a:rPr lang="en-US"/>
              <a:t>This approach also suggest that as emotionally laden sentences requires higher level of inference generation than emotionally neutral ones, therefore comprehension of emotion in discourse may include work on inference generation.</a:t>
            </a: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57200" y="714240"/>
            <a:ext cx="8229240" cy="5859720"/>
          </a:xfrm>
          <a:prstGeom prst="rect">
            <a:avLst/>
          </a:prstGeom>
        </p:spPr>
        <p:txBody>
          <a:bodyPr bIns="45000" lIns="90000" rIns="90000" tIns="45000"/>
          <a:p>
            <a:r>
              <a:rPr lang="en-US"/>
              <a:t>Process oriented approach- advocated as part of overall clinical management</a:t>
            </a:r>
            <a:endParaRPr/>
          </a:p>
          <a:p>
            <a:r>
              <a:rPr lang="en-US"/>
              <a:t>It should not replace but complement task oriented approach</a:t>
            </a:r>
            <a:endParaRPr/>
          </a:p>
          <a:p>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TextShape 1"/>
          <p:cNvSpPr txBox="1"/>
          <p:nvPr/>
        </p:nvSpPr>
        <p:spPr>
          <a:xfrm>
            <a:off x="457200" y="1143000"/>
            <a:ext cx="8229240" cy="1235160"/>
          </a:xfrm>
          <a:prstGeom prst="rect">
            <a:avLst/>
          </a:prstGeom>
        </p:spPr>
        <p:txBody>
          <a:bodyPr bIns="45000" lIns="90000" rIns="90000" tIns="45000"/>
          <a:p>
            <a:r>
              <a:rPr lang="en-US" sz="3200">
                <a:solidFill>
                  <a:srgbClr val="000000"/>
                </a:solidFill>
                <a:latin typeface="Georgia"/>
              </a:rPr>
              <a:t>RH dominance hypothesis</a:t>
            </a:r>
            <a:endParaRPr/>
          </a:p>
        </p:txBody>
      </p:sp>
      <p:sp>
        <p:nvSpPr>
          <p:cNvPr id="66" name="TextShape 2"/>
          <p:cNvSpPr txBox="1"/>
          <p:nvPr/>
        </p:nvSpPr>
        <p:spPr>
          <a:xfrm>
            <a:off x="457200" y="2249280"/>
            <a:ext cx="8229240" cy="4324680"/>
          </a:xfrm>
          <a:prstGeom prst="rect">
            <a:avLst/>
          </a:prstGeom>
        </p:spPr>
        <p:txBody>
          <a:bodyPr bIns="45000" lIns="90000" rIns="90000" tIns="45000"/>
          <a:p>
            <a:r>
              <a:rPr lang="en-US"/>
              <a:t>RH is superior---- not because of stronger orienting bias towards left hemispace.</a:t>
            </a:r>
            <a:endParaRPr/>
          </a:p>
          <a:p>
            <a:r>
              <a:rPr lang="en-US"/>
              <a:t>But, ---capacity to attend to stimuli B/L</a:t>
            </a:r>
            <a:endParaRPr/>
          </a:p>
          <a:p>
            <a:r>
              <a:rPr lang="en-US"/>
              <a:t>i.e. it has the capacity to distribute attention across hemispatial boundaries.</a:t>
            </a:r>
            <a:endParaRPr/>
          </a:p>
          <a:p>
            <a:r>
              <a:rPr lang="en-US"/>
              <a:t>Heilman and Van Den Abell (1980)----NBD subjects and measured EEG activity</a:t>
            </a:r>
            <a:endParaRPr/>
          </a:p>
          <a:p>
            <a:r>
              <a:rPr lang="en-US"/>
              <a:t>Area activated—parietal lobe</a:t>
            </a:r>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TextShape 1"/>
          <p:cNvSpPr txBox="1"/>
          <p:nvPr/>
        </p:nvSpPr>
        <p:spPr>
          <a:xfrm>
            <a:off x="457200" y="1143000"/>
            <a:ext cx="8229240" cy="1066320"/>
          </a:xfrm>
          <a:prstGeom prst="rect">
            <a:avLst/>
          </a:prstGeom>
        </p:spPr>
      </p:sp>
      <p:sp>
        <p:nvSpPr>
          <p:cNvPr id="68" name="TextShape 2"/>
          <p:cNvSpPr txBox="1"/>
          <p:nvPr/>
        </p:nvSpPr>
        <p:spPr>
          <a:xfrm>
            <a:off x="457200" y="2249280"/>
            <a:ext cx="8229240" cy="4324680"/>
          </a:xfrm>
          <a:prstGeom prst="rect">
            <a:avLst/>
          </a:prstGeom>
        </p:spPr>
        <p:txBody>
          <a:bodyPr bIns="45000" lIns="90000" rIns="90000" tIns="45000"/>
          <a:p>
            <a:r>
              <a:rPr lang="en-US"/>
              <a:t>RHD: the unopposed LH direct attention to rightward side</a:t>
            </a:r>
            <a:endParaRPr/>
          </a:p>
          <a:p>
            <a:r>
              <a:rPr lang="en-US"/>
              <a:t>LHD: RH not only direct attention leftward but is able to overcome LH inhibition and direct attention rightward as well.</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TextShape 1"/>
          <p:cNvSpPr txBox="1"/>
          <p:nvPr/>
        </p:nvSpPr>
        <p:spPr>
          <a:xfrm>
            <a:off x="457200" y="1143000"/>
            <a:ext cx="8229240" cy="1066320"/>
          </a:xfrm>
          <a:prstGeom prst="rect">
            <a:avLst/>
          </a:prstGeom>
        </p:spPr>
        <p:txBody>
          <a:bodyPr bIns="45000" lIns="90000" rIns="90000" tIns="45000"/>
          <a:p>
            <a:r>
              <a:rPr lang="en-US" sz="4000">
                <a:solidFill>
                  <a:srgbClr val="424456"/>
                </a:solidFill>
                <a:latin typeface="Trebuchet MS"/>
              </a:rPr>
              <a:t>Theories of neglect</a:t>
            </a:r>
            <a:endParaRPr/>
          </a:p>
        </p:txBody>
      </p:sp>
      <p:sp>
        <p:nvSpPr>
          <p:cNvPr id="70" name="TextShape 2"/>
          <p:cNvSpPr txBox="1"/>
          <p:nvPr/>
        </p:nvSpPr>
        <p:spPr>
          <a:xfrm>
            <a:off x="457200" y="2249280"/>
            <a:ext cx="8229240" cy="4324680"/>
          </a:xfrm>
          <a:prstGeom prst="rect">
            <a:avLst/>
          </a:prstGeom>
        </p:spPr>
        <p:txBody>
          <a:bodyPr bIns="45000" lIns="90000" rIns="90000" tIns="45000"/>
          <a:p>
            <a:r>
              <a:rPr lang="en-US"/>
              <a:t>Attentional theory: impaired attentional mechanisms that disturb the ability to orient, select and/or distribute attention across spatial boundaries.</a:t>
            </a:r>
            <a:endParaRPr/>
          </a:p>
          <a:p>
            <a:r>
              <a:rPr lang="en-US"/>
              <a:t>Representation theory: attribute neglect to the disruption of the internal representation of space.</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TextShape 1"/>
          <p:cNvSpPr txBox="1"/>
          <p:nvPr/>
        </p:nvSpPr>
        <p:spPr>
          <a:xfrm>
            <a:off x="457200" y="1143000"/>
            <a:ext cx="8229240" cy="1066320"/>
          </a:xfrm>
          <a:prstGeom prst="rect">
            <a:avLst/>
          </a:prstGeom>
        </p:spPr>
        <p:txBody>
          <a:bodyPr bIns="45000" lIns="90000" rIns="90000" tIns="45000"/>
          <a:p>
            <a:r>
              <a:rPr lang="en-US" sz="4000">
                <a:solidFill>
                  <a:srgbClr val="424456"/>
                </a:solidFill>
                <a:latin typeface="Trebuchet MS"/>
              </a:rPr>
              <a:t>Representation theory</a:t>
            </a:r>
            <a:endParaRPr/>
          </a:p>
        </p:txBody>
      </p:sp>
      <p:sp>
        <p:nvSpPr>
          <p:cNvPr id="72" name="TextShape 2"/>
          <p:cNvSpPr txBox="1"/>
          <p:nvPr/>
        </p:nvSpPr>
        <p:spPr>
          <a:xfrm>
            <a:off x="457200" y="2249280"/>
            <a:ext cx="8229240" cy="4324680"/>
          </a:xfrm>
          <a:prstGeom prst="rect">
            <a:avLst/>
          </a:prstGeom>
        </p:spPr>
        <p:txBody>
          <a:bodyPr bIns="45000" lIns="90000" rIns="90000" tIns="45000"/>
          <a:p>
            <a:r>
              <a:rPr lang="en-US"/>
              <a:t>Space exist outside of us, but yet it is a mental and psychological construct</a:t>
            </a:r>
            <a:endParaRPr/>
          </a:p>
          <a:p>
            <a:r>
              <a:rPr lang="en-US"/>
              <a:t>Most cognitive scientists agree on mental representation of external i/p------but uncertainty/disagreement regarding the mecanism</a:t>
            </a:r>
            <a:endParaRPr/>
          </a:p>
          <a:p>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TextShape 1"/>
          <p:cNvSpPr txBox="1"/>
          <p:nvPr/>
        </p:nvSpPr>
        <p:spPr>
          <a:xfrm>
            <a:off x="457200" y="571320"/>
            <a:ext cx="8229240" cy="6002640"/>
          </a:xfrm>
          <a:prstGeom prst="rect">
            <a:avLst/>
          </a:prstGeom>
        </p:spPr>
      </p:sp>
      <p:sp>
        <p:nvSpPr>
          <p:cNvPr id="74" name="CustomShape 2"/>
          <p:cNvSpPr/>
          <p:nvPr/>
        </p:nvSpPr>
        <p:spPr>
          <a:xfrm>
            <a:off x="2857320" y="857160"/>
            <a:ext cx="3785760" cy="1499760"/>
          </a:xfrm>
          <a:prstGeom prst="roundRect">
            <a:avLst>
              <a:gd fmla="val 3600" name="adj"/>
            </a:avLst>
          </a:prstGeom>
          <a:solidFill>
            <a:srgbClr val="53548a"/>
          </a:solidFill>
          <a:ln w="19080">
            <a:solidFill>
              <a:srgbClr val="3d3e66"/>
            </a:solidFill>
            <a:round/>
          </a:ln>
        </p:spPr>
        <p:txBody>
          <a:bodyPr anchor="ctr" bIns="45000" lIns="90000" rIns="90000" tIns="45000"/>
          <a:p>
            <a:r>
              <a:rPr lang="en-US" sz="2400">
                <a:solidFill>
                  <a:srgbClr val="000000"/>
                </a:solidFill>
                <a:latin typeface="Georgia"/>
              </a:rPr>
              <a:t>Representation=abstract code/mental construct that specifies the external world</a:t>
            </a:r>
            <a:endParaRPr/>
          </a:p>
        </p:txBody>
      </p:sp>
      <p:sp>
        <p:nvSpPr>
          <p:cNvPr id="75" name="CustomShape 3"/>
          <p:cNvSpPr/>
          <p:nvPr/>
        </p:nvSpPr>
        <p:spPr>
          <a:xfrm>
            <a:off x="1285920" y="3000240"/>
            <a:ext cx="7143480" cy="1142640"/>
          </a:xfrm>
          <a:prstGeom prst="roundRect">
            <a:avLst>
              <a:gd fmla="val 3600" name="adj"/>
            </a:avLst>
          </a:prstGeom>
          <a:solidFill>
            <a:srgbClr val="53548a"/>
          </a:solidFill>
          <a:ln w="19080">
            <a:solidFill>
              <a:srgbClr val="3d3e66"/>
            </a:solidFill>
            <a:round/>
          </a:ln>
        </p:spPr>
        <p:txBody>
          <a:bodyPr anchor="ctr" bIns="45000" lIns="90000" rIns="90000" tIns="45000"/>
          <a:p>
            <a:pPr algn="ctr"/>
            <a:r>
              <a:rPr lang="en-US" sz="2800">
                <a:solidFill>
                  <a:srgbClr val="000000"/>
                </a:solidFill>
                <a:latin typeface="Georgia"/>
              </a:rPr>
              <a:t>Use of this abstract form or spatial relationship ---help to perform certain type of operations</a:t>
            </a:r>
            <a:endParaRPr/>
          </a:p>
        </p:txBody>
      </p:sp>
      <p:sp>
        <p:nvSpPr>
          <p:cNvPr id="76" name="CustomShape 4"/>
          <p:cNvSpPr/>
          <p:nvPr/>
        </p:nvSpPr>
        <p:spPr>
          <a:xfrm>
            <a:off x="642960" y="5286240"/>
            <a:ext cx="2499840" cy="856800"/>
          </a:xfrm>
          <a:prstGeom prst="roundRect">
            <a:avLst>
              <a:gd fmla="val 3600" name="adj"/>
            </a:avLst>
          </a:prstGeom>
          <a:solidFill>
            <a:srgbClr val="53548a"/>
          </a:solidFill>
          <a:ln w="19080">
            <a:solidFill>
              <a:srgbClr val="3d3e66"/>
            </a:solidFill>
            <a:round/>
          </a:ln>
        </p:spPr>
        <p:txBody>
          <a:bodyPr anchor="ctr" bIns="45000" lIns="90000" rIns="90000" tIns="45000"/>
          <a:p>
            <a:pPr algn="ctr"/>
            <a:r>
              <a:rPr lang="en-US" sz="2800">
                <a:solidFill>
                  <a:srgbClr val="000000"/>
                </a:solidFill>
                <a:latin typeface="Georgia"/>
              </a:rPr>
              <a:t>Navigating</a:t>
            </a:r>
            <a:r>
              <a:rPr lang="en-US" sz="2800">
                <a:solidFill>
                  <a:srgbClr val="000000"/>
                </a:solidFill>
                <a:latin typeface="Georgia"/>
              </a:rPr>
              <a:t>	</a:t>
            </a:r>
            <a:endParaRPr/>
          </a:p>
        </p:txBody>
      </p:sp>
      <p:sp>
        <p:nvSpPr>
          <p:cNvPr id="77" name="CustomShape 5"/>
          <p:cNvSpPr/>
          <p:nvPr/>
        </p:nvSpPr>
        <p:spPr>
          <a:xfrm>
            <a:off x="4286160" y="5214960"/>
            <a:ext cx="1999800" cy="928440"/>
          </a:xfrm>
          <a:prstGeom prst="roundRect">
            <a:avLst>
              <a:gd fmla="val 3600" name="adj"/>
            </a:avLst>
          </a:prstGeom>
          <a:solidFill>
            <a:srgbClr val="53548a"/>
          </a:solidFill>
          <a:ln w="19080">
            <a:solidFill>
              <a:srgbClr val="3d3e66"/>
            </a:solidFill>
            <a:round/>
          </a:ln>
        </p:spPr>
        <p:txBody>
          <a:bodyPr anchor="ctr" bIns="45000" lIns="90000" rIns="90000" tIns="45000"/>
          <a:p>
            <a:pPr algn="ctr"/>
            <a:r>
              <a:rPr lang="en-US" sz="3200">
                <a:solidFill>
                  <a:srgbClr val="000000"/>
                </a:solidFill>
                <a:latin typeface="Georgia"/>
              </a:rPr>
              <a:t>Reaching </a:t>
            </a:r>
            <a:endParaRPr/>
          </a:p>
        </p:txBody>
      </p:sp>
      <p:sp>
        <p:nvSpPr>
          <p:cNvPr id="78" name="CustomShape 6"/>
          <p:cNvSpPr/>
          <p:nvPr/>
        </p:nvSpPr>
        <p:spPr>
          <a:xfrm>
            <a:off x="7143840" y="5214960"/>
            <a:ext cx="1856880" cy="928440"/>
          </a:xfrm>
          <a:prstGeom prst="roundRect">
            <a:avLst>
              <a:gd fmla="val 3600" name="adj"/>
            </a:avLst>
          </a:prstGeom>
          <a:solidFill>
            <a:srgbClr val="53548a"/>
          </a:solidFill>
          <a:ln w="19080">
            <a:solidFill>
              <a:srgbClr val="3d3e66"/>
            </a:solidFill>
            <a:round/>
          </a:ln>
        </p:spPr>
        <p:txBody>
          <a:bodyPr anchor="ctr" bIns="45000" lIns="90000" rIns="90000" tIns="45000"/>
          <a:p>
            <a:pPr algn="ctr"/>
            <a:r>
              <a:rPr lang="en-US" sz="2800">
                <a:solidFill>
                  <a:srgbClr val="000000"/>
                </a:solidFill>
                <a:latin typeface="Georgia"/>
              </a:rPr>
              <a:t>Searching </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