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2C4B-62DA-4A4A-B6D7-C66742994F5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D8D-F903-47CD-9D41-C7F71F041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9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2C4B-62DA-4A4A-B6D7-C66742994F5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D8D-F903-47CD-9D41-C7F71F041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32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2C4B-62DA-4A4A-B6D7-C66742994F5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D8D-F903-47CD-9D41-C7F71F041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09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2C4B-62DA-4A4A-B6D7-C66742994F5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D8D-F903-47CD-9D41-C7F71F0419A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6570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2C4B-62DA-4A4A-B6D7-C66742994F5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D8D-F903-47CD-9D41-C7F71F041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717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2C4B-62DA-4A4A-B6D7-C66742994F5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D8D-F903-47CD-9D41-C7F71F041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759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2C4B-62DA-4A4A-B6D7-C66742994F5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D8D-F903-47CD-9D41-C7F71F041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852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2C4B-62DA-4A4A-B6D7-C66742994F5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D8D-F903-47CD-9D41-C7F71F041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939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2C4B-62DA-4A4A-B6D7-C66742994F5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D8D-F903-47CD-9D41-C7F71F041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336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2C4B-62DA-4A4A-B6D7-C66742994F5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D8D-F903-47CD-9D41-C7F71F041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522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2C4B-62DA-4A4A-B6D7-C66742994F5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D8D-F903-47CD-9D41-C7F71F041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138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2C4B-62DA-4A4A-B6D7-C66742994F5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D8D-F903-47CD-9D41-C7F71F041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983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2C4B-62DA-4A4A-B6D7-C66742994F5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D8D-F903-47CD-9D41-C7F71F041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12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2C4B-62DA-4A4A-B6D7-C66742994F5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D8D-F903-47CD-9D41-C7F71F041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24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2C4B-62DA-4A4A-B6D7-C66742994F5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D8D-F903-47CD-9D41-C7F71F041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972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2C4B-62DA-4A4A-B6D7-C66742994F5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D8D-F903-47CD-9D41-C7F71F041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7002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32C4B-62DA-4A4A-B6D7-C66742994F5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3DD8D-F903-47CD-9D41-C7F71F041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07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EC32C4B-62DA-4A4A-B6D7-C66742994F55}" type="datetimeFigureOut">
              <a:rPr lang="ru-RU" smtClean="0"/>
              <a:t>30.10.2024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B63DD8D-F903-47CD-9D41-C7F71F0419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2443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5E454-AB55-85F1-58C5-50587656F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2514599"/>
            <a:ext cx="9440034" cy="1828801"/>
          </a:xfrm>
        </p:spPr>
        <p:txBody>
          <a:bodyPr/>
          <a:lstStyle/>
          <a:p>
            <a:r>
              <a:rPr lang="ru-RU" dirty="0">
                <a:latin typeface="Bahnschrift SemiBold SemiConden" panose="020B0502040204020203" pitchFamily="34" charset="0"/>
              </a:rPr>
              <a:t>Веб-приложение</a:t>
            </a:r>
            <a:br>
              <a:rPr lang="ru-RU" dirty="0">
                <a:latin typeface="Bahnschrift SemiBold SemiConden" panose="020B0502040204020203" pitchFamily="34" charset="0"/>
              </a:rPr>
            </a:br>
            <a:r>
              <a:rPr lang="ru-RU" dirty="0">
                <a:latin typeface="Bahnschrift SemiBold SemiConden" panose="020B0502040204020203" pitchFamily="34" charset="0"/>
              </a:rPr>
              <a:t>«</a:t>
            </a:r>
            <a:r>
              <a:rPr lang="en-US" dirty="0" err="1">
                <a:latin typeface="Bahnschrift SemiBold SemiConden" panose="020B0502040204020203" pitchFamily="34" charset="0"/>
              </a:rPr>
              <a:t>TaskMaster</a:t>
            </a:r>
            <a:r>
              <a:rPr lang="ru-RU" dirty="0">
                <a:latin typeface="Bahnschrift SemiBold SemiConden" panose="020B0502040204020203" pitchFamily="34" charset="0"/>
              </a:rPr>
              <a:t>»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1A3243D-0EB7-F15B-0318-C2B5B991D89D}"/>
              </a:ext>
            </a:extLst>
          </p:cNvPr>
          <p:cNvSpPr/>
          <p:nvPr/>
        </p:nvSpPr>
        <p:spPr>
          <a:xfrm rot="19087907">
            <a:off x="-2996090" y="-1741155"/>
            <a:ext cx="10597854" cy="4294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4075F7E-16FE-837A-665B-52418F82CFC0}"/>
              </a:ext>
            </a:extLst>
          </p:cNvPr>
          <p:cNvSpPr/>
          <p:nvPr/>
        </p:nvSpPr>
        <p:spPr>
          <a:xfrm rot="19107932">
            <a:off x="5517089" y="3677035"/>
            <a:ext cx="10597854" cy="42940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5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16295-9C2A-9361-E635-D017C779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05" y="609600"/>
            <a:ext cx="10353762" cy="970450"/>
          </a:xfrm>
        </p:spPr>
        <p:txBody>
          <a:bodyPr/>
          <a:lstStyle/>
          <a:p>
            <a:r>
              <a:rPr lang="ru-RU" dirty="0">
                <a:latin typeface="Bahnschrift SemiBold SemiConden" panose="020B0502040204020203" pitchFamily="34" charset="0"/>
              </a:rPr>
              <a:t>Реализованное приложение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775A41-71CE-2C56-2B27-D8A792AB3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85" y="1933617"/>
            <a:ext cx="5752181" cy="442146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>
                <a:latin typeface="Bahnschrift SemiBold SemiConden" panose="020B0502040204020203" pitchFamily="34" charset="0"/>
              </a:rPr>
              <a:t>Веб-приложение «</a:t>
            </a:r>
            <a:r>
              <a:rPr lang="en-US" sz="2800" dirty="0" err="1">
                <a:latin typeface="Bahnschrift SemiBold SemiConden" panose="020B0502040204020203" pitchFamily="34" charset="0"/>
              </a:rPr>
              <a:t>TaskMaster</a:t>
            </a:r>
            <a:r>
              <a:rPr lang="ru-RU" sz="2800" dirty="0">
                <a:latin typeface="Bahnschrift SemiBold SemiConden" panose="020B0502040204020203" pitchFamily="34" charset="0"/>
              </a:rPr>
              <a:t>» представляет собой приложение для управления задачами. Пользователь может добавлять и удалять задачи на день, отмечать выполненные, а так же просмотреть выполненные задачи за день. Данное приложение может быть полезным как для личного пользования, так и для использования на работе.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0763DD4-AB7C-E047-E293-EA9FB1C90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888" y="2119271"/>
            <a:ext cx="4510913" cy="2960602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65F615A-0A90-549B-40E9-2BE31845170E}"/>
              </a:ext>
            </a:extLst>
          </p:cNvPr>
          <p:cNvSpPr/>
          <p:nvPr/>
        </p:nvSpPr>
        <p:spPr>
          <a:xfrm>
            <a:off x="0" y="1580050"/>
            <a:ext cx="1153972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87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39528D-73DF-30D5-251A-21BA1012A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2596219"/>
            <a:ext cx="5355336" cy="308057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B3CFDB-FC11-E6F5-6B42-0C70FE784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456" y="2596219"/>
            <a:ext cx="5355336" cy="308057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F6B2E38-F511-62D6-90AA-55FFBF02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00805" y="609600"/>
            <a:ext cx="10353762" cy="970450"/>
          </a:xfrm>
        </p:spPr>
        <p:txBody>
          <a:bodyPr/>
          <a:lstStyle/>
          <a:p>
            <a:r>
              <a:rPr lang="ru-RU" dirty="0">
                <a:latin typeface="Bahnschrift SemiBold SemiConden" panose="020B0502040204020203" pitchFamily="34" charset="0"/>
              </a:rPr>
              <a:t>Реализованное приложение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433C6C6-28AF-EEA8-1C66-27E254871AC7}"/>
              </a:ext>
            </a:extLst>
          </p:cNvPr>
          <p:cNvSpPr/>
          <p:nvPr/>
        </p:nvSpPr>
        <p:spPr>
          <a:xfrm>
            <a:off x="0" y="1580050"/>
            <a:ext cx="1153972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28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CB0470-FEAC-03C8-2D7D-F0F0CDDA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1353" y="509016"/>
            <a:ext cx="4110081" cy="970450"/>
          </a:xfrm>
        </p:spPr>
        <p:txBody>
          <a:bodyPr/>
          <a:lstStyle/>
          <a:p>
            <a:r>
              <a:rPr lang="ru-RU" dirty="0">
                <a:latin typeface="Bahnschrift SemiBold SemiConden" panose="020B0502040204020203" pitchFamily="34" charset="0"/>
              </a:rPr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35F80E-D64A-2AE4-0043-17656B201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059" y="2509690"/>
            <a:ext cx="10580213" cy="2126324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>
                <a:effectLst/>
                <a:latin typeface="Bahnschrift SemiBold SemiConden" panose="020B0502040204020203" pitchFamily="34" charset="0"/>
                <a:ea typeface="Times New Roman" panose="02020603050405020304" pitchFamily="18" charset="0"/>
              </a:rPr>
              <a:t>В результате учебной практики «Разработка и сопровождения программного обеспечения» были закреплены теоретические и практические знания, использованы </a:t>
            </a:r>
            <a:r>
              <a:rPr lang="en-US" sz="2800" dirty="0">
                <a:effectLst/>
                <a:latin typeface="Bahnschrift SemiBold SemiConden" panose="020B0502040204020203" pitchFamily="34" charset="0"/>
                <a:ea typeface="Times New Roman" panose="02020603050405020304" pitchFamily="18" charset="0"/>
              </a:rPr>
              <a:t>CASE</a:t>
            </a:r>
            <a:r>
              <a:rPr lang="ru-RU" sz="2800" dirty="0">
                <a:effectLst/>
                <a:latin typeface="Bahnschrift SemiBold SemiConden" panose="020B0502040204020203" pitchFamily="34" charset="0"/>
                <a:ea typeface="Times New Roman" panose="02020603050405020304" pitchFamily="18" charset="0"/>
              </a:rPr>
              <a:t>-средства на практике. </a:t>
            </a:r>
            <a:endParaRPr lang="ru-RU" sz="2800" dirty="0">
              <a:latin typeface="Bahnschrift SemiBold SemiConden" panose="020B050204020402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9A999FB-5BAE-17E0-BAD8-A0D21DF2126F}"/>
              </a:ext>
            </a:extLst>
          </p:cNvPr>
          <p:cNvSpPr/>
          <p:nvPr/>
        </p:nvSpPr>
        <p:spPr>
          <a:xfrm>
            <a:off x="0" y="1580050"/>
            <a:ext cx="1153972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325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E242E01-6C1D-4D5F-0C5D-BFC48ED029FB}"/>
              </a:ext>
            </a:extLst>
          </p:cNvPr>
          <p:cNvSpPr/>
          <p:nvPr/>
        </p:nvSpPr>
        <p:spPr>
          <a:xfrm>
            <a:off x="0" y="1580050"/>
            <a:ext cx="1153972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00E4F-5C3E-F86E-5CFC-4F4FCFD8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2205" y="609600"/>
            <a:ext cx="10353762" cy="970450"/>
          </a:xfrm>
        </p:spPr>
        <p:txBody>
          <a:bodyPr/>
          <a:lstStyle/>
          <a:p>
            <a:r>
              <a:rPr lang="ru-RU" dirty="0">
                <a:latin typeface="Bahnschrift SemiBold SemiConden" panose="020B0502040204020203" pitchFamily="34" charset="0"/>
              </a:rPr>
              <a:t>Анализ и 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9B2983-71B2-1A38-E438-341B388D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43" y="2736172"/>
            <a:ext cx="6703157" cy="2226903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 предметной области</a:t>
            </a:r>
          </a:p>
          <a:p>
            <a:pPr>
              <a:buFontTx/>
              <a:buChar char="-"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 аналогов</a:t>
            </a:r>
          </a:p>
          <a:p>
            <a:pPr>
              <a:buFontTx/>
              <a:buChar char="-"/>
            </a:pPr>
            <a:r>
              <a:rPr lang="ru-R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требований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9BE6F4-E7E3-6502-F6D2-23CD2BB86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532" y="2599012"/>
            <a:ext cx="4873131" cy="255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4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CA742D2-2142-BC4E-9CBB-658FB73DB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31" y="2043345"/>
            <a:ext cx="5011517" cy="4515951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ru-RU" sz="2800" dirty="0">
                <a:latin typeface="Bahnschrift SemiBold SemiConden" panose="020B0502040204020203" pitchFamily="34" charset="0"/>
              </a:rPr>
              <a:t>В ходе работы, в первой главе была рассмотрена предметная область, проведен анализ аналогов, выявлены их достоинства и недостатки, что повлияло на выбор и постановку требований к разрабатываемому приложению.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9C97E4-2F9D-9E61-B9F8-845EAF813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344" y="2296153"/>
            <a:ext cx="5224272" cy="2746056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0D88815-4EF9-78F7-C326-6F260A06245F}"/>
              </a:ext>
            </a:extLst>
          </p:cNvPr>
          <p:cNvSpPr/>
          <p:nvPr/>
        </p:nvSpPr>
        <p:spPr>
          <a:xfrm>
            <a:off x="0" y="1580050"/>
            <a:ext cx="1153972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82F999D-FE88-E3CB-6507-A46C73ECB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2205" y="609600"/>
            <a:ext cx="10353762" cy="970450"/>
          </a:xfrm>
        </p:spPr>
        <p:txBody>
          <a:bodyPr/>
          <a:lstStyle/>
          <a:p>
            <a:r>
              <a:rPr lang="ru-RU" dirty="0">
                <a:latin typeface="Bahnschrift SemiBold SemiConden" panose="020B0502040204020203" pitchFamily="34" charset="0"/>
              </a:rPr>
              <a:t>Анализ и постановка задачи</a:t>
            </a:r>
          </a:p>
        </p:txBody>
      </p:sp>
    </p:spTree>
    <p:extLst>
      <p:ext uri="{BB962C8B-B14F-4D97-AF65-F5344CB8AC3E}">
        <p14:creationId xmlns:p14="http://schemas.microsoft.com/office/powerpoint/2010/main" val="209174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AB7A25-9F5B-BA6B-28D3-F307BE8D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43" y="393192"/>
            <a:ext cx="10353762" cy="1463039"/>
          </a:xfrm>
        </p:spPr>
        <p:txBody>
          <a:bodyPr>
            <a:noAutofit/>
          </a:bodyPr>
          <a:lstStyle/>
          <a:p>
            <a:pPr algn="l"/>
            <a:r>
              <a:rPr lang="ru-RU" dirty="0">
                <a:effectLst/>
                <a:latin typeface="Bahnschrift SemiBold SemiConden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Проектирование программного обеспечения при структурном подходе</a:t>
            </a:r>
            <a:br>
              <a:rPr lang="ru-RU" dirty="0">
                <a:effectLst/>
                <a:latin typeface="Bahnschrift SemiBold SemiConden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3A7E50-E1B9-BE99-01D7-76F85EB09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147" y="2379664"/>
            <a:ext cx="3063845" cy="2793831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en-US" sz="3200" dirty="0"/>
              <a:t>IDEF0</a:t>
            </a:r>
          </a:p>
          <a:p>
            <a:pPr>
              <a:buFontTx/>
              <a:buChar char="-"/>
            </a:pPr>
            <a:r>
              <a:rPr lang="en-US" sz="3200" dirty="0"/>
              <a:t>IDEF3</a:t>
            </a:r>
          </a:p>
          <a:p>
            <a:pPr>
              <a:buFontTx/>
              <a:buChar char="-"/>
            </a:pPr>
            <a:r>
              <a:rPr lang="en-US" sz="3200" dirty="0"/>
              <a:t>DFD</a:t>
            </a:r>
          </a:p>
          <a:p>
            <a:pPr>
              <a:buFontTx/>
              <a:buChar char="-"/>
            </a:pPr>
            <a:r>
              <a:rPr lang="en-US" sz="3200" dirty="0"/>
              <a:t>IDEF1X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CDB706-C2AB-53B0-AC8C-D5ECA620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968" y="1951905"/>
            <a:ext cx="5206589" cy="364935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511DF20-7BDD-85F6-228F-9365A474268B}"/>
              </a:ext>
            </a:extLst>
          </p:cNvPr>
          <p:cNvSpPr/>
          <p:nvPr/>
        </p:nvSpPr>
        <p:spPr>
          <a:xfrm>
            <a:off x="0" y="1580050"/>
            <a:ext cx="1153972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60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06D4092-92DD-29E8-8441-A799C280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339" y="2701715"/>
            <a:ext cx="5313269" cy="218118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>
                <a:latin typeface="Bahnschrift SemiBold SemiConden" panose="020B0502040204020203" pitchFamily="34" charset="0"/>
              </a:rPr>
              <a:t>Рассмотрены и спроектированы диаграмма для моделирования бизнес-процессов, разобрана более подробная работа системы.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9EF1C6-9B4E-3581-93FA-593B66AC7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424" y="2073435"/>
            <a:ext cx="4767133" cy="330647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3BC8359-30DC-36BF-D8ED-533642D81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43" y="393192"/>
            <a:ext cx="10353762" cy="1463039"/>
          </a:xfrm>
        </p:spPr>
        <p:txBody>
          <a:bodyPr>
            <a:noAutofit/>
          </a:bodyPr>
          <a:lstStyle/>
          <a:p>
            <a:pPr algn="l"/>
            <a:r>
              <a:rPr lang="ru-RU" dirty="0">
                <a:effectLst/>
                <a:latin typeface="Bahnschrift SemiBold SemiConden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Проектирование программного обеспечения при структурном подходе</a:t>
            </a:r>
            <a:br>
              <a:rPr lang="ru-RU" dirty="0">
                <a:effectLst/>
                <a:latin typeface="Bahnschrift SemiBold SemiConden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Bahnschrift SemiBold SemiConden" panose="020B050204020402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4AA6BF8-FAEA-3EFA-131E-497E2508C6D3}"/>
              </a:ext>
            </a:extLst>
          </p:cNvPr>
          <p:cNvSpPr/>
          <p:nvPr/>
        </p:nvSpPr>
        <p:spPr>
          <a:xfrm>
            <a:off x="0" y="1580050"/>
            <a:ext cx="1153972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744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36C3B-2ED6-3DD9-CC0B-4AA5278A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9641" y="655319"/>
            <a:ext cx="10353762" cy="970450"/>
          </a:xfrm>
        </p:spPr>
        <p:txBody>
          <a:bodyPr/>
          <a:lstStyle/>
          <a:p>
            <a:r>
              <a:rPr lang="ru-RU" dirty="0">
                <a:latin typeface="Bahnschrift SemiBold SemiConden" panose="020B0502040204020203" pitchFamily="34" charset="0"/>
              </a:rPr>
              <a:t>Проектирование при объектном подходе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6985D4-4907-A49D-C59F-3DDFD1F58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63" y="2116497"/>
            <a:ext cx="6172805" cy="4238583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ru-RU" sz="2800" dirty="0">
                <a:latin typeface="Bahnschrift SemiBold SemiConden" panose="020B0502040204020203" pitchFamily="34" charset="0"/>
              </a:rPr>
              <a:t>диаграмма прецедентов</a:t>
            </a:r>
          </a:p>
          <a:p>
            <a:pPr>
              <a:buFontTx/>
              <a:buChar char="-"/>
            </a:pPr>
            <a:r>
              <a:rPr lang="ru-RU" sz="2800" dirty="0">
                <a:latin typeface="Bahnschrift SemiBold SemiConden" panose="020B0502040204020203" pitchFamily="34" charset="0"/>
              </a:rPr>
              <a:t>диаграмма классов</a:t>
            </a:r>
          </a:p>
          <a:p>
            <a:pPr>
              <a:buFontTx/>
              <a:buChar char="-"/>
            </a:pPr>
            <a:r>
              <a:rPr lang="ru-RU" sz="2800" dirty="0">
                <a:latin typeface="Bahnschrift SemiBold SemiConden" panose="020B0502040204020203" pitchFamily="34" charset="0"/>
              </a:rPr>
              <a:t>диаграмма последовательности</a:t>
            </a:r>
          </a:p>
          <a:p>
            <a:pPr>
              <a:buFontTx/>
              <a:buChar char="-"/>
            </a:pPr>
            <a:r>
              <a:rPr lang="ru-RU" sz="2800" dirty="0">
                <a:latin typeface="Bahnschrift SemiBold SemiConden" panose="020B0502040204020203" pitchFamily="34" charset="0"/>
              </a:rPr>
              <a:t>диаграмма кооперации</a:t>
            </a:r>
          </a:p>
          <a:p>
            <a:pPr>
              <a:buFontTx/>
              <a:buChar char="-"/>
            </a:pPr>
            <a:r>
              <a:rPr lang="ru-RU" sz="2800" dirty="0">
                <a:latin typeface="Bahnschrift SemiBold SemiConden" panose="020B0502040204020203" pitchFamily="34" charset="0"/>
              </a:rPr>
              <a:t>диаграмма деятельности</a:t>
            </a:r>
          </a:p>
          <a:p>
            <a:pPr>
              <a:buFontTx/>
              <a:buChar char="-"/>
            </a:pPr>
            <a:r>
              <a:rPr lang="ru-RU" sz="2800" dirty="0">
                <a:latin typeface="Bahnschrift SemiBold SemiConden" panose="020B0502040204020203" pitchFamily="34" charset="0"/>
              </a:rPr>
              <a:t>диаграмма состояний</a:t>
            </a:r>
          </a:p>
          <a:p>
            <a:pPr>
              <a:buFontTx/>
              <a:buChar char="-"/>
            </a:pPr>
            <a:r>
              <a:rPr lang="ru-RU" sz="2800" dirty="0">
                <a:latin typeface="Bahnschrift SemiBold SemiConden" panose="020B0502040204020203" pitchFamily="34" charset="0"/>
              </a:rPr>
              <a:t>прототип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B58B796-4552-408E-DA74-ACE9180B2C81}"/>
              </a:ext>
            </a:extLst>
          </p:cNvPr>
          <p:cNvSpPr/>
          <p:nvPr/>
        </p:nvSpPr>
        <p:spPr>
          <a:xfrm>
            <a:off x="6208776" y="2395722"/>
            <a:ext cx="5645501" cy="3474726"/>
          </a:xfrm>
          <a:prstGeom prst="rect">
            <a:avLst/>
          </a:prstGeom>
          <a:solidFill>
            <a:srgbClr val="DADAD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69924D-69BE-E9D6-391D-EF09EF78D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68" y="2592325"/>
            <a:ext cx="5340096" cy="308152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6A5957F-931F-BC4D-52C9-9D1589EBBCB0}"/>
              </a:ext>
            </a:extLst>
          </p:cNvPr>
          <p:cNvSpPr/>
          <p:nvPr/>
        </p:nvSpPr>
        <p:spPr>
          <a:xfrm>
            <a:off x="0" y="1580050"/>
            <a:ext cx="1153972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26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2F0C1B3-5830-F4D7-5CA9-D87AE81BC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255" y="2503783"/>
            <a:ext cx="4929221" cy="2866983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>
                <a:latin typeface="Bahnschrift SemiBold SemiConden" panose="020B0502040204020203" pitchFamily="34" charset="0"/>
              </a:rPr>
              <a:t>С помощью диаграмм </a:t>
            </a:r>
            <a:r>
              <a:rPr lang="en-US" sz="2800" dirty="0">
                <a:latin typeface="Bahnschrift SemiBold SemiConden" panose="020B0502040204020203" pitchFamily="34" charset="0"/>
              </a:rPr>
              <a:t>UML</a:t>
            </a:r>
            <a:r>
              <a:rPr lang="ru-RU" sz="2800" dirty="0">
                <a:latin typeface="Bahnschrift SemiBold SemiConden" panose="020B0502040204020203" pitchFamily="34" charset="0"/>
              </a:rPr>
              <a:t> была наглядна описана архитектура и спроектирована реализация отдельных компонентов разрабатываемого программного средства.</a:t>
            </a:r>
            <a:r>
              <a:rPr lang="en-US" sz="2800" dirty="0">
                <a:latin typeface="Bahnschrift SemiBold SemiConden" panose="020B0502040204020203" pitchFamily="34" charset="0"/>
              </a:rPr>
              <a:t> </a:t>
            </a:r>
            <a:endParaRPr lang="ru-RU" sz="2800" dirty="0">
              <a:latin typeface="Bahnschrift SemiBold SemiConden" panose="020B050204020402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44F7A2B-0242-D934-39B1-DD0CF3623853}"/>
              </a:ext>
            </a:extLst>
          </p:cNvPr>
          <p:cNvSpPr/>
          <p:nvPr/>
        </p:nvSpPr>
        <p:spPr>
          <a:xfrm>
            <a:off x="6656832" y="2169244"/>
            <a:ext cx="5041997" cy="3644223"/>
          </a:xfrm>
          <a:prstGeom prst="rect">
            <a:avLst/>
          </a:prstGeom>
          <a:solidFill>
            <a:srgbClr val="DADAD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BE3CD8-8C15-D44C-BC02-9B17D8B7E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113" y="2706623"/>
            <a:ext cx="4396141" cy="2664143"/>
          </a:xfrm>
          <a:prstGeom prst="rect">
            <a:avLst/>
          </a:prstGeom>
        </p:spPr>
      </p:pic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52218729-7426-CE38-32D7-9587D0EB3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9641" y="655319"/>
            <a:ext cx="10353762" cy="970450"/>
          </a:xfrm>
        </p:spPr>
        <p:txBody>
          <a:bodyPr/>
          <a:lstStyle/>
          <a:p>
            <a:r>
              <a:rPr lang="ru-RU" dirty="0">
                <a:latin typeface="Bahnschrift SemiBold SemiConden" panose="020B0502040204020203" pitchFamily="34" charset="0"/>
              </a:rPr>
              <a:t>Проектирование при объектном подходе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7E9EEDC-83D6-64E6-AF17-0BE1DBD10F75}"/>
              </a:ext>
            </a:extLst>
          </p:cNvPr>
          <p:cNvSpPr/>
          <p:nvPr/>
        </p:nvSpPr>
        <p:spPr>
          <a:xfrm>
            <a:off x="0" y="1580050"/>
            <a:ext cx="1153972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86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8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2657A-BCC7-E743-0CE8-5DB06BC7D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31" y="424508"/>
            <a:ext cx="10353762" cy="970450"/>
          </a:xfrm>
        </p:spPr>
        <p:txBody>
          <a:bodyPr>
            <a:noAutofit/>
          </a:bodyPr>
          <a:lstStyle/>
          <a:p>
            <a:pPr algn="l"/>
            <a:r>
              <a:rPr lang="ru-RU" dirty="0">
                <a:latin typeface="Bahnschrift SemiBold SemiConden" panose="020B0502040204020203" pitchFamily="34" charset="0"/>
              </a:rPr>
              <a:t>Реализация и тестирование программного обеспечения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DB8E96-A895-1022-38BB-CFEAF5984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59" y="2006769"/>
            <a:ext cx="6383117" cy="443975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sz="3200" dirty="0"/>
              <a:t>создание базы данных</a:t>
            </a:r>
          </a:p>
          <a:p>
            <a:pPr>
              <a:buFontTx/>
              <a:buChar char="-"/>
            </a:pPr>
            <a:r>
              <a:rPr lang="ru-RU" sz="3200" dirty="0"/>
              <a:t>пользовательский интерфейс</a:t>
            </a:r>
          </a:p>
          <a:p>
            <a:pPr>
              <a:buFontTx/>
              <a:buChar char="-"/>
            </a:pPr>
            <a:r>
              <a:rPr lang="ru-RU" sz="3200" dirty="0"/>
              <a:t>функционал</a:t>
            </a:r>
          </a:p>
          <a:p>
            <a:pPr>
              <a:buFontTx/>
              <a:buChar char="-"/>
            </a:pPr>
            <a:r>
              <a:rPr lang="ru-RU" sz="3200" dirty="0"/>
              <a:t>тестирование</a:t>
            </a:r>
          </a:p>
          <a:p>
            <a:pPr>
              <a:buFontTx/>
              <a:buChar char="-"/>
            </a:pPr>
            <a:r>
              <a:rPr lang="ru-RU" sz="3200" dirty="0"/>
              <a:t>диаграмма компонентов</a:t>
            </a:r>
          </a:p>
          <a:p>
            <a:pPr>
              <a:buFontTx/>
              <a:buChar char="-"/>
            </a:pPr>
            <a:r>
              <a:rPr lang="ru-RU" sz="3200" dirty="0"/>
              <a:t>диаграмма развертывания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BEF3744-4DB2-BB09-1EA0-EE65BCF03B32}"/>
              </a:ext>
            </a:extLst>
          </p:cNvPr>
          <p:cNvSpPr/>
          <p:nvPr/>
        </p:nvSpPr>
        <p:spPr>
          <a:xfrm>
            <a:off x="7150608" y="2414016"/>
            <a:ext cx="4529933" cy="2656331"/>
          </a:xfrm>
          <a:prstGeom prst="rect">
            <a:avLst/>
          </a:prstGeom>
          <a:solidFill>
            <a:srgbClr val="DADAD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622E8B-B672-2F4B-61B8-E259164F4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541" y="2667188"/>
            <a:ext cx="3488288" cy="211512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E501011-11A0-71D8-AEC8-EB92AF1310FF}"/>
              </a:ext>
            </a:extLst>
          </p:cNvPr>
          <p:cNvSpPr/>
          <p:nvPr/>
        </p:nvSpPr>
        <p:spPr>
          <a:xfrm>
            <a:off x="0" y="1580050"/>
            <a:ext cx="1153972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57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B3B365B-B5D2-74EE-1FA1-8837028F6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2547"/>
            <a:ext cx="4572605" cy="369790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ru-RU" sz="2800" dirty="0">
                <a:latin typeface="Bahnschrift SemiBold SemiConden" panose="020B0502040204020203" pitchFamily="34" charset="0"/>
              </a:rPr>
              <a:t>В данной главе описан процесс создания приложения, базы данных и тестирования. Так же представлены диаграммы компонентов и развертывания для описание взаимодействия компонентов системы.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363BA1-30EF-3ABC-01D0-BEEADCD32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2" y="2447815"/>
            <a:ext cx="4792980" cy="2625708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328FD66-F1FA-4276-C8D5-50421A98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31" y="424508"/>
            <a:ext cx="10353762" cy="970450"/>
          </a:xfrm>
        </p:spPr>
        <p:txBody>
          <a:bodyPr>
            <a:noAutofit/>
          </a:bodyPr>
          <a:lstStyle/>
          <a:p>
            <a:pPr algn="l"/>
            <a:r>
              <a:rPr lang="ru-RU" dirty="0">
                <a:latin typeface="Bahnschrift SemiBold SemiConden" panose="020B0502040204020203" pitchFamily="34" charset="0"/>
              </a:rPr>
              <a:t>Реализация и тестирование программного обеспечения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6429B6B-02FB-91F3-DF22-C1ACDFF8AE2E}"/>
              </a:ext>
            </a:extLst>
          </p:cNvPr>
          <p:cNvSpPr/>
          <p:nvPr/>
        </p:nvSpPr>
        <p:spPr>
          <a:xfrm>
            <a:off x="0" y="1580050"/>
            <a:ext cx="1153972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94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284</TotalTime>
  <Words>248</Words>
  <Application>Microsoft Office PowerPoint</Application>
  <PresentationFormat>Широкоэкранный</PresentationFormat>
  <Paragraphs>38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Bahnschrift SemiBold SemiConden</vt:lpstr>
      <vt:lpstr>Calisto MT</vt:lpstr>
      <vt:lpstr>Wingdings 2</vt:lpstr>
      <vt:lpstr>Сланец</vt:lpstr>
      <vt:lpstr>Веб-приложение «TaskMaster»</vt:lpstr>
      <vt:lpstr>Анализ и постановка задачи</vt:lpstr>
      <vt:lpstr>Анализ и постановка задачи</vt:lpstr>
      <vt:lpstr>Проектирование программного обеспечения при структурном подходе </vt:lpstr>
      <vt:lpstr>Проектирование программного обеспечения при структурном подходе </vt:lpstr>
      <vt:lpstr>Проектирование при объектном подходе</vt:lpstr>
      <vt:lpstr>Проектирование при объектном подходе</vt:lpstr>
      <vt:lpstr>Реализация и тестирование программного обеспечения</vt:lpstr>
      <vt:lpstr>Реализация и тестирование программного обеспечения</vt:lpstr>
      <vt:lpstr>Реализованное приложение</vt:lpstr>
      <vt:lpstr>Реализованное приложение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Tanya Dambrouskaya</dc:creator>
  <cp:lastModifiedBy>Tanya Dambrouskaya</cp:lastModifiedBy>
  <cp:revision>5</cp:revision>
  <dcterms:created xsi:type="dcterms:W3CDTF">2024-10-29T06:37:54Z</dcterms:created>
  <dcterms:modified xsi:type="dcterms:W3CDTF">2024-10-30T08:55:55Z</dcterms:modified>
</cp:coreProperties>
</file>