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</p:sldIdLst>
  <p:sldSz cx="9144000" cy="6858000" type="screen4x3"/>
  <p:notesSz cx="6858000" cy="9144000"/>
  <p:custDataLst>
    <p:tags r:id="rId4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78" d="100"/>
          <a:sy n="78" d="100"/>
        </p:scale>
        <p:origin x="9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8D58FA3B-33BE-4453-9C5B-9BB7A66E81E9}">
      <dgm:prSet phldrT="[Текст]"/>
      <dgm:spPr/>
      <dgm:t>
        <a:bodyPr/>
        <a:lstStyle/>
        <a:p>
          <a:r>
            <a:rPr lang="ru-RU"/>
            <a:t>Треугольник</a:t>
          </a:r>
          <a:endParaRPr lang="ru-RU" dirty="0"/>
        </a:p>
        <a:p>
          <a:r>
            <a:rPr lang="ru-RU" dirty="0"/>
            <a:t>(крыша)</a:t>
          </a:r>
        </a:p>
      </dgm:t>
    </dgm:pt>
    <dgm:pt modelId="{FA312F87-3F53-4EC6-9191-E08BCD1BE668}" type="parTrans" cxnId="{B20B8A7B-D6AC-4011-AA7F-E889E83F0C5E}">
      <dgm:prSet/>
      <dgm:spPr/>
      <dgm:t>
        <a:bodyPr/>
        <a:lstStyle/>
        <a:p>
          <a:endParaRPr lang="ru-RU"/>
        </a:p>
      </dgm:t>
    </dgm:pt>
    <dgm:pt modelId="{DEBB937F-90FD-49E1-A26D-33F02B4FAA2E}" type="sibTrans" cxnId="{B20B8A7B-D6AC-4011-AA7F-E889E83F0C5E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</dgm:pt>
    <dgm:pt modelId="{ADEF3962-DAF3-4B46-BF21-47EF089A6D50}" type="pres">
      <dgm:prSet presAssocID="{6555935B-51AA-431D-A353-A0EACD8CAB99}" presName="hierChild5" presStyleCnt="0"/>
      <dgm:spPr/>
    </dgm:pt>
    <dgm:pt modelId="{7AEDC4B6-F3B3-4AEC-91E2-6AD08D728D09}" type="pres">
      <dgm:prSet presAssocID="{FA312F87-3F53-4EC6-9191-E08BCD1BE668}" presName="Name23" presStyleLbl="parChTrans1D4" presStyleIdx="1" presStyleCnt="2"/>
      <dgm:spPr/>
    </dgm:pt>
    <dgm:pt modelId="{366B93B9-BDF4-47AE-ADE9-B2DBB0AB1B7F}" type="pres">
      <dgm:prSet presAssocID="{8D58FA3B-33BE-4453-9C5B-9BB7A66E81E9}" presName="hierRoot4" presStyleCnt="0"/>
      <dgm:spPr/>
    </dgm:pt>
    <dgm:pt modelId="{64A50602-B15B-406E-BA58-2A7BF72B0A0E}" type="pres">
      <dgm:prSet presAssocID="{8D58FA3B-33BE-4453-9C5B-9BB7A66E81E9}" presName="composite4" presStyleCnt="0"/>
      <dgm:spPr/>
    </dgm:pt>
    <dgm:pt modelId="{B7828111-37CD-4929-81D1-A7DED3473E60}" type="pres">
      <dgm:prSet presAssocID="{8D58FA3B-33BE-4453-9C5B-9BB7A66E81E9}" presName="background4" presStyleLbl="node4" presStyleIdx="1" presStyleCnt="2"/>
      <dgm:spPr/>
    </dgm:pt>
    <dgm:pt modelId="{1FDFDAC8-A22E-489E-9599-A9783BB6D1CD}" type="pres">
      <dgm:prSet presAssocID="{8D58FA3B-33BE-4453-9C5B-9BB7A66E81E9}" presName="text4" presStyleLbl="fgAcc4" presStyleIdx="1" presStyleCnt="2">
        <dgm:presLayoutVars>
          <dgm:chPref val="3"/>
        </dgm:presLayoutVars>
      </dgm:prSet>
      <dgm:spPr/>
    </dgm:pt>
    <dgm:pt modelId="{02BDA709-E2DF-4C41-9B22-AA237F256EC0}" type="pres">
      <dgm:prSet presAssocID="{8D58FA3B-33BE-4453-9C5B-9BB7A66E81E9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19E8045D-6C55-4CB8-A3F3-B04F62AFA64E}" type="presOf" srcId="{FA312F87-3F53-4EC6-9191-E08BCD1BE668}" destId="{7AEDC4B6-F3B3-4AEC-91E2-6AD08D728D09}" srcOrd="0" destOrd="0" presId="urn:microsoft.com/office/officeart/2005/8/layout/hierarchy1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B20B8A7B-D6AC-4011-AA7F-E889E83F0C5E}" srcId="{58D26165-62A9-41A5-88D9-2BBF9D00665E}" destId="{8D58FA3B-33BE-4453-9C5B-9BB7A66E81E9}" srcOrd="1" destOrd="0" parTransId="{FA312F87-3F53-4EC6-9191-E08BCD1BE668}" sibTransId="{DEBB937F-90FD-49E1-A26D-33F02B4FAA2E}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41A422E7-0B37-4A8D-B433-5269567D0FF8}" type="presOf" srcId="{8D58FA3B-33BE-4453-9C5B-9BB7A66E81E9}" destId="{1FDFDAC8-A22E-489E-9599-A9783BB6D1CD}" srcOrd="0" destOrd="0" presId="urn:microsoft.com/office/officeart/2005/8/layout/hierarchy1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DCB7670C-C183-45F1-BE12-88D40F93120D}" type="presParOf" srcId="{A62C9B9E-207A-4B03-A2EF-A12934E9B274}" destId="{7AEDC4B6-F3B3-4AEC-91E2-6AD08D728D09}" srcOrd="2" destOrd="0" presId="urn:microsoft.com/office/officeart/2005/8/layout/hierarchy1"/>
    <dgm:cxn modelId="{462F93D4-EE8D-4DAE-BB8A-D6DE647DFF5A}" type="presParOf" srcId="{A62C9B9E-207A-4B03-A2EF-A12934E9B274}" destId="{366B93B9-BDF4-47AE-ADE9-B2DBB0AB1B7F}" srcOrd="3" destOrd="0" presId="urn:microsoft.com/office/officeart/2005/8/layout/hierarchy1"/>
    <dgm:cxn modelId="{C8F127B7-E82E-4158-A66C-2C7D573F8300}" type="presParOf" srcId="{366B93B9-BDF4-47AE-ADE9-B2DBB0AB1B7F}" destId="{64A50602-B15B-406E-BA58-2A7BF72B0A0E}" srcOrd="0" destOrd="0" presId="urn:microsoft.com/office/officeart/2005/8/layout/hierarchy1"/>
    <dgm:cxn modelId="{E3555B90-64DF-4375-BF2C-FB2C941AEFDA}" type="presParOf" srcId="{64A50602-B15B-406E-BA58-2A7BF72B0A0E}" destId="{B7828111-37CD-4929-81D1-A7DED3473E60}" srcOrd="0" destOrd="0" presId="urn:microsoft.com/office/officeart/2005/8/layout/hierarchy1"/>
    <dgm:cxn modelId="{A81ECD28-2F20-4732-A196-116D236BD331}" type="presParOf" srcId="{64A50602-B15B-406E-BA58-2A7BF72B0A0E}" destId="{1FDFDAC8-A22E-489E-9599-A9783BB6D1CD}" srcOrd="1" destOrd="0" presId="urn:microsoft.com/office/officeart/2005/8/layout/hierarchy1"/>
    <dgm:cxn modelId="{C32EDBB0-5DAC-4D78-A5DD-BA19CA812D9D}" type="presParOf" srcId="{366B93B9-BDF4-47AE-ADE9-B2DBB0AB1B7F}" destId="{02BDA709-E2DF-4C41-9B22-AA237F256EC0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DC4B6-F3B3-4AEC-91E2-6AD08D728D09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Группа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Прямоугольник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(труба)</a:t>
          </a:r>
        </a:p>
      </dsp:txBody>
      <dsp:txXfrm>
        <a:off x="2751610" y="3815091"/>
        <a:ext cx="1265706" cy="785874"/>
      </dsp:txXfrm>
    </dsp:sp>
    <dsp:sp modelId="{B7828111-37CD-4929-81D1-A7DED3473E60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DFDAC8-A22E-489E-9599-A9783BB6D1CD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Треугольник</a:t>
          </a:r>
          <a:endParaRPr lang="ru-RU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(крыша)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Эллипс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Компоновщик</a:t>
            </a:r>
            <a:r>
              <a:rPr lang="en-US" dirty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отдельными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Смена положения группы положение элементов внутри нее</a:t>
            </a:r>
          </a:p>
          <a:p>
            <a:pPr lvl="1"/>
            <a:r>
              <a:rPr lang="ru-RU" dirty="0"/>
              <a:t>Смена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825798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5" y="2132856"/>
            <a:ext cx="475580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609596"/>
            <a:chOff x="1778967" y="5299969"/>
            <a:chExt cx="2334839" cy="1609596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элементов композиции. Для этого он реализует операции, определяемые в интерфейсе </a:t>
              </a:r>
              <a:r>
                <a:rPr lang="en-US" sz="1400" dirty="0"/>
                <a:t>Component</a:t>
              </a:r>
              <a:endParaRPr lang="ru-RU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667061"/>
            <a:chOff x="4524289" y="5228948"/>
            <a:chExt cx="2453984" cy="1667061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определяет поведение компонентов, имеющих дочерние компоненты, и обеспечивает хранение последних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2246769"/>
            <a:chOff x="6596109" y="4592741"/>
            <a:chExt cx="2656398" cy="2246769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операции, относящиеся к </a:t>
              </a:r>
              <a:r>
                <a:rPr lang="en-US" sz="1400" dirty="0"/>
                <a:t>Leaf</a:t>
              </a:r>
              <a:r>
                <a:rPr lang="ru-RU" sz="1400" dirty="0"/>
                <a:t>. Некоторые из них могут не иметь смысла для составных объектов. Один из вариантов решения – генерировать исключение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интерфейс для всех компонентов, как примитивных, так и составных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</a:t>
              </a:r>
              <a:r>
                <a:rPr lang="en-US" sz="1400" dirty="0"/>
                <a:t> Add(), Remove(),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 и других операций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При такой организации данных образуется древовидная структура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Содержит 0 и более фигур</a:t>
            </a:r>
          </a:p>
          <a:p>
            <a:pPr lvl="1"/>
            <a:r>
              <a:rPr lang="ru-RU" dirty="0"/>
              <a:t>Имеет некоторую ширину и высоту</a:t>
            </a:r>
            <a:endParaRPr lang="en-US" dirty="0"/>
          </a:p>
          <a:p>
            <a:pPr lvl="1"/>
            <a:r>
              <a:rPr lang="ru-RU" dirty="0"/>
              <a:t>Имеет некоторый цвет фона</a:t>
            </a:r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Существуют 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Объявление операций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сам объект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1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GetLineStyle</a:t>
            </a:r>
            <a:r>
              <a:rPr lang="en-US" dirty="0"/>
              <a:t>()/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Если все фигуры имеют одинаковый стиль, вернуть его, иначе</a:t>
            </a:r>
            <a:r>
              <a:rPr lang="en-US" dirty="0"/>
              <a:t> </a:t>
            </a:r>
            <a:r>
              <a:rPr lang="ru-RU" dirty="0"/>
              <a:t>вернуть </a:t>
            </a:r>
            <a:r>
              <a:rPr lang="en-US" dirty="0"/>
              <a:t>null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C++:</a:t>
            </a:r>
            <a:r>
              <a:rPr lang="ru-RU" dirty="0"/>
              <a:t> использовать </a:t>
            </a:r>
            <a:r>
              <a:rPr lang="en-US" dirty="0"/>
              <a:t>boost::optional</a:t>
            </a:r>
          </a:p>
          <a:p>
            <a:r>
              <a:rPr lang="en-US" dirty="0" err="1"/>
              <a:t>CGroup</a:t>
            </a:r>
            <a:r>
              <a:rPr lang="en-US" dirty="0"/>
              <a:t>::</a:t>
            </a:r>
            <a:r>
              <a:rPr lang="en-US" dirty="0" err="1"/>
              <a:t>GetLineStyle</a:t>
            </a:r>
            <a:r>
              <a:rPr lang="en-US" dirty="0"/>
              <a:t> </a:t>
            </a:r>
            <a:r>
              <a:rPr lang="ru-RU" dirty="0"/>
              <a:t>возвращает интерфейс </a:t>
            </a:r>
            <a:r>
              <a:rPr lang="en-US" dirty="0" err="1"/>
              <a:t>IStyle</a:t>
            </a:r>
            <a:endParaRPr lang="en-US" dirty="0"/>
          </a:p>
          <a:p>
            <a:pPr lvl="1"/>
            <a:r>
              <a:rPr lang="ru-RU" dirty="0"/>
              <a:t>Реализация </a:t>
            </a:r>
            <a:r>
              <a:rPr lang="en-US" dirty="0" err="1"/>
              <a:t>IStyle</a:t>
            </a:r>
            <a:r>
              <a:rPr lang="en-US" dirty="0"/>
              <a:t>::</a:t>
            </a:r>
            <a:r>
              <a:rPr lang="en-US" dirty="0" err="1"/>
              <a:t>GetColor</a:t>
            </a:r>
            <a:r>
              <a:rPr lang="en-US" dirty="0"/>
              <a:t>() </a:t>
            </a:r>
            <a:r>
              <a:rPr lang="ru-RU" dirty="0"/>
              <a:t>возвращает </a:t>
            </a:r>
            <a:r>
              <a:rPr lang="en-US" dirty="0"/>
              <a:t>optional&lt;</a:t>
            </a:r>
            <a:r>
              <a:rPr lang="en-US" dirty="0" err="1"/>
              <a:t>RGBAColor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none</a:t>
            </a:r>
            <a:r>
              <a:rPr lang="ru-RU" dirty="0"/>
              <a:t>: цвет линий у фигур внутри группы различается</a:t>
            </a:r>
          </a:p>
          <a:p>
            <a:pPr lvl="2"/>
            <a:r>
              <a:rPr lang="ru-RU" dirty="0"/>
              <a:t>цвет: цвет линий у фигур внутри группы одинаковый</a:t>
            </a:r>
          </a:p>
          <a:p>
            <a:pPr lvl="2"/>
            <a:r>
              <a:rPr lang="ru-RU" dirty="0"/>
              <a:t>Альтернативы</a:t>
            </a:r>
          </a:p>
          <a:p>
            <a:pPr lvl="3"/>
            <a:r>
              <a:rPr lang="ru-RU" dirty="0"/>
              <a:t>Нулевой/ненулевой указатель на цвет</a:t>
            </a:r>
          </a:p>
          <a:p>
            <a:pPr lvl="3"/>
            <a:r>
              <a:rPr lang="ru-RU" dirty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 err="1"/>
              <a:t>std</a:t>
            </a:r>
            <a:r>
              <a:rPr lang="en-US" dirty="0"/>
              <a:t>::variant/boost::variant</a:t>
            </a:r>
            <a:endParaRPr lang="ru-RU" dirty="0"/>
          </a:p>
          <a:p>
            <a:pPr lvl="3"/>
            <a:r>
              <a:rPr lang="ru-RU" dirty="0"/>
              <a:t>Методы, вроде </a:t>
            </a:r>
            <a:r>
              <a:rPr lang="en-US" dirty="0" err="1"/>
              <a:t>IsColorInitialized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Другие методы </a:t>
            </a:r>
            <a:r>
              <a:rPr lang="en-US" dirty="0" err="1"/>
              <a:t>IStyle</a:t>
            </a:r>
            <a:r>
              <a:rPr lang="en-US" dirty="0"/>
              <a:t> </a:t>
            </a:r>
            <a:r>
              <a:rPr lang="ru-RU" dirty="0"/>
              <a:t>должны быть аналогичным образом</a:t>
            </a:r>
          </a:p>
          <a:p>
            <a:r>
              <a:rPr lang="ru-RU" dirty="0"/>
              <a:t>Аналогично – для </a:t>
            </a:r>
            <a:r>
              <a:rPr lang="en-US" dirty="0" err="1"/>
              <a:t>GetFillStyle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реализации </a:t>
            </a:r>
            <a:r>
              <a:rPr lang="en-US" dirty="0" err="1"/>
              <a:t>SetFillStyle</a:t>
            </a:r>
            <a:r>
              <a:rPr lang="en-US" dirty="0"/>
              <a:t>()/</a:t>
            </a:r>
            <a:r>
              <a:rPr lang="en-US" dirty="0" err="1"/>
              <a:t>SetLineStyle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Заменить стиль заливки/линий фигур внутри группы</a:t>
            </a:r>
            <a:endParaRPr lang="en-US" dirty="0"/>
          </a:p>
          <a:p>
            <a:pPr lvl="1"/>
            <a:r>
              <a:rPr lang="ru-RU" dirty="0"/>
              <a:t>Минусы – заменяет стиль целиком, а не его часть</a:t>
            </a:r>
          </a:p>
          <a:p>
            <a:r>
              <a:rPr lang="ru-RU" dirty="0"/>
              <a:t>Отказаться от </a:t>
            </a:r>
            <a:r>
              <a:rPr lang="en-US" dirty="0"/>
              <a:t>Set*Style</a:t>
            </a:r>
            <a:r>
              <a:rPr lang="ru-RU" dirty="0"/>
              <a:t>, использовать для этих целей </a:t>
            </a:r>
            <a:r>
              <a:rPr lang="en-US" dirty="0"/>
              <a:t>setter-</a:t>
            </a:r>
            <a:r>
              <a:rPr lang="ru-RU" dirty="0"/>
              <a:t>ы полученного у фигуры </a:t>
            </a:r>
            <a:r>
              <a:rPr lang="en-US" dirty="0" err="1"/>
              <a:t>IStyle</a:t>
            </a:r>
            <a:endParaRPr lang="ru-RU" dirty="0"/>
          </a:p>
          <a:p>
            <a:pPr lvl="1"/>
            <a:r>
              <a:rPr lang="ru-RU" dirty="0"/>
              <a:t>Позволяет более точно управлять компонентами стилей – цвет, толщина линий, включение/отключение заливки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так просто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Некоторые операции могут потребовать хранения доп. информации в самой группе</a:t>
            </a:r>
          </a:p>
          <a:p>
            <a:r>
              <a:rPr lang="ru-RU" dirty="0"/>
              <a:t>Вращение группы</a:t>
            </a:r>
          </a:p>
          <a:p>
            <a:pPr lvl="1"/>
            <a:r>
              <a:rPr lang="ru-RU" dirty="0"/>
              <a:t>Группа хранит угол поворота, не изменяя угол поворота и координаты фигур внутри себя</a:t>
            </a:r>
          </a:p>
          <a:p>
            <a:pPr lvl="1"/>
            <a:r>
              <a:rPr lang="ru-RU" dirty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/>
              <a:t>canvas</a:t>
            </a:r>
            <a:endParaRPr lang="ru-RU" dirty="0"/>
          </a:p>
          <a:p>
            <a:pPr lvl="2"/>
            <a:r>
              <a:rPr lang="ru-RU" dirty="0"/>
              <a:t>Альтернатива – дочерние элементы запрашивают базовую трансформацию о своего родителя</a:t>
            </a:r>
          </a:p>
          <a:p>
            <a:pPr lvl="1"/>
            <a:r>
              <a:rPr lang="ru-RU" dirty="0"/>
              <a:t>При разгруппировании фигура пересчитывает координаты фигур, чтобы они заняли нужное положение на слайде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02BF9-92B4-4025-997C-7D7E2919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Вариант реализации стилей у групп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1BE4D6-5181-4234-8D63-FE942E04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0976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C1B-D1B5-4EE3-9ECB-8A52C2C01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C16847-B2F4-44B9-92B1-4D000CB13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6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Предоставляет возможность отображения простейших графических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Включение/выключение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5935</TotalTime>
  <Words>1532</Words>
  <Application>Microsoft Office PowerPoint</Application>
  <PresentationFormat>Экран (4:3)</PresentationFormat>
  <Paragraphs>255</Paragraphs>
  <Slides>38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Презентация PowerPoint</vt:lpstr>
      <vt:lpstr>Презентация PowerPoint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Ограничения паттерна «Компоновщик»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Объявление операций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Композиция или агрегация?</vt:lpstr>
      <vt:lpstr>Удаление дочерних компонентов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  <vt:lpstr>Вариант реализации стилей у групп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536</cp:revision>
  <dcterms:created xsi:type="dcterms:W3CDTF">2016-02-02T19:36:42Z</dcterms:created>
  <dcterms:modified xsi:type="dcterms:W3CDTF">2021-11-17T17:39:53Z</dcterms:modified>
</cp:coreProperties>
</file>