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7"/>
  </p:notesMasterIdLst>
  <p:sldIdLst>
    <p:sldId id="256" r:id="rId2"/>
    <p:sldId id="296" r:id="rId3"/>
    <p:sldId id="263" r:id="rId4"/>
    <p:sldId id="265" r:id="rId5"/>
    <p:sldId id="266" r:id="rId6"/>
    <p:sldId id="268" r:id="rId7"/>
    <p:sldId id="269" r:id="rId8"/>
    <p:sldId id="270" r:id="rId9"/>
    <p:sldId id="271" r:id="rId10"/>
    <p:sldId id="267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3" r:id="rId32"/>
    <p:sldId id="292" r:id="rId33"/>
    <p:sldId id="294" r:id="rId34"/>
    <p:sldId id="295" r:id="rId35"/>
    <p:sldId id="297" r:id="rId36"/>
  </p:sldIdLst>
  <p:sldSz cx="9144000" cy="6858000" type="screen4x3"/>
  <p:notesSz cx="6858000" cy="9144000"/>
  <p:custDataLst>
    <p:tags r:id="rId38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98" autoAdjust="0"/>
    <p:restoredTop sz="94660"/>
  </p:normalViewPr>
  <p:slideViewPr>
    <p:cSldViewPr>
      <p:cViewPr varScale="1">
        <p:scale>
          <a:sx n="71" d="100"/>
          <a:sy n="71" d="100"/>
        </p:scale>
        <p:origin x="122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08.09.2022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4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08.09.2022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08.09.2022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08.09.2022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08.09.2022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08.09.2022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08.09.2022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08.09.2022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08.09.2022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08.09.2022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08.09.2022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590F9C9-AB92-4E86-B698-DEC9BF4350FF}" type="datetimeFigureOut">
              <a:rPr lang="ru-RU" smtClean="0"/>
              <a:t>08.09.2022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590F9C9-AB92-4E86-B698-DEC9BF4350FF}" type="datetimeFigureOut">
              <a:rPr lang="ru-RU" smtClean="0"/>
              <a:t>08.09.2022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Паттерн «Стратегия»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1</a:t>
            </a:r>
          </a:p>
        </p:txBody>
      </p:sp>
    </p:spTree>
    <p:extLst>
      <p:ext uri="{BB962C8B-B14F-4D97-AF65-F5344CB8AC3E}">
        <p14:creationId xmlns:p14="http://schemas.microsoft.com/office/powerpoint/2010/main" val="4239331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Хрупкий базовый класс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Фундаментальная проблема ООП</a:t>
            </a:r>
          </a:p>
          <a:p>
            <a:pPr lvl="1"/>
            <a:r>
              <a:rPr lang="ru-RU" dirty="0"/>
              <a:t>Малейшие правки в деталях базового класса могут привнести ошибку в производные классы</a:t>
            </a:r>
          </a:p>
          <a:p>
            <a:pPr lvl="1"/>
            <a:r>
              <a:rPr lang="ru-RU" dirty="0"/>
              <a:t>Наследование – самая сильная связь между классами</a:t>
            </a:r>
          </a:p>
          <a:p>
            <a:pPr lvl="2"/>
            <a:r>
              <a:rPr lang="ru-RU" dirty="0"/>
              <a:t>В </a:t>
            </a:r>
            <a:r>
              <a:rPr lang="en-US" dirty="0"/>
              <a:t>C++ </a:t>
            </a:r>
            <a:r>
              <a:rPr lang="ru-RU" dirty="0"/>
              <a:t>- вторая по силе после дружественных классов</a:t>
            </a:r>
          </a:p>
          <a:p>
            <a:r>
              <a:rPr lang="ru-RU" dirty="0"/>
              <a:t>Возможные методы борьбы</a:t>
            </a:r>
          </a:p>
          <a:p>
            <a:pPr lvl="1"/>
            <a:r>
              <a:rPr lang="ru-RU" dirty="0"/>
              <a:t>Замена наследования композицией или агрегацией</a:t>
            </a:r>
          </a:p>
        </p:txBody>
      </p:sp>
    </p:spTree>
    <p:extLst>
      <p:ext uri="{BB962C8B-B14F-4D97-AF65-F5344CB8AC3E}">
        <p14:creationId xmlns:p14="http://schemas.microsoft.com/office/powerpoint/2010/main" val="200607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Инкапсуляция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Выделите изменяющиеся составляющие и инкапсулируйте их, чтобы позднее их можно было изменять или расширять без воздействия на постоянные составляющие</a:t>
            </a:r>
          </a:p>
        </p:txBody>
      </p:sp>
    </p:spTree>
    <p:extLst>
      <p:ext uri="{BB962C8B-B14F-4D97-AF65-F5344CB8AC3E}">
        <p14:creationId xmlns:p14="http://schemas.microsoft.com/office/powerpoint/2010/main" val="995865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Причем тут паттерны проектирования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Паттерны проектирования позволяют изменять одни части системы независимо от других частей</a:t>
            </a:r>
          </a:p>
        </p:txBody>
      </p:sp>
    </p:spTree>
    <p:extLst>
      <p:ext uri="{BB962C8B-B14F-4D97-AF65-F5344CB8AC3E}">
        <p14:creationId xmlns:p14="http://schemas.microsoft.com/office/powerpoint/2010/main" val="3350035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Отделяем изменяемые части от неизменяемых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Постоянные аспекты поведения уток</a:t>
            </a:r>
          </a:p>
          <a:p>
            <a:pPr lvl="1"/>
            <a:r>
              <a:rPr lang="ru-RU" dirty="0"/>
              <a:t>Рисование</a:t>
            </a:r>
          </a:p>
          <a:p>
            <a:pPr lvl="1"/>
            <a:r>
              <a:rPr lang="ru-RU" dirty="0"/>
              <a:t>Умение плавать</a:t>
            </a:r>
          </a:p>
          <a:p>
            <a:r>
              <a:rPr lang="ru-RU" dirty="0"/>
              <a:t>Переменные аспекты поведения</a:t>
            </a:r>
          </a:p>
          <a:p>
            <a:pPr lvl="1"/>
            <a:r>
              <a:rPr lang="ru-RU" dirty="0"/>
              <a:t>Умение летать</a:t>
            </a:r>
          </a:p>
          <a:p>
            <a:pPr lvl="1"/>
            <a:r>
              <a:rPr lang="ru-RU" dirty="0"/>
              <a:t>Умение крякать</a:t>
            </a:r>
          </a:p>
        </p:txBody>
      </p:sp>
    </p:spTree>
    <p:extLst>
      <p:ext uri="{BB962C8B-B14F-4D97-AF65-F5344CB8AC3E}">
        <p14:creationId xmlns:p14="http://schemas.microsoft.com/office/powerpoint/2010/main" val="2927663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Проектирование переменного поведения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Цели, которых хочется достичь</a:t>
            </a:r>
          </a:p>
          <a:p>
            <a:pPr lvl="1"/>
            <a:r>
              <a:rPr lang="ru-RU" dirty="0"/>
              <a:t>Возможность настраивать способность полёта уток</a:t>
            </a:r>
          </a:p>
          <a:p>
            <a:pPr lvl="1"/>
            <a:r>
              <a:rPr lang="ru-RU" dirty="0"/>
              <a:t>Возможность изменять способность полета во время выполнения</a:t>
            </a:r>
          </a:p>
        </p:txBody>
      </p:sp>
    </p:spTree>
    <p:extLst>
      <p:ext uri="{BB962C8B-B14F-4D97-AF65-F5344CB8AC3E}">
        <p14:creationId xmlns:p14="http://schemas.microsoft.com/office/powerpoint/2010/main" val="2817714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поведения уток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4441414"/>
            <a:ext cx="7330101" cy="22322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700808"/>
            <a:ext cx="5918726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76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решения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Полёт и кряканье отделено от класса уток</a:t>
            </a:r>
          </a:p>
          <a:p>
            <a:pPr lvl="1"/>
            <a:r>
              <a:rPr lang="ru-RU" dirty="0"/>
              <a:t>Этот функционал могут использовать другие классы</a:t>
            </a:r>
          </a:p>
          <a:p>
            <a:pPr lvl="1"/>
            <a:r>
              <a:rPr lang="ru-RU" dirty="0"/>
              <a:t>Одни и те же классы уток могут иметь разные способности кряканья и полёта</a:t>
            </a:r>
          </a:p>
        </p:txBody>
      </p:sp>
    </p:spTree>
    <p:extLst>
      <p:ext uri="{BB962C8B-B14F-4D97-AF65-F5344CB8AC3E}">
        <p14:creationId xmlns:p14="http://schemas.microsoft.com/office/powerpoint/2010/main" val="4195150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</a:t>
            </a:r>
            <a:r>
              <a:rPr lang="en-US" dirty="0"/>
              <a:t> </a:t>
            </a:r>
            <a:r>
              <a:rPr lang="ru-RU" dirty="0"/>
              <a:t>к аудитории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Стоит ли сразу проектировать приложение с оглядкой на возможность расширения в будущем</a:t>
            </a:r>
            <a:r>
              <a:rPr lang="en-US" dirty="0"/>
              <a:t>?</a:t>
            </a:r>
            <a:endParaRPr lang="ru-RU" dirty="0"/>
          </a:p>
          <a:p>
            <a:r>
              <a:rPr lang="ru-RU" dirty="0"/>
              <a:t>Имеет ли смысл </a:t>
            </a:r>
            <a:r>
              <a:rPr lang="en-US" dirty="0"/>
              <a:t>Duck</a:t>
            </a:r>
            <a:r>
              <a:rPr lang="ru-RU" dirty="0"/>
              <a:t> тоже преобразовать в интерфейс</a:t>
            </a:r>
            <a:r>
              <a:rPr lang="en-US" dirty="0"/>
              <a:t>?</a:t>
            </a:r>
          </a:p>
          <a:p>
            <a:r>
              <a:rPr lang="ru-RU" dirty="0"/>
              <a:t>Не нарушает ли это принцип ООП, по которым класс должен представлять некоторую сущность</a:t>
            </a:r>
            <a:r>
              <a:rPr lang="en-US" dirty="0"/>
              <a:t>?</a:t>
            </a:r>
          </a:p>
          <a:p>
            <a:pPr lvl="1"/>
            <a:r>
              <a:rPr lang="ru-RU" dirty="0"/>
              <a:t>Классы обладают </a:t>
            </a:r>
            <a:r>
              <a:rPr lang="ru-RU" b="1" dirty="0"/>
              <a:t>состоянием</a:t>
            </a:r>
            <a:r>
              <a:rPr lang="ru-RU" dirty="0"/>
              <a:t> и </a:t>
            </a:r>
            <a:r>
              <a:rPr lang="ru-RU" b="1" dirty="0"/>
              <a:t>поведением</a:t>
            </a:r>
            <a:r>
              <a:rPr lang="ru-RU" dirty="0"/>
              <a:t>, а</a:t>
            </a:r>
            <a:r>
              <a:rPr lang="en-US" dirty="0"/>
              <a:t> </a:t>
            </a:r>
            <a:r>
              <a:rPr lang="ru-RU" dirty="0"/>
              <a:t>здесь классы *</a:t>
            </a:r>
            <a:r>
              <a:rPr lang="en-US" dirty="0"/>
              <a:t>Behavior </a:t>
            </a:r>
            <a:r>
              <a:rPr lang="ru-RU" dirty="0"/>
              <a:t>обладают лишь поведением.</a:t>
            </a:r>
          </a:p>
        </p:txBody>
      </p:sp>
    </p:spTree>
    <p:extLst>
      <p:ext uri="{BB962C8B-B14F-4D97-AF65-F5344CB8AC3E}">
        <p14:creationId xmlns:p14="http://schemas.microsoft.com/office/powerpoint/2010/main" val="3051058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 к аудитории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Как дать возможность уткам летать на реактивной тяге</a:t>
            </a:r>
            <a:r>
              <a:rPr lang="en-US" dirty="0"/>
              <a:t>?</a:t>
            </a:r>
          </a:p>
          <a:p>
            <a:r>
              <a:rPr lang="ru-RU" dirty="0"/>
              <a:t>Какие классы, кроме уток, могли бы использовать поведение кряканья</a:t>
            </a:r>
            <a:r>
              <a:rPr lang="en-US" dirty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8742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Интеграция поведения с классом уток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Раньше классы уток сами выполняли задачу полета и кряканья</a:t>
            </a:r>
          </a:p>
          <a:p>
            <a:r>
              <a:rPr lang="ru-RU" dirty="0"/>
              <a:t>В обновленной версии утки будут делегировать это поведение другим классам</a:t>
            </a:r>
          </a:p>
        </p:txBody>
      </p:sp>
    </p:spTree>
    <p:extLst>
      <p:ext uri="{BB962C8B-B14F-4D97-AF65-F5344CB8AC3E}">
        <p14:creationId xmlns:p14="http://schemas.microsoft.com/office/powerpoint/2010/main" val="1228037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6A1A26-AC69-FD15-AD43-E7ED635B2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Приложение «Утиный симулятор»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41E02B-0CA6-93E7-6F44-7182FC9A5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Есть пруд, в котором плавают и крякают утки разных видов</a:t>
            </a:r>
          </a:p>
          <a:p>
            <a:pPr lvl="1"/>
            <a:r>
              <a:rPr lang="en-US" dirty="0" err="1"/>
              <a:t>MallardDuck</a:t>
            </a:r>
            <a:endParaRPr lang="en-US" dirty="0"/>
          </a:p>
          <a:p>
            <a:pPr lvl="1"/>
            <a:r>
              <a:rPr lang="en-US" dirty="0" err="1"/>
              <a:t>RedheadDuck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7870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Утка делегируют свое поведение внешним объектам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90" y="1550280"/>
            <a:ext cx="8290024" cy="157757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428902" y="3235778"/>
            <a:ext cx="4427984" cy="32542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CDuck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PerformQuack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m_quackBehavior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Quack();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PerformFly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m_flyBehavior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Fly();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protected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IQuackBehavior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m_quackBehavior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IFlyBehavior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m_flyBehavior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800"/>
              </a:spcAft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9512" y="3235778"/>
            <a:ext cx="3178696" cy="2257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struct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IQuackBehavior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Quack() = 0;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~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IQuackBehavior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{}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struct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IFlyBehavior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Fly() = 0;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~</a:t>
            </a:r>
            <a:r>
              <a:rPr lang="ru-RU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IFlyBehavior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{}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800"/>
              </a:spcAft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060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Конфигурируем уток</a:t>
            </a:r>
          </a:p>
        </p:txBody>
      </p:sp>
      <p:sp>
        <p:nvSpPr>
          <p:cNvPr id="4" name="Rectangle 3"/>
          <p:cNvSpPr/>
          <p:nvPr/>
        </p:nvSpPr>
        <p:spPr>
          <a:xfrm>
            <a:off x="3833664" y="4221088"/>
            <a:ext cx="5310336" cy="1870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195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CMallardDuck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CDuck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CMallardDuck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m_quackBehavior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CQuack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m_flyBehavior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CFlyWithWings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  <a:spcAft>
                <a:spcPts val="800"/>
              </a:spcAft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2350191"/>
            <a:ext cx="4572000" cy="1870897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361950">
              <a:lnSpc>
                <a:spcPct val="107000"/>
              </a:lnSpc>
              <a:spcAft>
                <a:spcPts val="0"/>
              </a:spcAft>
            </a:pPr>
            <a:r>
              <a:rPr lang="ru-RU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CQuack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ru-RU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IQuackBehavior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реализация кряканья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  <a:spcAft>
                <a:spcPts val="0"/>
              </a:spcAft>
            </a:pPr>
            <a:r>
              <a:rPr lang="ru-RU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CFlyWithWings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ru-RU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IFlyBehavior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реализация полета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  <a:spcAft>
                <a:spcPts val="800"/>
              </a:spcAft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1917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Задаем динамическое изменение поведения полета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Реализовать методы замены поведения полета</a:t>
            </a:r>
          </a:p>
          <a:p>
            <a:r>
              <a:rPr lang="ru-RU" dirty="0"/>
              <a:t>Реализовать тип «Утка-приманка» (</a:t>
            </a:r>
            <a:r>
              <a:rPr lang="en-US" dirty="0" err="1"/>
              <a:t>CModelDuck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Реализовать метод полета при помощи реактивной тяги</a:t>
            </a:r>
            <a:r>
              <a:rPr lang="en-US" dirty="0"/>
              <a:t> (</a:t>
            </a:r>
            <a:r>
              <a:rPr lang="en-US" dirty="0" err="1"/>
              <a:t>CFlyRocketPowered</a:t>
            </a:r>
            <a:r>
              <a:rPr lang="en-US" dirty="0"/>
              <a:t>)</a:t>
            </a:r>
          </a:p>
          <a:p>
            <a:r>
              <a:rPr lang="ru-RU" dirty="0"/>
              <a:t>Используйте динамическую смену полета в приложении</a:t>
            </a:r>
          </a:p>
        </p:txBody>
      </p:sp>
    </p:spTree>
    <p:extLst>
      <p:ext uri="{BB962C8B-B14F-4D97-AF65-F5344CB8AC3E}">
        <p14:creationId xmlns:p14="http://schemas.microsoft.com/office/powerpoint/2010/main" val="35223037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Паттерн Стратегия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Определяет семейство алгоритмов, инкапсулирует каждый из них и обеспечивает их взаимозаменяемость</a:t>
            </a:r>
          </a:p>
          <a:p>
            <a:r>
              <a:rPr lang="ru-RU" dirty="0"/>
              <a:t>Позволяет модифицировать алгоритмы независимо от их использования на стороне клиента</a:t>
            </a:r>
          </a:p>
        </p:txBody>
      </p:sp>
    </p:spTree>
    <p:extLst>
      <p:ext uri="{BB962C8B-B14F-4D97-AF65-F5344CB8AC3E}">
        <p14:creationId xmlns:p14="http://schemas.microsoft.com/office/powerpoint/2010/main" val="32460642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паттерна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40" y="1876424"/>
            <a:ext cx="8512932" cy="3424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1392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Альтернативные способы реализации паттерна в </a:t>
            </a:r>
            <a:r>
              <a:rPr lang="en-US" dirty="0"/>
              <a:t>C++11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Использование </a:t>
            </a:r>
            <a:r>
              <a:rPr lang="en-US" dirty="0" err="1"/>
              <a:t>std</a:t>
            </a:r>
            <a:r>
              <a:rPr lang="en-US" dirty="0"/>
              <a:t>::function </a:t>
            </a:r>
            <a:r>
              <a:rPr lang="ru-RU" dirty="0"/>
              <a:t>вместо иерархии классов</a:t>
            </a:r>
          </a:p>
          <a:p>
            <a:r>
              <a:rPr lang="ru-RU" dirty="0"/>
              <a:t>Шаблоны функций</a:t>
            </a:r>
          </a:p>
        </p:txBody>
      </p:sp>
    </p:spTree>
    <p:extLst>
      <p:ext uri="{BB962C8B-B14F-4D97-AF65-F5344CB8AC3E}">
        <p14:creationId xmlns:p14="http://schemas.microsoft.com/office/powerpoint/2010/main" val="32531085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Пример: передача стратегии сравнения элементов в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::sort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38969" y="1556792"/>
            <a:ext cx="8640960" cy="5189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&lt;algorithm&gt;</a:t>
            </a:r>
            <a:endParaRPr lang="ru-RU" sz="2400" dirty="0">
              <a:ea typeface="Calibri"/>
              <a:cs typeface="Times New Roman"/>
            </a:endParaRPr>
          </a:p>
          <a:p>
            <a:pPr defTabSz="26670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&lt;functional&gt;</a:t>
            </a:r>
            <a:endParaRPr lang="ru-RU" sz="2400" dirty="0">
              <a:ea typeface="Calibri"/>
              <a:cs typeface="Times New Roman"/>
            </a:endParaRPr>
          </a:p>
          <a:p>
            <a:pPr defTabSz="26670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2400" dirty="0">
              <a:ea typeface="Calibri"/>
              <a:cs typeface="Times New Roman"/>
            </a:endParaRPr>
          </a:p>
          <a:p>
            <a:pPr defTabSz="26670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2400" dirty="0">
              <a:ea typeface="Calibri"/>
              <a:cs typeface="Times New Roman"/>
            </a:endParaRPr>
          </a:p>
          <a:p>
            <a:pPr defTabSz="26670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main()</a:t>
            </a:r>
            <a:endParaRPr lang="ru-RU" sz="2400" dirty="0">
              <a:ea typeface="Calibri"/>
              <a:cs typeface="Times New Roman"/>
            </a:endParaRPr>
          </a:p>
          <a:p>
            <a:pPr defTabSz="26670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2400" dirty="0">
              <a:ea typeface="Calibri"/>
              <a:cs typeface="Times New Roman"/>
            </a:endParaRPr>
          </a:p>
          <a:p>
            <a:pPr defTabSz="26670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numbers[] = {6, 3, 2, 1, 3, 4};</a:t>
            </a:r>
            <a:endParaRPr lang="ru-RU" sz="2400" dirty="0">
              <a:ea typeface="Calibri"/>
              <a:cs typeface="Times New Roman"/>
            </a:endParaRPr>
          </a:p>
          <a:p>
            <a:pPr defTabSz="26670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sort(begin(numbers), end(numbers), </a:t>
            </a:r>
          </a:p>
          <a:p>
            <a:pPr defTabSz="26670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[](</a:t>
            </a:r>
            <a:r>
              <a:rPr lang="en-US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{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&lt; </a:t>
            </a:r>
            <a:r>
              <a:rPr lang="en-US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 });</a:t>
            </a:r>
            <a:endParaRPr lang="ru-RU" sz="2400" dirty="0">
              <a:ea typeface="Calibri"/>
              <a:cs typeface="Times New Roman"/>
            </a:endParaRPr>
          </a:p>
          <a:p>
            <a:pPr defTabSz="26670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endParaRPr lang="ru-RU" sz="2400" dirty="0">
              <a:ea typeface="Calibri"/>
              <a:cs typeface="Times New Roman"/>
            </a:endParaRPr>
          </a:p>
          <a:p>
            <a:pPr defTabSz="26670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sort(begin(numbers), end(numbers), </a:t>
            </a:r>
            <a:r>
              <a:rPr lang="en-US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less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&gt;());</a:t>
            </a:r>
            <a:endParaRPr lang="ru-RU" sz="2400" dirty="0">
              <a:ea typeface="Calibri"/>
              <a:cs typeface="Times New Roman"/>
            </a:endParaRPr>
          </a:p>
          <a:p>
            <a:pPr defTabSz="26670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2400" dirty="0">
              <a:ea typeface="Calibri"/>
              <a:cs typeface="Times New Roman"/>
            </a:endParaRPr>
          </a:p>
          <a:p>
            <a:pPr defTabSz="26670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)&gt; compare = </a:t>
            </a:r>
          </a:p>
          <a:p>
            <a:pPr defTabSz="26670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[](</a:t>
            </a:r>
            <a:r>
              <a:rPr lang="en-US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{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&lt; </a:t>
            </a:r>
            <a:r>
              <a:rPr lang="en-US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 };</a:t>
            </a:r>
            <a:endParaRPr lang="ru-RU" sz="2400" dirty="0">
              <a:ea typeface="Calibri"/>
              <a:cs typeface="Times New Roman"/>
            </a:endParaRPr>
          </a:p>
          <a:p>
            <a:pPr defTabSz="26670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sort(begin(numbers), end(numbers), compare);</a:t>
            </a:r>
            <a:endParaRPr lang="ru-RU" sz="2400" dirty="0">
              <a:ea typeface="Calibri"/>
              <a:cs typeface="Times New Roman"/>
            </a:endParaRPr>
          </a:p>
          <a:p>
            <a:pPr defTabSz="266700">
              <a:lnSpc>
                <a:spcPct val="115000"/>
              </a:lnSpc>
              <a:spcAft>
                <a:spcPts val="1000"/>
              </a:spcAft>
            </a:pPr>
            <a:r>
              <a:rPr lang="ru-RU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2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480811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к аудитории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Приложение позволяет размещать на холсте векторные фигуры</a:t>
            </a:r>
            <a:endParaRPr lang="en-US" dirty="0"/>
          </a:p>
          <a:p>
            <a:r>
              <a:rPr lang="ru-RU" dirty="0"/>
              <a:t>Использовалась следующая иерархия классов фигур</a:t>
            </a:r>
          </a:p>
          <a:p>
            <a:r>
              <a:rPr lang="ru-RU" dirty="0"/>
              <a:t>В новой версии понадобилось дать пользователю изменять тип фигуры в </a:t>
            </a:r>
            <a:r>
              <a:rPr lang="en-US" dirty="0"/>
              <a:t>runtime</a:t>
            </a:r>
            <a:endParaRPr lang="ru-RU" dirty="0"/>
          </a:p>
          <a:p>
            <a:r>
              <a:rPr lang="ru-RU" dirty="0"/>
              <a:t>Как?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72000" y="2927154"/>
            <a:ext cx="4406599" cy="227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8485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Еще пример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Графический редактор, позволяющий использовать различные типы фигур</a:t>
            </a:r>
          </a:p>
          <a:p>
            <a:pPr lvl="1"/>
            <a:r>
              <a:rPr lang="ru-RU" dirty="0"/>
              <a:t>Прямоугольники, эллипсы и т.п.</a:t>
            </a:r>
          </a:p>
          <a:p>
            <a:pPr lvl="1"/>
            <a:r>
              <a:rPr lang="ru-RU" dirty="0"/>
              <a:t>У каждой фигуры есть цвет и прямоугольник, задающий границы</a:t>
            </a:r>
          </a:p>
          <a:p>
            <a:endParaRPr lang="ru-RU" dirty="0"/>
          </a:p>
        </p:txBody>
      </p:sp>
      <p:grpSp>
        <p:nvGrpSpPr>
          <p:cNvPr id="11" name="Group 10"/>
          <p:cNvGrpSpPr/>
          <p:nvPr/>
        </p:nvGrpSpPr>
        <p:grpSpPr>
          <a:xfrm>
            <a:off x="5608114" y="4869160"/>
            <a:ext cx="2852317" cy="1656184"/>
            <a:chOff x="3995936" y="3933056"/>
            <a:chExt cx="4464496" cy="2592288"/>
          </a:xfrm>
        </p:grpSpPr>
        <p:sp>
          <p:nvSpPr>
            <p:cNvPr id="4" name="Rectangle 3"/>
            <p:cNvSpPr/>
            <p:nvPr/>
          </p:nvSpPr>
          <p:spPr>
            <a:xfrm>
              <a:off x="3995936" y="3933056"/>
              <a:ext cx="4464496" cy="25922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5004048" y="4095963"/>
              <a:ext cx="2772308" cy="2101348"/>
              <a:chOff x="2339752" y="4314276"/>
              <a:chExt cx="2772308" cy="2101348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663788" y="5460048"/>
                <a:ext cx="1656184" cy="955576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" name="Isosceles Triangle 5"/>
              <p:cNvSpPr/>
              <p:nvPr/>
            </p:nvSpPr>
            <p:spPr>
              <a:xfrm>
                <a:off x="2339752" y="4653136"/>
                <a:ext cx="2304256" cy="792088"/>
              </a:xfrm>
              <a:prstGeom prst="triangl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4463988" y="4314276"/>
                <a:ext cx="648072" cy="648072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53498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Первоначальная архитектура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33" y="2492896"/>
            <a:ext cx="8667264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431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196" y="2624138"/>
            <a:ext cx="5911819" cy="33053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Начальная архитектура приложения</a:t>
            </a:r>
          </a:p>
        </p:txBody>
      </p:sp>
      <p:pic>
        <p:nvPicPr>
          <p:cNvPr id="1026" name="Picture 2" descr="https://upload.wikimedia.org/wikipedia/commons/0/0b/Redhead_duck_%28Aythya_americana%2C_male%29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4797152"/>
            <a:ext cx="1727604" cy="1315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b/bf/Anas_platyrhynchos_male_female_quadrat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30" y="4321219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750" b="96875" l="0" r="98802">
                        <a14:backgroundMark x1="36719" y1="24844" x2="36719" y2="248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442935"/>
            <a:ext cx="864096" cy="8640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45309" y="1700808"/>
            <a:ext cx="230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Все утки умеют крякать </a:t>
            </a:r>
            <a:r>
              <a:rPr lang="en-US" dirty="0"/>
              <a:t>(Quack)</a:t>
            </a:r>
            <a:r>
              <a:rPr lang="ru-RU" dirty="0"/>
              <a:t> и плавать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27984" y="5651028"/>
            <a:ext cx="230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Конкретные типы уток рисуются по-разному</a:t>
            </a:r>
          </a:p>
        </p:txBody>
      </p:sp>
    </p:spTree>
    <p:extLst>
      <p:ext uri="{BB962C8B-B14F-4D97-AF65-F5344CB8AC3E}">
        <p14:creationId xmlns:p14="http://schemas.microsoft.com/office/powerpoint/2010/main" val="13007070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Пришли новые требования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Добавить возможность изменять тип уже добавленных на холст фигур</a:t>
            </a:r>
          </a:p>
        </p:txBody>
      </p:sp>
    </p:spTree>
    <p:extLst>
      <p:ext uri="{BB962C8B-B14F-4D97-AF65-F5344CB8AC3E}">
        <p14:creationId xmlns:p14="http://schemas.microsoft.com/office/powerpoint/2010/main" val="29481983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текущей архитектуры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Мы можем менять задавать способ рисования фигуры при её создании, а после создания – нет</a:t>
            </a:r>
          </a:p>
          <a:p>
            <a:pPr lvl="1"/>
            <a:r>
              <a:rPr lang="ru-RU" dirty="0"/>
              <a:t>Наследование создаёт жёсткую связь между классами</a:t>
            </a:r>
          </a:p>
        </p:txBody>
      </p:sp>
    </p:spTree>
    <p:extLst>
      <p:ext uri="{BB962C8B-B14F-4D97-AF65-F5344CB8AC3E}">
        <p14:creationId xmlns:p14="http://schemas.microsoft.com/office/powerpoint/2010/main" val="2070215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Улучшаем архитектуру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Архитектура должна позволять заменять способ рисования фигуры в </a:t>
            </a:r>
            <a:r>
              <a:rPr lang="en-US" dirty="0"/>
              <a:t>runtime</a:t>
            </a:r>
            <a:endParaRPr lang="ru-RU" dirty="0"/>
          </a:p>
          <a:p>
            <a:pPr lvl="1"/>
            <a:r>
              <a:rPr lang="ru-RU" dirty="0"/>
              <a:t>Отделяем поведение рисования от фигуры</a:t>
            </a:r>
          </a:p>
          <a:p>
            <a:pPr lvl="2"/>
            <a:r>
              <a:rPr lang="ru-RU" dirty="0"/>
              <a:t>Фигура будет делегировать своё рисование внешнему объекту</a:t>
            </a:r>
          </a:p>
          <a:p>
            <a:r>
              <a:rPr lang="ru-RU" dirty="0"/>
              <a:t>Объект, ответственный за рисование – стратегия</a:t>
            </a:r>
          </a:p>
        </p:txBody>
      </p:sp>
    </p:spTree>
    <p:extLst>
      <p:ext uri="{BB962C8B-B14F-4D97-AF65-F5344CB8AC3E}">
        <p14:creationId xmlns:p14="http://schemas.microsoft.com/office/powerpoint/2010/main" val="25095632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Стратегия рисования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55776" y="2062589"/>
            <a:ext cx="3024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Задаёт интерфейс стратегии рисования визуальных объектов на холсте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708920"/>
            <a:ext cx="8928992" cy="35563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48176" y="1877923"/>
            <a:ext cx="3110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/>
              <a:t>Предоставляет информацию о визуальном объекте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79712" y="4941168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Стратегии рисования конкретных фигур</a:t>
            </a:r>
          </a:p>
        </p:txBody>
      </p:sp>
    </p:spTree>
    <p:extLst>
      <p:ext uri="{BB962C8B-B14F-4D97-AF65-F5344CB8AC3E}">
        <p14:creationId xmlns:p14="http://schemas.microsoft.com/office/powerpoint/2010/main" val="2633727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4744"/>
            <a:ext cx="8964488" cy="53522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7544" y="360040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Фигура рисует себя при помощи текущей стратегии рисования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779143" y="0"/>
            <a:ext cx="4211960" cy="2276872"/>
            <a:chOff x="4779143" y="0"/>
            <a:chExt cx="4211960" cy="2276872"/>
          </a:xfrm>
        </p:grpSpPr>
        <p:sp>
          <p:nvSpPr>
            <p:cNvPr id="6" name="TextBox 5"/>
            <p:cNvSpPr txBox="1"/>
            <p:nvPr/>
          </p:nvSpPr>
          <p:spPr>
            <a:xfrm>
              <a:off x="4779143" y="0"/>
              <a:ext cx="421196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Фигура реализует  интерфейс </a:t>
              </a:r>
              <a:r>
                <a:rPr lang="en-US" dirty="0" err="1"/>
                <a:t>IVisualObjectInfo</a:t>
              </a:r>
              <a:r>
                <a:rPr lang="ru-RU" dirty="0"/>
                <a:t>, необходимый стратегии рисования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5148064" y="1006371"/>
              <a:ext cx="144016" cy="12705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9468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1562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Утки будут летать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1" y="2060848"/>
            <a:ext cx="2746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Просто добавляем метод </a:t>
            </a:r>
            <a:r>
              <a:rPr lang="en-US" dirty="0"/>
              <a:t>Fly() </a:t>
            </a:r>
            <a:r>
              <a:rPr lang="ru-RU" dirty="0"/>
              <a:t>в базовый класс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468" y="2619913"/>
            <a:ext cx="5509351" cy="333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160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Проблема – летают даже те утки, которые не должны</a:t>
            </a:r>
          </a:p>
        </p:txBody>
      </p:sp>
      <p:pic>
        <p:nvPicPr>
          <p:cNvPr id="2050" name="Picture 2" descr="http://childrens-clothing-store.com/113-273-thickbox/rubber-duck-with-blue-ha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496" y="5301208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44208" y="2132856"/>
            <a:ext cx="2448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Локальное изменение кода привело к нелокальному побочному эффекту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29" y="2273923"/>
            <a:ext cx="8765082" cy="309532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3CDB73-EBE9-C47B-44A4-9444A82CCBEF}"/>
              </a:ext>
            </a:extLst>
          </p:cNvPr>
          <p:cNvSpPr txBox="1"/>
          <p:nvPr/>
        </p:nvSpPr>
        <p:spPr>
          <a:xfrm>
            <a:off x="3563888" y="6050731"/>
            <a:ext cx="3713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Этот класс параллельно добавил другой программист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12B42911-4170-B87D-0701-4B32D81EA53E}"/>
              </a:ext>
            </a:extLst>
          </p:cNvPr>
          <p:cNvCxnSpPr>
            <a:stCxn id="3" idx="0"/>
          </p:cNvCxnSpPr>
          <p:nvPr/>
        </p:nvCxnSpPr>
        <p:spPr>
          <a:xfrm flipV="1">
            <a:off x="5420680" y="5085184"/>
            <a:ext cx="1239552" cy="965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680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060848"/>
            <a:ext cx="7733156" cy="43924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Рассматриваемое решение: переопределение метода </a:t>
            </a:r>
            <a:r>
              <a:rPr lang="en-US" dirty="0"/>
              <a:t>Fly</a:t>
            </a:r>
            <a:endParaRPr lang="ru-RU" dirty="0"/>
          </a:p>
        </p:txBody>
      </p:sp>
      <p:pic>
        <p:nvPicPr>
          <p:cNvPr id="3074" name="Picture 2" descr=" photo antique-duck-decoy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124" y="4130588"/>
            <a:ext cx="1767119" cy="1325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childrens-clothing-store.com/113-273-thickbox/rubber-duck-with-blue-hat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257092"/>
            <a:ext cx="1224136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7476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Блиц-опрос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Какие из недостатков относятся к применению </a:t>
            </a:r>
            <a:r>
              <a:rPr lang="ru-RU" b="1" dirty="0"/>
              <a:t>наследования</a:t>
            </a:r>
            <a:r>
              <a:rPr lang="ru-RU" dirty="0"/>
              <a:t> для реализации </a:t>
            </a:r>
            <a:r>
              <a:rPr lang="en-US" dirty="0"/>
              <a:t>Duck?</a:t>
            </a:r>
          </a:p>
          <a:p>
            <a:pPr lvl="1"/>
            <a:r>
              <a:rPr lang="en-US" b="1" dirty="0"/>
              <a:t>A</a:t>
            </a:r>
            <a:r>
              <a:rPr lang="en-US" dirty="0"/>
              <a:t>. </a:t>
            </a:r>
            <a:r>
              <a:rPr lang="ru-RU" dirty="0"/>
              <a:t>Код в подклассах дублируется</a:t>
            </a:r>
          </a:p>
          <a:p>
            <a:pPr lvl="1"/>
            <a:r>
              <a:rPr lang="en-US" b="1" dirty="0"/>
              <a:t>B</a:t>
            </a:r>
            <a:r>
              <a:rPr lang="en-US" dirty="0"/>
              <a:t>. </a:t>
            </a:r>
            <a:r>
              <a:rPr lang="ru-RU" dirty="0"/>
              <a:t>На стадии выполнения трудно изменить поведение уток</a:t>
            </a:r>
          </a:p>
          <a:p>
            <a:pPr lvl="1"/>
            <a:r>
              <a:rPr lang="en-US" b="1" dirty="0"/>
              <a:t>C</a:t>
            </a:r>
            <a:r>
              <a:rPr lang="en-US" dirty="0"/>
              <a:t>. </a:t>
            </a:r>
            <a:r>
              <a:rPr lang="ru-RU" dirty="0"/>
              <a:t>Уток нельзя научить танцевать</a:t>
            </a:r>
          </a:p>
          <a:p>
            <a:pPr lvl="1"/>
            <a:r>
              <a:rPr lang="en-US" b="1" dirty="0"/>
              <a:t>D</a:t>
            </a:r>
            <a:r>
              <a:rPr lang="en-US" dirty="0"/>
              <a:t>. </a:t>
            </a:r>
            <a:r>
              <a:rPr lang="ru-RU" dirty="0"/>
              <a:t>Трудности с получением информации обо всех аспектах поведения уток</a:t>
            </a:r>
          </a:p>
          <a:p>
            <a:pPr lvl="1"/>
            <a:r>
              <a:rPr lang="en-US" b="1" dirty="0"/>
              <a:t>E</a:t>
            </a:r>
            <a:r>
              <a:rPr lang="en-US" dirty="0"/>
              <a:t>. </a:t>
            </a:r>
            <a:r>
              <a:rPr lang="ru-RU" dirty="0"/>
              <a:t>Утки не могут летать и крякать одновременно</a:t>
            </a:r>
          </a:p>
          <a:p>
            <a:pPr lvl="1"/>
            <a:r>
              <a:rPr lang="en-US" b="1" dirty="0"/>
              <a:t>F</a:t>
            </a:r>
            <a:r>
              <a:rPr lang="ru-RU" dirty="0"/>
              <a:t>.</a:t>
            </a:r>
            <a:r>
              <a:rPr lang="en-US" dirty="0"/>
              <a:t> </a:t>
            </a:r>
            <a:r>
              <a:rPr lang="ru-RU" dirty="0"/>
              <a:t>Изменения могут оказать непредвиденное влияние на другие классы</a:t>
            </a:r>
          </a:p>
        </p:txBody>
      </p:sp>
      <p:sp>
        <p:nvSpPr>
          <p:cNvPr id="4" name="Oval 3"/>
          <p:cNvSpPr/>
          <p:nvPr/>
        </p:nvSpPr>
        <p:spPr>
          <a:xfrm>
            <a:off x="1115616" y="2636912"/>
            <a:ext cx="504056" cy="360040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Oval 4"/>
          <p:cNvSpPr/>
          <p:nvPr/>
        </p:nvSpPr>
        <p:spPr>
          <a:xfrm>
            <a:off x="1115616" y="3030220"/>
            <a:ext cx="438225" cy="360040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Oval 5"/>
          <p:cNvSpPr/>
          <p:nvPr/>
        </p:nvSpPr>
        <p:spPr>
          <a:xfrm>
            <a:off x="1115616" y="4142182"/>
            <a:ext cx="424930" cy="360040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1115616" y="5229200"/>
            <a:ext cx="432048" cy="360040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1696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Плохое решение №2: выделение интерфейса для полета и кряканья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988840"/>
            <a:ext cx="7160713" cy="459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504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решения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Минусы:</a:t>
            </a:r>
          </a:p>
          <a:p>
            <a:pPr lvl="1"/>
            <a:r>
              <a:rPr lang="ru-RU" dirty="0"/>
              <a:t>Дублирование кода</a:t>
            </a:r>
            <a:r>
              <a:rPr lang="en-US" dirty="0"/>
              <a:t> </a:t>
            </a:r>
            <a:r>
              <a:rPr lang="ru-RU" dirty="0"/>
              <a:t>в подклассах</a:t>
            </a:r>
          </a:p>
          <a:p>
            <a:pPr lvl="1"/>
            <a:r>
              <a:rPr lang="ru-RU" dirty="0"/>
              <a:t>Снижение быстродействия из-за </a:t>
            </a:r>
            <a:r>
              <a:rPr lang="en-US" dirty="0"/>
              <a:t>Runtime-</a:t>
            </a:r>
            <a:r>
              <a:rPr lang="ru-RU" dirty="0"/>
              <a:t>проверок поддержки интерфейса</a:t>
            </a:r>
          </a:p>
        </p:txBody>
      </p:sp>
    </p:spTree>
    <p:extLst>
      <p:ext uri="{BB962C8B-B14F-4D97-AF65-F5344CB8AC3E}">
        <p14:creationId xmlns:p14="http://schemas.microsoft.com/office/powerpoint/2010/main" val="32851696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72775de94c78c06458294dbf2feafdc2d152b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1142</TotalTime>
  <Words>966</Words>
  <Application>Microsoft Office PowerPoint</Application>
  <PresentationFormat>Экран (4:3)</PresentationFormat>
  <Paragraphs>169</Paragraphs>
  <Slides>35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Wingdings 2</vt:lpstr>
      <vt:lpstr>Wingdings 3</vt:lpstr>
      <vt:lpstr>Модульная</vt:lpstr>
      <vt:lpstr>Паттерн «Стратегия»</vt:lpstr>
      <vt:lpstr>Приложение «Утиный симулятор»</vt:lpstr>
      <vt:lpstr>Начальная архитектура приложения</vt:lpstr>
      <vt:lpstr>Утки будут летать</vt:lpstr>
      <vt:lpstr>Проблема – летают даже те утки, которые не должны</vt:lpstr>
      <vt:lpstr>Рассматриваемое решение: переопределение метода Fly</vt:lpstr>
      <vt:lpstr>Блиц-опрос</vt:lpstr>
      <vt:lpstr>Плохое решение №2: выделение интерфейса для полета и кряканья</vt:lpstr>
      <vt:lpstr>Анализ решения</vt:lpstr>
      <vt:lpstr>Хрупкий базовый класс</vt:lpstr>
      <vt:lpstr>Инкапсуляция</vt:lpstr>
      <vt:lpstr>Причем тут паттерны проектирования?</vt:lpstr>
      <vt:lpstr>Отделяем изменяемые части от неизменяемых</vt:lpstr>
      <vt:lpstr>Проектирование переменного поведения</vt:lpstr>
      <vt:lpstr>Реализация поведения уток</vt:lpstr>
      <vt:lpstr>Анализ решения</vt:lpstr>
      <vt:lpstr>Вопросы к аудитории</vt:lpstr>
      <vt:lpstr>Вопросы к аудитории</vt:lpstr>
      <vt:lpstr>Интеграция поведения с классом уток</vt:lpstr>
      <vt:lpstr>Утка делегируют свое поведение внешним объектам</vt:lpstr>
      <vt:lpstr>Конфигурируем уток</vt:lpstr>
      <vt:lpstr>Задаем динамическое изменение поведения полета</vt:lpstr>
      <vt:lpstr>Паттерн Стратегия</vt:lpstr>
      <vt:lpstr>Структура паттерна</vt:lpstr>
      <vt:lpstr>Альтернативные способы реализации паттерна в C++11</vt:lpstr>
      <vt:lpstr>Пример: передача стратегии сравнения элементов в std::sort</vt:lpstr>
      <vt:lpstr>Вопрос к аудитории</vt:lpstr>
      <vt:lpstr>Еще пример</vt:lpstr>
      <vt:lpstr>Первоначальная архитектура</vt:lpstr>
      <vt:lpstr>Пришли новые требования</vt:lpstr>
      <vt:lpstr>Анализ текущей архитектуры</vt:lpstr>
      <vt:lpstr>Улучшаем архитектуру</vt:lpstr>
      <vt:lpstr>Стратегия рисования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Vivid</dc:creator>
  <cp:lastModifiedBy>Alexey Malov</cp:lastModifiedBy>
  <cp:revision>71</cp:revision>
  <dcterms:created xsi:type="dcterms:W3CDTF">2016-02-02T19:36:42Z</dcterms:created>
  <dcterms:modified xsi:type="dcterms:W3CDTF">2022-09-08T15:37:52Z</dcterms:modified>
</cp:coreProperties>
</file>