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66"/>
  </p:notesMasterIdLst>
  <p:sldIdLst>
    <p:sldId id="256" r:id="rId2"/>
    <p:sldId id="418" r:id="rId3"/>
    <p:sldId id="423" r:id="rId4"/>
    <p:sldId id="424" r:id="rId5"/>
    <p:sldId id="257" r:id="rId6"/>
    <p:sldId id="258" r:id="rId7"/>
    <p:sldId id="260" r:id="rId8"/>
    <p:sldId id="259" r:id="rId9"/>
    <p:sldId id="261" r:id="rId10"/>
    <p:sldId id="262" r:id="rId11"/>
    <p:sldId id="263" r:id="rId12"/>
    <p:sldId id="265" r:id="rId13"/>
    <p:sldId id="266" r:id="rId14"/>
    <p:sldId id="416" r:id="rId15"/>
    <p:sldId id="264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417" r:id="rId24"/>
    <p:sldId id="274" r:id="rId25"/>
    <p:sldId id="419" r:id="rId26"/>
    <p:sldId id="275" r:id="rId27"/>
    <p:sldId id="276" r:id="rId28"/>
    <p:sldId id="277" r:id="rId29"/>
    <p:sldId id="420" r:id="rId30"/>
    <p:sldId id="278" r:id="rId31"/>
    <p:sldId id="279" r:id="rId32"/>
    <p:sldId id="280" r:id="rId33"/>
    <p:sldId id="281" r:id="rId34"/>
    <p:sldId id="283" r:id="rId35"/>
    <p:sldId id="282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412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4" r:id="rId76"/>
    <p:sldId id="323" r:id="rId77"/>
    <p:sldId id="425" r:id="rId78"/>
    <p:sldId id="426" r:id="rId79"/>
    <p:sldId id="413" r:id="rId80"/>
    <p:sldId id="405" r:id="rId81"/>
    <p:sldId id="325" r:id="rId82"/>
    <p:sldId id="326" r:id="rId83"/>
    <p:sldId id="327" r:id="rId84"/>
    <p:sldId id="328" r:id="rId85"/>
    <p:sldId id="407" r:id="rId86"/>
    <p:sldId id="414" r:id="rId87"/>
    <p:sldId id="406" r:id="rId88"/>
    <p:sldId id="329" r:id="rId89"/>
    <p:sldId id="408" r:id="rId90"/>
    <p:sldId id="332" r:id="rId91"/>
    <p:sldId id="409" r:id="rId92"/>
    <p:sldId id="334" r:id="rId93"/>
    <p:sldId id="335" r:id="rId94"/>
    <p:sldId id="336" r:id="rId95"/>
    <p:sldId id="338" r:id="rId96"/>
    <p:sldId id="337" r:id="rId97"/>
    <p:sldId id="415" r:id="rId98"/>
    <p:sldId id="339" r:id="rId99"/>
    <p:sldId id="340" r:id="rId100"/>
    <p:sldId id="341" r:id="rId101"/>
    <p:sldId id="342" r:id="rId102"/>
    <p:sldId id="343" r:id="rId103"/>
    <p:sldId id="411" r:id="rId104"/>
    <p:sldId id="344" r:id="rId105"/>
    <p:sldId id="345" r:id="rId106"/>
    <p:sldId id="346" r:id="rId107"/>
    <p:sldId id="347" r:id="rId108"/>
    <p:sldId id="348" r:id="rId109"/>
    <p:sldId id="349" r:id="rId110"/>
    <p:sldId id="350" r:id="rId111"/>
    <p:sldId id="351" r:id="rId112"/>
    <p:sldId id="352" r:id="rId113"/>
    <p:sldId id="353" r:id="rId114"/>
    <p:sldId id="354" r:id="rId115"/>
    <p:sldId id="355" r:id="rId116"/>
    <p:sldId id="410" r:id="rId117"/>
    <p:sldId id="356" r:id="rId118"/>
    <p:sldId id="357" r:id="rId119"/>
    <p:sldId id="358" r:id="rId120"/>
    <p:sldId id="359" r:id="rId121"/>
    <p:sldId id="360" r:id="rId122"/>
    <p:sldId id="362" r:id="rId123"/>
    <p:sldId id="361" r:id="rId124"/>
    <p:sldId id="363" r:id="rId125"/>
    <p:sldId id="364" r:id="rId126"/>
    <p:sldId id="365" r:id="rId127"/>
    <p:sldId id="366" r:id="rId128"/>
    <p:sldId id="368" r:id="rId129"/>
    <p:sldId id="369" r:id="rId130"/>
    <p:sldId id="370" r:id="rId131"/>
    <p:sldId id="371" r:id="rId132"/>
    <p:sldId id="373" r:id="rId133"/>
    <p:sldId id="375" r:id="rId134"/>
    <p:sldId id="374" r:id="rId135"/>
    <p:sldId id="376" r:id="rId136"/>
    <p:sldId id="377" r:id="rId137"/>
    <p:sldId id="378" r:id="rId138"/>
    <p:sldId id="379" r:id="rId139"/>
    <p:sldId id="380" r:id="rId140"/>
    <p:sldId id="381" r:id="rId141"/>
    <p:sldId id="382" r:id="rId142"/>
    <p:sldId id="383" r:id="rId143"/>
    <p:sldId id="384" r:id="rId144"/>
    <p:sldId id="385" r:id="rId145"/>
    <p:sldId id="386" r:id="rId146"/>
    <p:sldId id="387" r:id="rId147"/>
    <p:sldId id="388" r:id="rId148"/>
    <p:sldId id="389" r:id="rId149"/>
    <p:sldId id="390" r:id="rId150"/>
    <p:sldId id="391" r:id="rId151"/>
    <p:sldId id="392" r:id="rId152"/>
    <p:sldId id="421" r:id="rId153"/>
    <p:sldId id="393" r:id="rId154"/>
    <p:sldId id="394" r:id="rId155"/>
    <p:sldId id="395" r:id="rId156"/>
    <p:sldId id="396" r:id="rId157"/>
    <p:sldId id="397" r:id="rId158"/>
    <p:sldId id="398" r:id="rId159"/>
    <p:sldId id="422" r:id="rId160"/>
    <p:sldId id="399" r:id="rId161"/>
    <p:sldId id="401" r:id="rId162"/>
    <p:sldId id="402" r:id="rId163"/>
    <p:sldId id="403" r:id="rId164"/>
    <p:sldId id="404" r:id="rId165"/>
  </p:sldIdLst>
  <p:sldSz cx="12192000" cy="6858000"/>
  <p:notesSz cx="6858000" cy="9144000"/>
  <p:custDataLst>
    <p:tags r:id="rId16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A34024-E20E-4EBD-A92E-7374D8628FBC}">
          <p14:sldIdLst>
            <p14:sldId id="256"/>
            <p14:sldId id="418"/>
            <p14:sldId id="423"/>
            <p14:sldId id="424"/>
          </p14:sldIdLst>
        </p14:section>
        <p14:section name="Введение" id="{B4336778-C2B4-4858-B0C0-8B7708B45B31}">
          <p14:sldIdLst>
            <p14:sldId id="257"/>
            <p14:sldId id="258"/>
            <p14:sldId id="260"/>
            <p14:sldId id="259"/>
          </p14:sldIdLst>
        </p14:section>
        <p14:section name="Системы координат" id="{162370DB-6435-445D-BBC7-7A42C9F48CF2}">
          <p14:sldIdLst>
            <p14:sldId id="261"/>
            <p14:sldId id="262"/>
            <p14:sldId id="263"/>
            <p14:sldId id="265"/>
            <p14:sldId id="266"/>
            <p14:sldId id="416"/>
          </p14:sldIdLst>
        </p14:section>
        <p14:section name="Векторы и точки" id="{5A0A4DC7-5073-4647-8470-6280E92633D1}">
          <p14:sldIdLst>
            <p14:sldId id="264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Линейная, аффинная, выпуклая комбинации векторов" id="{7EA54321-47A7-48BA-8ABF-E114F6FBB4DC}">
          <p14:sldIdLst>
            <p14:sldId id="273"/>
            <p14:sldId id="417"/>
            <p14:sldId id="274"/>
            <p14:sldId id="419"/>
            <p14:sldId id="275"/>
            <p14:sldId id="276"/>
            <p14:sldId id="277"/>
            <p14:sldId id="420"/>
          </p14:sldIdLst>
        </p14:section>
        <p14:section name="Длина вектора, нормирование" id="{13C063EC-88BE-46A0-A18A-F6B27DEDE199}">
          <p14:sldIdLst>
            <p14:sldId id="278"/>
            <p14:sldId id="279"/>
          </p14:sldIdLst>
        </p14:section>
        <p14:section name="Скалярное произведение" id="{270E15D1-218C-4C42-BCAC-827B11C3BE5A}">
          <p14:sldIdLst>
            <p14:sldId id="280"/>
            <p14:sldId id="281"/>
            <p14:sldId id="283"/>
            <p14:sldId id="282"/>
            <p14:sldId id="284"/>
            <p14:sldId id="285"/>
          </p14:sldIdLst>
        </p14:section>
        <p14:section name="Перп-вектор" id="{92012922-EE73-4A72-98D2-08DD280F5CF8}">
          <p14:sldIdLst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Отражение" id="{6B3829AB-B80F-4565-9C5A-EB2241D38293}">
          <p14:sldIdLst>
            <p14:sldId id="293"/>
            <p14:sldId id="294"/>
          </p14:sldIdLst>
        </p14:section>
        <p14:section name="Векторное произведение" id="{42E0C4CE-ECFF-4937-86D2-2D0E0CD8250D}">
          <p14:sldIdLst>
            <p14:sldId id="295"/>
            <p14:sldId id="296"/>
            <p14:sldId id="297"/>
            <p14:sldId id="298"/>
            <p14:sldId id="412"/>
          </p14:sldIdLst>
        </p14:section>
        <p14:section name="Однородное представление точек и векторов" id="{86F4AADE-BFAC-4A19-A2D7-C2D09D2E5983}">
          <p14:sldIdLst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Линейные комбинации векторов и точек" id="{1F54CCC4-7D89-4F8C-90C3-D99D2F82B803}">
          <p14:sldIdLst>
            <p14:sldId id="306"/>
            <p14:sldId id="307"/>
            <p14:sldId id="308"/>
            <p14:sldId id="309"/>
            <p14:sldId id="310"/>
            <p14:sldId id="311"/>
            <p14:sldId id="312"/>
            <p14:sldId id="314"/>
          </p14:sldIdLst>
        </p14:section>
        <p14:section name="Преобразования" id="{158FBEAC-E2D4-4BBD-A881-D05208B658E1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4"/>
          </p14:sldIdLst>
        </p14:section>
        <p14:section name="Аффинные преобразования" id="{618DF15E-179F-4ACC-95D0-4ED41E6CBB0C}">
          <p14:sldIdLst>
            <p14:sldId id="323"/>
            <p14:sldId id="425"/>
            <p14:sldId id="426"/>
            <p14:sldId id="413"/>
            <p14:sldId id="405"/>
            <p14:sldId id="325"/>
            <p14:sldId id="326"/>
            <p14:sldId id="327"/>
            <p14:sldId id="328"/>
            <p14:sldId id="407"/>
            <p14:sldId id="414"/>
            <p14:sldId id="406"/>
            <p14:sldId id="329"/>
            <p14:sldId id="408"/>
            <p14:sldId id="332"/>
            <p14:sldId id="409"/>
            <p14:sldId id="334"/>
            <p14:sldId id="335"/>
          </p14:sldIdLst>
        </p14:section>
        <p14:section name="Инвертирование аффинного преобразования" id="{EFDBB573-0B6D-4FE8-AB2A-A4A5E1EC1BC2}">
          <p14:sldIdLst>
            <p14:sldId id="336"/>
            <p14:sldId id="338"/>
            <p14:sldId id="337"/>
            <p14:sldId id="415"/>
          </p14:sldIdLst>
        </p14:section>
        <p14:section name="Композиция аффинных преобразований" id="{CE13CFAE-4F1A-4CC8-A43C-2142247EF280}">
          <p14:sldIdLst>
            <p14:sldId id="339"/>
            <p14:sldId id="340"/>
            <p14:sldId id="341"/>
            <p14:sldId id="342"/>
            <p14:sldId id="343"/>
            <p14:sldId id="411"/>
          </p14:sldIdLst>
        </p14:section>
        <p14:section name="Трехмерные аффинные преобразования" id="{592DD3A5-8286-4DF4-8830-B5CE626CC1D0}">
          <p14:sldIdLst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410"/>
            <p14:sldId id="356"/>
            <p14:sldId id="357"/>
          </p14:sldIdLst>
        </p14:section>
        <p14:section name="Изменение систем координат" id="{63D48EE4-160B-4994-A392-0156CA00C381}">
          <p14:sldIdLst>
            <p14:sldId id="358"/>
            <p14:sldId id="359"/>
            <p14:sldId id="360"/>
            <p14:sldId id="362"/>
            <p14:sldId id="361"/>
            <p14:sldId id="363"/>
          </p14:sldIdLst>
        </p14:section>
        <p14:section name="Рисование трёхмерной сцены" id="{CA410F73-B176-493C-8E4F-8CBDA1742B9F}">
          <p14:sldIdLst>
            <p14:sldId id="364"/>
            <p14:sldId id="365"/>
            <p14:sldId id="366"/>
            <p14:sldId id="368"/>
            <p14:sldId id="369"/>
            <p14:sldId id="370"/>
            <p14:sldId id="371"/>
            <p14:sldId id="373"/>
            <p14:sldId id="375"/>
            <p14:sldId id="374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21"/>
            <p14:sldId id="393"/>
            <p14:sldId id="394"/>
            <p14:sldId id="395"/>
            <p14:sldId id="396"/>
            <p14:sldId id="397"/>
            <p14:sldId id="398"/>
            <p14:sldId id="422"/>
            <p14:sldId id="399"/>
            <p14:sldId id="401"/>
            <p14:sldId id="402"/>
            <p14:sldId id="403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CF60C"/>
    <a:srgbClr val="000000"/>
    <a:srgbClr val="0F6FC6"/>
    <a:srgbClr val="333333"/>
    <a:srgbClr val="9999FF"/>
    <a:srgbClr val="E1DD37"/>
    <a:srgbClr val="DDDDDD"/>
    <a:srgbClr val="C0C0C0"/>
    <a:srgbClr val="535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0" autoAdjust="0"/>
    <p:restoredTop sz="81992" autoAdjust="0"/>
  </p:normalViewPr>
  <p:slideViewPr>
    <p:cSldViewPr>
      <p:cViewPr varScale="1">
        <p:scale>
          <a:sx n="93" d="100"/>
          <a:sy n="93" d="100"/>
        </p:scale>
        <p:origin x="954" y="90"/>
      </p:cViewPr>
      <p:guideLst>
        <p:guide orient="horz" pos="220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</a:t>
            </a:r>
            <a:r>
              <a:rPr lang="ru-RU" baseline="0"/>
              <a:t> псевдоглубины от координаты </a:t>
            </a:r>
            <a:r>
              <a:rPr lang="en-US" baseline="0"/>
              <a:t>Z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[Book1]Sheet1!$A$4:$A$132</c:f>
              <c:numCache>
                <c:formatCode>General</c:formatCode>
                <c:ptCount val="129"/>
                <c:pt idx="0">
                  <c:v>2</c:v>
                </c:pt>
                <c:pt idx="1">
                  <c:v>1.7</c:v>
                </c:pt>
                <c:pt idx="2">
                  <c:v>1.4</c:v>
                </c:pt>
                <c:pt idx="3">
                  <c:v>1.1000000000000001</c:v>
                </c:pt>
                <c:pt idx="4">
                  <c:v>0.8</c:v>
                </c:pt>
                <c:pt idx="5">
                  <c:v>0.5</c:v>
                </c:pt>
                <c:pt idx="6">
                  <c:v>0.2</c:v>
                </c:pt>
                <c:pt idx="7">
                  <c:v>-0.1</c:v>
                </c:pt>
                <c:pt idx="8">
                  <c:v>-0.4</c:v>
                </c:pt>
                <c:pt idx="9">
                  <c:v>-0.7</c:v>
                </c:pt>
                <c:pt idx="10">
                  <c:v>-1</c:v>
                </c:pt>
                <c:pt idx="11">
                  <c:v>-1.3</c:v>
                </c:pt>
                <c:pt idx="12">
                  <c:v>-1.6</c:v>
                </c:pt>
                <c:pt idx="13">
                  <c:v>-1.9</c:v>
                </c:pt>
                <c:pt idx="14">
                  <c:v>-2.2000000000000002</c:v>
                </c:pt>
                <c:pt idx="15">
                  <c:v>-2.5</c:v>
                </c:pt>
                <c:pt idx="16">
                  <c:v>-2.8</c:v>
                </c:pt>
                <c:pt idx="17">
                  <c:v>-3.1</c:v>
                </c:pt>
                <c:pt idx="18">
                  <c:v>-3.4</c:v>
                </c:pt>
                <c:pt idx="19">
                  <c:v>-3.7</c:v>
                </c:pt>
                <c:pt idx="20">
                  <c:v>-4</c:v>
                </c:pt>
                <c:pt idx="21">
                  <c:v>-4.3</c:v>
                </c:pt>
                <c:pt idx="22">
                  <c:v>-4.5999999999999996</c:v>
                </c:pt>
                <c:pt idx="23">
                  <c:v>-4.9000000000000004</c:v>
                </c:pt>
                <c:pt idx="24">
                  <c:v>-5.2</c:v>
                </c:pt>
                <c:pt idx="25">
                  <c:v>-5.5</c:v>
                </c:pt>
                <c:pt idx="26">
                  <c:v>-5.8</c:v>
                </c:pt>
                <c:pt idx="27">
                  <c:v>-6.1</c:v>
                </c:pt>
                <c:pt idx="28">
                  <c:v>-6.4</c:v>
                </c:pt>
                <c:pt idx="29">
                  <c:v>-6.7</c:v>
                </c:pt>
                <c:pt idx="30">
                  <c:v>-7</c:v>
                </c:pt>
                <c:pt idx="31">
                  <c:v>-7.3</c:v>
                </c:pt>
                <c:pt idx="32">
                  <c:v>-7.6</c:v>
                </c:pt>
                <c:pt idx="33">
                  <c:v>-7.9</c:v>
                </c:pt>
                <c:pt idx="34">
                  <c:v>-8.1999999999999993</c:v>
                </c:pt>
                <c:pt idx="35">
                  <c:v>-8.5</c:v>
                </c:pt>
                <c:pt idx="36">
                  <c:v>-8.8000000000000007</c:v>
                </c:pt>
                <c:pt idx="37">
                  <c:v>-9.1</c:v>
                </c:pt>
                <c:pt idx="38">
                  <c:v>-9.4</c:v>
                </c:pt>
                <c:pt idx="39">
                  <c:v>-9.6999999999999993</c:v>
                </c:pt>
                <c:pt idx="40">
                  <c:v>-10</c:v>
                </c:pt>
                <c:pt idx="41">
                  <c:v>-10.3</c:v>
                </c:pt>
                <c:pt idx="42">
                  <c:v>-10.6</c:v>
                </c:pt>
                <c:pt idx="43">
                  <c:v>-10.9</c:v>
                </c:pt>
                <c:pt idx="44">
                  <c:v>-11.2</c:v>
                </c:pt>
                <c:pt idx="45">
                  <c:v>-11.5</c:v>
                </c:pt>
                <c:pt idx="46">
                  <c:v>-11.8</c:v>
                </c:pt>
                <c:pt idx="47">
                  <c:v>-12.1</c:v>
                </c:pt>
                <c:pt idx="48">
                  <c:v>-12.4</c:v>
                </c:pt>
                <c:pt idx="49">
                  <c:v>-12.7</c:v>
                </c:pt>
                <c:pt idx="50">
                  <c:v>-13</c:v>
                </c:pt>
                <c:pt idx="51">
                  <c:v>-13.3</c:v>
                </c:pt>
                <c:pt idx="52">
                  <c:v>-13.6</c:v>
                </c:pt>
                <c:pt idx="53">
                  <c:v>-13.9</c:v>
                </c:pt>
                <c:pt idx="54">
                  <c:v>-14.2</c:v>
                </c:pt>
                <c:pt idx="55">
                  <c:v>-14.5</c:v>
                </c:pt>
                <c:pt idx="56">
                  <c:v>-14.8</c:v>
                </c:pt>
                <c:pt idx="57">
                  <c:v>-15.1</c:v>
                </c:pt>
                <c:pt idx="58">
                  <c:v>-15.4</c:v>
                </c:pt>
                <c:pt idx="59">
                  <c:v>-15.7</c:v>
                </c:pt>
                <c:pt idx="60">
                  <c:v>-16</c:v>
                </c:pt>
                <c:pt idx="61">
                  <c:v>-16.3</c:v>
                </c:pt>
                <c:pt idx="62">
                  <c:v>-16.600000000000001</c:v>
                </c:pt>
                <c:pt idx="63">
                  <c:v>-16.899999999999999</c:v>
                </c:pt>
                <c:pt idx="64">
                  <c:v>-17.2</c:v>
                </c:pt>
                <c:pt idx="65">
                  <c:v>-17.5</c:v>
                </c:pt>
                <c:pt idx="66">
                  <c:v>-17.8</c:v>
                </c:pt>
                <c:pt idx="67">
                  <c:v>-18.100000000000001</c:v>
                </c:pt>
                <c:pt idx="68">
                  <c:v>-18.399999999999999</c:v>
                </c:pt>
                <c:pt idx="69">
                  <c:v>-18.7</c:v>
                </c:pt>
                <c:pt idx="70">
                  <c:v>-19</c:v>
                </c:pt>
                <c:pt idx="71">
                  <c:v>-19.3</c:v>
                </c:pt>
                <c:pt idx="72">
                  <c:v>-19.600000000000001</c:v>
                </c:pt>
                <c:pt idx="73">
                  <c:v>-19.899999999999999</c:v>
                </c:pt>
                <c:pt idx="74">
                  <c:v>-20.2</c:v>
                </c:pt>
                <c:pt idx="75">
                  <c:v>-20.5</c:v>
                </c:pt>
                <c:pt idx="76">
                  <c:v>-20.8</c:v>
                </c:pt>
                <c:pt idx="77">
                  <c:v>-21.1</c:v>
                </c:pt>
                <c:pt idx="78">
                  <c:v>-21.4</c:v>
                </c:pt>
                <c:pt idx="79">
                  <c:v>-21.7</c:v>
                </c:pt>
                <c:pt idx="80">
                  <c:v>-22</c:v>
                </c:pt>
                <c:pt idx="81">
                  <c:v>-22.3</c:v>
                </c:pt>
                <c:pt idx="82">
                  <c:v>-22.6</c:v>
                </c:pt>
                <c:pt idx="83">
                  <c:v>-22.9</c:v>
                </c:pt>
                <c:pt idx="84">
                  <c:v>-23.2</c:v>
                </c:pt>
                <c:pt idx="85">
                  <c:v>-23.5</c:v>
                </c:pt>
                <c:pt idx="86">
                  <c:v>-23.8</c:v>
                </c:pt>
                <c:pt idx="87">
                  <c:v>-24.1</c:v>
                </c:pt>
                <c:pt idx="88">
                  <c:v>-24.4</c:v>
                </c:pt>
                <c:pt idx="89">
                  <c:v>-24.7</c:v>
                </c:pt>
                <c:pt idx="90">
                  <c:v>-25</c:v>
                </c:pt>
                <c:pt idx="91">
                  <c:v>-25.3</c:v>
                </c:pt>
                <c:pt idx="92">
                  <c:v>-25.6</c:v>
                </c:pt>
                <c:pt idx="93">
                  <c:v>-25.9</c:v>
                </c:pt>
                <c:pt idx="94">
                  <c:v>-26.2</c:v>
                </c:pt>
                <c:pt idx="95">
                  <c:v>-26.5</c:v>
                </c:pt>
                <c:pt idx="96">
                  <c:v>-26.8</c:v>
                </c:pt>
                <c:pt idx="97">
                  <c:v>-27.1</c:v>
                </c:pt>
                <c:pt idx="98">
                  <c:v>-27.4</c:v>
                </c:pt>
                <c:pt idx="99">
                  <c:v>-27.7</c:v>
                </c:pt>
                <c:pt idx="100">
                  <c:v>-28</c:v>
                </c:pt>
                <c:pt idx="101">
                  <c:v>-28.3</c:v>
                </c:pt>
                <c:pt idx="102">
                  <c:v>-28.6</c:v>
                </c:pt>
                <c:pt idx="103">
                  <c:v>-28.9</c:v>
                </c:pt>
                <c:pt idx="104">
                  <c:v>-29.2</c:v>
                </c:pt>
                <c:pt idx="105">
                  <c:v>-29.5</c:v>
                </c:pt>
                <c:pt idx="106">
                  <c:v>-29.8</c:v>
                </c:pt>
                <c:pt idx="107">
                  <c:v>-30.1</c:v>
                </c:pt>
                <c:pt idx="108">
                  <c:v>-30.4</c:v>
                </c:pt>
                <c:pt idx="109">
                  <c:v>-30.7</c:v>
                </c:pt>
                <c:pt idx="110">
                  <c:v>-31</c:v>
                </c:pt>
                <c:pt idx="111">
                  <c:v>-31.3</c:v>
                </c:pt>
                <c:pt idx="112">
                  <c:v>-31.6</c:v>
                </c:pt>
                <c:pt idx="113">
                  <c:v>-31.9</c:v>
                </c:pt>
                <c:pt idx="114">
                  <c:v>-32.200000000000003</c:v>
                </c:pt>
                <c:pt idx="115">
                  <c:v>-32.5</c:v>
                </c:pt>
                <c:pt idx="116">
                  <c:v>-32.799999999999997</c:v>
                </c:pt>
                <c:pt idx="117">
                  <c:v>-33.1</c:v>
                </c:pt>
                <c:pt idx="118">
                  <c:v>-33.4</c:v>
                </c:pt>
                <c:pt idx="119">
                  <c:v>-33.700000000000003</c:v>
                </c:pt>
                <c:pt idx="120">
                  <c:v>-34</c:v>
                </c:pt>
                <c:pt idx="121">
                  <c:v>-34.299999999999997</c:v>
                </c:pt>
                <c:pt idx="122">
                  <c:v>-34.6</c:v>
                </c:pt>
                <c:pt idx="123">
                  <c:v>-34.9</c:v>
                </c:pt>
                <c:pt idx="124">
                  <c:v>-35.200000000000003</c:v>
                </c:pt>
                <c:pt idx="125">
                  <c:v>-35.5</c:v>
                </c:pt>
                <c:pt idx="126">
                  <c:v>-35.799999999999997</c:v>
                </c:pt>
                <c:pt idx="127">
                  <c:v>-36.1</c:v>
                </c:pt>
                <c:pt idx="128">
                  <c:v>-36.4</c:v>
                </c:pt>
              </c:numCache>
            </c:numRef>
          </c:cat>
          <c:val>
            <c:numRef>
              <c:f>[Book1]Sheet1!$B$4:$B$132</c:f>
              <c:numCache>
                <c:formatCode>General</c:formatCode>
                <c:ptCount val="129"/>
                <c:pt idx="0">
                  <c:v>7.4</c:v>
                </c:pt>
                <c:pt idx="1">
                  <c:v>8.4588235294117649</c:v>
                </c:pt>
                <c:pt idx="2">
                  <c:v>9.9714285714285715</c:v>
                </c:pt>
                <c:pt idx="3">
                  <c:v>12.309090909090907</c:v>
                </c:pt>
                <c:pt idx="4">
                  <c:v>16.399999999999999</c:v>
                </c:pt>
                <c:pt idx="5">
                  <c:v>25.4</c:v>
                </c:pt>
                <c:pt idx="6">
                  <c:v>61.399999999999991</c:v>
                </c:pt>
                <c:pt idx="7">
                  <c:v>-118.6</c:v>
                </c:pt>
                <c:pt idx="8">
                  <c:v>-28.599999999999998</c:v>
                </c:pt>
                <c:pt idx="9">
                  <c:v>-15.742857142857144</c:v>
                </c:pt>
                <c:pt idx="10">
                  <c:v>-10.6</c:v>
                </c:pt>
                <c:pt idx="11">
                  <c:v>-7.8307692307692305</c:v>
                </c:pt>
                <c:pt idx="12">
                  <c:v>-6.1</c:v>
                </c:pt>
                <c:pt idx="13">
                  <c:v>-4.9157894736842103</c:v>
                </c:pt>
                <c:pt idx="14">
                  <c:v>-4.0545454545454538</c:v>
                </c:pt>
                <c:pt idx="15">
                  <c:v>-3.4</c:v>
                </c:pt>
                <c:pt idx="16">
                  <c:v>-2.8857142857142861</c:v>
                </c:pt>
                <c:pt idx="17">
                  <c:v>-2.4709677419354836</c:v>
                </c:pt>
                <c:pt idx="18">
                  <c:v>-2.1294117647058823</c:v>
                </c:pt>
                <c:pt idx="19">
                  <c:v>-1.8432432432432433</c:v>
                </c:pt>
                <c:pt idx="20">
                  <c:v>-1.6</c:v>
                </c:pt>
                <c:pt idx="21">
                  <c:v>-1.3906976744186048</c:v>
                </c:pt>
                <c:pt idx="22">
                  <c:v>-1.2086956521739132</c:v>
                </c:pt>
                <c:pt idx="23">
                  <c:v>-1.0489795918367346</c:v>
                </c:pt>
                <c:pt idx="24">
                  <c:v>-0.9076923076923078</c:v>
                </c:pt>
                <c:pt idx="25">
                  <c:v>-0.78181818181818197</c:v>
                </c:pt>
                <c:pt idx="26">
                  <c:v>-0.66896551724137943</c:v>
                </c:pt>
                <c:pt idx="27">
                  <c:v>-0.56721311475409852</c:v>
                </c:pt>
                <c:pt idx="28">
                  <c:v>-0.47500000000000014</c:v>
                </c:pt>
                <c:pt idx="29">
                  <c:v>-0.39104477611940314</c:v>
                </c:pt>
                <c:pt idx="30">
                  <c:v>-0.31428571428571445</c:v>
                </c:pt>
                <c:pt idx="31">
                  <c:v>-0.24383561643835633</c:v>
                </c:pt>
                <c:pt idx="32">
                  <c:v>-0.1789473684210528</c:v>
                </c:pt>
                <c:pt idx="33">
                  <c:v>-0.11898734177215183</c:v>
                </c:pt>
                <c:pt idx="34">
                  <c:v>-6.3414634146341631E-2</c:v>
                </c:pt>
                <c:pt idx="35">
                  <c:v>-1.1764705882353108E-2</c:v>
                </c:pt>
                <c:pt idx="36">
                  <c:v>3.636363636363639E-2</c:v>
                </c:pt>
                <c:pt idx="37">
                  <c:v>8.1318681318681155E-2</c:v>
                </c:pt>
                <c:pt idx="38">
                  <c:v>0.12340425531914895</c:v>
                </c:pt>
                <c:pt idx="39">
                  <c:v>0.16288659793814417</c:v>
                </c:pt>
                <c:pt idx="40">
                  <c:v>0.2</c:v>
                </c:pt>
                <c:pt idx="41">
                  <c:v>0.2349514563106796</c:v>
                </c:pt>
                <c:pt idx="42">
                  <c:v>0.26792452830188662</c:v>
                </c:pt>
                <c:pt idx="43">
                  <c:v>0.29908256880733941</c:v>
                </c:pt>
                <c:pt idx="44">
                  <c:v>0.3285714285714284</c:v>
                </c:pt>
                <c:pt idx="45">
                  <c:v>0.35652173913043461</c:v>
                </c:pt>
                <c:pt idx="46">
                  <c:v>0.38305084745762707</c:v>
                </c:pt>
                <c:pt idx="47">
                  <c:v>0.40826446280991718</c:v>
                </c:pt>
                <c:pt idx="48">
                  <c:v>0.43225806451612897</c:v>
                </c:pt>
                <c:pt idx="49">
                  <c:v>0.45511811023622029</c:v>
                </c:pt>
                <c:pt idx="50">
                  <c:v>0.47692307692307689</c:v>
                </c:pt>
                <c:pt idx="51">
                  <c:v>0.49774436090225571</c:v>
                </c:pt>
                <c:pt idx="52">
                  <c:v>0.51764705882352935</c:v>
                </c:pt>
                <c:pt idx="53">
                  <c:v>0.53669064748201445</c:v>
                </c:pt>
                <c:pt idx="54">
                  <c:v>0.55492957746478866</c:v>
                </c:pt>
                <c:pt idx="55">
                  <c:v>0.57241379310344809</c:v>
                </c:pt>
                <c:pt idx="56">
                  <c:v>0.58918918918918906</c:v>
                </c:pt>
                <c:pt idx="57">
                  <c:v>0.60529801324503296</c:v>
                </c:pt>
                <c:pt idx="58">
                  <c:v>0.62077922077922065</c:v>
                </c:pt>
                <c:pt idx="59">
                  <c:v>0.63566878980891706</c:v>
                </c:pt>
                <c:pt idx="60">
                  <c:v>0.64999999999999991</c:v>
                </c:pt>
                <c:pt idx="61">
                  <c:v>0.66380368098159503</c:v>
                </c:pt>
                <c:pt idx="62">
                  <c:v>0.67710843373493979</c:v>
                </c:pt>
                <c:pt idx="63">
                  <c:v>0.6899408284023667</c:v>
                </c:pt>
                <c:pt idx="64">
                  <c:v>0.70232558139534873</c:v>
                </c:pt>
                <c:pt idx="65">
                  <c:v>0.7142857142857143</c:v>
                </c:pt>
                <c:pt idx="66">
                  <c:v>0.7258426966292133</c:v>
                </c:pt>
                <c:pt idx="67">
                  <c:v>0.7370165745856353</c:v>
                </c:pt>
                <c:pt idx="68">
                  <c:v>0.74782608695652164</c:v>
                </c:pt>
                <c:pt idx="69">
                  <c:v>0.75828877005347572</c:v>
                </c:pt>
                <c:pt idx="70">
                  <c:v>0.76842105263157878</c:v>
                </c:pt>
                <c:pt idx="71">
                  <c:v>0.77823834196891184</c:v>
                </c:pt>
                <c:pt idx="72">
                  <c:v>0.78775510204081634</c:v>
                </c:pt>
                <c:pt idx="73">
                  <c:v>0.79698492462311543</c:v>
                </c:pt>
                <c:pt idx="74">
                  <c:v>0.80594059405940588</c:v>
                </c:pt>
                <c:pt idx="75">
                  <c:v>0.81463414634146336</c:v>
                </c:pt>
                <c:pt idx="76">
                  <c:v>0.82307692307692293</c:v>
                </c:pt>
                <c:pt idx="77">
                  <c:v>0.83127962085308049</c:v>
                </c:pt>
                <c:pt idx="78">
                  <c:v>0.83925233644859809</c:v>
                </c:pt>
                <c:pt idx="79">
                  <c:v>0.84700460829493074</c:v>
                </c:pt>
                <c:pt idx="80">
                  <c:v>0.85454545454545439</c:v>
                </c:pt>
                <c:pt idx="81">
                  <c:v>0.86188340807174879</c:v>
                </c:pt>
                <c:pt idx="82">
                  <c:v>0.86902654867256635</c:v>
                </c:pt>
                <c:pt idx="83">
                  <c:v>0.8759825327510915</c:v>
                </c:pt>
                <c:pt idx="84">
                  <c:v>0.88275862068965505</c:v>
                </c:pt>
                <c:pt idx="85">
                  <c:v>0.88936170212765953</c:v>
                </c:pt>
                <c:pt idx="86">
                  <c:v>0.89579831932773113</c:v>
                </c:pt>
                <c:pt idx="87">
                  <c:v>0.90207468879668051</c:v>
                </c:pt>
                <c:pt idx="88">
                  <c:v>0.90819672131147533</c:v>
                </c:pt>
                <c:pt idx="89">
                  <c:v>0.91417004048582995</c:v>
                </c:pt>
                <c:pt idx="90">
                  <c:v>0.92</c:v>
                </c:pt>
                <c:pt idx="91">
                  <c:v>0.92569169960474318</c:v>
                </c:pt>
                <c:pt idx="92">
                  <c:v>0.9312499999999998</c:v>
                </c:pt>
                <c:pt idx="93">
                  <c:v>0.93667953667953663</c:v>
                </c:pt>
                <c:pt idx="94">
                  <c:v>0.94198473282442752</c:v>
                </c:pt>
                <c:pt idx="95">
                  <c:v>0.94716981132075451</c:v>
                </c:pt>
                <c:pt idx="96">
                  <c:v>0.95223880597014909</c:v>
                </c:pt>
                <c:pt idx="97">
                  <c:v>0.95719557195571947</c:v>
                </c:pt>
                <c:pt idx="98">
                  <c:v>0.96204379562043774</c:v>
                </c:pt>
                <c:pt idx="99">
                  <c:v>0.96678700361010816</c:v>
                </c:pt>
                <c:pt idx="100">
                  <c:v>0.97142857142857131</c:v>
                </c:pt>
                <c:pt idx="101">
                  <c:v>0.97597173144876315</c:v>
                </c:pt>
                <c:pt idx="102">
                  <c:v>0.98041958041958033</c:v>
                </c:pt>
                <c:pt idx="103">
                  <c:v>0.98477508650519019</c:v>
                </c:pt>
                <c:pt idx="104">
                  <c:v>0.98904109589041078</c:v>
                </c:pt>
                <c:pt idx="105">
                  <c:v>0.99322033898305073</c:v>
                </c:pt>
                <c:pt idx="106">
                  <c:v>0.99731543624161068</c:v>
                </c:pt>
                <c:pt idx="107">
                  <c:v>1.001328903654485</c:v>
                </c:pt>
                <c:pt idx="108">
                  <c:v>1.0052631578947366</c:v>
                </c:pt>
                <c:pt idx="109">
                  <c:v>1.0091205211726384</c:v>
                </c:pt>
                <c:pt idx="110">
                  <c:v>1.0129032258064516</c:v>
                </c:pt>
                <c:pt idx="111">
                  <c:v>1.0166134185303515</c:v>
                </c:pt>
                <c:pt idx="112">
                  <c:v>1.0202531645569621</c:v>
                </c:pt>
                <c:pt idx="113">
                  <c:v>1.0238244514106583</c:v>
                </c:pt>
                <c:pt idx="114">
                  <c:v>1.0273291925465837</c:v>
                </c:pt>
                <c:pt idx="115">
                  <c:v>1.0307692307692307</c:v>
                </c:pt>
                <c:pt idx="116">
                  <c:v>1.0341463414634147</c:v>
                </c:pt>
                <c:pt idx="117">
                  <c:v>1.0374622356495466</c:v>
                </c:pt>
                <c:pt idx="118">
                  <c:v>1.0407185628742515</c:v>
                </c:pt>
                <c:pt idx="119">
                  <c:v>1.0439169139465874</c:v>
                </c:pt>
                <c:pt idx="120">
                  <c:v>1.0470588235294116</c:v>
                </c:pt>
                <c:pt idx="121">
                  <c:v>1.0501457725947521</c:v>
                </c:pt>
                <c:pt idx="122">
                  <c:v>1.0531791907514449</c:v>
                </c:pt>
                <c:pt idx="123">
                  <c:v>1.056160458452722</c:v>
                </c:pt>
                <c:pt idx="124">
                  <c:v>1.0590909090909091</c:v>
                </c:pt>
                <c:pt idx="125">
                  <c:v>1.0619718309859154</c:v>
                </c:pt>
                <c:pt idx="126">
                  <c:v>1.0648044692737428</c:v>
                </c:pt>
                <c:pt idx="127">
                  <c:v>1.067590027700831</c:v>
                </c:pt>
                <c:pt idx="128">
                  <c:v>1.0703296703296703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79-4036-8CB3-E4A02E0C71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3644368"/>
        <c:axId val="1682258384"/>
      </c:lineChart>
      <c:catAx>
        <c:axId val="16736443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Координата</a:t>
                </a:r>
                <a:r>
                  <a:rPr lang="ru-RU" baseline="0"/>
                  <a:t> </a:t>
                </a:r>
                <a:r>
                  <a:rPr lang="en-US" baseline="0"/>
                  <a:t>Z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82258384"/>
        <c:crosses val="autoZero"/>
        <c:auto val="1"/>
        <c:lblAlgn val="ctr"/>
        <c:lblOffset val="100"/>
        <c:noMultiLvlLbl val="0"/>
      </c:catAx>
      <c:valAx>
        <c:axId val="1682258384"/>
        <c:scaling>
          <c:orientation val="minMax"/>
          <c:max val="3"/>
          <c:min val="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Псевдоглубина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73644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5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547786C-2EF1-4006-89FA-243179D8369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07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C34E1E-DF2B-44F4-9FC3-50783E0748ED}" type="slidenum">
              <a:rPr lang="ru-RU" smtClean="0"/>
              <a:pPr/>
              <a:t>127</a:t>
            </a:fld>
            <a:endParaRPr lang="ru-RU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/>
              <a:t>Точки внутри видового объема проецируются на плоскость просмотра</a:t>
            </a:r>
          </a:p>
          <a:p>
            <a:pPr eaLnBrk="1" hangingPunct="1"/>
            <a:r>
              <a:rPr lang="ru-RU"/>
              <a:t>Полученное изображение преобразуется в порт просмотра (систему координат, связанную с устройством графического вывода)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144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50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652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392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733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566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451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Важным обстоятельством является тот факт, что сперва применяется преобразование </a:t>
            </a:r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ru-RU" dirty="0"/>
              <a:t>а затем </a:t>
            </a:r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ru-RU" dirty="0"/>
              <a:t>т.е. в </a:t>
            </a:r>
            <a:r>
              <a:rPr lang="ru-RU" b="1" dirty="0"/>
              <a:t>обратном порядке</a:t>
            </a:r>
            <a:r>
              <a:rPr lang="ru-RU" dirty="0"/>
              <a:t> по сравнению с применением преобразований к точкам</a:t>
            </a:r>
          </a:p>
          <a:p>
            <a:r>
              <a:rPr lang="ru-RU" dirty="0"/>
              <a:t>Данный случай можно обобщить на произвольное количество преобразований координатного фрейма:</a:t>
            </a:r>
          </a:p>
          <a:p>
            <a:r>
              <a:rPr lang="en-US" dirty="0"/>
              <a:t>M = M</a:t>
            </a:r>
            <a:r>
              <a:rPr lang="en-US" baseline="-25000" dirty="0"/>
              <a:t>1</a:t>
            </a:r>
            <a:r>
              <a:rPr lang="en-US" dirty="0"/>
              <a:t> x M</a:t>
            </a:r>
            <a:r>
              <a:rPr lang="en-US" baseline="-25000" dirty="0"/>
              <a:t>2</a:t>
            </a:r>
            <a:r>
              <a:rPr lang="en-US" dirty="0"/>
              <a:t> x … x M</a:t>
            </a:r>
            <a:r>
              <a:rPr lang="en-US" baseline="-25000" dirty="0"/>
              <a:t>n</a:t>
            </a:r>
            <a:endParaRPr lang="ru-RU" baseline="-250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696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53E6A-F1DD-4299-BC30-94BA76D9040F}" type="slidenum">
              <a:rPr lang="ru-RU" smtClean="0"/>
              <a:pPr/>
              <a:t>126</a:t>
            </a:fld>
            <a:endParaRPr lang="ru-RU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ru-RU"/>
              <a:t>Глаз. Некоторая точка пространства, определяющая местоположение камеры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/>
              <a:t>Отображаемый объем – часть четырехугольной пирамиды, вершина которой совпадает с глазом. Раствор этой пирамиды определяет угол зрения камеры.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/>
              <a:t>Ближняя и дальняя плоскости камеры имеют определенное форматное соотношение</a:t>
            </a:r>
            <a:r>
              <a:rPr lang="en-US"/>
              <a:t> (aspect ratio)</a:t>
            </a:r>
            <a:endParaRPr lang="ru-RU"/>
          </a:p>
          <a:p>
            <a:pPr marL="228600" indent="-228600" eaLnBrk="1" hangingPunct="1"/>
            <a:endParaRPr lang="ru-RU"/>
          </a:p>
          <a:p>
            <a:pPr marL="228600" indent="-228600" eaLnBrk="1" hangingPunct="1"/>
            <a:r>
              <a:rPr lang="ru-RU"/>
              <a:t>Точки, лежащие внутри отображаемого объема проецируются на плоскость просмотра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DA84-7408-4639-B08C-008116359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775FF-531C-4718-8F44-D2D5C2D9F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72058-CD9B-4292-8389-091CE843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EC47D-EA22-41B7-8C5E-700D2107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1B103-109F-434F-B839-E71A0DC5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76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CC1B-A0D5-4F98-8D38-37D94B36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BB234-3D94-49C8-A825-03F7D76B2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ECC5A-C2BA-48A4-84E9-C93E8DC0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84672-98A2-42D8-B64C-20827F32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CC234-1979-4985-ADF6-055DBD1A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59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751CD-FD3E-4AE0-97B5-C3E90FAEC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CC603-ADBE-4C5E-899B-F93CE1615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CDBA6-F063-43D8-9386-9ADC5BFE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73265-2A1C-4B08-BB96-470CC51A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884AE-3476-4BC0-84DD-35C8F8B7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250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F0502-4B43-420E-B097-93F0484C2D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46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934F-697F-47CB-ABDD-4F6950A1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C3D12-E675-4427-A546-DAECD5EC0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3E43F-A94A-433B-B056-16C8FD3D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F923C-835E-4109-9B4C-1DAC8B33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3E4FD-3414-49DF-9549-070D26DF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10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D71C-BC2F-47B9-8F7A-8FC84483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023D5-E9E4-49CF-B485-751A30C4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B3394-6698-4B0D-B799-D55F4D9B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F163D-3D73-4827-A23C-ABC3DD65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EF558-37CC-4D25-AF3C-DD2507A9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2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B3E4-02EA-4276-B853-7F93E633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C9B73-187C-4CE7-91EE-9CCA96603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7D1B4-796D-4C1C-B516-C115CED96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FA1B3-1A75-4398-8EEC-192EACA5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C1CB3-148D-4612-BEF1-7A8A7005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44260-2A55-4A1C-8A13-42819519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46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21C7-1CE4-4C3D-A138-EE5BB4B9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12F28-1728-41B5-8494-6D494246D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D7C2F-7F6D-4EE3-A300-5F757B3E1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56412-36F6-4E80-9A19-BE04A48C9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0BF11-FA13-4C2E-8437-2DB0556EB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5A7C8-8F20-41FD-A62F-9A276C20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8A725C-6D1D-43CC-981A-D1C19EC1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F3EA9-AF99-426F-B1A3-1BCD9891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68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059B-645D-406F-9463-9076F7E1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F228A-E833-496C-A225-9C193A05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09853-4A88-4D0B-B1AC-60CE6A40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0E531-CF9C-4383-B998-5B623342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3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7F895-A445-471A-9BD9-DB515CDA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6EA639-18A2-492A-B027-02A21EF4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37F33-04F0-4895-85BD-60DF5695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53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2E59-87B9-452A-BAA7-A48DAED0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2A2AE-4A0A-404D-A435-F2CDE942D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2367F-56E3-410A-86CE-0B680822D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211A3-C3A4-473D-9F65-765ECC1B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204C9-429F-41C9-8CA5-3C3C120A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BC943-F32D-481B-84E1-B0C87B76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4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2011-29D8-43A5-9A7D-494AFCCD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3F610-F9C1-4C72-A9EB-249F1AE09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D8E4E-1312-413C-AE00-02C3CEB95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2086F-97B6-465D-8511-3D6043C8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91C15-6419-4D9D-83B2-CDB3C69B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CE0D8-A062-49FB-A7D2-58B127CF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66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360834-071B-458E-9760-B816B017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EB574-D9B5-43CE-99D6-1F58FAADF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03E0D-4686-4AC6-9042-927D6087A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94C94-52F3-4178-89DD-AA5CFE0AC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E7331-AEFB-475E-8137-2970D2A8F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87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5.wmf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7.wmf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9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0.wmf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14.bin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5.wmf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46.wmf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48.wmf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1.wmf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22.bin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26.bin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7.wmf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58.wmf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59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61.wmf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63.wmf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66.wmf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%D0%9F%D1%80%D0%B0%D0%B2%D0%B8%D0%BB%D0%BE_%D0%A1%D0%B0%D1%80%D1%80%D1%8E%D1%81%D0%B0" TargetMode="External"/><Relationship Id="rId4" Type="http://schemas.openxmlformats.org/officeDocument/2006/relationships/image" Target="../media/image23.sv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4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3.wmf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A17108-3407-4C63-B835-421EC626D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F97C783-F291-4AC9-94A9-E58FFA8E90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567BBF9-7975-4946-9CA5-A31F092705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5360" y="1122363"/>
            <a:ext cx="10729192" cy="2387600"/>
          </a:xfrm>
          <a:ln>
            <a:miter lim="800000"/>
            <a:headEnd/>
            <a:tailEnd/>
          </a:ln>
        </p:spPr>
        <p:txBody>
          <a:bodyPr anchor="t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ru-RU" sz="80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Математические основы компьютерной графики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F438147-95B6-4EB7-8456-BEFB37A67355}"/>
              </a:ext>
            </a:extLst>
          </p:cNvPr>
          <p:cNvGrpSpPr/>
          <p:nvPr/>
        </p:nvGrpSpPr>
        <p:grpSpPr>
          <a:xfrm>
            <a:off x="8622457" y="3234712"/>
            <a:ext cx="3253927" cy="3388340"/>
            <a:chOff x="-5291045" y="1481158"/>
            <a:chExt cx="3427218" cy="3486308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009B9784-6709-440C-A864-527B9A6F140E}"/>
                </a:ext>
              </a:extLst>
            </p:cNvPr>
            <p:cNvGrpSpPr/>
            <p:nvPr/>
          </p:nvGrpSpPr>
          <p:grpSpPr>
            <a:xfrm>
              <a:off x="-5291045" y="1481158"/>
              <a:ext cx="3427218" cy="3486308"/>
              <a:chOff x="-5929336" y="-387424"/>
              <a:chExt cx="4176464" cy="4248472"/>
            </a:xfrm>
          </p:grpSpPr>
          <p:grpSp>
            <p:nvGrpSpPr>
              <p:cNvPr id="11" name="Группа 10">
                <a:extLst>
                  <a:ext uri="{FF2B5EF4-FFF2-40B4-BE49-F238E27FC236}">
                    <a16:creationId xmlns:a16="http://schemas.microsoft.com/office/drawing/2014/main" id="{0055B6FD-DF17-40B3-A74F-C82D6E8AC7BA}"/>
                  </a:ext>
                </a:extLst>
              </p:cNvPr>
              <p:cNvGrpSpPr/>
              <p:nvPr/>
            </p:nvGrpSpPr>
            <p:grpSpPr>
              <a:xfrm>
                <a:off x="-5929336" y="-387424"/>
                <a:ext cx="4176464" cy="4248472"/>
                <a:chOff x="-5929336" y="-387424"/>
                <a:chExt cx="4176464" cy="4248472"/>
              </a:xfrm>
            </p:grpSpPr>
            <p:cxnSp>
              <p:nvCxnSpPr>
                <p:cNvPr id="13" name="Прямая со стрелкой 12">
                  <a:extLst>
                    <a:ext uri="{FF2B5EF4-FFF2-40B4-BE49-F238E27FC236}">
                      <a16:creationId xmlns:a16="http://schemas.microsoft.com/office/drawing/2014/main" id="{206961D7-2177-4EDA-9F70-DD97F62456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3481064" y="-387424"/>
                  <a:ext cx="0" cy="2417936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Прямая со стрелкой 13">
                  <a:extLst>
                    <a:ext uri="{FF2B5EF4-FFF2-40B4-BE49-F238E27FC236}">
                      <a16:creationId xmlns:a16="http://schemas.microsoft.com/office/drawing/2014/main" id="{1711B6B2-2441-4E84-996C-2F91C73C66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5929336" y="2030512"/>
                  <a:ext cx="2448272" cy="91526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Прямая со стрелкой 14">
                  <a:extLst>
                    <a:ext uri="{FF2B5EF4-FFF2-40B4-BE49-F238E27FC236}">
                      <a16:creationId xmlns:a16="http://schemas.microsoft.com/office/drawing/2014/main" id="{B2B70119-FF2F-4635-A888-CE5E5D476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3481064" y="2030512"/>
                  <a:ext cx="1728192" cy="1830536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" name="Рисунок 11">
                <a:extLst>
                  <a:ext uri="{FF2B5EF4-FFF2-40B4-BE49-F238E27FC236}">
                    <a16:creationId xmlns:a16="http://schemas.microsoft.com/office/drawing/2014/main" id="{97B91FF1-859C-40FF-A198-19C4C3336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233936" y="572482"/>
                <a:ext cx="2533639" cy="2521854"/>
              </a:xfrm>
              <a:prstGeom prst="rect">
                <a:avLst/>
              </a:prstGeom>
            </p:spPr>
          </p:pic>
        </p:grp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7E5FC6E4-DDAF-4FE9-A3C8-6DFB15264EA2}"/>
                </a:ext>
              </a:extLst>
            </p:cNvPr>
            <p:cNvSpPr/>
            <p:nvPr/>
          </p:nvSpPr>
          <p:spPr>
            <a:xfrm rot="1521624">
              <a:off x="-4201144" y="2852936"/>
              <a:ext cx="576064" cy="576064"/>
            </a:xfrm>
            <a:prstGeom prst="triangle">
              <a:avLst>
                <a:gd name="adj" fmla="val 84840"/>
              </a:avLst>
            </a:prstGeom>
            <a:solidFill>
              <a:srgbClr val="FF0066">
                <a:alpha val="50588"/>
              </a:srgb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EB244386-89E0-4EA1-9ECE-9BC0BD5354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201144" y="2773539"/>
              <a:ext cx="333862" cy="450774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Двухмерная прямоугольная система координат</a:t>
            </a:r>
          </a:p>
        </p:txBody>
      </p:sp>
      <p:pic>
        <p:nvPicPr>
          <p:cNvPr id="5734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20331" y="1825625"/>
            <a:ext cx="4351338" cy="4351338"/>
          </a:xfrm>
          <a:noFill/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116739" name="Line 4"/>
          <p:cNvSpPr>
            <a:spLocks noChangeShapeType="1"/>
          </p:cNvSpPr>
          <p:nvPr/>
        </p:nvSpPr>
        <p:spPr bwMode="auto">
          <a:xfrm>
            <a:off x="1847851" y="6021388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6740" name="Line 5"/>
          <p:cNvSpPr>
            <a:spLocks noChangeShapeType="1"/>
          </p:cNvSpPr>
          <p:nvPr/>
        </p:nvSpPr>
        <p:spPr bwMode="auto">
          <a:xfrm flipV="1">
            <a:off x="1847850" y="26368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6741" name="Oval 6"/>
          <p:cNvSpPr>
            <a:spLocks noChangeArrowheads="1"/>
          </p:cNvSpPr>
          <p:nvPr/>
        </p:nvSpPr>
        <p:spPr bwMode="auto">
          <a:xfrm>
            <a:off x="2135189" y="4005264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1" name="Oval 7"/>
          <p:cNvSpPr>
            <a:spLocks noChangeArrowheads="1"/>
          </p:cNvSpPr>
          <p:nvPr/>
        </p:nvSpPr>
        <p:spPr bwMode="auto">
          <a:xfrm>
            <a:off x="3863976" y="2997201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2" name="Oval 8"/>
          <p:cNvSpPr>
            <a:spLocks noChangeArrowheads="1"/>
          </p:cNvSpPr>
          <p:nvPr/>
        </p:nvSpPr>
        <p:spPr bwMode="auto">
          <a:xfrm>
            <a:off x="5375276" y="4365626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3" name="Arc 9"/>
          <p:cNvSpPr>
            <a:spLocks/>
          </p:cNvSpPr>
          <p:nvPr/>
        </p:nvSpPr>
        <p:spPr bwMode="auto">
          <a:xfrm>
            <a:off x="2208213" y="2997200"/>
            <a:ext cx="1511300" cy="1009650"/>
          </a:xfrm>
          <a:custGeom>
            <a:avLst/>
            <a:gdLst>
              <a:gd name="T0" fmla="*/ 0 w 23504"/>
              <a:gd name="T1" fmla="*/ 1858960177 h 21600"/>
              <a:gd name="T2" fmla="*/ 2147483647 w 23504"/>
              <a:gd name="T3" fmla="*/ 11234832 h 21600"/>
              <a:gd name="T4" fmla="*/ 2147483647 w 23504"/>
              <a:gd name="T5" fmla="*/ 2147483647 h 21600"/>
              <a:gd name="T6" fmla="*/ 0 60000 65536"/>
              <a:gd name="T7" fmla="*/ 0 60000 65536"/>
              <a:gd name="T8" fmla="*/ 0 60000 65536"/>
              <a:gd name="T9" fmla="*/ 0 w 23504"/>
              <a:gd name="T10" fmla="*/ 0 h 21600"/>
              <a:gd name="T11" fmla="*/ 23504 w 2350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04" h="21600" fill="none" extrusionOk="0">
                <a:moveTo>
                  <a:pt x="-1" y="18201"/>
                </a:moveTo>
                <a:cubicBezTo>
                  <a:pt x="1670" y="7716"/>
                  <a:pt x="10713" y="-1"/>
                  <a:pt x="21331" y="0"/>
                </a:cubicBezTo>
                <a:cubicBezTo>
                  <a:pt x="22056" y="0"/>
                  <a:pt x="22781" y="36"/>
                  <a:pt x="23504" y="109"/>
                </a:cubicBezTo>
              </a:path>
              <a:path w="23504" h="21600" stroke="0" extrusionOk="0">
                <a:moveTo>
                  <a:pt x="-1" y="18201"/>
                </a:moveTo>
                <a:cubicBezTo>
                  <a:pt x="1670" y="7716"/>
                  <a:pt x="10713" y="-1"/>
                  <a:pt x="21331" y="0"/>
                </a:cubicBezTo>
                <a:cubicBezTo>
                  <a:pt x="22056" y="0"/>
                  <a:pt x="22781" y="36"/>
                  <a:pt x="23504" y="109"/>
                </a:cubicBezTo>
                <a:lnTo>
                  <a:pt x="21331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4" name="Arc 10"/>
          <p:cNvSpPr>
            <a:spLocks/>
          </p:cNvSpPr>
          <p:nvPr/>
        </p:nvSpPr>
        <p:spPr bwMode="auto">
          <a:xfrm>
            <a:off x="3935413" y="3068638"/>
            <a:ext cx="1466850" cy="1439862"/>
          </a:xfrm>
          <a:custGeom>
            <a:avLst/>
            <a:gdLst>
              <a:gd name="T0" fmla="*/ 645138339 w 21367"/>
              <a:gd name="T1" fmla="*/ 0 h 21508"/>
              <a:gd name="T2" fmla="*/ 2147483647 w 21367"/>
              <a:gd name="T3" fmla="*/ 2147483647 h 21508"/>
              <a:gd name="T4" fmla="*/ 0 w 21367"/>
              <a:gd name="T5" fmla="*/ 2147483647 h 21508"/>
              <a:gd name="T6" fmla="*/ 0 60000 65536"/>
              <a:gd name="T7" fmla="*/ 0 60000 65536"/>
              <a:gd name="T8" fmla="*/ 0 60000 65536"/>
              <a:gd name="T9" fmla="*/ 0 w 21367"/>
              <a:gd name="T10" fmla="*/ 0 h 21508"/>
              <a:gd name="T11" fmla="*/ 21367 w 21367"/>
              <a:gd name="T12" fmla="*/ 21508 h 21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67" h="21508" fill="none" extrusionOk="0">
                <a:moveTo>
                  <a:pt x="1993" y="0"/>
                </a:moveTo>
                <a:cubicBezTo>
                  <a:pt x="11907" y="919"/>
                  <a:pt x="19909" y="8495"/>
                  <a:pt x="21367" y="18344"/>
                </a:cubicBezTo>
              </a:path>
              <a:path w="21367" h="21508" stroke="0" extrusionOk="0">
                <a:moveTo>
                  <a:pt x="1993" y="0"/>
                </a:moveTo>
                <a:cubicBezTo>
                  <a:pt x="11907" y="919"/>
                  <a:pt x="19909" y="8495"/>
                  <a:pt x="21367" y="18344"/>
                </a:cubicBezTo>
                <a:lnTo>
                  <a:pt x="0" y="21508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5" name="Arc 11"/>
          <p:cNvSpPr>
            <a:spLocks/>
          </p:cNvSpPr>
          <p:nvPr/>
        </p:nvSpPr>
        <p:spPr bwMode="auto">
          <a:xfrm flipV="1">
            <a:off x="2208214" y="3860801"/>
            <a:ext cx="3101975" cy="936625"/>
          </a:xfrm>
          <a:custGeom>
            <a:avLst/>
            <a:gdLst>
              <a:gd name="T0" fmla="*/ 0 w 35987"/>
              <a:gd name="T1" fmla="*/ 1198379686 h 21600"/>
              <a:gd name="T2" fmla="*/ 2147483647 w 35987"/>
              <a:gd name="T3" fmla="*/ 536327065 h 21600"/>
              <a:gd name="T4" fmla="*/ 2147483647 w 35987"/>
              <a:gd name="T5" fmla="*/ 1761122862 h 21600"/>
              <a:gd name="T6" fmla="*/ 0 60000 65536"/>
              <a:gd name="T7" fmla="*/ 0 60000 65536"/>
              <a:gd name="T8" fmla="*/ 0 60000 65536"/>
              <a:gd name="T9" fmla="*/ 0 w 35987"/>
              <a:gd name="T10" fmla="*/ 0 h 21600"/>
              <a:gd name="T11" fmla="*/ 35987 w 3598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987" h="21600" fill="none" extrusionOk="0">
                <a:moveTo>
                  <a:pt x="-1" y="14697"/>
                </a:moveTo>
                <a:cubicBezTo>
                  <a:pt x="2961" y="5914"/>
                  <a:pt x="11197" y="-1"/>
                  <a:pt x="20467" y="0"/>
                </a:cubicBezTo>
                <a:cubicBezTo>
                  <a:pt x="26317" y="0"/>
                  <a:pt x="31918" y="2373"/>
                  <a:pt x="35987" y="6577"/>
                </a:cubicBezTo>
              </a:path>
              <a:path w="35987" h="21600" stroke="0" extrusionOk="0">
                <a:moveTo>
                  <a:pt x="-1" y="14697"/>
                </a:moveTo>
                <a:cubicBezTo>
                  <a:pt x="2961" y="5914"/>
                  <a:pt x="11197" y="-1"/>
                  <a:pt x="20467" y="0"/>
                </a:cubicBezTo>
                <a:cubicBezTo>
                  <a:pt x="26317" y="0"/>
                  <a:pt x="31918" y="2373"/>
                  <a:pt x="35987" y="6577"/>
                </a:cubicBezTo>
                <a:lnTo>
                  <a:pt x="20467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7" name="Text Box 12"/>
          <p:cNvSpPr txBox="1">
            <a:spLocks noChangeArrowheads="1"/>
          </p:cNvSpPr>
          <p:nvPr/>
        </p:nvSpPr>
        <p:spPr bwMode="auto">
          <a:xfrm>
            <a:off x="2259013" y="38052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3792539" y="2565401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5519739" y="4149726"/>
            <a:ext cx="390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  <a:endParaRPr lang="ru-RU"/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2424114" y="2781301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/>
              <a:t>()</a:t>
            </a:r>
            <a:endParaRPr lang="ru-RU"/>
          </a:p>
        </p:txBody>
      </p:sp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3432175" y="4292601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 </a:t>
            </a:r>
            <a:r>
              <a:rPr lang="en-US"/>
              <a:t>()</a:t>
            </a:r>
            <a:endParaRPr lang="ru-RU"/>
          </a:p>
        </p:txBody>
      </p:sp>
      <p:sp>
        <p:nvSpPr>
          <p:cNvPr id="164881" name="Text Box 17"/>
          <p:cNvSpPr txBox="1">
            <a:spLocks noChangeArrowheads="1"/>
          </p:cNvSpPr>
          <p:nvPr/>
        </p:nvSpPr>
        <p:spPr bwMode="auto">
          <a:xfrm>
            <a:off x="4943476" y="2997201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2</a:t>
            </a:r>
            <a:r>
              <a:rPr lang="en-US"/>
              <a:t>()</a:t>
            </a:r>
            <a:endParaRPr lang="ru-RU"/>
          </a:p>
        </p:txBody>
      </p:sp>
      <p:sp>
        <p:nvSpPr>
          <p:cNvPr id="164882" name="Text Box 18"/>
          <p:cNvSpPr txBox="1">
            <a:spLocks noChangeArrowheads="1"/>
          </p:cNvSpPr>
          <p:nvPr/>
        </p:nvSpPr>
        <p:spPr bwMode="auto">
          <a:xfrm>
            <a:off x="3359151" y="4508500"/>
            <a:ext cx="442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hlink"/>
                </a:solidFill>
              </a:rPr>
              <a:t>?</a:t>
            </a:r>
            <a:endParaRPr lang="ru-RU" sz="3600" b="1">
              <a:solidFill>
                <a:schemeClr val="hlink"/>
              </a:solidFill>
            </a:endParaRPr>
          </a:p>
        </p:txBody>
      </p:sp>
      <p:sp>
        <p:nvSpPr>
          <p:cNvPr id="164883" name="Text Box 19"/>
          <p:cNvSpPr txBox="1">
            <a:spLocks noChangeArrowheads="1"/>
          </p:cNvSpPr>
          <p:nvPr/>
        </p:nvSpPr>
        <p:spPr bwMode="auto">
          <a:xfrm>
            <a:off x="6167439" y="2652713"/>
            <a:ext cx="4249737" cy="28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/>
              <a:t>Пусть преобразования </a:t>
            </a:r>
            <a:r>
              <a:rPr lang="en-US" sz="2000"/>
              <a:t>T1</a:t>
            </a:r>
            <a:r>
              <a:rPr lang="ru-RU" sz="2000"/>
              <a:t> и </a:t>
            </a:r>
            <a:r>
              <a:rPr lang="en-US" sz="2000"/>
              <a:t>T2 </a:t>
            </a:r>
            <a:r>
              <a:rPr lang="ru-RU" sz="2000"/>
              <a:t>заданы матрицами </a:t>
            </a:r>
            <a:r>
              <a:rPr lang="en-US" sz="2000"/>
              <a:t>M</a:t>
            </a:r>
            <a:r>
              <a:rPr lang="en-US" sz="2000" baseline="-25000"/>
              <a:t>1</a:t>
            </a:r>
            <a:r>
              <a:rPr lang="ru-RU" sz="2000"/>
              <a:t> и </a:t>
            </a:r>
            <a:r>
              <a:rPr lang="en-US" sz="2000"/>
              <a:t>M</a:t>
            </a:r>
            <a:r>
              <a:rPr lang="en-US" sz="2000" baseline="-25000"/>
              <a:t>2</a:t>
            </a:r>
          </a:p>
          <a:p>
            <a:r>
              <a:rPr lang="ru-RU" sz="2000"/>
              <a:t>Тогда</a:t>
            </a:r>
            <a:r>
              <a:rPr lang="en-US" sz="2000"/>
              <a:t>:</a:t>
            </a:r>
          </a:p>
          <a:p>
            <a:r>
              <a:rPr lang="en-US" sz="2000"/>
              <a:t>Q = M</a:t>
            </a:r>
            <a:r>
              <a:rPr lang="en-US" sz="2000" baseline="-25000"/>
              <a:t>1</a:t>
            </a:r>
            <a:r>
              <a:rPr lang="en-US" sz="2000"/>
              <a:t>P</a:t>
            </a:r>
          </a:p>
          <a:p>
            <a:r>
              <a:rPr lang="en-US" sz="2000"/>
              <a:t>W = M</a:t>
            </a:r>
            <a:r>
              <a:rPr lang="en-US" sz="2000" baseline="-25000"/>
              <a:t>2</a:t>
            </a:r>
            <a:r>
              <a:rPr lang="en-US" sz="2000"/>
              <a:t>Q = M</a:t>
            </a:r>
            <a:r>
              <a:rPr lang="en-US" sz="2000" baseline="-25000"/>
              <a:t>2</a:t>
            </a:r>
            <a:r>
              <a:rPr lang="en-US" sz="2000"/>
              <a:t>(M</a:t>
            </a:r>
            <a:r>
              <a:rPr lang="en-US" sz="2000" baseline="-25000"/>
              <a:t>1</a:t>
            </a:r>
            <a:r>
              <a:rPr lang="en-US" sz="2000"/>
              <a:t>P)</a:t>
            </a:r>
          </a:p>
          <a:p>
            <a:r>
              <a:rPr lang="ru-RU" sz="2000"/>
              <a:t>В силу ассоциативности умножения матриц мы имеем:</a:t>
            </a:r>
          </a:p>
          <a:p>
            <a:r>
              <a:rPr lang="en-US" sz="2000"/>
              <a:t>W = M</a:t>
            </a:r>
            <a:r>
              <a:rPr lang="en-US" sz="2000" baseline="-25000"/>
              <a:t>2</a:t>
            </a:r>
            <a:r>
              <a:rPr lang="en-US" sz="2000"/>
              <a:t>(M</a:t>
            </a:r>
            <a:r>
              <a:rPr lang="en-US" sz="2000" baseline="-25000"/>
              <a:t>1</a:t>
            </a:r>
            <a:r>
              <a:rPr lang="en-US" sz="2000"/>
              <a:t>P)=(M</a:t>
            </a:r>
            <a:r>
              <a:rPr lang="en-US" sz="2000" baseline="-25000"/>
              <a:t>2</a:t>
            </a:r>
            <a:r>
              <a:rPr lang="en-US" sz="2000"/>
              <a:t>M</a:t>
            </a:r>
            <a:r>
              <a:rPr lang="en-US" sz="2000" baseline="-25000"/>
              <a:t>1</a:t>
            </a:r>
            <a:r>
              <a:rPr lang="en-US" sz="2000"/>
              <a:t>)P = MP</a:t>
            </a:r>
          </a:p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6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6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6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6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6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6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1" grpId="0" animBg="1"/>
      <p:bldP spid="164872" grpId="0" animBg="1"/>
      <p:bldP spid="164873" grpId="0" animBg="1"/>
      <p:bldP spid="164874" grpId="0" animBg="1"/>
      <p:bldP spid="164875" grpId="0" animBg="1"/>
      <p:bldP spid="164877" grpId="0"/>
      <p:bldP spid="164878" grpId="0"/>
      <p:bldP spid="164879" grpId="0"/>
      <p:bldP spid="164880" grpId="0"/>
      <p:bldP spid="164881" grpId="0"/>
      <p:bldP spid="164882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Композиция аффинных преобразований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При использовании однородных координат аффинные преобразования компонуются при помощи умножения матриц</a:t>
            </a:r>
          </a:p>
          <a:p>
            <a:pPr lvl="1" eaLnBrk="1" hangingPunct="1"/>
            <a:r>
              <a:rPr lang="ru-RU" dirty="0"/>
              <a:t>Матрицы располагаются в порядке, обратном по отношению к порядку применения преобразований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M = M</a:t>
            </a:r>
            <a:r>
              <a:rPr lang="en-US" baseline="-25000" dirty="0"/>
              <a:t>2</a:t>
            </a:r>
            <a:r>
              <a:rPr lang="en-US" dirty="0"/>
              <a:t>M</a:t>
            </a:r>
            <a:r>
              <a:rPr lang="en-US" baseline="-25000" dirty="0"/>
              <a:t>1</a:t>
            </a:r>
          </a:p>
          <a:p>
            <a:pPr eaLnBrk="1" hangingPunct="1"/>
            <a:r>
              <a:rPr lang="ru-RU" dirty="0"/>
              <a:t>Любое количество аффинных преобразований может быть скомпоновано простым умножением соответствующих матриц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Полезные свойства аффинных преобразований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FD4E6FC-768B-49C7-80B9-7D3B741E63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4389437"/>
          </a:xfrm>
        </p:spPr>
        <p:txBody>
          <a:bodyPr/>
          <a:lstStyle/>
          <a:p>
            <a:pPr eaLnBrk="1" hangingPunct="1"/>
            <a:r>
              <a:rPr lang="ru-RU" sz="2400" dirty="0"/>
              <a:t>Сохраняются аффинных комбинации точек</a:t>
            </a:r>
            <a:endParaRPr lang="en-US" sz="2400" dirty="0"/>
          </a:p>
          <a:p>
            <a:pPr eaLnBrk="1" hangingPunct="1"/>
            <a:r>
              <a:rPr lang="ru-RU" sz="2400" dirty="0"/>
              <a:t>Сохраняются прямые линии и плоскости</a:t>
            </a:r>
          </a:p>
          <a:p>
            <a:pPr eaLnBrk="1" hangingPunct="1"/>
            <a:r>
              <a:rPr lang="ru-RU" sz="2400" dirty="0"/>
              <a:t>Сохраняются параллельность прямых и плоскостей</a:t>
            </a:r>
            <a:endParaRPr lang="ru-RU" sz="2200" dirty="0"/>
          </a:p>
          <a:p>
            <a:pPr eaLnBrk="1" hangingPunct="1"/>
            <a:r>
              <a:rPr lang="ru-RU" sz="2400" dirty="0"/>
              <a:t>Столбцы матрицы показывают координатный фрейм</a:t>
            </a:r>
          </a:p>
          <a:p>
            <a:pPr eaLnBrk="1" hangingPunct="1"/>
            <a:r>
              <a:rPr lang="ru-RU" sz="2400" dirty="0"/>
              <a:t>Сохраняются относительные пропорции объектов</a:t>
            </a:r>
            <a:endParaRPr lang="ru-RU" sz="2200" dirty="0"/>
          </a:p>
          <a:p>
            <a:pPr eaLnBrk="1" hangingPunct="1"/>
            <a:r>
              <a:rPr lang="ru-RU" sz="2400" dirty="0"/>
              <a:t>Влияние на площади и объемы фигур</a:t>
            </a:r>
            <a:r>
              <a:rPr lang="en-US" sz="2400" dirty="0"/>
              <a:t>:</a:t>
            </a:r>
            <a:endParaRPr lang="ru-RU" sz="2400" dirty="0"/>
          </a:p>
        </p:txBody>
      </p:sp>
      <p:graphicFrame>
        <p:nvGraphicFramePr>
          <p:cNvPr id="225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035763"/>
              </p:ext>
            </p:extLst>
          </p:nvPr>
        </p:nvGraphicFramePr>
        <p:xfrm>
          <a:off x="6528049" y="5426354"/>
          <a:ext cx="1839913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Формула" r:id="rId3" imgW="723586" imgH="431613" progId="Equation.3">
                  <p:embed/>
                </p:oleObj>
              </mc:Choice>
              <mc:Fallback>
                <p:oleObj name="Формула" r:id="rId3" imgW="723586" imgH="431613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8049" y="5426354"/>
                        <a:ext cx="1839913" cy="109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8D1FF36D-8094-4464-84C3-98610D67BA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762237"/>
              </p:ext>
            </p:extLst>
          </p:nvPr>
        </p:nvGraphicFramePr>
        <p:xfrm>
          <a:off x="3143672" y="5460672"/>
          <a:ext cx="2151732" cy="126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Формула" r:id="rId5" imgW="736600" imgH="431800" progId="Equation.3">
                  <p:embed/>
                </p:oleObj>
              </mc:Choice>
              <mc:Fallback>
                <p:oleObj name="Формула" r:id="rId5" imgW="736600" imgH="431800" progId="Equation.3">
                  <p:embed/>
                  <p:pic>
                    <p:nvPicPr>
                      <p:cNvPr id="2253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5460672"/>
                        <a:ext cx="2151732" cy="1261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F4AEE-439A-48E1-A854-FB297B2C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FDC0861-382E-4852-AFAE-44ADBB8B41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Чему равен определитель матрицы переноса</a:t>
                </a:r>
                <a:r>
                  <a:rPr lang="en-US" dirty="0"/>
                  <a:t> </a:t>
                </a:r>
                <a:r>
                  <a:rPr lang="ru-RU" dirty="0"/>
                  <a:t>вдоль вектора </a:t>
                </a:r>
                <a:r>
                  <a:rPr lang="en-US" dirty="0"/>
                  <a:t>(dx, </a:t>
                </a:r>
                <a:r>
                  <a:rPr lang="en-US" dirty="0" err="1"/>
                  <a:t>dy</a:t>
                </a:r>
                <a:r>
                  <a:rPr lang="en-US" dirty="0"/>
                  <a:t>)?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поворота на угол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сдвига вдоль о</a:t>
                </a:r>
                <a:r>
                  <a:rPr lang="en-US" dirty="0"/>
                  <a:t>c</a:t>
                </a:r>
                <a:r>
                  <a:rPr lang="ru-RU" dirty="0"/>
                  <a:t>и с коэффициентом </a:t>
                </a:r>
                <a:r>
                  <a:rPr lang="en-US" dirty="0"/>
                  <a:t>h?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масштабирования</a:t>
                </a:r>
                <a:r>
                  <a:rPr lang="en-US" dirty="0"/>
                  <a:t> </a:t>
                </a:r>
                <a:r>
                  <a:rPr lang="ru-RU" dirty="0"/>
                  <a:t>с коэффициентами (</a:t>
                </a:r>
                <a:r>
                  <a:rPr lang="en-US" dirty="0" err="1"/>
                  <a:t>Sx</a:t>
                </a:r>
                <a:r>
                  <a:rPr lang="en-US" dirty="0"/>
                  <a:t>, Sy)</a:t>
                </a:r>
              </a:p>
              <a:p>
                <a:r>
                  <a:rPr lang="ru-RU" dirty="0"/>
                  <a:t>Чему равен определитель матрицы обратной матрице </a:t>
                </a:r>
                <a:r>
                  <a:rPr lang="en-US" dirty="0"/>
                  <a:t>M?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FDC0861-382E-4852-AFAE-44ADBB8B41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110" r="-519" b="-31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37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Трехмерные аффинные преобразования</a:t>
            </a:r>
          </a:p>
        </p:txBody>
      </p:sp>
      <p:sp>
        <p:nvSpPr>
          <p:cNvPr id="1187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AF8C4-2312-4649-AFBC-248B9A1C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Однородное представление точек и векторов в</a:t>
            </a:r>
            <a:r>
              <a:rPr lang="en-US" dirty="0"/>
              <a:t> 3D</a:t>
            </a:r>
            <a:endParaRPr lang="ru-RU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FA59D2E-8D65-4E24-B308-E7D40BF7AD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4389437"/>
          </a:xfrm>
        </p:spPr>
        <p:txBody>
          <a:bodyPr/>
          <a:lstStyle/>
          <a:p>
            <a:pPr eaLnBrk="1" hangingPunct="1"/>
            <a:r>
              <a:rPr lang="ru-RU" sz="2400" dirty="0"/>
              <a:t>К трехмерным аффинным преобразованиям применимы те же идеи, что и к двухмерным</a:t>
            </a:r>
            <a:endParaRPr lang="en-US" sz="2400" dirty="0"/>
          </a:p>
          <a:p>
            <a:pPr eaLnBrk="1" hangingPunct="1"/>
            <a:r>
              <a:rPr lang="ru-RU" sz="2400" dirty="0"/>
              <a:t>В </a:t>
            </a:r>
            <a:r>
              <a:rPr lang="en-US" sz="2400" dirty="0"/>
              <a:t>3D </a:t>
            </a:r>
            <a:r>
              <a:rPr lang="ru-RU" sz="2400" dirty="0"/>
              <a:t>пространстве точка </a:t>
            </a:r>
            <a:r>
              <a:rPr lang="en-US" sz="2400" dirty="0"/>
              <a:t>P </a:t>
            </a:r>
            <a:r>
              <a:rPr lang="ru-RU" sz="2400" dirty="0"/>
              <a:t>имеет координаты:</a:t>
            </a:r>
            <a:br>
              <a:rPr lang="ru-RU" sz="2400" dirty="0"/>
            </a:br>
            <a:r>
              <a:rPr lang="en-US" sz="2400" dirty="0"/>
              <a:t>P = O + </a:t>
            </a:r>
            <a:r>
              <a:rPr lang="en-US" sz="2400" dirty="0" err="1"/>
              <a:t>P</a:t>
            </a:r>
            <a:r>
              <a:rPr lang="en-US" sz="2400" baseline="-25000" dirty="0" err="1"/>
              <a:t>x</a:t>
            </a:r>
            <a:r>
              <a:rPr lang="en-US" sz="2400" dirty="0" err="1"/>
              <a:t>i</a:t>
            </a:r>
            <a:r>
              <a:rPr lang="en-US" sz="2400" dirty="0"/>
              <a:t> + </a:t>
            </a:r>
            <a:r>
              <a:rPr lang="en-US" sz="2400" dirty="0" err="1"/>
              <a:t>P</a:t>
            </a:r>
            <a:r>
              <a:rPr lang="en-US" sz="2400" baseline="-25000" dirty="0" err="1"/>
              <a:t>y</a:t>
            </a:r>
            <a:r>
              <a:rPr lang="en-US" sz="2400" dirty="0" err="1"/>
              <a:t>j</a:t>
            </a:r>
            <a:r>
              <a:rPr lang="en-US" sz="2400" dirty="0"/>
              <a:t> + </a:t>
            </a:r>
            <a:r>
              <a:rPr lang="en-US" sz="2400" dirty="0" err="1"/>
              <a:t>P</a:t>
            </a:r>
            <a:r>
              <a:rPr lang="en-US" sz="2400" baseline="-25000" dirty="0" err="1"/>
              <a:t>z</a:t>
            </a:r>
            <a:r>
              <a:rPr lang="en-US" sz="2400" dirty="0" err="1"/>
              <a:t>k</a:t>
            </a:r>
            <a:endParaRPr lang="ru-RU" sz="2400" baseline="-25000" dirty="0"/>
          </a:p>
          <a:p>
            <a:pPr eaLnBrk="1" hangingPunct="1"/>
            <a:r>
              <a:rPr lang="en-US" sz="2400" dirty="0"/>
              <a:t>3D </a:t>
            </a:r>
            <a:r>
              <a:rPr lang="ru-RU" sz="2400" dirty="0"/>
              <a:t>Вектор имеет координаты:</a:t>
            </a:r>
            <a:br>
              <a:rPr lang="en-US" sz="2400" dirty="0"/>
            </a:br>
            <a:r>
              <a:rPr lang="en-US" sz="2400" dirty="0"/>
              <a:t>V = </a:t>
            </a:r>
            <a:r>
              <a:rPr lang="en-US" sz="2400" dirty="0" err="1"/>
              <a:t>V</a:t>
            </a:r>
            <a:r>
              <a:rPr lang="en-US" sz="2400" baseline="-25000" dirty="0" err="1"/>
              <a:t>x</a:t>
            </a:r>
            <a:r>
              <a:rPr lang="en-US" sz="2400" dirty="0" err="1"/>
              <a:t>i</a:t>
            </a:r>
            <a:r>
              <a:rPr lang="en-US" sz="2400" dirty="0"/>
              <a:t> + </a:t>
            </a:r>
            <a:r>
              <a:rPr lang="en-US" sz="2400" dirty="0" err="1"/>
              <a:t>V</a:t>
            </a:r>
            <a:r>
              <a:rPr lang="en-US" sz="2400" baseline="-25000" dirty="0" err="1"/>
              <a:t>y</a:t>
            </a:r>
            <a:r>
              <a:rPr lang="en-US" sz="2400" dirty="0" err="1"/>
              <a:t>j</a:t>
            </a:r>
            <a:r>
              <a:rPr lang="en-US" sz="2400" dirty="0"/>
              <a:t> + </a:t>
            </a:r>
            <a:r>
              <a:rPr lang="en-US" sz="2400" dirty="0" err="1"/>
              <a:t>V</a:t>
            </a:r>
            <a:r>
              <a:rPr lang="en-US" sz="2400" baseline="-25000" dirty="0" err="1"/>
              <a:t>z</a:t>
            </a:r>
            <a:r>
              <a:rPr lang="en-US" sz="2400" dirty="0" err="1"/>
              <a:t>k</a:t>
            </a:r>
            <a:endParaRPr lang="en-US" sz="2400" dirty="0"/>
          </a:p>
          <a:p>
            <a:pPr eaLnBrk="1" hangingPunct="1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519E48-3AE6-46B2-B0EC-A1A9D1FF32C0}"/>
                  </a:ext>
                </a:extLst>
              </p:cNvPr>
              <p:cNvSpPr txBox="1"/>
              <p:nvPr/>
            </p:nvSpPr>
            <p:spPr>
              <a:xfrm>
                <a:off x="6384032" y="4547107"/>
                <a:ext cx="2016224" cy="1864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519E48-3AE6-46B2-B0EC-A1A9D1FF3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32" y="4547107"/>
                <a:ext cx="2016224" cy="18648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902748-2414-4BED-8989-7F4F7B6E904D}"/>
                  </a:ext>
                </a:extLst>
              </p:cNvPr>
              <p:cNvSpPr txBox="1"/>
              <p:nvPr/>
            </p:nvSpPr>
            <p:spPr>
              <a:xfrm>
                <a:off x="2413248" y="4603629"/>
                <a:ext cx="2039704" cy="1864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902748-2414-4BED-8989-7F4F7B6E9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48" y="4603629"/>
                <a:ext cx="2039704" cy="18648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Матрица аффинного преобразования в </a:t>
            </a:r>
            <a:r>
              <a:rPr lang="en-US" dirty="0"/>
              <a:t>3D</a:t>
            </a:r>
            <a:endParaRPr lang="ru-RU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D699B7C-A1B0-4207-A822-09A75D71F6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4389437"/>
          </a:xfrm>
        </p:spPr>
        <p:txBody>
          <a:bodyPr/>
          <a:lstStyle/>
          <a:p>
            <a:pPr eaLnBrk="1" hangingPunct="1"/>
            <a:r>
              <a:rPr lang="ru-RU" sz="2400"/>
              <a:t>Пусть </a:t>
            </a:r>
            <a:r>
              <a:rPr lang="en-US" sz="2400"/>
              <a:t>T() – </a:t>
            </a:r>
            <a:r>
              <a:rPr lang="ru-RU" sz="2400" b="1"/>
              <a:t>аффинное преобразование</a:t>
            </a:r>
            <a:r>
              <a:rPr lang="ru-RU" sz="2400"/>
              <a:t>, преобразующее точку </a:t>
            </a:r>
            <a:r>
              <a:rPr lang="en-US" sz="2400"/>
              <a:t>P </a:t>
            </a:r>
            <a:r>
              <a:rPr lang="ru-RU" sz="2400"/>
              <a:t>в точку </a:t>
            </a:r>
            <a:r>
              <a:rPr lang="en-US" sz="2400"/>
              <a:t>Q</a:t>
            </a:r>
          </a:p>
          <a:p>
            <a:pPr eaLnBrk="1" hangingPunct="1"/>
            <a:r>
              <a:rPr lang="ru-RU" sz="2400"/>
              <a:t>Данное преобразование можно представить в виде матрицы</a:t>
            </a:r>
            <a:r>
              <a:rPr lang="en-US" sz="2400"/>
              <a:t> M</a:t>
            </a:r>
            <a:r>
              <a:rPr lang="ru-RU" sz="2400"/>
              <a:t> размерностью </a:t>
            </a:r>
            <a:r>
              <a:rPr lang="en-US" sz="2400"/>
              <a:t>4x</a:t>
            </a:r>
            <a:r>
              <a:rPr lang="ru-RU" sz="2400"/>
              <a:t>4:</a:t>
            </a:r>
          </a:p>
        </p:txBody>
      </p:sp>
      <p:graphicFrame>
        <p:nvGraphicFramePr>
          <p:cNvPr id="1761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995526"/>
              </p:ext>
            </p:extLst>
          </p:nvPr>
        </p:nvGraphicFramePr>
        <p:xfrm>
          <a:off x="5447928" y="5010151"/>
          <a:ext cx="489585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Формула" r:id="rId3" imgW="2819400" imgH="914400" progId="Equation.3">
                  <p:embed/>
                </p:oleObj>
              </mc:Choice>
              <mc:Fallback>
                <p:oleObj name="Формула" r:id="rId3" imgW="2819400" imgH="914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928" y="5010151"/>
                        <a:ext cx="489585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658BA064-FDB9-41AC-A3E0-F318419E82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495275"/>
              </p:ext>
            </p:extLst>
          </p:nvPr>
        </p:nvGraphicFramePr>
        <p:xfrm>
          <a:off x="1775521" y="3717032"/>
          <a:ext cx="2937095" cy="1510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Формула" r:id="rId5" imgW="1778000" imgH="914400" progId="Equation.3">
                  <p:embed/>
                </p:oleObj>
              </mc:Choice>
              <mc:Fallback>
                <p:oleObj name="Формула" r:id="rId5" imgW="1778000" imgH="914400" progId="Equation.3">
                  <p:embed/>
                  <p:pic>
                    <p:nvPicPr>
                      <p:cNvPr id="176133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1" y="3717032"/>
                        <a:ext cx="2937095" cy="15105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Элементарные трехмерные преобразования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Перемещение</a:t>
            </a:r>
          </a:p>
        </p:txBody>
      </p:sp>
      <p:sp>
        <p:nvSpPr>
          <p:cNvPr id="25604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перемещения осуществляет перенос точки на вектор</a:t>
            </a:r>
            <a:br>
              <a:rPr lang="en-US" sz="2800" dirty="0"/>
            </a:br>
            <a:r>
              <a:rPr lang="en-US" sz="2800" b="1" dirty="0"/>
              <a:t>m</a:t>
            </a:r>
            <a:r>
              <a:rPr lang="en-US" sz="2800" dirty="0"/>
              <a:t> = (dx, </a:t>
            </a:r>
            <a:r>
              <a:rPr lang="en-US" sz="2800" dirty="0" err="1"/>
              <a:t>dy</a:t>
            </a:r>
            <a:r>
              <a:rPr lang="en-US" sz="2800" dirty="0"/>
              <a:t>, </a:t>
            </a:r>
            <a:r>
              <a:rPr lang="en-US" sz="2800" dirty="0" err="1"/>
              <a:t>dz</a:t>
            </a:r>
            <a:r>
              <a:rPr lang="en-US" sz="2800" dirty="0"/>
              <a:t>)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013D24-67F0-48D0-8A49-803395799209}"/>
                  </a:ext>
                </a:extLst>
              </p:cNvPr>
              <p:cNvSpPr txBox="1"/>
              <p:nvPr/>
            </p:nvSpPr>
            <p:spPr>
              <a:xfrm>
                <a:off x="3935761" y="4005064"/>
                <a:ext cx="3730397" cy="16094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013D24-67F0-48D0-8A49-803395799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1" y="4005064"/>
                <a:ext cx="3730397" cy="16094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Масштабирование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Матрица масштабирования относительно начала отсчета имеет следующий вид:</a:t>
            </a:r>
          </a:p>
        </p:txBody>
      </p:sp>
      <p:graphicFrame>
        <p:nvGraphicFramePr>
          <p:cNvPr id="184325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85157366"/>
              </p:ext>
            </p:extLst>
          </p:nvPr>
        </p:nvGraphicFramePr>
        <p:xfrm>
          <a:off x="3143250" y="3765550"/>
          <a:ext cx="3384550" cy="213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Формула" r:id="rId3" imgW="1447800" imgH="914400" progId="Equation.3">
                  <p:embed/>
                </p:oleObj>
              </mc:Choice>
              <mc:Fallback>
                <p:oleObj name="Формула" r:id="rId3" imgW="1447800" imgH="9144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3765550"/>
                        <a:ext cx="3384550" cy="213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Трехмерная прямоугольная система координат</a:t>
            </a:r>
          </a:p>
        </p:txBody>
      </p:sp>
      <p:pic>
        <p:nvPicPr>
          <p:cNvPr id="58371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43281" y="1825625"/>
            <a:ext cx="4305437" cy="4351338"/>
          </a:xfrm>
          <a:noFill/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Сдвиг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единичного сдвига является единичной матрицей, в которой один из нулей заменен некоторой величиной </a:t>
            </a:r>
            <a:r>
              <a:rPr lang="en-US" sz="2800" dirty="0"/>
              <a:t>f:</a:t>
            </a:r>
            <a:endParaRPr lang="ru-RU" sz="2800" dirty="0"/>
          </a:p>
        </p:txBody>
      </p:sp>
      <p:graphicFrame>
        <p:nvGraphicFramePr>
          <p:cNvPr id="186373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071813" y="4221163"/>
          <a:ext cx="2251075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Формула" r:id="rId3" imgW="1257300" imgH="914400" progId="Equation.3">
                  <p:embed/>
                </p:oleObj>
              </mc:Choice>
              <mc:Fallback>
                <p:oleObj name="Формула" r:id="rId3" imgW="1257300" imgH="9144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4221163"/>
                        <a:ext cx="2251075" cy="163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5859463" y="4449764"/>
            <a:ext cx="2468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Q = (</a:t>
            </a:r>
            <a:r>
              <a:rPr lang="en-US" sz="2400" dirty="0" err="1"/>
              <a:t>P</a:t>
            </a:r>
            <a:r>
              <a:rPr lang="en-US" sz="2400" baseline="-25000" dirty="0" err="1"/>
              <a:t>x</a:t>
            </a:r>
            <a:r>
              <a:rPr lang="en-US" sz="2400" dirty="0"/>
              <a:t>, </a:t>
            </a:r>
            <a:r>
              <a:rPr lang="en-US" sz="2400" dirty="0" err="1"/>
              <a:t>fP</a:t>
            </a:r>
            <a:r>
              <a:rPr lang="en-US" sz="2400" baseline="-25000" dirty="0" err="1"/>
              <a:t>x</a:t>
            </a:r>
            <a:r>
              <a:rPr lang="en-US" sz="2400" baseline="-25000" dirty="0"/>
              <a:t> </a:t>
            </a:r>
            <a:r>
              <a:rPr lang="en-US" sz="2400" dirty="0"/>
              <a:t>+</a:t>
            </a:r>
            <a:r>
              <a:rPr lang="en-US" sz="2400" dirty="0" err="1"/>
              <a:t>Py</a:t>
            </a:r>
            <a:r>
              <a:rPr lang="en-US" sz="2400" dirty="0"/>
              <a:t>, </a:t>
            </a:r>
            <a:r>
              <a:rPr lang="en-US" sz="2400" dirty="0" err="1"/>
              <a:t>P</a:t>
            </a:r>
            <a:r>
              <a:rPr lang="en-US" sz="2400" baseline="-25000" dirty="0" err="1"/>
              <a:t>z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4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Вращение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Трехмерное пространство предоставляет большее разнообразие для осуществления поворота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Вращение может происходить вокруг произвольной оси, что усложняет построение матрицы поворота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Однако можно разложить сложный поворот на несколько более простых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Элементарные повороты вокруг координатных осей</a:t>
            </a:r>
          </a:p>
        </p:txBody>
      </p:sp>
      <p:sp>
        <p:nvSpPr>
          <p:cNvPr id="121859" name="Line 4"/>
          <p:cNvSpPr>
            <a:spLocks noChangeShapeType="1"/>
          </p:cNvSpPr>
          <p:nvPr/>
        </p:nvSpPr>
        <p:spPr bwMode="auto">
          <a:xfrm flipV="1">
            <a:off x="5735638" y="220503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0" name="Line 5"/>
          <p:cNvSpPr>
            <a:spLocks noChangeShapeType="1"/>
          </p:cNvSpPr>
          <p:nvPr/>
        </p:nvSpPr>
        <p:spPr bwMode="auto">
          <a:xfrm flipH="1">
            <a:off x="3719514" y="4437063"/>
            <a:ext cx="2016125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1" name="Line 6"/>
          <p:cNvSpPr>
            <a:spLocks noChangeShapeType="1"/>
          </p:cNvSpPr>
          <p:nvPr/>
        </p:nvSpPr>
        <p:spPr bwMode="auto">
          <a:xfrm>
            <a:off x="5735639" y="4437063"/>
            <a:ext cx="2232025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2" name="Text Box 7"/>
          <p:cNvSpPr txBox="1">
            <a:spLocks noChangeArrowheads="1"/>
          </p:cNvSpPr>
          <p:nvPr/>
        </p:nvSpPr>
        <p:spPr bwMode="auto">
          <a:xfrm>
            <a:off x="3792538" y="55895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21863" name="Text Box 8"/>
          <p:cNvSpPr txBox="1">
            <a:spLocks noChangeArrowheads="1"/>
          </p:cNvSpPr>
          <p:nvPr/>
        </p:nvSpPr>
        <p:spPr bwMode="auto">
          <a:xfrm>
            <a:off x="7751763" y="551656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121864" name="Text Box 9"/>
          <p:cNvSpPr txBox="1">
            <a:spLocks noChangeArrowheads="1"/>
          </p:cNvSpPr>
          <p:nvPr/>
        </p:nvSpPr>
        <p:spPr bwMode="auto">
          <a:xfrm>
            <a:off x="5808663" y="21336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89450" name="Oval 10"/>
          <p:cNvSpPr>
            <a:spLocks noChangeArrowheads="1"/>
          </p:cNvSpPr>
          <p:nvPr/>
        </p:nvSpPr>
        <p:spPr bwMode="auto">
          <a:xfrm>
            <a:off x="4152900" y="4651376"/>
            <a:ext cx="647700" cy="1082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1" name="Line 11"/>
          <p:cNvSpPr>
            <a:spLocks noChangeShapeType="1"/>
          </p:cNvSpPr>
          <p:nvPr/>
        </p:nvSpPr>
        <p:spPr bwMode="auto">
          <a:xfrm flipV="1">
            <a:off x="4440239" y="4652963"/>
            <a:ext cx="14287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52" name="Line 12"/>
          <p:cNvSpPr>
            <a:spLocks noChangeShapeType="1"/>
          </p:cNvSpPr>
          <p:nvPr/>
        </p:nvSpPr>
        <p:spPr bwMode="auto">
          <a:xfrm>
            <a:off x="4440238" y="5229225"/>
            <a:ext cx="3603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53" name="Arc 13"/>
          <p:cNvSpPr>
            <a:spLocks/>
          </p:cNvSpPr>
          <p:nvPr/>
        </p:nvSpPr>
        <p:spPr bwMode="auto">
          <a:xfrm>
            <a:off x="4583114" y="4508501"/>
            <a:ext cx="433387" cy="931863"/>
          </a:xfrm>
          <a:custGeom>
            <a:avLst/>
            <a:gdLst>
              <a:gd name="T0" fmla="*/ 24377378 w 21600"/>
              <a:gd name="T1" fmla="*/ 0 h 28616"/>
              <a:gd name="T2" fmla="*/ 164413445 w 21600"/>
              <a:gd name="T3" fmla="*/ 988184822 h 28616"/>
              <a:gd name="T4" fmla="*/ 0 w 21600"/>
              <a:gd name="T5" fmla="*/ 738583679 h 28616"/>
              <a:gd name="T6" fmla="*/ 0 60000 65536"/>
              <a:gd name="T7" fmla="*/ 0 60000 65536"/>
              <a:gd name="T8" fmla="*/ 0 60000 65536"/>
              <a:gd name="T9" fmla="*/ 0 w 21600"/>
              <a:gd name="T10" fmla="*/ 0 h 28616"/>
              <a:gd name="T11" fmla="*/ 21600 w 21600"/>
              <a:gd name="T12" fmla="*/ 28616 h 286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8616" fill="none" extrusionOk="0">
                <a:moveTo>
                  <a:pt x="3018" y="-1"/>
                </a:moveTo>
                <a:cubicBezTo>
                  <a:pt x="13675" y="1503"/>
                  <a:pt x="21600" y="10624"/>
                  <a:pt x="21600" y="21388"/>
                </a:cubicBezTo>
                <a:cubicBezTo>
                  <a:pt x="21600" y="23850"/>
                  <a:pt x="21178" y="26295"/>
                  <a:pt x="20354" y="28615"/>
                </a:cubicBezTo>
              </a:path>
              <a:path w="21600" h="28616" stroke="0" extrusionOk="0">
                <a:moveTo>
                  <a:pt x="3018" y="-1"/>
                </a:moveTo>
                <a:cubicBezTo>
                  <a:pt x="13675" y="1503"/>
                  <a:pt x="21600" y="10624"/>
                  <a:pt x="21600" y="21388"/>
                </a:cubicBezTo>
                <a:cubicBezTo>
                  <a:pt x="21600" y="23850"/>
                  <a:pt x="21178" y="26295"/>
                  <a:pt x="20354" y="28615"/>
                </a:cubicBezTo>
                <a:lnTo>
                  <a:pt x="0" y="2138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4" name="Text Box 14"/>
          <p:cNvSpPr txBox="1">
            <a:spLocks noChangeArrowheads="1"/>
          </p:cNvSpPr>
          <p:nvPr/>
        </p:nvSpPr>
        <p:spPr bwMode="auto">
          <a:xfrm>
            <a:off x="4924426" y="5389563"/>
            <a:ext cx="4048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P’’</a:t>
            </a:r>
            <a:endParaRPr lang="ru-RU"/>
          </a:p>
        </p:txBody>
      </p:sp>
      <p:sp>
        <p:nvSpPr>
          <p:cNvPr id="189455" name="Text Box 15"/>
          <p:cNvSpPr txBox="1">
            <a:spLocks noChangeArrowheads="1"/>
          </p:cNvSpPr>
          <p:nvPr/>
        </p:nvSpPr>
        <p:spPr bwMode="auto">
          <a:xfrm>
            <a:off x="4295776" y="4076701"/>
            <a:ext cx="441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Q’’</a:t>
            </a:r>
            <a:endParaRPr lang="ru-RU"/>
          </a:p>
        </p:txBody>
      </p:sp>
      <p:sp>
        <p:nvSpPr>
          <p:cNvPr id="189456" name="Oval 16"/>
          <p:cNvSpPr>
            <a:spLocks noChangeArrowheads="1"/>
          </p:cNvSpPr>
          <p:nvPr/>
        </p:nvSpPr>
        <p:spPr bwMode="auto">
          <a:xfrm>
            <a:off x="6959600" y="4508501"/>
            <a:ext cx="361950" cy="1082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9" name="Arc 19"/>
          <p:cNvSpPr>
            <a:spLocks/>
          </p:cNvSpPr>
          <p:nvPr/>
        </p:nvSpPr>
        <p:spPr bwMode="auto">
          <a:xfrm>
            <a:off x="6888163" y="4221163"/>
            <a:ext cx="584200" cy="863600"/>
          </a:xfrm>
          <a:custGeom>
            <a:avLst/>
            <a:gdLst>
              <a:gd name="T0" fmla="*/ 0 w 31953"/>
              <a:gd name="T1" fmla="*/ 334702532 h 21600"/>
              <a:gd name="T2" fmla="*/ 195281559 w 31953"/>
              <a:gd name="T3" fmla="*/ 603384787 h 21600"/>
              <a:gd name="T4" fmla="*/ 86172596 w 31953"/>
              <a:gd name="T5" fmla="*/ 1380480733 h 21600"/>
              <a:gd name="T6" fmla="*/ 0 60000 65536"/>
              <a:gd name="T7" fmla="*/ 0 60000 65536"/>
              <a:gd name="T8" fmla="*/ 0 60000 65536"/>
              <a:gd name="T9" fmla="*/ 0 w 31953"/>
              <a:gd name="T10" fmla="*/ 0 h 21600"/>
              <a:gd name="T11" fmla="*/ 31953 w 3195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953" h="21600" fill="none" extrusionOk="0">
                <a:moveTo>
                  <a:pt x="-1" y="5236"/>
                </a:moveTo>
                <a:cubicBezTo>
                  <a:pt x="3920" y="1858"/>
                  <a:pt x="8924" y="-1"/>
                  <a:pt x="14100" y="0"/>
                </a:cubicBezTo>
                <a:cubicBezTo>
                  <a:pt x="21246" y="0"/>
                  <a:pt x="27930" y="3534"/>
                  <a:pt x="31952" y="9441"/>
                </a:cubicBezTo>
              </a:path>
              <a:path w="31953" h="21600" stroke="0" extrusionOk="0">
                <a:moveTo>
                  <a:pt x="-1" y="5236"/>
                </a:moveTo>
                <a:cubicBezTo>
                  <a:pt x="3920" y="1858"/>
                  <a:pt x="8924" y="-1"/>
                  <a:pt x="14100" y="0"/>
                </a:cubicBezTo>
                <a:cubicBezTo>
                  <a:pt x="21246" y="0"/>
                  <a:pt x="27930" y="3534"/>
                  <a:pt x="31952" y="9441"/>
                </a:cubicBezTo>
                <a:lnTo>
                  <a:pt x="141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0" name="Line 20"/>
          <p:cNvSpPr>
            <a:spLocks noChangeShapeType="1"/>
          </p:cNvSpPr>
          <p:nvPr/>
        </p:nvSpPr>
        <p:spPr bwMode="auto">
          <a:xfrm flipV="1">
            <a:off x="7175501" y="4941889"/>
            <a:ext cx="144463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61" name="Line 21"/>
          <p:cNvSpPr>
            <a:spLocks noChangeShapeType="1"/>
          </p:cNvSpPr>
          <p:nvPr/>
        </p:nvSpPr>
        <p:spPr bwMode="auto">
          <a:xfrm flipH="1" flipV="1">
            <a:off x="7032626" y="4652963"/>
            <a:ext cx="1428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7535863" y="4508501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89463" name="Text Box 23"/>
          <p:cNvSpPr txBox="1">
            <a:spLocks noChangeArrowheads="1"/>
          </p:cNvSpPr>
          <p:nvPr/>
        </p:nvSpPr>
        <p:spPr bwMode="auto">
          <a:xfrm>
            <a:off x="6527801" y="4149726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89464" name="Oval 24"/>
          <p:cNvSpPr>
            <a:spLocks noChangeArrowheads="1"/>
          </p:cNvSpPr>
          <p:nvPr/>
        </p:nvSpPr>
        <p:spPr bwMode="auto">
          <a:xfrm>
            <a:off x="5159375" y="3144838"/>
            <a:ext cx="1130300" cy="355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5" name="Arc 25"/>
          <p:cNvSpPr>
            <a:spLocks/>
          </p:cNvSpPr>
          <p:nvPr/>
        </p:nvSpPr>
        <p:spPr bwMode="auto">
          <a:xfrm>
            <a:off x="5087938" y="3500439"/>
            <a:ext cx="1295400" cy="288925"/>
          </a:xfrm>
          <a:custGeom>
            <a:avLst/>
            <a:gdLst>
              <a:gd name="T0" fmla="*/ 1394412195 w 39483"/>
              <a:gd name="T1" fmla="*/ 20653990 h 21600"/>
              <a:gd name="T2" fmla="*/ 0 w 39483"/>
              <a:gd name="T3" fmla="*/ 21297744 h 21600"/>
              <a:gd name="T4" fmla="*/ 695104744 w 39483"/>
              <a:gd name="T5" fmla="*/ 0 h 21600"/>
              <a:gd name="T6" fmla="*/ 0 60000 65536"/>
              <a:gd name="T7" fmla="*/ 0 60000 65536"/>
              <a:gd name="T8" fmla="*/ 0 60000 65536"/>
              <a:gd name="T9" fmla="*/ 0 w 39483"/>
              <a:gd name="T10" fmla="*/ 0 h 21600"/>
              <a:gd name="T11" fmla="*/ 39483 w 3948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483" h="21600" fill="none" extrusionOk="0">
                <a:moveTo>
                  <a:pt x="39483" y="8630"/>
                </a:moveTo>
                <a:cubicBezTo>
                  <a:pt x="36050" y="16506"/>
                  <a:pt x="28274" y="21599"/>
                  <a:pt x="19682" y="21600"/>
                </a:cubicBezTo>
                <a:cubicBezTo>
                  <a:pt x="11196" y="21600"/>
                  <a:pt x="3496" y="16631"/>
                  <a:pt x="0" y="8898"/>
                </a:cubicBezTo>
              </a:path>
              <a:path w="39483" h="21600" stroke="0" extrusionOk="0">
                <a:moveTo>
                  <a:pt x="39483" y="8630"/>
                </a:moveTo>
                <a:cubicBezTo>
                  <a:pt x="36050" y="16506"/>
                  <a:pt x="28274" y="21599"/>
                  <a:pt x="19682" y="21600"/>
                </a:cubicBezTo>
                <a:cubicBezTo>
                  <a:pt x="11196" y="21600"/>
                  <a:pt x="3496" y="16631"/>
                  <a:pt x="0" y="8898"/>
                </a:cubicBezTo>
                <a:lnTo>
                  <a:pt x="19682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6" name="Text Box 26"/>
          <p:cNvSpPr txBox="1">
            <a:spLocks noChangeArrowheads="1"/>
          </p:cNvSpPr>
          <p:nvPr/>
        </p:nvSpPr>
        <p:spPr bwMode="auto">
          <a:xfrm>
            <a:off x="4656139" y="3213101"/>
            <a:ext cx="357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189467" name="Text Box 27"/>
          <p:cNvSpPr txBox="1">
            <a:spLocks noChangeArrowheads="1"/>
          </p:cNvSpPr>
          <p:nvPr/>
        </p:nvSpPr>
        <p:spPr bwMode="auto">
          <a:xfrm>
            <a:off x="6456363" y="3141663"/>
            <a:ext cx="393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Q’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8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8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8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8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8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8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8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50" grpId="0" animBg="1"/>
      <p:bldP spid="189451" grpId="0" animBg="1"/>
      <p:bldP spid="189452" grpId="0" animBg="1"/>
      <p:bldP spid="189453" grpId="0" animBg="1"/>
      <p:bldP spid="189454" grpId="0"/>
      <p:bldP spid="189455" grpId="0"/>
      <p:bldP spid="189456" grpId="0" animBg="1"/>
      <p:bldP spid="189459" grpId="0" animBg="1"/>
      <p:bldP spid="189460" grpId="0" animBg="1"/>
      <p:bldP spid="189461" grpId="0" animBg="1"/>
      <p:bldP spid="189462" grpId="0"/>
      <p:bldP spid="189463" grpId="0"/>
      <p:bldP spid="189464" grpId="0" animBg="1"/>
      <p:bldP spid="189465" grpId="0" animBg="1"/>
      <p:bldP spid="189466" grpId="0"/>
      <p:bldP spid="189467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Матрицы элементарных поворотов</a:t>
            </a:r>
          </a:p>
        </p:txBody>
      </p:sp>
      <p:graphicFrame>
        <p:nvGraphicFramePr>
          <p:cNvPr id="19149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072236"/>
              </p:ext>
            </p:extLst>
          </p:nvPr>
        </p:nvGraphicFramePr>
        <p:xfrm>
          <a:off x="1271464" y="4025429"/>
          <a:ext cx="2849562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Формула" r:id="rId3" imgW="1536700" imgH="914400" progId="Equation.3">
                  <p:embed/>
                </p:oleObj>
              </mc:Choice>
              <mc:Fallback>
                <p:oleObj name="Формула" r:id="rId3" imgW="1536700" imgH="914400" progId="Equation.3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464" y="4025429"/>
                        <a:ext cx="2849562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600003"/>
              </p:ext>
            </p:extLst>
          </p:nvPr>
        </p:nvGraphicFramePr>
        <p:xfrm>
          <a:off x="4556944" y="4005263"/>
          <a:ext cx="2926532" cy="1727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Формула" r:id="rId5" imgW="1549400" imgH="914400" progId="Equation.3">
                  <p:embed/>
                </p:oleObj>
              </mc:Choice>
              <mc:Fallback>
                <p:oleObj name="Формула" r:id="rId5" imgW="1549400" imgH="9144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944" y="4005263"/>
                        <a:ext cx="2926532" cy="1727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72412"/>
              </p:ext>
            </p:extLst>
          </p:nvPr>
        </p:nvGraphicFramePr>
        <p:xfrm>
          <a:off x="7680176" y="4047116"/>
          <a:ext cx="2781319" cy="1655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Формула" r:id="rId7" imgW="1536700" imgH="914400" progId="Equation.3">
                  <p:embed/>
                </p:oleObj>
              </mc:Choice>
              <mc:Fallback>
                <p:oleObj name="Формула" r:id="rId7" imgW="1536700" imgH="9144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176" y="4047116"/>
                        <a:ext cx="2781319" cy="1655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228184"/>
              </p:ext>
            </p:extLst>
          </p:nvPr>
        </p:nvGraphicFramePr>
        <p:xfrm>
          <a:off x="2782888" y="2133600"/>
          <a:ext cx="178253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Формула" r:id="rId9" imgW="672808" imgH="431613" progId="Equation.3">
                  <p:embed/>
                </p:oleObj>
              </mc:Choice>
              <mc:Fallback>
                <p:oleObj name="Формула" r:id="rId9" imgW="672808" imgH="431613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2133600"/>
                        <a:ext cx="178253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Комбинирование поворотов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Порядок, в котором осуществляются повороты вокруг различных осей </a:t>
            </a:r>
            <a:r>
              <a:rPr lang="ru-RU" sz="2400" b="1" dirty="0"/>
              <a:t>имеет значение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Трехмерные матрицы поворота </a:t>
            </a:r>
            <a:r>
              <a:rPr lang="ru-RU" sz="2000" b="1" dirty="0"/>
              <a:t>некоммутативны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Поворот в трех измерениях обычно строят как композицию трех элементарных поворотов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2567608" y="4959233"/>
            <a:ext cx="68611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Углы </a:t>
            </a:r>
            <a:r>
              <a:rPr lang="el-GR">
                <a:cs typeface="Tahoma" pitchFamily="34" charset="0"/>
              </a:rPr>
              <a:t>β</a:t>
            </a:r>
            <a:r>
              <a:rPr lang="en-US" baseline="-25000">
                <a:cs typeface="Tahoma" pitchFamily="34" charset="0"/>
              </a:rPr>
              <a:t>1</a:t>
            </a:r>
            <a:r>
              <a:rPr lang="en-US">
                <a:cs typeface="Tahoma" pitchFamily="34" charset="0"/>
              </a:rPr>
              <a:t>, </a:t>
            </a:r>
            <a:r>
              <a:rPr lang="el-GR"/>
              <a:t>β</a:t>
            </a:r>
            <a:r>
              <a:rPr lang="ru-RU" baseline="-25000">
                <a:cs typeface="Tahoma" pitchFamily="34" charset="0"/>
              </a:rPr>
              <a:t>2</a:t>
            </a:r>
            <a:r>
              <a:rPr lang="en-US"/>
              <a:t>, </a:t>
            </a:r>
            <a:r>
              <a:rPr lang="el-GR"/>
              <a:t>β</a:t>
            </a:r>
            <a:r>
              <a:rPr lang="ru-RU" baseline="-25000">
                <a:cs typeface="Tahoma" pitchFamily="34" charset="0"/>
              </a:rPr>
              <a:t>3</a:t>
            </a:r>
            <a:r>
              <a:rPr lang="en-US"/>
              <a:t> </a:t>
            </a:r>
            <a:r>
              <a:rPr lang="ru-RU"/>
              <a:t>в данном контексте называют </a:t>
            </a:r>
            <a:r>
              <a:rPr lang="ru-RU" b="1"/>
              <a:t>углами Эйлера</a:t>
            </a:r>
            <a:endParaRPr lang="el-GR" b="1"/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7FECB247-5E36-4FCE-8DD6-16092A2EEB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384112"/>
              </p:ext>
            </p:extLst>
          </p:nvPr>
        </p:nvGraphicFramePr>
        <p:xfrm>
          <a:off x="2718847" y="4144730"/>
          <a:ext cx="36718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Формула" r:id="rId3" imgW="1612900" imgH="241300" progId="Equation.3">
                  <p:embed/>
                </p:oleObj>
              </mc:Choice>
              <mc:Fallback>
                <p:oleObj name="Формула" r:id="rId3" imgW="1612900" imgH="241300" progId="Equation.3">
                  <p:embed/>
                  <p:pic>
                    <p:nvPicPr>
                      <p:cNvPr id="194565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847" y="4144730"/>
                        <a:ext cx="367188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Вращение вокруг произвольной оси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При использовании углов Эйлера мы выполняем последовательность </a:t>
            </a:r>
            <a:r>
              <a:rPr lang="en-US" sz="2800"/>
              <a:t>x-, y- </a:t>
            </a:r>
            <a:r>
              <a:rPr lang="ru-RU" sz="2800"/>
              <a:t>и </a:t>
            </a:r>
            <a:r>
              <a:rPr lang="en-US" sz="2800"/>
              <a:t>z-</a:t>
            </a:r>
            <a:r>
              <a:rPr lang="ru-RU" sz="2800"/>
              <a:t>вращений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Очень часто возникает необходимость поворота вокруг произвольной оси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b="1"/>
              <a:t>Теорема Эйлера: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Любой поворот или последовательность поворотов вокруг произвольной точки эквивалентен повороту вокруг некоторой оси, проходящей через эту точку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3BCF7F5-95DC-47BF-996F-B4BC38A2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30734954-EBBB-4580-82DA-0A98F809E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35638" y="220503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0382536D-9EC9-43D7-B27A-2A0FA4AACA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9514" y="4437063"/>
            <a:ext cx="2016125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58C1BA09-143E-4CCF-B23A-C475074391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9" y="4437063"/>
            <a:ext cx="2232025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173B6995-E567-4F44-B1EF-85C6B5EDB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38" y="55895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13522801-4BDB-443A-9D7C-B8FD7B78F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3" y="551656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56D09497-394F-4537-AE79-C026CBE7F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3" y="21336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959D0470-F018-4084-8232-983C195688FA}"/>
              </a:ext>
            </a:extLst>
          </p:cNvPr>
          <p:cNvGrpSpPr/>
          <p:nvPr/>
        </p:nvGrpSpPr>
        <p:grpSpPr>
          <a:xfrm rot="21018197">
            <a:off x="5847620" y="3500437"/>
            <a:ext cx="1317625" cy="1441450"/>
            <a:chOff x="5097463" y="2995613"/>
            <a:chExt cx="1317625" cy="1441450"/>
          </a:xfrm>
        </p:grpSpPr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1DAD49DA-759B-4B39-B3DF-8B36DFBAD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9263" y="3354388"/>
              <a:ext cx="361950" cy="10826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F0BA6E8B-1693-4FFE-B6AC-37DFBAE9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26" y="3067051"/>
              <a:ext cx="584200" cy="863600"/>
            </a:xfrm>
            <a:custGeom>
              <a:avLst/>
              <a:gdLst>
                <a:gd name="T0" fmla="*/ 0 w 31953"/>
                <a:gd name="T1" fmla="*/ 334702532 h 21600"/>
                <a:gd name="T2" fmla="*/ 195281559 w 31953"/>
                <a:gd name="T3" fmla="*/ 603384787 h 21600"/>
                <a:gd name="T4" fmla="*/ 86172596 w 31953"/>
                <a:gd name="T5" fmla="*/ 1380480733 h 21600"/>
                <a:gd name="T6" fmla="*/ 0 60000 65536"/>
                <a:gd name="T7" fmla="*/ 0 60000 65536"/>
                <a:gd name="T8" fmla="*/ 0 60000 65536"/>
                <a:gd name="T9" fmla="*/ 0 w 31953"/>
                <a:gd name="T10" fmla="*/ 0 h 21600"/>
                <a:gd name="T11" fmla="*/ 31953 w 3195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953" h="21600" fill="none" extrusionOk="0">
                  <a:moveTo>
                    <a:pt x="-1" y="5236"/>
                  </a:moveTo>
                  <a:cubicBezTo>
                    <a:pt x="3920" y="1858"/>
                    <a:pt x="8924" y="-1"/>
                    <a:pt x="14100" y="0"/>
                  </a:cubicBezTo>
                  <a:cubicBezTo>
                    <a:pt x="21246" y="0"/>
                    <a:pt x="27930" y="3534"/>
                    <a:pt x="31952" y="9441"/>
                  </a:cubicBezTo>
                </a:path>
                <a:path w="31953" h="21600" stroke="0" extrusionOk="0">
                  <a:moveTo>
                    <a:pt x="-1" y="5236"/>
                  </a:moveTo>
                  <a:cubicBezTo>
                    <a:pt x="3920" y="1858"/>
                    <a:pt x="8924" y="-1"/>
                    <a:pt x="14100" y="0"/>
                  </a:cubicBezTo>
                  <a:cubicBezTo>
                    <a:pt x="21246" y="0"/>
                    <a:pt x="27930" y="3534"/>
                    <a:pt x="31952" y="9441"/>
                  </a:cubicBezTo>
                  <a:lnTo>
                    <a:pt x="141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E082650C-5C0F-4832-A22D-64CAE24AA9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45163" y="3787776"/>
              <a:ext cx="144463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EECB5422-5592-433E-9C02-82A804C5D1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02288" y="3498851"/>
              <a:ext cx="14287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E934AC5E-3956-4124-9D2E-67D741053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81803">
              <a:off x="6105526" y="3354387"/>
              <a:ext cx="3095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P</a:t>
              </a:r>
              <a:endParaRPr lang="ru-RU" dirty="0"/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20F00923-2906-4E84-B9EF-87F3769D5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81803">
              <a:off x="5097463" y="2995613"/>
              <a:ext cx="3460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  <a:endParaRPr lang="ru-RU" dirty="0"/>
            </a:p>
          </p:txBody>
        </p:sp>
      </p:grp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43A87BE-A8E7-4C13-8A61-BBC4EC0CA39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735638" y="4357689"/>
            <a:ext cx="1201326" cy="79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72723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поворота вокруг произвольной оси</a:t>
            </a:r>
          </a:p>
        </p:txBody>
      </p:sp>
      <p:graphicFrame>
        <p:nvGraphicFramePr>
          <p:cNvPr id="197637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72011"/>
              </p:ext>
            </p:extLst>
          </p:nvPr>
        </p:nvGraphicFramePr>
        <p:xfrm>
          <a:off x="2071688" y="2492375"/>
          <a:ext cx="8272462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Формула" r:id="rId3" imgW="4127500" imgH="939800" progId="Equation.3">
                  <p:embed/>
                </p:oleObj>
              </mc:Choice>
              <mc:Fallback>
                <p:oleObj name="Формула" r:id="rId3" imgW="4127500" imgH="9398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2492375"/>
                        <a:ext cx="8272462" cy="188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106050"/>
              </p:ext>
            </p:extLst>
          </p:nvPr>
        </p:nvGraphicFramePr>
        <p:xfrm>
          <a:off x="2999656" y="4625975"/>
          <a:ext cx="2016224" cy="2041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Формула" r:id="rId5" imgW="927100" imgH="939800" progId="Equation.3">
                  <p:embed/>
                </p:oleObj>
              </mc:Choice>
              <mc:Fallback>
                <p:oleObj name="Формула" r:id="rId5" imgW="9271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6" y="4625975"/>
                        <a:ext cx="2016224" cy="2041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Определение оси и угла поворота по матрице поворота</a:t>
            </a:r>
          </a:p>
        </p:txBody>
      </p:sp>
      <p:graphicFrame>
        <p:nvGraphicFramePr>
          <p:cNvPr id="19968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351088" y="3141663"/>
          <a:ext cx="2878137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Формула" r:id="rId3" imgW="1854200" imgH="914400" progId="Equation.3">
                  <p:embed/>
                </p:oleObj>
              </mc:Choice>
              <mc:Fallback>
                <p:oleObj name="Формула" r:id="rId3" imgW="1854200" imgH="914400" progId="Equation.3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3141663"/>
                        <a:ext cx="2878137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6" name="Object 6"/>
          <p:cNvGraphicFramePr>
            <a:graphicFrameLocks noChangeAspect="1"/>
          </p:cNvGraphicFramePr>
          <p:nvPr/>
        </p:nvGraphicFramePr>
        <p:xfrm>
          <a:off x="2424113" y="5300663"/>
          <a:ext cx="3255962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Формула" r:id="rId5" imgW="2095500" imgH="812800" progId="Equation.3">
                  <p:embed/>
                </p:oleObj>
              </mc:Choice>
              <mc:Fallback>
                <p:oleObj name="Формула" r:id="rId5" imgW="2095500" imgH="812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5300663"/>
                        <a:ext cx="3255962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97241"/>
              </p:ext>
            </p:extLst>
          </p:nvPr>
        </p:nvGraphicFramePr>
        <p:xfrm>
          <a:off x="7680326" y="4365626"/>
          <a:ext cx="1438275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Формула" r:id="rId7" imgW="927000" imgH="1307880" progId="Equation.3">
                  <p:embed/>
                </p:oleObj>
              </mc:Choice>
              <mc:Fallback>
                <p:oleObj name="Формула" r:id="rId7" imgW="927000" imgH="130788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326" y="4365626"/>
                        <a:ext cx="1438275" cy="203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9"/>
          <p:cNvSpPr txBox="1">
            <a:spLocks noChangeArrowheads="1"/>
          </p:cNvSpPr>
          <p:nvPr/>
        </p:nvSpPr>
        <p:spPr bwMode="auto">
          <a:xfrm>
            <a:off x="2567608" y="2132856"/>
            <a:ext cx="77263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Пусть матрица вращения задана следующим образом:</a:t>
            </a:r>
          </a:p>
        </p:txBody>
      </p:sp>
      <p:sp>
        <p:nvSpPr>
          <p:cNvPr id="199691" name="Text Box 11"/>
          <p:cNvSpPr txBox="1">
            <a:spLocks noChangeArrowheads="1"/>
          </p:cNvSpPr>
          <p:nvPr/>
        </p:nvSpPr>
        <p:spPr bwMode="auto">
          <a:xfrm>
            <a:off x="2116139" y="4813301"/>
            <a:ext cx="18938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Угол вращения:</a:t>
            </a:r>
          </a:p>
        </p:txBody>
      </p:sp>
      <p:sp>
        <p:nvSpPr>
          <p:cNvPr id="199692" name="Text Box 12"/>
          <p:cNvSpPr txBox="1">
            <a:spLocks noChangeArrowheads="1"/>
          </p:cNvSpPr>
          <p:nvPr/>
        </p:nvSpPr>
        <p:spPr bwMode="auto">
          <a:xfrm>
            <a:off x="7464425" y="3860801"/>
            <a:ext cx="1735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Ось вращения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91" grpId="0"/>
      <p:bldP spid="199692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Изменения систем координат</a:t>
            </a:r>
          </a:p>
        </p:txBody>
      </p:sp>
      <p:sp>
        <p:nvSpPr>
          <p:cNvPr id="12390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Правосторонняя система координат</a:t>
            </a:r>
          </a:p>
        </p:txBody>
      </p:sp>
      <p:pic>
        <p:nvPicPr>
          <p:cNvPr id="5939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35189" y="2019300"/>
            <a:ext cx="5616575" cy="4838700"/>
          </a:xfrm>
          <a:noFill/>
        </p:spPr>
      </p:pic>
      <p:sp>
        <p:nvSpPr>
          <p:cNvPr id="59396" name="Text Box 8"/>
          <p:cNvSpPr txBox="1">
            <a:spLocks noChangeArrowheads="1"/>
          </p:cNvSpPr>
          <p:nvPr/>
        </p:nvSpPr>
        <p:spPr bwMode="auto">
          <a:xfrm>
            <a:off x="6600825" y="2349501"/>
            <a:ext cx="38026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/>
              <a:t>Часто применяется при </a:t>
            </a:r>
            <a:br>
              <a:rPr lang="ru-RU" sz="2400"/>
            </a:br>
            <a:r>
              <a:rPr lang="ru-RU" sz="2400"/>
              <a:t>моделировании объектов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7B007E-E525-443B-8D14-A90F214EA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3180498"/>
            <a:ext cx="2319662" cy="2272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Аффинные преобразования используются для создания новой системы координат, в которой происходит отображение исходных точек</a:t>
            </a:r>
          </a:p>
          <a:p>
            <a:pPr lvl="1" eaLnBrk="1" hangingPunct="1"/>
            <a:r>
              <a:rPr lang="ru-RU" dirty="0"/>
              <a:t>Моделирование сцен, виртуальных «камер»</a:t>
            </a:r>
            <a:endParaRPr lang="en-US" dirty="0"/>
          </a:p>
          <a:p>
            <a:pPr eaLnBrk="1" hangingPunct="1"/>
            <a:r>
              <a:rPr lang="ru-RU" dirty="0"/>
              <a:t>Задача визуализации – преобразовать координаты объекта из мировой системы координат, в систему координат наблюдателя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координатного фрейма</a:t>
            </a:r>
          </a:p>
        </p:txBody>
      </p:sp>
      <p:graphicFrame>
        <p:nvGraphicFramePr>
          <p:cNvPr id="205861" name="Object 3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912556"/>
              </p:ext>
            </p:extLst>
          </p:nvPr>
        </p:nvGraphicFramePr>
        <p:xfrm>
          <a:off x="5689600" y="3646488"/>
          <a:ext cx="812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Формула" r:id="rId3" imgW="812447" imgH="710891" progId="Equation.3">
                  <p:embed/>
                </p:oleObj>
              </mc:Choice>
              <mc:Fallback>
                <p:oleObj name="Формула" r:id="rId3" imgW="812447" imgH="710891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3646488"/>
                        <a:ext cx="8128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Oval 10"/>
          <p:cNvSpPr>
            <a:spLocks noChangeArrowheads="1"/>
          </p:cNvSpPr>
          <p:nvPr/>
        </p:nvSpPr>
        <p:spPr bwMode="auto">
          <a:xfrm>
            <a:off x="4224339" y="5013326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32773" name="Group 19"/>
          <p:cNvGrpSpPr>
            <a:grpSpLocks/>
          </p:cNvGrpSpPr>
          <p:nvPr/>
        </p:nvGrpSpPr>
        <p:grpSpPr bwMode="auto">
          <a:xfrm>
            <a:off x="1919289" y="3141664"/>
            <a:ext cx="4427537" cy="3394075"/>
            <a:chOff x="249" y="1979"/>
            <a:chExt cx="2789" cy="2138"/>
          </a:xfrm>
        </p:grpSpPr>
        <p:sp>
          <p:nvSpPr>
            <p:cNvPr id="32788" name="Line 4"/>
            <p:cNvSpPr>
              <a:spLocks noChangeShapeType="1"/>
            </p:cNvSpPr>
            <p:nvPr/>
          </p:nvSpPr>
          <p:spPr bwMode="auto">
            <a:xfrm>
              <a:off x="476" y="4111"/>
              <a:ext cx="25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89" name="Line 5"/>
            <p:cNvSpPr>
              <a:spLocks noChangeShapeType="1"/>
            </p:cNvSpPr>
            <p:nvPr/>
          </p:nvSpPr>
          <p:spPr bwMode="auto">
            <a:xfrm flipV="1">
              <a:off x="476" y="1979"/>
              <a:ext cx="0" cy="21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0" name="Line 11"/>
            <p:cNvSpPr>
              <a:spLocks noChangeShapeType="1"/>
            </p:cNvSpPr>
            <p:nvPr/>
          </p:nvSpPr>
          <p:spPr bwMode="auto">
            <a:xfrm flipH="1">
              <a:off x="476" y="3203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1" name="Line 12"/>
            <p:cNvSpPr>
              <a:spLocks noChangeShapeType="1"/>
            </p:cNvSpPr>
            <p:nvPr/>
          </p:nvSpPr>
          <p:spPr bwMode="auto">
            <a:xfrm>
              <a:off x="1746" y="3203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2" name="Text Box 13"/>
            <p:cNvSpPr txBox="1">
              <a:spLocks noChangeArrowheads="1"/>
            </p:cNvSpPr>
            <p:nvPr/>
          </p:nvSpPr>
          <p:spPr bwMode="auto">
            <a:xfrm>
              <a:off x="1791" y="388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a</a:t>
              </a:r>
              <a:endParaRPr lang="ru-RU" i="1">
                <a:latin typeface="Times New Roman" pitchFamily="18" charset="0"/>
              </a:endParaRPr>
            </a:p>
          </p:txBody>
        </p:sp>
        <p:sp>
          <p:nvSpPr>
            <p:cNvPr id="32793" name="Text Box 14"/>
            <p:cNvSpPr txBox="1">
              <a:spLocks noChangeArrowheads="1"/>
            </p:cNvSpPr>
            <p:nvPr/>
          </p:nvSpPr>
          <p:spPr bwMode="auto">
            <a:xfrm>
              <a:off x="249" y="306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b</a:t>
              </a:r>
              <a:endParaRPr lang="ru-RU" i="1">
                <a:latin typeface="Times New Roman" pitchFamily="18" charset="0"/>
              </a:endParaRPr>
            </a:p>
          </p:txBody>
        </p:sp>
        <p:sp>
          <p:nvSpPr>
            <p:cNvPr id="32794" name="Line 15"/>
            <p:cNvSpPr>
              <a:spLocks noChangeShapeType="1"/>
            </p:cNvSpPr>
            <p:nvPr/>
          </p:nvSpPr>
          <p:spPr bwMode="auto">
            <a:xfrm>
              <a:off x="476" y="4110"/>
              <a:ext cx="590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5" name="Line 16"/>
            <p:cNvSpPr>
              <a:spLocks noChangeShapeType="1"/>
            </p:cNvSpPr>
            <p:nvPr/>
          </p:nvSpPr>
          <p:spPr bwMode="auto">
            <a:xfrm rot="-5400000">
              <a:off x="181" y="3816"/>
              <a:ext cx="590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6" name="Text Box 17"/>
            <p:cNvSpPr txBox="1">
              <a:spLocks noChangeArrowheads="1"/>
            </p:cNvSpPr>
            <p:nvPr/>
          </p:nvSpPr>
          <p:spPr bwMode="auto">
            <a:xfrm>
              <a:off x="884" y="3838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 New Roman" pitchFamily="18" charset="0"/>
                </a:rPr>
                <a:t>i</a:t>
              </a:r>
              <a:endParaRPr lang="ru-RU" b="1" i="1">
                <a:latin typeface="Times New Roman" pitchFamily="18" charset="0"/>
              </a:endParaRPr>
            </a:p>
          </p:txBody>
        </p:sp>
        <p:sp>
          <p:nvSpPr>
            <p:cNvPr id="32797" name="Text Box 18"/>
            <p:cNvSpPr txBox="1">
              <a:spLocks noChangeArrowheads="1"/>
            </p:cNvSpPr>
            <p:nvPr/>
          </p:nvSpPr>
          <p:spPr bwMode="auto">
            <a:xfrm>
              <a:off x="249" y="356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 New Roman" pitchFamily="18" charset="0"/>
                </a:rPr>
                <a:t>j</a:t>
              </a:r>
              <a:endParaRPr lang="ru-RU" b="1" i="1">
                <a:latin typeface="Times New Roman" pitchFamily="18" charset="0"/>
              </a:endParaRPr>
            </a:p>
          </p:txBody>
        </p:sp>
      </p:grpSp>
      <p:sp>
        <p:nvSpPr>
          <p:cNvPr id="205845" name="Line 21"/>
          <p:cNvSpPr>
            <a:spLocks noChangeShapeType="1"/>
          </p:cNvSpPr>
          <p:nvPr/>
        </p:nvSpPr>
        <p:spPr bwMode="auto">
          <a:xfrm rot="441391">
            <a:off x="2997201" y="5741988"/>
            <a:ext cx="4067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46" name="Line 22"/>
          <p:cNvSpPr>
            <a:spLocks noChangeShapeType="1"/>
          </p:cNvSpPr>
          <p:nvPr/>
        </p:nvSpPr>
        <p:spPr bwMode="auto">
          <a:xfrm rot="441391" flipV="1">
            <a:off x="3230563" y="2111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47" name="Line 23"/>
          <p:cNvSpPr>
            <a:spLocks noChangeShapeType="1"/>
          </p:cNvSpPr>
          <p:nvPr/>
        </p:nvSpPr>
        <p:spPr bwMode="auto">
          <a:xfrm rot="441391" flipH="1">
            <a:off x="3082926" y="4989513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48" name="Line 24"/>
          <p:cNvSpPr>
            <a:spLocks noChangeShapeType="1"/>
          </p:cNvSpPr>
          <p:nvPr/>
        </p:nvSpPr>
        <p:spPr bwMode="auto">
          <a:xfrm rot="441391">
            <a:off x="4265613" y="50657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49" name="Text Box 25"/>
          <p:cNvSpPr txBox="1">
            <a:spLocks noChangeArrowheads="1"/>
          </p:cNvSpPr>
          <p:nvPr/>
        </p:nvSpPr>
        <p:spPr bwMode="auto">
          <a:xfrm rot="441391">
            <a:off x="3935413" y="5583238"/>
            <a:ext cx="28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c</a:t>
            </a:r>
            <a:endParaRPr lang="ru-RU" i="1">
              <a:latin typeface="Times New Roman" pitchFamily="18" charset="0"/>
            </a:endParaRPr>
          </a:p>
        </p:txBody>
      </p:sp>
      <p:sp>
        <p:nvSpPr>
          <p:cNvPr id="205850" name="Text Box 26"/>
          <p:cNvSpPr txBox="1">
            <a:spLocks noChangeArrowheads="1"/>
          </p:cNvSpPr>
          <p:nvPr/>
        </p:nvSpPr>
        <p:spPr bwMode="auto">
          <a:xfrm rot="441391">
            <a:off x="3216275" y="4502151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d</a:t>
            </a:r>
            <a:endParaRPr lang="ru-RU" i="1">
              <a:latin typeface="Times New Roman" pitchFamily="18" charset="0"/>
            </a:endParaRPr>
          </a:p>
        </p:txBody>
      </p:sp>
      <p:sp>
        <p:nvSpPr>
          <p:cNvPr id="205851" name="Line 27"/>
          <p:cNvSpPr>
            <a:spLocks noChangeShapeType="1"/>
          </p:cNvSpPr>
          <p:nvPr/>
        </p:nvSpPr>
        <p:spPr bwMode="auto">
          <a:xfrm rot="441391">
            <a:off x="3011489" y="5540375"/>
            <a:ext cx="93662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52" name="Line 28"/>
          <p:cNvSpPr>
            <a:spLocks noChangeShapeType="1"/>
          </p:cNvSpPr>
          <p:nvPr/>
        </p:nvSpPr>
        <p:spPr bwMode="auto">
          <a:xfrm rot="16641390">
            <a:off x="2606676" y="5018088"/>
            <a:ext cx="93662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53" name="Text Box 29"/>
          <p:cNvSpPr txBox="1">
            <a:spLocks noChangeArrowheads="1"/>
          </p:cNvSpPr>
          <p:nvPr/>
        </p:nvSpPr>
        <p:spPr bwMode="auto">
          <a:xfrm rot="441391">
            <a:off x="3684588" y="51514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i’</a:t>
            </a:r>
            <a:endParaRPr lang="ru-RU" b="1" i="1">
              <a:latin typeface="Times New Roman" pitchFamily="18" charset="0"/>
            </a:endParaRPr>
          </a:p>
        </p:txBody>
      </p:sp>
      <p:sp>
        <p:nvSpPr>
          <p:cNvPr id="205854" name="Text Box 30"/>
          <p:cNvSpPr txBox="1">
            <a:spLocks noChangeArrowheads="1"/>
          </p:cNvSpPr>
          <p:nvPr/>
        </p:nvSpPr>
        <p:spPr bwMode="auto">
          <a:xfrm rot="441391">
            <a:off x="2740025" y="459422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j’</a:t>
            </a:r>
            <a:endParaRPr lang="ru-RU" b="1" i="1">
              <a:latin typeface="Times New Roman" pitchFamily="18" charset="0"/>
            </a:endParaRPr>
          </a:p>
        </p:txBody>
      </p:sp>
      <p:sp>
        <p:nvSpPr>
          <p:cNvPr id="32784" name="Text Box 33"/>
          <p:cNvSpPr txBox="1">
            <a:spLocks noChangeArrowheads="1"/>
          </p:cNvSpPr>
          <p:nvPr/>
        </p:nvSpPr>
        <p:spPr bwMode="auto">
          <a:xfrm>
            <a:off x="1919289" y="6308726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</a:t>
            </a:r>
            <a:endParaRPr lang="ru-RU"/>
          </a:p>
        </p:txBody>
      </p:sp>
      <p:sp>
        <p:nvSpPr>
          <p:cNvPr id="205858" name="Text Box 34"/>
          <p:cNvSpPr txBox="1">
            <a:spLocks noChangeArrowheads="1"/>
          </p:cNvSpPr>
          <p:nvPr/>
        </p:nvSpPr>
        <p:spPr bwMode="auto">
          <a:xfrm>
            <a:off x="2640013" y="5300663"/>
            <a:ext cx="393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O’</a:t>
            </a:r>
            <a:endParaRPr lang="ru-RU"/>
          </a:p>
        </p:txBody>
      </p:sp>
      <p:sp>
        <p:nvSpPr>
          <p:cNvPr id="32786" name="Text Box 36"/>
          <p:cNvSpPr txBox="1">
            <a:spLocks noChangeArrowheads="1"/>
          </p:cNvSpPr>
          <p:nvPr/>
        </p:nvSpPr>
        <p:spPr bwMode="auto">
          <a:xfrm>
            <a:off x="4440238" y="48688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32787" name="Text Box 39"/>
          <p:cNvSpPr txBox="1">
            <a:spLocks noChangeArrowheads="1"/>
          </p:cNvSpPr>
          <p:nvPr/>
        </p:nvSpPr>
        <p:spPr bwMode="auto">
          <a:xfrm>
            <a:off x="3913112" y="1772321"/>
            <a:ext cx="616339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Дано: координатный фрейм </a:t>
            </a:r>
            <a:r>
              <a:rPr lang="en-US" dirty="0"/>
              <a:t>(</a:t>
            </a:r>
            <a:r>
              <a:rPr lang="en-US" b="1" dirty="0" err="1"/>
              <a:t>i</a:t>
            </a:r>
            <a:r>
              <a:rPr lang="en-US" dirty="0"/>
              <a:t>, </a:t>
            </a:r>
            <a:r>
              <a:rPr lang="en-US" b="1" dirty="0"/>
              <a:t>j</a:t>
            </a:r>
            <a:r>
              <a:rPr lang="en-US" dirty="0"/>
              <a:t>, O)</a:t>
            </a:r>
            <a:r>
              <a:rPr lang="ru-RU" dirty="0"/>
              <a:t> и точка </a:t>
            </a:r>
            <a:r>
              <a:rPr lang="en-US" dirty="0"/>
              <a:t>P</a:t>
            </a:r>
            <a:r>
              <a:rPr lang="ru-RU" dirty="0"/>
              <a:t> с координатами (</a:t>
            </a:r>
            <a:r>
              <a:rPr lang="en-US" dirty="0"/>
              <a:t>a, b).</a:t>
            </a:r>
          </a:p>
          <a:p>
            <a:endParaRPr lang="en-US" dirty="0"/>
          </a:p>
          <a:p>
            <a:r>
              <a:rPr lang="ru-RU" dirty="0"/>
              <a:t>Преобразование </a:t>
            </a:r>
            <a:r>
              <a:rPr lang="en-US" dirty="0"/>
              <a:t>T(.)</a:t>
            </a:r>
            <a:r>
              <a:rPr lang="ru-RU" dirty="0"/>
              <a:t>, выраженное матрицей </a:t>
            </a:r>
            <a:r>
              <a:rPr lang="en-US" dirty="0"/>
              <a:t>M</a:t>
            </a:r>
            <a:r>
              <a:rPr lang="ru-RU" dirty="0"/>
              <a:t>, переводит фрейм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j, O) </a:t>
            </a:r>
            <a:r>
              <a:rPr lang="ru-RU" dirty="0"/>
              <a:t>в координатный фрейм </a:t>
            </a:r>
            <a:r>
              <a:rPr lang="en-US" dirty="0"/>
              <a:t>(</a:t>
            </a:r>
            <a:r>
              <a:rPr lang="en-US" b="1" dirty="0" err="1"/>
              <a:t>i</a:t>
            </a:r>
            <a:r>
              <a:rPr lang="en-US" b="1" dirty="0"/>
              <a:t>’</a:t>
            </a:r>
            <a:r>
              <a:rPr lang="en-US" dirty="0"/>
              <a:t>, </a:t>
            </a:r>
            <a:r>
              <a:rPr lang="en-US" b="1" dirty="0"/>
              <a:t>j’</a:t>
            </a:r>
            <a:r>
              <a:rPr lang="en-US" dirty="0"/>
              <a:t>, O’)</a:t>
            </a:r>
            <a:r>
              <a:rPr lang="ru-RU" dirty="0"/>
              <a:t>, в котором точка </a:t>
            </a:r>
            <a:r>
              <a:rPr lang="en-US" dirty="0"/>
              <a:t>P</a:t>
            </a:r>
            <a:r>
              <a:rPr lang="ru-RU" dirty="0"/>
              <a:t> имеет координаты</a:t>
            </a:r>
            <a:r>
              <a:rPr lang="en-US" dirty="0"/>
              <a:t> (c, d).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0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0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0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0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0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5" grpId="0" animBg="1"/>
      <p:bldP spid="205846" grpId="0" animBg="1"/>
      <p:bldP spid="205847" grpId="0" animBg="1"/>
      <p:bldP spid="205848" grpId="0" animBg="1"/>
      <p:bldP spid="205849" grpId="0"/>
      <p:bldP spid="205850" grpId="0"/>
      <p:bldP spid="205851" grpId="0" animBg="1"/>
      <p:bldP spid="205852" grpId="0" animBg="1"/>
      <p:bldP spid="205853" grpId="0"/>
      <p:bldP spid="205854" grpId="0"/>
      <p:bldP spid="205858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Последовательные преобразования координатного фрейма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Пусть система координат 1 переходит в систему 2 при помощи преобразования </a:t>
            </a:r>
            <a:r>
              <a:rPr lang="en-US" sz="2800" dirty="0"/>
              <a:t>T</a:t>
            </a:r>
            <a:r>
              <a:rPr lang="en-US" sz="2800" baseline="-25000" dirty="0"/>
              <a:t>1</a:t>
            </a:r>
            <a:r>
              <a:rPr lang="en-US" sz="2800" dirty="0"/>
              <a:t>(.), </a:t>
            </a:r>
            <a:r>
              <a:rPr lang="ru-RU" sz="2800" dirty="0"/>
              <a:t>а система 2 – в систему №3 при помощи преобразования </a:t>
            </a:r>
            <a:r>
              <a:rPr lang="en-US" sz="2800" dirty="0"/>
              <a:t>T</a:t>
            </a:r>
            <a:r>
              <a:rPr lang="en-US" sz="2800" baseline="-25000" dirty="0"/>
              <a:t>2</a:t>
            </a:r>
            <a:r>
              <a:rPr lang="en-US" sz="2800" dirty="0"/>
              <a:t>(.)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Заметим, что система №3</a:t>
            </a:r>
            <a:r>
              <a:rPr lang="en-US" dirty="0"/>
              <a:t> </a:t>
            </a:r>
            <a:r>
              <a:rPr lang="ru-RU" dirty="0"/>
              <a:t>трансформируется относительно системы №2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Если координаты точки </a:t>
            </a:r>
            <a:r>
              <a:rPr lang="en-US" sz="2800" dirty="0"/>
              <a:t>P </a:t>
            </a:r>
            <a:r>
              <a:rPr lang="ru-RU" sz="2800" dirty="0"/>
              <a:t>в системе №3 равны </a:t>
            </a:r>
            <a:r>
              <a:rPr lang="en-US" sz="2800" dirty="0"/>
              <a:t>(e,f,1)</a:t>
            </a:r>
            <a:r>
              <a:rPr lang="en-US" sz="2800" baseline="30000" dirty="0"/>
              <a:t>T</a:t>
            </a:r>
            <a:r>
              <a:rPr lang="en-US" sz="2800" dirty="0"/>
              <a:t>, </a:t>
            </a:r>
            <a:r>
              <a:rPr lang="ru-RU" sz="2800" dirty="0"/>
              <a:t>то чему будут равны координаты (</a:t>
            </a:r>
            <a:r>
              <a:rPr lang="en-US" sz="2800" dirty="0"/>
              <a:t>a,b,1)</a:t>
            </a:r>
            <a:r>
              <a:rPr lang="en-US" sz="2800" baseline="30000" dirty="0"/>
              <a:t>T</a:t>
            </a:r>
            <a:r>
              <a:rPr lang="en-US" sz="2800" dirty="0"/>
              <a:t> </a:t>
            </a:r>
            <a:r>
              <a:rPr lang="ru-RU" sz="2800" dirty="0"/>
              <a:t>в системе №1?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Двукратное преобразование координатного фрейма</a:t>
            </a:r>
          </a:p>
        </p:txBody>
      </p:sp>
      <p:graphicFrame>
        <p:nvGraphicFramePr>
          <p:cNvPr id="20787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711450" y="2276475"/>
          <a:ext cx="3744913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Формула" r:id="rId4" imgW="1651000" imgH="711200" progId="Equation.3">
                  <p:embed/>
                </p:oleObj>
              </mc:Choice>
              <mc:Fallback>
                <p:oleObj name="Формула" r:id="rId4" imgW="1651000" imgH="7112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2276475"/>
                        <a:ext cx="3744913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80" name="Text Box 8"/>
          <p:cNvSpPr txBox="1">
            <a:spLocks noChangeArrowheads="1"/>
          </p:cNvSpPr>
          <p:nvPr/>
        </p:nvSpPr>
        <p:spPr bwMode="auto">
          <a:xfrm>
            <a:off x="2135189" y="4292601"/>
            <a:ext cx="80486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Сперва применяется преобразование </a:t>
            </a:r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ru-RU" dirty="0"/>
              <a:t>а затем </a:t>
            </a:r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ru-RU" dirty="0"/>
              <a:t>в </a:t>
            </a:r>
            <a:r>
              <a:rPr lang="ru-RU" b="1" dirty="0"/>
              <a:t>обратном порядке</a:t>
            </a:r>
            <a:r>
              <a:rPr lang="ru-RU" dirty="0"/>
              <a:t> по сравнению с применением преобразований к точкам</a:t>
            </a:r>
          </a:p>
        </p:txBody>
      </p:sp>
      <p:sp>
        <p:nvSpPr>
          <p:cNvPr id="207881" name="Text Box 9"/>
          <p:cNvSpPr txBox="1">
            <a:spLocks noChangeArrowheads="1"/>
          </p:cNvSpPr>
          <p:nvPr/>
        </p:nvSpPr>
        <p:spPr bwMode="auto">
          <a:xfrm>
            <a:off x="2208214" y="5373689"/>
            <a:ext cx="80486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Данный случай можно обобщить на произвольное количество преобразований координатного фрейма:</a:t>
            </a:r>
          </a:p>
          <a:p>
            <a:r>
              <a:rPr lang="en-US" dirty="0"/>
              <a:t>M = M</a:t>
            </a:r>
            <a:r>
              <a:rPr lang="en-US" baseline="-25000" dirty="0"/>
              <a:t>1</a:t>
            </a:r>
            <a:r>
              <a:rPr lang="en-US" dirty="0"/>
              <a:t> x M</a:t>
            </a:r>
            <a:r>
              <a:rPr lang="en-US" baseline="-25000" dirty="0"/>
              <a:t>2</a:t>
            </a:r>
            <a:r>
              <a:rPr lang="en-US" dirty="0"/>
              <a:t> x … x M</a:t>
            </a:r>
            <a:r>
              <a:rPr lang="en-US" baseline="-25000" dirty="0"/>
              <a:t>n</a:t>
            </a:r>
            <a:endParaRPr lang="ru-RU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80" grpId="0"/>
      <p:bldP spid="207881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ru-RU"/>
              <a:t>Рисование трехмерных сцен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4BB958-3DB6-481D-8BFF-F3F4CA9FB2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Составляющие элементы трехмерной сцены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Камеры просмотра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Позволяют задать положение и ориентацию «наблюдателя» в виртуальном пространстве и получать изображение объектов сцены с заданных точек</a:t>
            </a:r>
          </a:p>
          <a:p>
            <a:pPr eaLnBrk="1" hangingPunct="1">
              <a:lnSpc>
                <a:spcPct val="90000"/>
              </a:lnSpc>
            </a:pPr>
            <a:r>
              <a:rPr lang="ru-RU" dirty="0"/>
              <a:t>Объекты сцены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Предметы виртуального пространства, оптические среды, изображение которых может быть получено при помощью камер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uiExpand="1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Процесс визуализации трехмерной сцены</a:t>
            </a:r>
          </a:p>
        </p:txBody>
      </p:sp>
      <p:sp>
        <p:nvSpPr>
          <p:cNvPr id="216070" name="AutoShape 6"/>
          <p:cNvSpPr>
            <a:spLocks noChangeArrowheads="1"/>
          </p:cNvSpPr>
          <p:nvPr/>
        </p:nvSpPr>
        <p:spPr bwMode="auto">
          <a:xfrm rot="9443456">
            <a:off x="3924301" y="4584700"/>
            <a:ext cx="4341813" cy="1500188"/>
          </a:xfrm>
          <a:prstGeom prst="parallelogram">
            <a:avLst>
              <a:gd name="adj" fmla="val 7105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72" name="Line 8"/>
          <p:cNvSpPr>
            <a:spLocks noChangeShapeType="1"/>
          </p:cNvSpPr>
          <p:nvPr/>
        </p:nvSpPr>
        <p:spPr bwMode="auto">
          <a:xfrm>
            <a:off x="4087813" y="2168526"/>
            <a:ext cx="684212" cy="2887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74" name="Line 10"/>
          <p:cNvSpPr>
            <a:spLocks noChangeShapeType="1"/>
          </p:cNvSpPr>
          <p:nvPr/>
        </p:nvSpPr>
        <p:spPr bwMode="auto">
          <a:xfrm>
            <a:off x="4079876" y="2151063"/>
            <a:ext cx="3730625" cy="1662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9030" name="AutoShape 11"/>
          <p:cNvSpPr>
            <a:spLocks noChangeArrowheads="1"/>
          </p:cNvSpPr>
          <p:nvPr/>
        </p:nvSpPr>
        <p:spPr bwMode="auto">
          <a:xfrm>
            <a:off x="5435601" y="4800600"/>
            <a:ext cx="1152525" cy="863600"/>
          </a:xfrm>
          <a:prstGeom prst="can">
            <a:avLst>
              <a:gd name="adj" fmla="val 3032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9031" name="AutoShape 12"/>
          <p:cNvSpPr>
            <a:spLocks noChangeArrowheads="1"/>
          </p:cNvSpPr>
          <p:nvPr/>
        </p:nvSpPr>
        <p:spPr bwMode="auto">
          <a:xfrm>
            <a:off x="5651501" y="4440239"/>
            <a:ext cx="792163" cy="503237"/>
          </a:xfrm>
          <a:prstGeom prst="cube">
            <a:avLst>
              <a:gd name="adj" fmla="val 25000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79" name="Oval 15"/>
          <p:cNvSpPr>
            <a:spLocks noChangeArrowheads="1"/>
          </p:cNvSpPr>
          <p:nvPr/>
        </p:nvSpPr>
        <p:spPr bwMode="auto">
          <a:xfrm>
            <a:off x="4008438" y="2060576"/>
            <a:ext cx="144462" cy="1444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80" name="Line 16"/>
          <p:cNvSpPr>
            <a:spLocks noChangeShapeType="1"/>
          </p:cNvSpPr>
          <p:nvPr/>
        </p:nvSpPr>
        <p:spPr bwMode="auto">
          <a:xfrm flipH="1">
            <a:off x="3976688" y="2079626"/>
            <a:ext cx="38100" cy="231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81" name="Line 17"/>
          <p:cNvSpPr>
            <a:spLocks noChangeShapeType="1"/>
          </p:cNvSpPr>
          <p:nvPr/>
        </p:nvSpPr>
        <p:spPr bwMode="auto">
          <a:xfrm>
            <a:off x="4079876" y="2060575"/>
            <a:ext cx="227013" cy="26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9035" name="Line 19"/>
          <p:cNvSpPr>
            <a:spLocks noChangeShapeType="1"/>
          </p:cNvSpPr>
          <p:nvPr/>
        </p:nvSpPr>
        <p:spPr bwMode="auto">
          <a:xfrm flipV="1">
            <a:off x="5951538" y="3213101"/>
            <a:ext cx="0" cy="20161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6" name="Line 20"/>
          <p:cNvSpPr>
            <a:spLocks noChangeShapeType="1"/>
          </p:cNvSpPr>
          <p:nvPr/>
        </p:nvSpPr>
        <p:spPr bwMode="auto">
          <a:xfrm flipH="1">
            <a:off x="4583114" y="5229225"/>
            <a:ext cx="1368425" cy="86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7" name="Line 21"/>
          <p:cNvSpPr>
            <a:spLocks noChangeShapeType="1"/>
          </p:cNvSpPr>
          <p:nvPr/>
        </p:nvSpPr>
        <p:spPr bwMode="auto">
          <a:xfrm>
            <a:off x="5951538" y="5229226"/>
            <a:ext cx="1873250" cy="7921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8" name="Text Box 22"/>
          <p:cNvSpPr txBox="1">
            <a:spLocks noChangeArrowheads="1"/>
          </p:cNvSpPr>
          <p:nvPr/>
        </p:nvSpPr>
        <p:spPr bwMode="auto">
          <a:xfrm>
            <a:off x="4635500" y="59642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29039" name="Text Box 23"/>
          <p:cNvSpPr txBox="1">
            <a:spLocks noChangeArrowheads="1"/>
          </p:cNvSpPr>
          <p:nvPr/>
        </p:nvSpPr>
        <p:spPr bwMode="auto">
          <a:xfrm>
            <a:off x="6096001" y="3213101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29040" name="Text Box 24"/>
          <p:cNvSpPr txBox="1">
            <a:spLocks noChangeArrowheads="1"/>
          </p:cNvSpPr>
          <p:nvPr/>
        </p:nvSpPr>
        <p:spPr bwMode="auto">
          <a:xfrm>
            <a:off x="7751763" y="5445126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216073" name="Line 9"/>
          <p:cNvSpPr>
            <a:spLocks noChangeShapeType="1"/>
          </p:cNvSpPr>
          <p:nvPr/>
        </p:nvSpPr>
        <p:spPr bwMode="auto">
          <a:xfrm>
            <a:off x="4071938" y="2168526"/>
            <a:ext cx="3357562" cy="3432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71" name="Line 7"/>
          <p:cNvSpPr>
            <a:spLocks noChangeShapeType="1"/>
          </p:cNvSpPr>
          <p:nvPr/>
        </p:nvSpPr>
        <p:spPr bwMode="auto">
          <a:xfrm>
            <a:off x="4084638" y="2152650"/>
            <a:ext cx="285750" cy="4705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89" name="Text Box 25"/>
          <p:cNvSpPr txBox="1">
            <a:spLocks noChangeArrowheads="1"/>
          </p:cNvSpPr>
          <p:nvPr/>
        </p:nvSpPr>
        <p:spPr bwMode="auto">
          <a:xfrm>
            <a:off x="1971676" y="3733800"/>
            <a:ext cx="1247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Ближняя</a:t>
            </a:r>
            <a:br>
              <a:rPr lang="ru-RU"/>
            </a:br>
            <a:r>
              <a:rPr lang="ru-RU"/>
              <a:t>плоскость</a:t>
            </a:r>
          </a:p>
        </p:txBody>
      </p:sp>
      <p:sp>
        <p:nvSpPr>
          <p:cNvPr id="216090" name="Text Box 26"/>
          <p:cNvSpPr txBox="1">
            <a:spLocks noChangeArrowheads="1"/>
          </p:cNvSpPr>
          <p:nvPr/>
        </p:nvSpPr>
        <p:spPr bwMode="auto">
          <a:xfrm>
            <a:off x="9120189" y="4868863"/>
            <a:ext cx="1247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Дальняя</a:t>
            </a:r>
            <a:br>
              <a:rPr lang="ru-RU"/>
            </a:br>
            <a:r>
              <a:rPr lang="ru-RU"/>
              <a:t>плоскость</a:t>
            </a:r>
          </a:p>
        </p:txBody>
      </p:sp>
      <p:sp>
        <p:nvSpPr>
          <p:cNvPr id="216091" name="Arc 27"/>
          <p:cNvSpPr>
            <a:spLocks/>
          </p:cNvSpPr>
          <p:nvPr/>
        </p:nvSpPr>
        <p:spPr bwMode="auto">
          <a:xfrm>
            <a:off x="2568575" y="3284539"/>
            <a:ext cx="2014538" cy="865187"/>
          </a:xfrm>
          <a:custGeom>
            <a:avLst/>
            <a:gdLst>
              <a:gd name="T0" fmla="*/ 0 w 33797"/>
              <a:gd name="T1" fmla="*/ 835304741 h 21600"/>
              <a:gd name="T2" fmla="*/ 2147483647 w 33797"/>
              <a:gd name="T3" fmla="*/ 330188485 h 21600"/>
              <a:gd name="T4" fmla="*/ 2147483647 w 33797"/>
              <a:gd name="T5" fmla="*/ 1388104880 h 21600"/>
              <a:gd name="T6" fmla="*/ 0 60000 65536"/>
              <a:gd name="T7" fmla="*/ 0 60000 65536"/>
              <a:gd name="T8" fmla="*/ 0 60000 65536"/>
              <a:gd name="T9" fmla="*/ 0 w 33797"/>
              <a:gd name="T10" fmla="*/ 0 h 21600"/>
              <a:gd name="T11" fmla="*/ 33797 w 3379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797" h="21600" fill="none" extrusionOk="0">
                <a:moveTo>
                  <a:pt x="-1" y="12997"/>
                </a:moveTo>
                <a:cubicBezTo>
                  <a:pt x="3426" y="5105"/>
                  <a:pt x="11209" y="-1"/>
                  <a:pt x="19813" y="0"/>
                </a:cubicBezTo>
                <a:cubicBezTo>
                  <a:pt x="24936" y="0"/>
                  <a:pt x="29892" y="1820"/>
                  <a:pt x="33797" y="5137"/>
                </a:cubicBezTo>
              </a:path>
              <a:path w="33797" h="21600" stroke="0" extrusionOk="0">
                <a:moveTo>
                  <a:pt x="-1" y="12997"/>
                </a:moveTo>
                <a:cubicBezTo>
                  <a:pt x="3426" y="5105"/>
                  <a:pt x="11209" y="-1"/>
                  <a:pt x="19813" y="0"/>
                </a:cubicBezTo>
                <a:cubicBezTo>
                  <a:pt x="24936" y="0"/>
                  <a:pt x="29892" y="1820"/>
                  <a:pt x="33797" y="5137"/>
                </a:cubicBezTo>
                <a:lnTo>
                  <a:pt x="19813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2" name="Arc 28"/>
          <p:cNvSpPr>
            <a:spLocks/>
          </p:cNvSpPr>
          <p:nvPr/>
        </p:nvSpPr>
        <p:spPr bwMode="auto">
          <a:xfrm flipH="1">
            <a:off x="7377114" y="4508500"/>
            <a:ext cx="2333625" cy="793750"/>
          </a:xfrm>
          <a:custGeom>
            <a:avLst/>
            <a:gdLst>
              <a:gd name="T0" fmla="*/ 0 w 29584"/>
              <a:gd name="T1" fmla="*/ 489985667 h 21600"/>
              <a:gd name="T2" fmla="*/ 2147483647 w 29584"/>
              <a:gd name="T3" fmla="*/ 162765508 h 21600"/>
              <a:gd name="T4" fmla="*/ 2147483647 w 29584"/>
              <a:gd name="T5" fmla="*/ 1071873439 h 21600"/>
              <a:gd name="T6" fmla="*/ 0 60000 65536"/>
              <a:gd name="T7" fmla="*/ 0 60000 65536"/>
              <a:gd name="T8" fmla="*/ 0 60000 65536"/>
              <a:gd name="T9" fmla="*/ 0 w 29584"/>
              <a:gd name="T10" fmla="*/ 0 h 21600"/>
              <a:gd name="T11" fmla="*/ 29584 w 2958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584" h="21600" fill="none" extrusionOk="0">
                <a:moveTo>
                  <a:pt x="-1" y="9873"/>
                </a:moveTo>
                <a:cubicBezTo>
                  <a:pt x="3979" y="3717"/>
                  <a:pt x="10809" y="-1"/>
                  <a:pt x="18140" y="0"/>
                </a:cubicBezTo>
                <a:cubicBezTo>
                  <a:pt x="22186" y="0"/>
                  <a:pt x="26151" y="1136"/>
                  <a:pt x="29583" y="3280"/>
                </a:cubicBezTo>
              </a:path>
              <a:path w="29584" h="21600" stroke="0" extrusionOk="0">
                <a:moveTo>
                  <a:pt x="-1" y="9873"/>
                </a:moveTo>
                <a:cubicBezTo>
                  <a:pt x="3979" y="3717"/>
                  <a:pt x="10809" y="-1"/>
                  <a:pt x="18140" y="0"/>
                </a:cubicBezTo>
                <a:cubicBezTo>
                  <a:pt x="22186" y="0"/>
                  <a:pt x="26151" y="1136"/>
                  <a:pt x="29583" y="3280"/>
                </a:cubicBezTo>
                <a:lnTo>
                  <a:pt x="1814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5" name="Text Box 31"/>
          <p:cNvSpPr txBox="1">
            <a:spLocks noChangeArrowheads="1"/>
          </p:cNvSpPr>
          <p:nvPr/>
        </p:nvSpPr>
        <p:spPr bwMode="auto">
          <a:xfrm>
            <a:off x="8401051" y="2060575"/>
            <a:ext cx="2016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Отображаемый объем</a:t>
            </a:r>
          </a:p>
        </p:txBody>
      </p:sp>
      <p:sp>
        <p:nvSpPr>
          <p:cNvPr id="216096" name="Arc 32"/>
          <p:cNvSpPr>
            <a:spLocks/>
          </p:cNvSpPr>
          <p:nvPr/>
        </p:nvSpPr>
        <p:spPr bwMode="auto">
          <a:xfrm flipH="1">
            <a:off x="6383339" y="2349500"/>
            <a:ext cx="2160587" cy="1727200"/>
          </a:xfrm>
          <a:custGeom>
            <a:avLst/>
            <a:gdLst>
              <a:gd name="T0" fmla="*/ 826284173 w 19904"/>
              <a:gd name="T1" fmla="*/ 0 h 21590"/>
              <a:gd name="T2" fmla="*/ 2147483647 w 19904"/>
              <a:gd name="T3" fmla="*/ 2147483647 h 21590"/>
              <a:gd name="T4" fmla="*/ 0 w 19904"/>
              <a:gd name="T5" fmla="*/ 2147483647 h 21590"/>
              <a:gd name="T6" fmla="*/ 0 60000 65536"/>
              <a:gd name="T7" fmla="*/ 0 60000 65536"/>
              <a:gd name="T8" fmla="*/ 0 60000 65536"/>
              <a:gd name="T9" fmla="*/ 0 w 19904"/>
              <a:gd name="T10" fmla="*/ 0 h 21590"/>
              <a:gd name="T11" fmla="*/ 19904 w 19904"/>
              <a:gd name="T12" fmla="*/ 21590 h 215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04" h="21590" fill="none" extrusionOk="0">
                <a:moveTo>
                  <a:pt x="646" y="-1"/>
                </a:moveTo>
                <a:cubicBezTo>
                  <a:pt x="9095" y="252"/>
                  <a:pt x="16620" y="5410"/>
                  <a:pt x="19903" y="13200"/>
                </a:cubicBezTo>
              </a:path>
              <a:path w="19904" h="21590" stroke="0" extrusionOk="0">
                <a:moveTo>
                  <a:pt x="646" y="-1"/>
                </a:moveTo>
                <a:cubicBezTo>
                  <a:pt x="9095" y="252"/>
                  <a:pt x="16620" y="5410"/>
                  <a:pt x="19903" y="13200"/>
                </a:cubicBezTo>
                <a:lnTo>
                  <a:pt x="0" y="2159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7" name="AutoShape 33"/>
          <p:cNvSpPr>
            <a:spLocks noChangeArrowheads="1"/>
          </p:cNvSpPr>
          <p:nvPr/>
        </p:nvSpPr>
        <p:spPr bwMode="auto">
          <a:xfrm rot="9443456">
            <a:off x="4008439" y="3517901"/>
            <a:ext cx="2447925" cy="847725"/>
          </a:xfrm>
          <a:prstGeom prst="parallelogram">
            <a:avLst>
              <a:gd name="adj" fmla="val 70894"/>
            </a:avLst>
          </a:prstGeom>
          <a:noFill/>
          <a:ln w="12700">
            <a:solidFill>
              <a:srgbClr val="04700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69" name="AutoShape 5"/>
          <p:cNvSpPr>
            <a:spLocks noChangeArrowheads="1"/>
          </p:cNvSpPr>
          <p:nvPr/>
        </p:nvSpPr>
        <p:spPr bwMode="auto">
          <a:xfrm rot="9443456">
            <a:off x="4002088" y="3084514"/>
            <a:ext cx="1712912" cy="592137"/>
          </a:xfrm>
          <a:prstGeom prst="parallelogram">
            <a:avLst>
              <a:gd name="adj" fmla="val 7102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8" name="Text Box 34"/>
          <p:cNvSpPr txBox="1">
            <a:spLocks noChangeArrowheads="1"/>
          </p:cNvSpPr>
          <p:nvPr/>
        </p:nvSpPr>
        <p:spPr bwMode="auto">
          <a:xfrm>
            <a:off x="1703388" y="4868863"/>
            <a:ext cx="1460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Плоскость просмотра</a:t>
            </a:r>
          </a:p>
        </p:txBody>
      </p:sp>
      <p:sp>
        <p:nvSpPr>
          <p:cNvPr id="216099" name="Arc 35"/>
          <p:cNvSpPr>
            <a:spLocks/>
          </p:cNvSpPr>
          <p:nvPr/>
        </p:nvSpPr>
        <p:spPr bwMode="auto">
          <a:xfrm flipV="1">
            <a:off x="2782888" y="3789363"/>
            <a:ext cx="2305050" cy="1498600"/>
          </a:xfrm>
          <a:custGeom>
            <a:avLst/>
            <a:gdLst>
              <a:gd name="T0" fmla="*/ 2147483647 w 20141"/>
              <a:gd name="T1" fmla="*/ 0 h 21415"/>
              <a:gd name="T2" fmla="*/ 2147483647 w 20141"/>
              <a:gd name="T3" fmla="*/ 2147483647 h 21415"/>
              <a:gd name="T4" fmla="*/ 0 w 20141"/>
              <a:gd name="T5" fmla="*/ 2147483647 h 21415"/>
              <a:gd name="T6" fmla="*/ 0 60000 65536"/>
              <a:gd name="T7" fmla="*/ 0 60000 65536"/>
              <a:gd name="T8" fmla="*/ 0 60000 65536"/>
              <a:gd name="T9" fmla="*/ 0 w 20141"/>
              <a:gd name="T10" fmla="*/ 0 h 21415"/>
              <a:gd name="T11" fmla="*/ 20141 w 20141"/>
              <a:gd name="T12" fmla="*/ 21415 h 214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41" h="21415" fill="none" extrusionOk="0">
                <a:moveTo>
                  <a:pt x="2819" y="-1"/>
                </a:moveTo>
                <a:cubicBezTo>
                  <a:pt x="10646" y="1030"/>
                  <a:pt x="17289" y="6249"/>
                  <a:pt x="20141" y="13611"/>
                </a:cubicBezTo>
              </a:path>
              <a:path w="20141" h="21415" stroke="0" extrusionOk="0">
                <a:moveTo>
                  <a:pt x="2819" y="-1"/>
                </a:moveTo>
                <a:cubicBezTo>
                  <a:pt x="10646" y="1030"/>
                  <a:pt x="17289" y="6249"/>
                  <a:pt x="20141" y="13611"/>
                </a:cubicBezTo>
                <a:lnTo>
                  <a:pt x="0" y="2141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100" name="Text Box 36"/>
          <p:cNvSpPr txBox="1">
            <a:spLocks noChangeArrowheads="1"/>
          </p:cNvSpPr>
          <p:nvPr/>
        </p:nvSpPr>
        <p:spPr bwMode="auto">
          <a:xfrm>
            <a:off x="2135188" y="1989138"/>
            <a:ext cx="67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16101" name="Arc 37"/>
          <p:cNvSpPr>
            <a:spLocks/>
          </p:cNvSpPr>
          <p:nvPr/>
        </p:nvSpPr>
        <p:spPr bwMode="auto">
          <a:xfrm>
            <a:off x="2713039" y="1844676"/>
            <a:ext cx="1222375" cy="504825"/>
          </a:xfrm>
          <a:custGeom>
            <a:avLst/>
            <a:gdLst>
              <a:gd name="T0" fmla="*/ 0 w 31788"/>
              <a:gd name="T1" fmla="*/ 107031789 h 21600"/>
              <a:gd name="T2" fmla="*/ 1807536405 w 31788"/>
              <a:gd name="T3" fmla="*/ 73737541 h 21600"/>
              <a:gd name="T4" fmla="*/ 971490868 w 31788"/>
              <a:gd name="T5" fmla="*/ 275749619 h 21600"/>
              <a:gd name="T6" fmla="*/ 0 60000 65536"/>
              <a:gd name="T7" fmla="*/ 0 60000 65536"/>
              <a:gd name="T8" fmla="*/ 0 60000 65536"/>
              <a:gd name="T9" fmla="*/ 0 w 31788"/>
              <a:gd name="T10" fmla="*/ 0 h 21600"/>
              <a:gd name="T11" fmla="*/ 31788 w 3178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88" h="21600" fill="none" extrusionOk="0">
                <a:moveTo>
                  <a:pt x="-1" y="8383"/>
                </a:moveTo>
                <a:cubicBezTo>
                  <a:pt x="4090" y="3095"/>
                  <a:pt x="10399" y="-1"/>
                  <a:pt x="17085" y="0"/>
                </a:cubicBezTo>
                <a:cubicBezTo>
                  <a:pt x="22539" y="0"/>
                  <a:pt x="27791" y="2063"/>
                  <a:pt x="31787" y="5776"/>
                </a:cubicBezTo>
              </a:path>
              <a:path w="31788" h="21600" stroke="0" extrusionOk="0">
                <a:moveTo>
                  <a:pt x="-1" y="8383"/>
                </a:moveTo>
                <a:cubicBezTo>
                  <a:pt x="4090" y="3095"/>
                  <a:pt x="10399" y="-1"/>
                  <a:pt x="17085" y="0"/>
                </a:cubicBezTo>
                <a:cubicBezTo>
                  <a:pt x="22539" y="0"/>
                  <a:pt x="27791" y="2063"/>
                  <a:pt x="31787" y="5776"/>
                </a:cubicBezTo>
                <a:lnTo>
                  <a:pt x="17085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1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1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1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1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1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1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1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1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1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1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1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1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0" grpId="0" animBg="1"/>
      <p:bldP spid="216072" grpId="0" animBg="1"/>
      <p:bldP spid="216074" grpId="0" animBg="1"/>
      <p:bldP spid="216079" grpId="0" animBg="1"/>
      <p:bldP spid="216080" grpId="0" animBg="1"/>
      <p:bldP spid="216081" grpId="0" animBg="1"/>
      <p:bldP spid="216073" grpId="0" animBg="1"/>
      <p:bldP spid="216071" grpId="0" animBg="1"/>
      <p:bldP spid="216089" grpId="0"/>
      <p:bldP spid="216090" grpId="0"/>
      <p:bldP spid="216091" grpId="0" animBg="1"/>
      <p:bldP spid="216092" grpId="0" animBg="1"/>
      <p:bldP spid="216095" grpId="0"/>
      <p:bldP spid="216096" grpId="0" animBg="1"/>
      <p:bldP spid="216097" grpId="0" animBg="1"/>
      <p:bldP spid="216069" grpId="0" animBg="1"/>
      <p:bldP spid="216098" grpId="0"/>
      <p:bldP spid="216099" grpId="0" animBg="1"/>
      <p:bldP spid="216100" grpId="0"/>
      <p:bldP spid="216101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Line 16"/>
          <p:cNvSpPr>
            <a:spLocks noChangeShapeType="1"/>
          </p:cNvSpPr>
          <p:nvPr/>
        </p:nvSpPr>
        <p:spPr bwMode="auto">
          <a:xfrm flipH="1" flipV="1">
            <a:off x="1774825" y="2420939"/>
            <a:ext cx="8027988" cy="2212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80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Процесс визуализации трехмерной сцены (продолжение)</a:t>
            </a:r>
          </a:p>
        </p:txBody>
      </p:sp>
      <p:sp>
        <p:nvSpPr>
          <p:cNvPr id="220181" name="AutoShape 21"/>
          <p:cNvSpPr>
            <a:spLocks noChangeArrowheads="1"/>
          </p:cNvSpPr>
          <p:nvPr/>
        </p:nvSpPr>
        <p:spPr bwMode="auto">
          <a:xfrm>
            <a:off x="4872039" y="3068639"/>
            <a:ext cx="433387" cy="43338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2" name="Oval 22"/>
          <p:cNvSpPr>
            <a:spLocks noChangeArrowheads="1"/>
          </p:cNvSpPr>
          <p:nvPr/>
        </p:nvSpPr>
        <p:spPr bwMode="auto">
          <a:xfrm>
            <a:off x="4872039" y="3465514"/>
            <a:ext cx="433387" cy="920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4" name="AutoShape 12"/>
          <p:cNvSpPr>
            <a:spLocks noChangeArrowheads="1"/>
          </p:cNvSpPr>
          <p:nvPr/>
        </p:nvSpPr>
        <p:spPr bwMode="auto">
          <a:xfrm rot="5259743" flipH="1">
            <a:off x="4485482" y="2564607"/>
            <a:ext cx="1087438" cy="1470025"/>
          </a:xfrm>
          <a:prstGeom prst="parallelogram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5" name="Line 14"/>
          <p:cNvSpPr>
            <a:spLocks noChangeShapeType="1"/>
          </p:cNvSpPr>
          <p:nvPr/>
        </p:nvSpPr>
        <p:spPr bwMode="auto">
          <a:xfrm flipH="1" flipV="1">
            <a:off x="1781176" y="2447926"/>
            <a:ext cx="7915275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0056" name="Line 15"/>
          <p:cNvSpPr>
            <a:spLocks noChangeShapeType="1"/>
          </p:cNvSpPr>
          <p:nvPr/>
        </p:nvSpPr>
        <p:spPr bwMode="auto">
          <a:xfrm flipH="1" flipV="1">
            <a:off x="1774825" y="2420939"/>
            <a:ext cx="5080000" cy="287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0057" name="AutoShape 18"/>
          <p:cNvSpPr>
            <a:spLocks noChangeArrowheads="1"/>
          </p:cNvSpPr>
          <p:nvPr/>
        </p:nvSpPr>
        <p:spPr bwMode="auto">
          <a:xfrm>
            <a:off x="7535863" y="3644901"/>
            <a:ext cx="1008062" cy="10080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8" name="Oval 19"/>
          <p:cNvSpPr>
            <a:spLocks noChangeArrowheads="1"/>
          </p:cNvSpPr>
          <p:nvPr/>
        </p:nvSpPr>
        <p:spPr bwMode="auto">
          <a:xfrm>
            <a:off x="7535863" y="4508500"/>
            <a:ext cx="1008062" cy="2159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9" name="Line 20"/>
          <p:cNvSpPr>
            <a:spLocks noChangeShapeType="1"/>
          </p:cNvSpPr>
          <p:nvPr/>
        </p:nvSpPr>
        <p:spPr bwMode="auto">
          <a:xfrm flipH="1" flipV="1">
            <a:off x="1781175" y="2441828"/>
            <a:ext cx="6259513" cy="1203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0183" name="AutoShape 23"/>
          <p:cNvSpPr>
            <a:spLocks noChangeArrowheads="1"/>
          </p:cNvSpPr>
          <p:nvPr/>
        </p:nvSpPr>
        <p:spPr bwMode="auto">
          <a:xfrm rot="5259743" flipH="1">
            <a:off x="4487070" y="2566195"/>
            <a:ext cx="1087437" cy="1470025"/>
          </a:xfrm>
          <a:prstGeom prst="parallelogram">
            <a:avLst>
              <a:gd name="adj" fmla="val 25000"/>
            </a:avLst>
          </a:prstGeom>
          <a:solidFill>
            <a:schemeClr val="accent2">
              <a:alpha val="45882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61" name="Line 17"/>
          <p:cNvSpPr>
            <a:spLocks noChangeShapeType="1"/>
          </p:cNvSpPr>
          <p:nvPr/>
        </p:nvSpPr>
        <p:spPr bwMode="auto">
          <a:xfrm flipH="1" flipV="1">
            <a:off x="1774825" y="2420939"/>
            <a:ext cx="5022850" cy="1233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0184" name="Text Box 24"/>
          <p:cNvSpPr txBox="1">
            <a:spLocks noChangeArrowheads="1"/>
          </p:cNvSpPr>
          <p:nvPr/>
        </p:nvSpPr>
        <p:spPr bwMode="auto">
          <a:xfrm>
            <a:off x="8543926" y="2349501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220185" name="Text Box 25"/>
          <p:cNvSpPr txBox="1">
            <a:spLocks noChangeArrowheads="1"/>
          </p:cNvSpPr>
          <p:nvPr/>
        </p:nvSpPr>
        <p:spPr bwMode="auto">
          <a:xfrm>
            <a:off x="6024564" y="2060576"/>
            <a:ext cx="357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20186" name="Arc 26"/>
          <p:cNvSpPr>
            <a:spLocks/>
          </p:cNvSpPr>
          <p:nvPr/>
        </p:nvSpPr>
        <p:spPr bwMode="auto">
          <a:xfrm flipH="1">
            <a:off x="8040689" y="2565401"/>
            <a:ext cx="503237" cy="1008063"/>
          </a:xfrm>
          <a:custGeom>
            <a:avLst/>
            <a:gdLst>
              <a:gd name="T0" fmla="*/ 0 w 21600"/>
              <a:gd name="T1" fmla="*/ 0 h 21600"/>
              <a:gd name="T2" fmla="*/ 2731555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8" name="Arc 28"/>
          <p:cNvSpPr>
            <a:spLocks/>
          </p:cNvSpPr>
          <p:nvPr/>
        </p:nvSpPr>
        <p:spPr bwMode="auto">
          <a:xfrm flipH="1">
            <a:off x="5087938" y="2276476"/>
            <a:ext cx="863600" cy="720725"/>
          </a:xfrm>
          <a:custGeom>
            <a:avLst/>
            <a:gdLst>
              <a:gd name="T0" fmla="*/ 0 w 21600"/>
              <a:gd name="T1" fmla="*/ 0 h 21600"/>
              <a:gd name="T2" fmla="*/ 1380480733 w 21600"/>
              <a:gd name="T3" fmla="*/ 802418889 h 21600"/>
              <a:gd name="T4" fmla="*/ 0 w 21600"/>
              <a:gd name="T5" fmla="*/ 80241888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66" name="AutoShape 13"/>
          <p:cNvSpPr>
            <a:spLocks noChangeArrowheads="1"/>
          </p:cNvSpPr>
          <p:nvPr/>
        </p:nvSpPr>
        <p:spPr bwMode="auto">
          <a:xfrm rot="5259743" flipH="1">
            <a:off x="7200900" y="2684463"/>
            <a:ext cx="2184400" cy="2952750"/>
          </a:xfrm>
          <a:prstGeom prst="parallelogram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9" name="Text Box 29"/>
          <p:cNvSpPr txBox="1">
            <a:spLocks noChangeArrowheads="1"/>
          </p:cNvSpPr>
          <p:nvPr/>
        </p:nvSpPr>
        <p:spPr bwMode="auto">
          <a:xfrm>
            <a:off x="6383339" y="1773238"/>
            <a:ext cx="3959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Проецирование точек на плоскость просмотра</a:t>
            </a:r>
          </a:p>
        </p:txBody>
      </p:sp>
      <p:sp>
        <p:nvSpPr>
          <p:cNvPr id="220191" name="AutoShape 31"/>
          <p:cNvSpPr>
            <a:spLocks noChangeArrowheads="1"/>
          </p:cNvSpPr>
          <p:nvPr/>
        </p:nvSpPr>
        <p:spPr bwMode="auto">
          <a:xfrm>
            <a:off x="2595563" y="5400675"/>
            <a:ext cx="2233612" cy="1295400"/>
          </a:xfrm>
          <a:prstGeom prst="roundRect">
            <a:avLst>
              <a:gd name="adj" fmla="val 16667"/>
            </a:avLst>
          </a:prstGeom>
          <a:solidFill>
            <a:srgbClr val="98B1E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0" name="Rectangle 30"/>
          <p:cNvSpPr>
            <a:spLocks noChangeArrowheads="1"/>
          </p:cNvSpPr>
          <p:nvPr/>
        </p:nvSpPr>
        <p:spPr bwMode="auto">
          <a:xfrm>
            <a:off x="2711451" y="5516563"/>
            <a:ext cx="2016125" cy="10795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2" name="AutoShape 32"/>
          <p:cNvSpPr>
            <a:spLocks noChangeArrowheads="1"/>
          </p:cNvSpPr>
          <p:nvPr/>
        </p:nvSpPr>
        <p:spPr bwMode="auto">
          <a:xfrm>
            <a:off x="3359151" y="5661026"/>
            <a:ext cx="720725" cy="7207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3" name="Oval 33"/>
          <p:cNvSpPr>
            <a:spLocks noChangeArrowheads="1"/>
          </p:cNvSpPr>
          <p:nvPr/>
        </p:nvSpPr>
        <p:spPr bwMode="auto">
          <a:xfrm>
            <a:off x="3360739" y="6299200"/>
            <a:ext cx="719137" cy="1539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4" name="Text Box 34"/>
          <p:cNvSpPr txBox="1">
            <a:spLocks noChangeArrowheads="1"/>
          </p:cNvSpPr>
          <p:nvPr/>
        </p:nvSpPr>
        <p:spPr bwMode="auto">
          <a:xfrm>
            <a:off x="1919288" y="4652963"/>
            <a:ext cx="3744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Преобразование в видовой порт (порт просмотра, </a:t>
            </a:r>
            <a:r>
              <a:rPr lang="en-US"/>
              <a:t>View Port)</a:t>
            </a:r>
            <a:endParaRPr lang="ru-RU"/>
          </a:p>
        </p:txBody>
      </p:sp>
      <p:sp>
        <p:nvSpPr>
          <p:cNvPr id="220196" name="Text Box 36"/>
          <p:cNvSpPr txBox="1">
            <a:spLocks noChangeArrowheads="1"/>
          </p:cNvSpPr>
          <p:nvPr/>
        </p:nvSpPr>
        <p:spPr bwMode="auto">
          <a:xfrm>
            <a:off x="5303839" y="5678489"/>
            <a:ext cx="511333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После того, как координаты ключевых точек объекта преобразованы в порт просмотра осуществляется этап </a:t>
            </a:r>
            <a:r>
              <a:rPr lang="ru-RU" b="1"/>
              <a:t>растеризации</a:t>
            </a:r>
            <a:r>
              <a:rPr lang="ru-RU"/>
              <a:t> объекта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2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2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2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2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2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2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2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2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2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81" grpId="0" animBg="1"/>
      <p:bldP spid="220182" grpId="0" animBg="1"/>
      <p:bldP spid="220183" grpId="0" animBg="1"/>
      <p:bldP spid="220184" grpId="0"/>
      <p:bldP spid="220185" grpId="0"/>
      <p:bldP spid="220186" grpId="0" animBg="1"/>
      <p:bldP spid="220188" grpId="0" animBg="1"/>
      <p:bldP spid="220189" grpId="0"/>
      <p:bldP spid="220191" grpId="0" animBg="1"/>
      <p:bldP spid="220190" grpId="0" animBg="1"/>
      <p:bldP spid="220192" grpId="0" animBg="1"/>
      <p:bldP spid="220193" grpId="0" animBg="1"/>
      <p:bldP spid="220194" grpId="0"/>
      <p:bldP spid="220196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Позиционирование и ориентирование камеры</a:t>
            </a:r>
          </a:p>
        </p:txBody>
      </p:sp>
      <p:sp>
        <p:nvSpPr>
          <p:cNvPr id="131075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Позиционирование:</a:t>
            </a:r>
          </a:p>
          <a:p>
            <a:pPr lvl="1" eaLnBrk="1" hangingPunct="1"/>
            <a:r>
              <a:rPr lang="ru-RU" dirty="0"/>
              <a:t>Перемещаем камеру (глаз наблюдателя) в некоторую точку пространства</a:t>
            </a:r>
          </a:p>
          <a:p>
            <a:pPr eaLnBrk="1" hangingPunct="1"/>
            <a:r>
              <a:rPr lang="ru-RU" dirty="0"/>
              <a:t>Ориентация:</a:t>
            </a:r>
          </a:p>
          <a:p>
            <a:pPr lvl="1" eaLnBrk="1" hangingPunct="1"/>
            <a:r>
              <a:rPr lang="ru-RU" dirty="0"/>
              <a:t>Повернем камеру так, чтобы нацелить и наклонить в желаемом направлении 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Line 14"/>
          <p:cNvSpPr>
            <a:spLocks noChangeShapeType="1"/>
          </p:cNvSpPr>
          <p:nvPr/>
        </p:nvSpPr>
        <p:spPr bwMode="auto">
          <a:xfrm>
            <a:off x="5951539" y="5300663"/>
            <a:ext cx="2376487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005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Позиционирование и ориентирование камеры</a:t>
            </a:r>
          </a:p>
        </p:txBody>
      </p:sp>
      <p:sp>
        <p:nvSpPr>
          <p:cNvPr id="132100" name="AutoShape 7"/>
          <p:cNvSpPr>
            <a:spLocks noChangeArrowheads="1"/>
          </p:cNvSpPr>
          <p:nvPr/>
        </p:nvSpPr>
        <p:spPr bwMode="auto">
          <a:xfrm>
            <a:off x="7032625" y="4437064"/>
            <a:ext cx="1728788" cy="1368425"/>
          </a:xfrm>
          <a:prstGeom prst="cube">
            <a:avLst>
              <a:gd name="adj" fmla="val 34685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2101" name="AutoShape 8"/>
          <p:cNvSpPr>
            <a:spLocks noChangeArrowheads="1"/>
          </p:cNvSpPr>
          <p:nvPr/>
        </p:nvSpPr>
        <p:spPr bwMode="auto">
          <a:xfrm>
            <a:off x="7608888" y="4005263"/>
            <a:ext cx="576262" cy="792162"/>
          </a:xfrm>
          <a:prstGeom prst="can">
            <a:avLst>
              <a:gd name="adj" fmla="val 34366"/>
            </a:avLst>
          </a:prstGeom>
          <a:solidFill>
            <a:srgbClr val="E3855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7339" name="AutoShape 11"/>
          <p:cNvSpPr>
            <a:spLocks noChangeArrowheads="1"/>
          </p:cNvSpPr>
          <p:nvPr/>
        </p:nvSpPr>
        <p:spPr bwMode="auto">
          <a:xfrm rot="-5532125">
            <a:off x="2316163" y="5842001"/>
            <a:ext cx="360363" cy="5762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2103" name="Line 12"/>
          <p:cNvSpPr>
            <a:spLocks noChangeShapeType="1"/>
          </p:cNvSpPr>
          <p:nvPr/>
        </p:nvSpPr>
        <p:spPr bwMode="auto">
          <a:xfrm flipV="1">
            <a:off x="5951538" y="306863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2104" name="Line 13"/>
          <p:cNvSpPr>
            <a:spLocks noChangeShapeType="1"/>
          </p:cNvSpPr>
          <p:nvPr/>
        </p:nvSpPr>
        <p:spPr bwMode="auto">
          <a:xfrm flipH="1">
            <a:off x="4151314" y="5300664"/>
            <a:ext cx="1800225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7346" name="Text Box 18"/>
          <p:cNvSpPr txBox="1">
            <a:spLocks noChangeArrowheads="1"/>
          </p:cNvSpPr>
          <p:nvPr/>
        </p:nvSpPr>
        <p:spPr bwMode="auto">
          <a:xfrm>
            <a:off x="2690814" y="6397626"/>
            <a:ext cx="54244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Перенос камеры в заданную точку пространства</a:t>
            </a:r>
          </a:p>
        </p:txBody>
      </p:sp>
      <p:sp>
        <p:nvSpPr>
          <p:cNvPr id="227347" name="Text Box 19"/>
          <p:cNvSpPr txBox="1">
            <a:spLocks noChangeArrowheads="1"/>
          </p:cNvSpPr>
          <p:nvPr/>
        </p:nvSpPr>
        <p:spPr bwMode="auto">
          <a:xfrm>
            <a:off x="4440239" y="2349501"/>
            <a:ext cx="5622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Ориентирование камеры в заданном направлении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23699E-6 L 0.16545 -0.44578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0" y="-2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680000">
                                      <p:cBhvr>
                                        <p:cTn id="24" dur="20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9" grpId="0" animBg="1"/>
      <p:bldP spid="227339" grpId="1" animBg="1"/>
      <p:bldP spid="227346" grpId="0"/>
      <p:bldP spid="227346" grpId="1"/>
      <p:bldP spid="2273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Левосторонняя система координат</a:t>
            </a:r>
          </a:p>
        </p:txBody>
      </p:sp>
      <p:pic>
        <p:nvPicPr>
          <p:cNvPr id="60419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75051" y="1773238"/>
            <a:ext cx="4791075" cy="4868862"/>
          </a:xfrm>
          <a:noFill/>
        </p:spPr>
      </p:pic>
      <p:sp>
        <p:nvSpPr>
          <p:cNvPr id="60420" name="Text Box 7"/>
          <p:cNvSpPr txBox="1">
            <a:spLocks noChangeArrowheads="1"/>
          </p:cNvSpPr>
          <p:nvPr/>
        </p:nvSpPr>
        <p:spPr bwMode="auto">
          <a:xfrm>
            <a:off x="5951539" y="1844675"/>
            <a:ext cx="43402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Часто применяется при работе с системами просмотра и виртуальными «камерами»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A783F8-79F1-4320-8379-2B74E7279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37" y="4077072"/>
            <a:ext cx="2250352" cy="2204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99" name="Line 23"/>
          <p:cNvSpPr>
            <a:spLocks noChangeShapeType="1"/>
          </p:cNvSpPr>
          <p:nvPr/>
        </p:nvSpPr>
        <p:spPr bwMode="auto">
          <a:xfrm flipH="1" flipV="1">
            <a:off x="3575051" y="5634038"/>
            <a:ext cx="30956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91" name="Line 15"/>
          <p:cNvSpPr>
            <a:spLocks noChangeShapeType="1"/>
          </p:cNvSpPr>
          <p:nvPr/>
        </p:nvSpPr>
        <p:spPr bwMode="auto">
          <a:xfrm flipH="1" flipV="1">
            <a:off x="5807075" y="3959226"/>
            <a:ext cx="0" cy="13858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92" name="Line 16"/>
          <p:cNvSpPr>
            <a:spLocks noChangeShapeType="1"/>
          </p:cNvSpPr>
          <p:nvPr/>
        </p:nvSpPr>
        <p:spPr bwMode="auto">
          <a:xfrm flipH="1">
            <a:off x="4654551" y="5345113"/>
            <a:ext cx="1152525" cy="7921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93" name="Line 17"/>
          <p:cNvSpPr>
            <a:spLocks noChangeShapeType="1"/>
          </p:cNvSpPr>
          <p:nvPr/>
        </p:nvSpPr>
        <p:spPr bwMode="auto">
          <a:xfrm>
            <a:off x="5807076" y="5345113"/>
            <a:ext cx="1368425" cy="576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3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координат, связанная с камерой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 камеры имеет начало, расположенное в точке глаза и три координатные оси</a:t>
            </a:r>
            <a:r>
              <a:rPr lang="en-US"/>
              <a:t>: </a:t>
            </a:r>
            <a:r>
              <a:rPr lang="en-US" b="1"/>
              <a:t>u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/>
              <a:t>, </a:t>
            </a:r>
            <a:r>
              <a:rPr lang="en-US" b="1"/>
              <a:t>n</a:t>
            </a:r>
            <a:endParaRPr lang="ru-RU" b="1"/>
          </a:p>
        </p:txBody>
      </p:sp>
      <p:sp>
        <p:nvSpPr>
          <p:cNvPr id="229382" name="Line 6"/>
          <p:cNvSpPr>
            <a:spLocks noChangeShapeType="1"/>
          </p:cNvSpPr>
          <p:nvPr/>
        </p:nvSpPr>
        <p:spPr bwMode="auto">
          <a:xfrm flipH="1">
            <a:off x="1703388" y="5634038"/>
            <a:ext cx="4286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3" name="Line 7"/>
          <p:cNvSpPr>
            <a:spLocks noChangeShapeType="1"/>
          </p:cNvSpPr>
          <p:nvPr/>
        </p:nvSpPr>
        <p:spPr bwMode="auto">
          <a:xfrm flipV="1">
            <a:off x="3575050" y="4194176"/>
            <a:ext cx="0" cy="1439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4" name="Line 8"/>
          <p:cNvSpPr>
            <a:spLocks noChangeShapeType="1"/>
          </p:cNvSpPr>
          <p:nvPr/>
        </p:nvSpPr>
        <p:spPr bwMode="auto">
          <a:xfrm flipH="1">
            <a:off x="2351088" y="5634038"/>
            <a:ext cx="1223962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5" name="Text Box 9"/>
          <p:cNvSpPr txBox="1">
            <a:spLocks noChangeArrowheads="1"/>
          </p:cNvSpPr>
          <p:nvPr/>
        </p:nvSpPr>
        <p:spPr bwMode="auto">
          <a:xfrm>
            <a:off x="1754188" y="5072063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</a:t>
            </a:r>
            <a:endParaRPr lang="ru-RU" b="1"/>
          </a:p>
        </p:txBody>
      </p:sp>
      <p:sp>
        <p:nvSpPr>
          <p:cNvPr id="229386" name="Text Box 10"/>
          <p:cNvSpPr txBox="1">
            <a:spLocks noChangeArrowheads="1"/>
          </p:cNvSpPr>
          <p:nvPr/>
        </p:nvSpPr>
        <p:spPr bwMode="auto">
          <a:xfrm>
            <a:off x="2638425" y="6353176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</a:t>
            </a:r>
            <a:endParaRPr lang="ru-RU" b="1"/>
          </a:p>
        </p:txBody>
      </p:sp>
      <p:sp>
        <p:nvSpPr>
          <p:cNvPr id="229387" name="Text Box 11"/>
          <p:cNvSpPr txBox="1">
            <a:spLocks noChangeArrowheads="1"/>
          </p:cNvSpPr>
          <p:nvPr/>
        </p:nvSpPr>
        <p:spPr bwMode="auto">
          <a:xfrm>
            <a:off x="3646488" y="40497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29394" name="Text Box 18"/>
          <p:cNvSpPr txBox="1">
            <a:spLocks noChangeArrowheads="1"/>
          </p:cNvSpPr>
          <p:nvPr/>
        </p:nvSpPr>
        <p:spPr bwMode="auto">
          <a:xfrm>
            <a:off x="4706938" y="5937251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z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5" name="Text Box 19"/>
          <p:cNvSpPr txBox="1">
            <a:spLocks noChangeArrowheads="1"/>
          </p:cNvSpPr>
          <p:nvPr/>
        </p:nvSpPr>
        <p:spPr bwMode="auto">
          <a:xfrm>
            <a:off x="7104063" y="5705476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6" name="Text Box 20"/>
          <p:cNvSpPr txBox="1">
            <a:spLocks noChangeArrowheads="1"/>
          </p:cNvSpPr>
          <p:nvPr/>
        </p:nvSpPr>
        <p:spPr bwMode="auto">
          <a:xfrm>
            <a:off x="5519738" y="38338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y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7" name="Freeform 21"/>
          <p:cNvSpPr>
            <a:spLocks/>
          </p:cNvSpPr>
          <p:nvPr/>
        </p:nvSpPr>
        <p:spPr bwMode="auto">
          <a:xfrm>
            <a:off x="3582989" y="5419725"/>
            <a:ext cx="1717675" cy="1435100"/>
          </a:xfrm>
          <a:custGeom>
            <a:avLst/>
            <a:gdLst>
              <a:gd name="T0" fmla="*/ 2147483647 w 1082"/>
              <a:gd name="T1" fmla="*/ 2147483647 h 904"/>
              <a:gd name="T2" fmla="*/ 2147483647 w 1082"/>
              <a:gd name="T3" fmla="*/ 0 h 904"/>
              <a:gd name="T4" fmla="*/ 0 w 1082"/>
              <a:gd name="T5" fmla="*/ 332660634 h 904"/>
              <a:gd name="T6" fmla="*/ 2147483647 w 1082"/>
              <a:gd name="T7" fmla="*/ 2147483647 h 904"/>
              <a:gd name="T8" fmla="*/ 0 60000 65536"/>
              <a:gd name="T9" fmla="*/ 0 60000 65536"/>
              <a:gd name="T10" fmla="*/ 0 60000 65536"/>
              <a:gd name="T11" fmla="*/ 0 60000 65536"/>
              <a:gd name="T12" fmla="*/ 0 w 1082"/>
              <a:gd name="T13" fmla="*/ 0 h 904"/>
              <a:gd name="T14" fmla="*/ 1082 w 1082"/>
              <a:gd name="T15" fmla="*/ 904 h 9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" h="904">
                <a:moveTo>
                  <a:pt x="1082" y="904"/>
                </a:moveTo>
                <a:lnTo>
                  <a:pt x="1082" y="0"/>
                </a:lnTo>
                <a:lnTo>
                  <a:pt x="0" y="132"/>
                </a:lnTo>
                <a:lnTo>
                  <a:pt x="1082" y="90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98" name="Freeform 22"/>
          <p:cNvSpPr>
            <a:spLocks/>
          </p:cNvSpPr>
          <p:nvPr/>
        </p:nvSpPr>
        <p:spPr bwMode="auto">
          <a:xfrm>
            <a:off x="3579813" y="4410076"/>
            <a:ext cx="3092450" cy="1216025"/>
          </a:xfrm>
          <a:custGeom>
            <a:avLst/>
            <a:gdLst>
              <a:gd name="T0" fmla="*/ 2147483647 w 1948"/>
              <a:gd name="T1" fmla="*/ 1602819261 h 766"/>
              <a:gd name="T2" fmla="*/ 2147483647 w 1948"/>
              <a:gd name="T3" fmla="*/ 0 h 766"/>
              <a:gd name="T4" fmla="*/ 0 w 1948"/>
              <a:gd name="T5" fmla="*/ 1930439866 h 766"/>
              <a:gd name="T6" fmla="*/ 2147483647 w 1948"/>
              <a:gd name="T7" fmla="*/ 1602819261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1948"/>
              <a:gd name="T13" fmla="*/ 0 h 766"/>
              <a:gd name="T14" fmla="*/ 1948 w 1948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8" h="766">
                <a:moveTo>
                  <a:pt x="1084" y="636"/>
                </a:moveTo>
                <a:lnTo>
                  <a:pt x="1948" y="0"/>
                </a:lnTo>
                <a:lnTo>
                  <a:pt x="0" y="766"/>
                </a:lnTo>
                <a:lnTo>
                  <a:pt x="1084" y="636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80" name="AutoShape 4"/>
          <p:cNvSpPr>
            <a:spLocks noChangeArrowheads="1"/>
          </p:cNvSpPr>
          <p:nvPr/>
        </p:nvSpPr>
        <p:spPr bwMode="auto">
          <a:xfrm rot="16200000" flipH="1">
            <a:off x="4764089" y="4949826"/>
            <a:ext cx="2447925" cy="1368425"/>
          </a:xfrm>
          <a:prstGeom prst="parallelogram">
            <a:avLst>
              <a:gd name="adj" fmla="val 74006"/>
            </a:avLst>
          </a:prstGeom>
          <a:solidFill>
            <a:srgbClr val="D3D6E5">
              <a:alpha val="6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1" name="Line 25"/>
          <p:cNvSpPr>
            <a:spLocks noChangeShapeType="1"/>
          </p:cNvSpPr>
          <p:nvPr/>
        </p:nvSpPr>
        <p:spPr bwMode="auto">
          <a:xfrm flipH="1">
            <a:off x="5986463" y="5634038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402" name="Oval 26"/>
          <p:cNvSpPr>
            <a:spLocks noChangeArrowheads="1"/>
          </p:cNvSpPr>
          <p:nvPr/>
        </p:nvSpPr>
        <p:spPr bwMode="auto">
          <a:xfrm>
            <a:off x="3503614" y="5561014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3" name="Text Box 27"/>
          <p:cNvSpPr txBox="1">
            <a:spLocks noChangeArrowheads="1"/>
          </p:cNvSpPr>
          <p:nvPr/>
        </p:nvSpPr>
        <p:spPr bwMode="auto">
          <a:xfrm>
            <a:off x="1990725" y="4481513"/>
            <a:ext cx="67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29404" name="Arc 28"/>
          <p:cNvSpPr>
            <a:spLocks/>
          </p:cNvSpPr>
          <p:nvPr/>
        </p:nvSpPr>
        <p:spPr bwMode="auto">
          <a:xfrm flipV="1">
            <a:off x="2638426" y="4121151"/>
            <a:ext cx="1223963" cy="1439863"/>
          </a:xfrm>
          <a:custGeom>
            <a:avLst/>
            <a:gdLst>
              <a:gd name="T0" fmla="*/ 0 w 18611"/>
              <a:gd name="T1" fmla="*/ 2147483647 h 20754"/>
              <a:gd name="T2" fmla="*/ 2147483647 w 18611"/>
              <a:gd name="T3" fmla="*/ 0 h 20754"/>
              <a:gd name="T4" fmla="*/ 2147483647 w 18611"/>
              <a:gd name="T5" fmla="*/ 2147483647 h 20754"/>
              <a:gd name="T6" fmla="*/ 0 60000 65536"/>
              <a:gd name="T7" fmla="*/ 0 60000 65536"/>
              <a:gd name="T8" fmla="*/ 0 60000 65536"/>
              <a:gd name="T9" fmla="*/ 0 w 18611"/>
              <a:gd name="T10" fmla="*/ 0 h 20754"/>
              <a:gd name="T11" fmla="*/ 18611 w 18611"/>
              <a:gd name="T12" fmla="*/ 20754 h 207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11" h="20754" fill="none" extrusionOk="0">
                <a:moveTo>
                  <a:pt x="-1" y="9790"/>
                </a:moveTo>
                <a:cubicBezTo>
                  <a:pt x="2802" y="5033"/>
                  <a:pt x="7320" y="1529"/>
                  <a:pt x="12625" y="-1"/>
                </a:cubicBezTo>
              </a:path>
              <a:path w="18611" h="20754" stroke="0" extrusionOk="0">
                <a:moveTo>
                  <a:pt x="-1" y="9790"/>
                </a:moveTo>
                <a:cubicBezTo>
                  <a:pt x="2802" y="5033"/>
                  <a:pt x="7320" y="1529"/>
                  <a:pt x="12625" y="-1"/>
                </a:cubicBezTo>
                <a:lnTo>
                  <a:pt x="18611" y="20754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6" name="Text Box 30"/>
          <p:cNvSpPr txBox="1">
            <a:spLocks noChangeArrowheads="1"/>
          </p:cNvSpPr>
          <p:nvPr/>
        </p:nvSpPr>
        <p:spPr bwMode="auto">
          <a:xfrm>
            <a:off x="7608888" y="3949700"/>
            <a:ext cx="3059112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Ось </a:t>
            </a:r>
            <a:r>
              <a:rPr lang="en-US" b="1"/>
              <a:t>n</a:t>
            </a:r>
            <a:r>
              <a:rPr lang="en-US"/>
              <a:t> </a:t>
            </a:r>
            <a:r>
              <a:rPr lang="ru-RU"/>
              <a:t>направлена вдоль оси камеры по направлению к наблюдателю</a:t>
            </a:r>
          </a:p>
          <a:p>
            <a:r>
              <a:rPr lang="ru-RU"/>
              <a:t>Ось </a:t>
            </a:r>
            <a:r>
              <a:rPr lang="en-US" b="1"/>
              <a:t>u</a:t>
            </a:r>
            <a:r>
              <a:rPr lang="en-US"/>
              <a:t> </a:t>
            </a:r>
            <a:r>
              <a:rPr lang="ru-RU"/>
              <a:t>совпадает с направлением</a:t>
            </a:r>
            <a:r>
              <a:rPr lang="en-US"/>
              <a:t> </a:t>
            </a:r>
            <a:r>
              <a:rPr lang="ru-RU"/>
              <a:t>«вправо»</a:t>
            </a:r>
          </a:p>
          <a:p>
            <a:r>
              <a:rPr lang="ru-RU"/>
              <a:t>Ось </a:t>
            </a:r>
            <a:r>
              <a:rPr lang="en-US" b="1"/>
              <a:t>v</a:t>
            </a:r>
            <a:r>
              <a:rPr lang="en-US"/>
              <a:t> – </a:t>
            </a:r>
            <a:r>
              <a:rPr lang="ru-RU"/>
              <a:t>«вверх»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2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2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2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2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2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2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2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2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2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2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2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2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2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2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9" grpId="0" animBg="1"/>
      <p:bldP spid="229391" grpId="0" animBg="1"/>
      <p:bldP spid="229392" grpId="0" animBg="1"/>
      <p:bldP spid="229393" grpId="0" animBg="1"/>
      <p:bldP spid="229379" grpId="0" build="p"/>
      <p:bldP spid="229382" grpId="0" animBg="1"/>
      <p:bldP spid="229383" grpId="0" animBg="1"/>
      <p:bldP spid="229384" grpId="0" animBg="1"/>
      <p:bldP spid="229385" grpId="0"/>
      <p:bldP spid="229386" grpId="0"/>
      <p:bldP spid="229387" grpId="0"/>
      <p:bldP spid="229394" grpId="0"/>
      <p:bldP spid="229395" grpId="0"/>
      <p:bldP spid="229396" grpId="0"/>
      <p:bldP spid="229397" grpId="0" animBg="1"/>
      <p:bldP spid="229398" grpId="0" animBg="1"/>
      <p:bldP spid="229380" grpId="0" animBg="1"/>
      <p:bldP spid="229401" grpId="0" animBg="1"/>
      <p:bldP spid="229402" grpId="0" animBg="1"/>
      <p:bldP spid="229403" grpId="0"/>
      <p:bldP spid="229404" grpId="0" animBg="1"/>
      <p:bldP spid="229406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08" name="Line 108"/>
          <p:cNvSpPr>
            <a:spLocks noChangeShapeType="1"/>
          </p:cNvSpPr>
          <p:nvPr/>
        </p:nvSpPr>
        <p:spPr bwMode="auto">
          <a:xfrm>
            <a:off x="4989514" y="5932488"/>
            <a:ext cx="2359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Свободное ориентирование камеры в пространстве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b="1" dirty="0"/>
              <a:t>Задание ориентации камеры в авиационных терминах</a:t>
            </a:r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Курс</a:t>
            </a:r>
            <a:r>
              <a:rPr lang="ru-RU" dirty="0"/>
              <a:t> (</a:t>
            </a:r>
            <a:r>
              <a:rPr lang="en-US" dirty="0"/>
              <a:t>heading) – </a:t>
            </a:r>
            <a:r>
              <a:rPr lang="ru-RU" dirty="0"/>
              <a:t>управление направлением «взгляда» камеры (ось </a:t>
            </a:r>
            <a:r>
              <a:rPr lang="en-US" b="1" dirty="0"/>
              <a:t>n</a:t>
            </a:r>
            <a:r>
              <a:rPr lang="en-US" dirty="0"/>
              <a:t>)</a:t>
            </a:r>
            <a:endParaRPr lang="ru-RU" dirty="0"/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Тангаж</a:t>
            </a:r>
            <a:r>
              <a:rPr lang="ru-RU" dirty="0"/>
              <a:t> (</a:t>
            </a:r>
            <a:r>
              <a:rPr lang="en-US" dirty="0"/>
              <a:t>pitch) – </a:t>
            </a:r>
            <a:r>
              <a:rPr lang="ru-RU" dirty="0"/>
              <a:t>управление креном камеры (вращение вдоль курса камеры)</a:t>
            </a:r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Рысканье</a:t>
            </a:r>
            <a:r>
              <a:rPr lang="ru-RU" dirty="0"/>
              <a:t> (</a:t>
            </a:r>
            <a:r>
              <a:rPr lang="en-US" dirty="0"/>
              <a:t>yaw) – </a:t>
            </a:r>
            <a:r>
              <a:rPr lang="ru-RU" dirty="0"/>
              <a:t>отклонение от курса (вращение вокруг вертикальной оси)</a:t>
            </a:r>
          </a:p>
        </p:txBody>
      </p:sp>
      <p:sp>
        <p:nvSpPr>
          <p:cNvPr id="230493" name="Line 93"/>
          <p:cNvSpPr>
            <a:spLocks noChangeShapeType="1"/>
          </p:cNvSpPr>
          <p:nvPr/>
        </p:nvSpPr>
        <p:spPr bwMode="auto">
          <a:xfrm>
            <a:off x="4757739" y="5932488"/>
            <a:ext cx="134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4943476" y="5053014"/>
            <a:ext cx="2405063" cy="1804987"/>
            <a:chOff x="1429" y="2160"/>
            <a:chExt cx="2358" cy="1769"/>
          </a:xfrm>
        </p:grpSpPr>
        <p:grpSp>
          <p:nvGrpSpPr>
            <p:cNvPr id="134183" name="Group 95"/>
            <p:cNvGrpSpPr>
              <a:grpSpLocks/>
            </p:cNvGrpSpPr>
            <p:nvPr/>
          </p:nvGrpSpPr>
          <p:grpSpPr bwMode="auto">
            <a:xfrm>
              <a:off x="1429" y="2160"/>
              <a:ext cx="2358" cy="1175"/>
              <a:chOff x="1429" y="2160"/>
              <a:chExt cx="2358" cy="1175"/>
            </a:xfrm>
          </p:grpSpPr>
          <p:sp>
            <p:nvSpPr>
              <p:cNvPr id="134185" name="Line 96"/>
              <p:cNvSpPr>
                <a:spLocks noChangeShapeType="1"/>
              </p:cNvSpPr>
              <p:nvPr/>
            </p:nvSpPr>
            <p:spPr bwMode="auto">
              <a:xfrm flipH="1">
                <a:off x="1429" y="3022"/>
                <a:ext cx="23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34186" name="Group 97"/>
              <p:cNvGrpSpPr>
                <a:grpSpLocks/>
              </p:cNvGrpSpPr>
              <p:nvPr/>
            </p:nvGrpSpPr>
            <p:grpSpPr bwMode="auto">
              <a:xfrm>
                <a:off x="1701" y="2523"/>
                <a:ext cx="1769" cy="771"/>
                <a:chOff x="1474" y="1979"/>
                <a:chExt cx="1769" cy="771"/>
              </a:xfrm>
            </p:grpSpPr>
            <p:sp>
              <p:nvSpPr>
                <p:cNvPr id="134190" name="Line 98"/>
                <p:cNvSpPr>
                  <a:spLocks noChangeShapeType="1"/>
                </p:cNvSpPr>
                <p:nvPr/>
              </p:nvSpPr>
              <p:spPr bwMode="auto">
                <a:xfrm>
                  <a:off x="1973" y="2341"/>
                  <a:ext cx="77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4191" name="Line 99"/>
                <p:cNvSpPr>
                  <a:spLocks noChangeShapeType="1"/>
                </p:cNvSpPr>
                <p:nvPr/>
              </p:nvSpPr>
              <p:spPr bwMode="auto">
                <a:xfrm>
                  <a:off x="1474" y="2478"/>
                  <a:ext cx="176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4192" name="Oval 100"/>
                <p:cNvSpPr>
                  <a:spLocks noChangeArrowheads="1"/>
                </p:cNvSpPr>
                <p:nvPr/>
              </p:nvSpPr>
              <p:spPr bwMode="auto">
                <a:xfrm>
                  <a:off x="2290" y="2205"/>
                  <a:ext cx="136" cy="136"/>
                </a:xfrm>
                <a:prstGeom prst="ellipse">
                  <a:avLst/>
                </a:prstGeom>
                <a:solidFill>
                  <a:srgbClr val="E4E9E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3" name="Oval 101"/>
                <p:cNvSpPr>
                  <a:spLocks noChangeArrowheads="1"/>
                </p:cNvSpPr>
                <p:nvPr/>
              </p:nvSpPr>
              <p:spPr bwMode="auto">
                <a:xfrm>
                  <a:off x="2200" y="2296"/>
                  <a:ext cx="318" cy="454"/>
                </a:xfrm>
                <a:prstGeom prst="ellipse">
                  <a:avLst/>
                </a:prstGeom>
                <a:solidFill>
                  <a:srgbClr val="D3D6E5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4" name="Oval 102"/>
                <p:cNvSpPr>
                  <a:spLocks noChangeArrowheads="1"/>
                </p:cNvSpPr>
                <p:nvPr/>
              </p:nvSpPr>
              <p:spPr bwMode="auto">
                <a:xfrm>
                  <a:off x="2290" y="2432"/>
                  <a:ext cx="136" cy="136"/>
                </a:xfrm>
                <a:prstGeom prst="ellipse">
                  <a:avLst/>
                </a:prstGeom>
                <a:solidFill>
                  <a:srgbClr val="A6B7C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5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2357" y="1979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34187" name="Line 104"/>
              <p:cNvSpPr>
                <a:spLocks noChangeShapeType="1"/>
              </p:cNvSpPr>
              <p:nvPr/>
            </p:nvSpPr>
            <p:spPr bwMode="auto">
              <a:xfrm flipV="1">
                <a:off x="2585" y="2179"/>
                <a:ext cx="0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88" name="Text Box 105"/>
              <p:cNvSpPr txBox="1">
                <a:spLocks noChangeArrowheads="1"/>
              </p:cNvSpPr>
              <p:nvPr/>
            </p:nvSpPr>
            <p:spPr bwMode="auto">
              <a:xfrm>
                <a:off x="2562" y="2160"/>
                <a:ext cx="31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v</a:t>
                </a:r>
                <a:endParaRPr lang="ru-RU" b="1"/>
              </a:p>
            </p:txBody>
          </p:sp>
          <p:sp>
            <p:nvSpPr>
              <p:cNvPr id="134189" name="Text Box 106"/>
              <p:cNvSpPr txBox="1">
                <a:spLocks noChangeArrowheads="1"/>
              </p:cNvSpPr>
              <p:nvPr/>
            </p:nvSpPr>
            <p:spPr bwMode="auto">
              <a:xfrm>
                <a:off x="1473" y="2976"/>
                <a:ext cx="323" cy="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u</a:t>
                </a:r>
                <a:endParaRPr lang="ru-RU" b="1"/>
              </a:p>
            </p:txBody>
          </p:sp>
        </p:grpSp>
        <p:sp>
          <p:nvSpPr>
            <p:cNvPr id="134184" name="Rectangle 107"/>
            <p:cNvSpPr>
              <a:spLocks noChangeArrowheads="1"/>
            </p:cNvSpPr>
            <p:nvPr/>
          </p:nvSpPr>
          <p:spPr bwMode="auto">
            <a:xfrm>
              <a:off x="1429" y="2160"/>
              <a:ext cx="2358" cy="1769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30509" name="Arc 109"/>
          <p:cNvSpPr>
            <a:spLocks/>
          </p:cNvSpPr>
          <p:nvPr/>
        </p:nvSpPr>
        <p:spPr bwMode="auto">
          <a:xfrm flipH="1" flipV="1">
            <a:off x="5591175" y="5934075"/>
            <a:ext cx="509588" cy="254000"/>
          </a:xfrm>
          <a:custGeom>
            <a:avLst/>
            <a:gdLst>
              <a:gd name="T0" fmla="*/ 245968885 w 21600"/>
              <a:gd name="T1" fmla="*/ 0 h 10754"/>
              <a:gd name="T2" fmla="*/ 283628557 w 21600"/>
              <a:gd name="T3" fmla="*/ 141697039 h 10754"/>
              <a:gd name="T4" fmla="*/ 0 w 21600"/>
              <a:gd name="T5" fmla="*/ 141697039 h 10754"/>
              <a:gd name="T6" fmla="*/ 0 60000 65536"/>
              <a:gd name="T7" fmla="*/ 0 60000 65536"/>
              <a:gd name="T8" fmla="*/ 0 60000 65536"/>
              <a:gd name="T9" fmla="*/ 0 w 21600"/>
              <a:gd name="T10" fmla="*/ 0 h 10754"/>
              <a:gd name="T11" fmla="*/ 21600 w 21600"/>
              <a:gd name="T12" fmla="*/ 10754 h 107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0754" fill="none" extrusionOk="0">
                <a:moveTo>
                  <a:pt x="18732" y="-1"/>
                </a:moveTo>
                <a:cubicBezTo>
                  <a:pt x="20611" y="3272"/>
                  <a:pt x="21600" y="6980"/>
                  <a:pt x="21600" y="10754"/>
                </a:cubicBezTo>
              </a:path>
              <a:path w="21600" h="10754" stroke="0" extrusionOk="0">
                <a:moveTo>
                  <a:pt x="18732" y="-1"/>
                </a:moveTo>
                <a:cubicBezTo>
                  <a:pt x="20611" y="3272"/>
                  <a:pt x="21600" y="6980"/>
                  <a:pt x="21600" y="10754"/>
                </a:cubicBezTo>
                <a:lnTo>
                  <a:pt x="0" y="1075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0511" name="Line 111"/>
          <p:cNvSpPr>
            <a:spLocks noChangeShapeType="1"/>
          </p:cNvSpPr>
          <p:nvPr/>
        </p:nvSpPr>
        <p:spPr bwMode="auto">
          <a:xfrm>
            <a:off x="2767013" y="5945188"/>
            <a:ext cx="1960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5" name="Group 112"/>
          <p:cNvGrpSpPr>
            <a:grpSpLocks/>
          </p:cNvGrpSpPr>
          <p:nvPr/>
        </p:nvGrpSpPr>
        <p:grpSpPr bwMode="auto">
          <a:xfrm>
            <a:off x="1703389" y="5229225"/>
            <a:ext cx="2492375" cy="1430338"/>
            <a:chOff x="2018" y="2387"/>
            <a:chExt cx="2767" cy="1587"/>
          </a:xfrm>
        </p:grpSpPr>
        <p:grpSp>
          <p:nvGrpSpPr>
            <p:cNvPr id="134173" name="Group 113"/>
            <p:cNvGrpSpPr>
              <a:grpSpLocks/>
            </p:cNvGrpSpPr>
            <p:nvPr/>
          </p:nvGrpSpPr>
          <p:grpSpPr bwMode="auto">
            <a:xfrm>
              <a:off x="2018" y="2704"/>
              <a:ext cx="2767" cy="916"/>
              <a:chOff x="2018" y="2704"/>
              <a:chExt cx="2767" cy="916"/>
            </a:xfrm>
          </p:grpSpPr>
          <p:sp>
            <p:nvSpPr>
              <p:cNvPr id="134175" name="Line 114"/>
              <p:cNvSpPr>
                <a:spLocks noChangeShapeType="1"/>
              </p:cNvSpPr>
              <p:nvPr/>
            </p:nvSpPr>
            <p:spPr bwMode="auto">
              <a:xfrm flipH="1" flipV="1">
                <a:off x="2018" y="3182"/>
                <a:ext cx="276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76" name="AutoShape 115"/>
              <p:cNvSpPr>
                <a:spLocks noChangeArrowheads="1"/>
              </p:cNvSpPr>
              <p:nvPr/>
            </p:nvSpPr>
            <p:spPr bwMode="auto">
              <a:xfrm flipV="1">
                <a:off x="2479" y="2704"/>
                <a:ext cx="271" cy="5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348 w 21600"/>
                  <a:gd name="T13" fmla="*/ 3369 h 21600"/>
                  <a:gd name="T14" fmla="*/ 18252 w 21600"/>
                  <a:gd name="T15" fmla="*/ 182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099" y="21600"/>
                    </a:lnTo>
                    <a:lnTo>
                      <a:pt x="185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1CDD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7" name="Oval 116"/>
              <p:cNvSpPr>
                <a:spLocks noChangeArrowheads="1"/>
              </p:cNvSpPr>
              <p:nvPr/>
            </p:nvSpPr>
            <p:spPr bwMode="auto">
              <a:xfrm>
                <a:off x="3809" y="2977"/>
                <a:ext cx="379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8" name="Oval 117"/>
              <p:cNvSpPr>
                <a:spLocks noChangeArrowheads="1"/>
              </p:cNvSpPr>
              <p:nvPr/>
            </p:nvSpPr>
            <p:spPr bwMode="auto">
              <a:xfrm>
                <a:off x="2561" y="3067"/>
                <a:ext cx="1980" cy="227"/>
              </a:xfrm>
              <a:prstGeom prst="ellipse">
                <a:avLst/>
              </a:prstGeom>
              <a:solidFill>
                <a:srgbClr val="A6B7C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9" name="Oval 118"/>
              <p:cNvSpPr>
                <a:spLocks noChangeArrowheads="1"/>
              </p:cNvSpPr>
              <p:nvPr/>
            </p:nvSpPr>
            <p:spPr bwMode="auto">
              <a:xfrm>
                <a:off x="3049" y="3158"/>
                <a:ext cx="1058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0" name="Oval 119"/>
              <p:cNvSpPr>
                <a:spLocks noChangeArrowheads="1"/>
              </p:cNvSpPr>
              <p:nvPr/>
            </p:nvSpPr>
            <p:spPr bwMode="auto">
              <a:xfrm>
                <a:off x="2398" y="3113"/>
                <a:ext cx="407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1" name="Oval 120"/>
              <p:cNvSpPr>
                <a:spLocks noChangeArrowheads="1"/>
              </p:cNvSpPr>
              <p:nvPr/>
            </p:nvSpPr>
            <p:spPr bwMode="auto">
              <a:xfrm>
                <a:off x="4514" y="2886"/>
                <a:ext cx="54" cy="544"/>
              </a:xfrm>
              <a:prstGeom prst="ellipse">
                <a:avLst/>
              </a:prstGeom>
              <a:solidFill>
                <a:srgbClr val="E4E9E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2" name="Text Box 121"/>
              <p:cNvSpPr txBox="1">
                <a:spLocks noChangeArrowheads="1"/>
              </p:cNvSpPr>
              <p:nvPr/>
            </p:nvSpPr>
            <p:spPr bwMode="auto">
              <a:xfrm>
                <a:off x="2051" y="3213"/>
                <a:ext cx="367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n</a:t>
                </a:r>
                <a:endParaRPr lang="ru-RU" b="1"/>
              </a:p>
            </p:txBody>
          </p:sp>
        </p:grpSp>
        <p:sp>
          <p:nvSpPr>
            <p:cNvPr id="134174" name="Rectangle 122"/>
            <p:cNvSpPr>
              <a:spLocks noChangeArrowheads="1"/>
            </p:cNvSpPr>
            <p:nvPr/>
          </p:nvSpPr>
          <p:spPr bwMode="auto">
            <a:xfrm>
              <a:off x="2018" y="2387"/>
              <a:ext cx="2767" cy="1587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30523" name="Arc 123"/>
          <p:cNvSpPr>
            <a:spLocks/>
          </p:cNvSpPr>
          <p:nvPr/>
        </p:nvSpPr>
        <p:spPr bwMode="auto">
          <a:xfrm>
            <a:off x="3419476" y="5391150"/>
            <a:ext cx="735013" cy="552450"/>
          </a:xfrm>
          <a:custGeom>
            <a:avLst/>
            <a:gdLst>
              <a:gd name="T0" fmla="*/ 561563749 w 21600"/>
              <a:gd name="T1" fmla="*/ 0 h 16231"/>
              <a:gd name="T2" fmla="*/ 851093840 w 21600"/>
              <a:gd name="T3" fmla="*/ 640012439 h 16231"/>
              <a:gd name="T4" fmla="*/ 0 w 21600"/>
              <a:gd name="T5" fmla="*/ 640012439 h 16231"/>
              <a:gd name="T6" fmla="*/ 0 60000 65536"/>
              <a:gd name="T7" fmla="*/ 0 60000 65536"/>
              <a:gd name="T8" fmla="*/ 0 60000 65536"/>
              <a:gd name="T9" fmla="*/ 0 w 21600"/>
              <a:gd name="T10" fmla="*/ 0 h 16231"/>
              <a:gd name="T11" fmla="*/ 21600 w 21600"/>
              <a:gd name="T12" fmla="*/ 16231 h 162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6231" fill="none" extrusionOk="0">
                <a:moveTo>
                  <a:pt x="14251" y="0"/>
                </a:moveTo>
                <a:cubicBezTo>
                  <a:pt x="18922" y="4101"/>
                  <a:pt x="21600" y="10015"/>
                  <a:pt x="21600" y="16231"/>
                </a:cubicBezTo>
              </a:path>
              <a:path w="21600" h="16231" stroke="0" extrusionOk="0">
                <a:moveTo>
                  <a:pt x="14251" y="0"/>
                </a:moveTo>
                <a:cubicBezTo>
                  <a:pt x="18922" y="4101"/>
                  <a:pt x="21600" y="10015"/>
                  <a:pt x="21600" y="16231"/>
                </a:cubicBezTo>
                <a:lnTo>
                  <a:pt x="0" y="1623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7" name="Group 142"/>
          <p:cNvGrpSpPr>
            <a:grpSpLocks/>
          </p:cNvGrpSpPr>
          <p:nvPr/>
        </p:nvGrpSpPr>
        <p:grpSpPr bwMode="auto">
          <a:xfrm>
            <a:off x="7818438" y="4516439"/>
            <a:ext cx="2178050" cy="2236787"/>
            <a:chOff x="3965" y="2845"/>
            <a:chExt cx="1372" cy="1409"/>
          </a:xfrm>
        </p:grpSpPr>
        <p:sp>
          <p:nvSpPr>
            <p:cNvPr id="134160" name="Rectangle 127"/>
            <p:cNvSpPr>
              <a:spLocks noChangeArrowheads="1"/>
            </p:cNvSpPr>
            <p:nvPr/>
          </p:nvSpPr>
          <p:spPr bwMode="auto">
            <a:xfrm>
              <a:off x="3965" y="2845"/>
              <a:ext cx="1372" cy="1409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34161" name="Group 141"/>
            <p:cNvGrpSpPr>
              <a:grpSpLocks/>
            </p:cNvGrpSpPr>
            <p:nvPr/>
          </p:nvGrpSpPr>
          <p:grpSpPr bwMode="auto">
            <a:xfrm>
              <a:off x="4072" y="3294"/>
              <a:ext cx="1224" cy="957"/>
              <a:chOff x="4072" y="3294"/>
              <a:chExt cx="1224" cy="957"/>
            </a:xfrm>
          </p:grpSpPr>
          <p:sp>
            <p:nvSpPr>
              <p:cNvPr id="134162" name="Line 129"/>
              <p:cNvSpPr>
                <a:spLocks noChangeShapeType="1"/>
              </p:cNvSpPr>
              <p:nvPr/>
            </p:nvSpPr>
            <p:spPr bwMode="auto">
              <a:xfrm>
                <a:off x="4649" y="3552"/>
                <a:ext cx="0" cy="6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34163" name="Group 130"/>
              <p:cNvGrpSpPr>
                <a:grpSpLocks/>
              </p:cNvGrpSpPr>
              <p:nvPr/>
            </p:nvGrpSpPr>
            <p:grpSpPr bwMode="auto">
              <a:xfrm>
                <a:off x="4072" y="3300"/>
                <a:ext cx="1147" cy="878"/>
                <a:chOff x="2833" y="2478"/>
                <a:chExt cx="2406" cy="1842"/>
              </a:xfrm>
            </p:grpSpPr>
            <p:sp>
              <p:nvSpPr>
                <p:cNvPr id="134167" name="Oval 131"/>
                <p:cNvSpPr>
                  <a:spLocks noChangeArrowheads="1"/>
                </p:cNvSpPr>
                <p:nvPr/>
              </p:nvSpPr>
              <p:spPr bwMode="auto">
                <a:xfrm>
                  <a:off x="3787" y="2478"/>
                  <a:ext cx="499" cy="45"/>
                </a:xfrm>
                <a:prstGeom prst="ellipse">
                  <a:avLst/>
                </a:prstGeom>
                <a:solidFill>
                  <a:srgbClr val="E4E9EC">
                    <a:alpha val="6196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68" name="Rectangle 132"/>
                <p:cNvSpPr>
                  <a:spLocks noChangeArrowheads="1"/>
                </p:cNvSpPr>
                <p:nvPr/>
              </p:nvSpPr>
              <p:spPr bwMode="auto">
                <a:xfrm>
                  <a:off x="3606" y="3748"/>
                  <a:ext cx="860" cy="22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69" name="Rectangle 133"/>
                <p:cNvSpPr>
                  <a:spLocks noChangeArrowheads="1"/>
                </p:cNvSpPr>
                <p:nvPr/>
              </p:nvSpPr>
              <p:spPr bwMode="auto">
                <a:xfrm>
                  <a:off x="2833" y="2886"/>
                  <a:ext cx="2406" cy="317"/>
                </a:xfrm>
                <a:prstGeom prst="rect">
                  <a:avLst/>
                </a:prstGeom>
                <a:solidFill>
                  <a:srgbClr val="42A47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0" name="Oval 134"/>
                <p:cNvSpPr>
                  <a:spLocks noChangeArrowheads="1"/>
                </p:cNvSpPr>
                <p:nvPr/>
              </p:nvSpPr>
              <p:spPr bwMode="auto">
                <a:xfrm>
                  <a:off x="3923" y="2478"/>
                  <a:ext cx="227" cy="1678"/>
                </a:xfrm>
                <a:prstGeom prst="ellipse">
                  <a:avLst/>
                </a:prstGeom>
                <a:solidFill>
                  <a:srgbClr val="2A684A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1" name="Oval 135"/>
                <p:cNvSpPr>
                  <a:spLocks noChangeArrowheads="1"/>
                </p:cNvSpPr>
                <p:nvPr/>
              </p:nvSpPr>
              <p:spPr bwMode="auto">
                <a:xfrm>
                  <a:off x="3969" y="2750"/>
                  <a:ext cx="136" cy="408"/>
                </a:xfrm>
                <a:prstGeom prst="ellipse">
                  <a:avLst/>
                </a:prstGeom>
                <a:solidFill>
                  <a:srgbClr val="C1CDD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2" name="Oval 136"/>
                <p:cNvSpPr>
                  <a:spLocks noChangeArrowheads="1"/>
                </p:cNvSpPr>
                <p:nvPr/>
              </p:nvSpPr>
              <p:spPr bwMode="auto">
                <a:xfrm>
                  <a:off x="4014" y="3838"/>
                  <a:ext cx="45" cy="48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134164" name="Line 137"/>
              <p:cNvSpPr>
                <a:spLocks noChangeShapeType="1"/>
              </p:cNvSpPr>
              <p:nvPr/>
            </p:nvSpPr>
            <p:spPr bwMode="auto">
              <a:xfrm>
                <a:off x="4647" y="3554"/>
                <a:ext cx="6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65" name="Text Box 138"/>
              <p:cNvSpPr txBox="1">
                <a:spLocks noChangeArrowheads="1"/>
              </p:cNvSpPr>
              <p:nvPr/>
            </p:nvSpPr>
            <p:spPr bwMode="auto">
              <a:xfrm>
                <a:off x="5012" y="3294"/>
                <a:ext cx="22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/>
                  <a:t>u</a:t>
                </a:r>
                <a:endParaRPr lang="ru-RU" b="1"/>
              </a:p>
            </p:txBody>
          </p:sp>
          <p:sp>
            <p:nvSpPr>
              <p:cNvPr id="134166" name="Text Box 139"/>
              <p:cNvSpPr txBox="1">
                <a:spLocks noChangeArrowheads="1"/>
              </p:cNvSpPr>
              <p:nvPr/>
            </p:nvSpPr>
            <p:spPr bwMode="auto">
              <a:xfrm>
                <a:off x="4694" y="3973"/>
                <a:ext cx="20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n</a:t>
                </a:r>
                <a:endParaRPr lang="ru-RU" b="1"/>
              </a:p>
            </p:txBody>
          </p:sp>
        </p:grpSp>
      </p:grpSp>
      <p:sp>
        <p:nvSpPr>
          <p:cNvPr id="230543" name="Line 143"/>
          <p:cNvSpPr>
            <a:spLocks noChangeShapeType="1"/>
          </p:cNvSpPr>
          <p:nvPr/>
        </p:nvSpPr>
        <p:spPr bwMode="auto">
          <a:xfrm flipV="1">
            <a:off x="8913813" y="5157789"/>
            <a:ext cx="277812" cy="477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0544" name="Text Box 144"/>
          <p:cNvSpPr txBox="1">
            <a:spLocks noChangeArrowheads="1"/>
          </p:cNvSpPr>
          <p:nvPr/>
        </p:nvSpPr>
        <p:spPr bwMode="auto">
          <a:xfrm>
            <a:off x="9028113" y="48133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30545" name="Arc 145"/>
          <p:cNvSpPr>
            <a:spLocks/>
          </p:cNvSpPr>
          <p:nvPr/>
        </p:nvSpPr>
        <p:spPr bwMode="auto">
          <a:xfrm>
            <a:off x="8904288" y="5235576"/>
            <a:ext cx="792162" cy="403225"/>
          </a:xfrm>
          <a:custGeom>
            <a:avLst/>
            <a:gdLst>
              <a:gd name="T0" fmla="*/ 917226738 w 21600"/>
              <a:gd name="T1" fmla="*/ 0 h 10990"/>
              <a:gd name="T2" fmla="*/ 1065453104 w 21600"/>
              <a:gd name="T3" fmla="*/ 542808754 h 10990"/>
              <a:gd name="T4" fmla="*/ 0 w 21600"/>
              <a:gd name="T5" fmla="*/ 542808754 h 10990"/>
              <a:gd name="T6" fmla="*/ 0 60000 65536"/>
              <a:gd name="T7" fmla="*/ 0 60000 65536"/>
              <a:gd name="T8" fmla="*/ 0 60000 65536"/>
              <a:gd name="T9" fmla="*/ 0 w 21600"/>
              <a:gd name="T10" fmla="*/ 0 h 10990"/>
              <a:gd name="T11" fmla="*/ 21600 w 21600"/>
              <a:gd name="T12" fmla="*/ 10990 h 109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0990" fill="none" extrusionOk="0">
                <a:moveTo>
                  <a:pt x="18595" y="-1"/>
                </a:moveTo>
                <a:cubicBezTo>
                  <a:pt x="20562" y="3328"/>
                  <a:pt x="21600" y="7123"/>
                  <a:pt x="21600" y="10990"/>
                </a:cubicBezTo>
              </a:path>
              <a:path w="21600" h="10990" stroke="0" extrusionOk="0">
                <a:moveTo>
                  <a:pt x="18595" y="-1"/>
                </a:moveTo>
                <a:cubicBezTo>
                  <a:pt x="20562" y="3328"/>
                  <a:pt x="21600" y="7123"/>
                  <a:pt x="21600" y="10990"/>
                </a:cubicBezTo>
                <a:lnTo>
                  <a:pt x="0" y="1099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0525" name="Line 125"/>
          <p:cNvSpPr>
            <a:spLocks noChangeShapeType="1"/>
          </p:cNvSpPr>
          <p:nvPr/>
        </p:nvSpPr>
        <p:spPr bwMode="auto">
          <a:xfrm>
            <a:off x="7680325" y="5641975"/>
            <a:ext cx="2522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3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3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3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23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3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3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3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6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000"/>
                                        <p:tgtEl>
                                          <p:spTgt spid="23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508" grpId="0" animBg="1"/>
      <p:bldP spid="230493" grpId="0" animBg="1"/>
      <p:bldP spid="230509" grpId="0" animBg="1"/>
      <p:bldP spid="230511" grpId="0" animBg="1"/>
      <p:bldP spid="230523" grpId="0" animBg="1"/>
      <p:bldP spid="230543" grpId="0" animBg="1"/>
      <p:bldP spid="230544" grpId="0"/>
      <p:bldP spid="230545" grpId="0" animBg="1"/>
      <p:bldP spid="230525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60" name="Line 12"/>
          <p:cNvSpPr>
            <a:spLocks noChangeShapeType="1"/>
          </p:cNvSpPr>
          <p:nvPr/>
        </p:nvSpPr>
        <p:spPr bwMode="auto">
          <a:xfrm flipH="1" flipV="1">
            <a:off x="7248526" y="4724400"/>
            <a:ext cx="3279775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Построение векторов </a:t>
            </a:r>
            <a:br>
              <a:rPr lang="en-US"/>
            </a:br>
            <a:r>
              <a:rPr lang="en-US" b="1"/>
              <a:t>u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/>
              <a:t> </a:t>
            </a:r>
            <a:r>
              <a:rPr lang="ru-RU"/>
              <a:t>и </a:t>
            </a:r>
            <a:r>
              <a:rPr lang="en-US" b="1"/>
              <a:t>n</a:t>
            </a:r>
            <a:endParaRPr lang="ru-RU" b="1"/>
          </a:p>
        </p:txBody>
      </p:sp>
      <p:sp>
        <p:nvSpPr>
          <p:cNvPr id="232454" name="Text Box 6"/>
          <p:cNvSpPr txBox="1">
            <a:spLocks noChangeArrowheads="1"/>
          </p:cNvSpPr>
          <p:nvPr/>
        </p:nvSpPr>
        <p:spPr bwMode="auto">
          <a:xfrm>
            <a:off x="7608889" y="4721226"/>
            <a:ext cx="547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Eye</a:t>
            </a:r>
            <a:endParaRPr lang="ru-RU"/>
          </a:p>
        </p:txBody>
      </p:sp>
      <p:sp>
        <p:nvSpPr>
          <p:cNvPr id="232455" name="Text Box 7"/>
          <p:cNvSpPr txBox="1">
            <a:spLocks noChangeArrowheads="1"/>
          </p:cNvSpPr>
          <p:nvPr/>
        </p:nvSpPr>
        <p:spPr bwMode="auto">
          <a:xfrm>
            <a:off x="9551988" y="5372101"/>
            <a:ext cx="66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Look</a:t>
            </a:r>
            <a:endParaRPr lang="ru-RU"/>
          </a:p>
        </p:txBody>
      </p:sp>
      <p:sp>
        <p:nvSpPr>
          <p:cNvPr id="232456" name="Text Box 8"/>
          <p:cNvSpPr txBox="1">
            <a:spLocks noChangeArrowheads="1"/>
          </p:cNvSpPr>
          <p:nvPr/>
        </p:nvSpPr>
        <p:spPr bwMode="auto">
          <a:xfrm>
            <a:off x="8977313" y="3429001"/>
            <a:ext cx="474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up</a:t>
            </a:r>
            <a:endParaRPr lang="ru-RU" b="1"/>
          </a:p>
        </p:txBody>
      </p:sp>
      <p:sp>
        <p:nvSpPr>
          <p:cNvPr id="232457" name="Text Box 9"/>
          <p:cNvSpPr txBox="1">
            <a:spLocks noChangeArrowheads="1"/>
          </p:cNvSpPr>
          <p:nvPr/>
        </p:nvSpPr>
        <p:spPr bwMode="auto">
          <a:xfrm>
            <a:off x="2351089" y="2060576"/>
            <a:ext cx="4321175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Пусть нам известно:</a:t>
            </a:r>
          </a:p>
          <a:p>
            <a:pPr>
              <a:buFontTx/>
              <a:buChar char="•"/>
            </a:pPr>
            <a:r>
              <a:rPr lang="ru-RU"/>
              <a:t>Положение глаз наблюдателя</a:t>
            </a:r>
            <a:r>
              <a:rPr lang="en-US"/>
              <a:t> (Eye)</a:t>
            </a:r>
            <a:endParaRPr lang="ru-RU"/>
          </a:p>
          <a:p>
            <a:pPr>
              <a:buFontTx/>
              <a:buChar char="•"/>
            </a:pPr>
            <a:r>
              <a:rPr lang="ru-RU"/>
              <a:t>Положение точки наблюдения</a:t>
            </a:r>
            <a:r>
              <a:rPr lang="en-US"/>
              <a:t> (Look)</a:t>
            </a:r>
            <a:endParaRPr lang="ru-RU"/>
          </a:p>
          <a:p>
            <a:pPr>
              <a:buFontTx/>
              <a:buChar char="•"/>
            </a:pPr>
            <a:r>
              <a:rPr lang="ru-RU"/>
              <a:t>Направление вектора «вверх»</a:t>
            </a:r>
            <a:r>
              <a:rPr lang="en-US"/>
              <a:t> (</a:t>
            </a:r>
            <a:r>
              <a:rPr lang="en-US" b="1"/>
              <a:t>up</a:t>
            </a:r>
            <a:r>
              <a:rPr lang="en-US"/>
              <a:t>)</a:t>
            </a:r>
          </a:p>
          <a:p>
            <a:endParaRPr lang="ru-RU"/>
          </a:p>
          <a:p>
            <a:r>
              <a:rPr lang="ru-RU"/>
              <a:t>Тогда</a:t>
            </a:r>
            <a:r>
              <a:rPr lang="en-US"/>
              <a:t>:</a:t>
            </a:r>
            <a:endParaRPr lang="ru-RU"/>
          </a:p>
          <a:p>
            <a:pPr>
              <a:buFontTx/>
              <a:buChar char="•"/>
            </a:pPr>
            <a:r>
              <a:rPr lang="en-US" b="1"/>
              <a:t>n</a:t>
            </a:r>
            <a:r>
              <a:rPr lang="en-US"/>
              <a:t>=Eye</a:t>
            </a:r>
            <a:r>
              <a:rPr lang="ru-RU"/>
              <a:t> – </a:t>
            </a:r>
            <a:r>
              <a:rPr lang="en-US"/>
              <a:t>Look</a:t>
            </a:r>
          </a:p>
          <a:p>
            <a:pPr>
              <a:buFontTx/>
              <a:buChar char="•"/>
            </a:pPr>
            <a:r>
              <a:rPr lang="en-US" b="1"/>
              <a:t>u</a:t>
            </a:r>
            <a:r>
              <a:rPr lang="en-US"/>
              <a:t>=</a:t>
            </a:r>
            <a:r>
              <a:rPr lang="en-US" b="1"/>
              <a:t>up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</a:t>
            </a:r>
            <a:r>
              <a:rPr lang="en-US"/>
              <a:t> </a:t>
            </a:r>
            <a:r>
              <a:rPr lang="en-US" b="1"/>
              <a:t>n</a:t>
            </a:r>
          </a:p>
          <a:p>
            <a:pPr>
              <a:buFontTx/>
              <a:buChar char="•"/>
            </a:pPr>
            <a:r>
              <a:rPr lang="en-US" b="1"/>
              <a:t>v</a:t>
            </a:r>
            <a:r>
              <a:rPr lang="en-US"/>
              <a:t>=</a:t>
            </a:r>
            <a:r>
              <a:rPr lang="en-US" b="1"/>
              <a:t>n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u</a:t>
            </a:r>
          </a:p>
          <a:p>
            <a:endParaRPr lang="ru-RU">
              <a:sym typeface="Symbol" pitchFamily="18" charset="2"/>
            </a:endParaRPr>
          </a:p>
          <a:p>
            <a:r>
              <a:rPr lang="ru-RU">
                <a:sym typeface="Symbol" pitchFamily="18" charset="2"/>
              </a:rPr>
              <a:t>Затем производим нормализацию векторов </a:t>
            </a:r>
            <a:r>
              <a:rPr lang="en-US" b="1">
                <a:sym typeface="Symbol" pitchFamily="18" charset="2"/>
              </a:rPr>
              <a:t>u</a:t>
            </a:r>
            <a:r>
              <a:rPr lang="en-US">
                <a:sym typeface="Symbol" pitchFamily="18" charset="2"/>
              </a:rPr>
              <a:t>, </a:t>
            </a:r>
            <a:r>
              <a:rPr lang="en-US" b="1">
                <a:sym typeface="Symbol" pitchFamily="18" charset="2"/>
              </a:rPr>
              <a:t>v</a:t>
            </a:r>
            <a:r>
              <a:rPr lang="en-US">
                <a:sym typeface="Symbol" pitchFamily="18" charset="2"/>
              </a:rPr>
              <a:t>, </a:t>
            </a:r>
            <a:r>
              <a:rPr lang="ru-RU">
                <a:sym typeface="Symbol" pitchFamily="18" charset="2"/>
              </a:rPr>
              <a:t>и </a:t>
            </a:r>
            <a:r>
              <a:rPr lang="en-US" b="1">
                <a:sym typeface="Symbol" pitchFamily="18" charset="2"/>
              </a:rPr>
              <a:t>n</a:t>
            </a:r>
          </a:p>
          <a:p>
            <a:endParaRPr lang="ru-RU">
              <a:sym typeface="Symbol" pitchFamily="18" charset="2"/>
            </a:endParaRPr>
          </a:p>
        </p:txBody>
      </p:sp>
      <p:sp>
        <p:nvSpPr>
          <p:cNvPr id="232458" name="Oval 10"/>
          <p:cNvSpPr>
            <a:spLocks noChangeArrowheads="1"/>
          </p:cNvSpPr>
          <p:nvPr/>
        </p:nvSpPr>
        <p:spPr bwMode="auto">
          <a:xfrm>
            <a:off x="8328026" y="4868864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59" name="Oval 11"/>
          <p:cNvSpPr>
            <a:spLocks noChangeArrowheads="1"/>
          </p:cNvSpPr>
          <p:nvPr/>
        </p:nvSpPr>
        <p:spPr bwMode="auto">
          <a:xfrm>
            <a:off x="9840914" y="5156201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61" name="Line 13"/>
          <p:cNvSpPr>
            <a:spLocks noChangeShapeType="1"/>
          </p:cNvSpPr>
          <p:nvPr/>
        </p:nvSpPr>
        <p:spPr bwMode="auto">
          <a:xfrm flipH="1" flipV="1">
            <a:off x="6972300" y="4659314"/>
            <a:ext cx="1428750" cy="2809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2462" name="Text Box 14"/>
          <p:cNvSpPr txBox="1">
            <a:spLocks noChangeArrowheads="1"/>
          </p:cNvSpPr>
          <p:nvPr/>
        </p:nvSpPr>
        <p:spPr bwMode="auto">
          <a:xfrm>
            <a:off x="7156450" y="4237038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n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2464" name="Line 16"/>
          <p:cNvSpPr>
            <a:spLocks noChangeShapeType="1"/>
          </p:cNvSpPr>
          <p:nvPr/>
        </p:nvSpPr>
        <p:spPr bwMode="auto">
          <a:xfrm flipH="1">
            <a:off x="7464426" y="4940301"/>
            <a:ext cx="936625" cy="1152525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2465" name="AutoShape 17"/>
          <p:cNvSpPr>
            <a:spLocks noChangeArrowheads="1"/>
          </p:cNvSpPr>
          <p:nvPr/>
        </p:nvSpPr>
        <p:spPr bwMode="auto">
          <a:xfrm rot="663211">
            <a:off x="7137401" y="3284539"/>
            <a:ext cx="1655763" cy="1546225"/>
          </a:xfrm>
          <a:prstGeom prst="parallelogram">
            <a:avLst>
              <a:gd name="adj" fmla="val 14323"/>
            </a:avLst>
          </a:prstGeom>
          <a:solidFill>
            <a:srgbClr val="FFFF99">
              <a:alpha val="63921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66" name="Text Box 18"/>
          <p:cNvSpPr txBox="1">
            <a:spLocks noChangeArrowheads="1"/>
          </p:cNvSpPr>
          <p:nvPr/>
        </p:nvSpPr>
        <p:spPr bwMode="auto">
          <a:xfrm>
            <a:off x="7516813" y="5892801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</a:t>
            </a:r>
            <a:endParaRPr lang="ru-RU" b="1"/>
          </a:p>
        </p:txBody>
      </p:sp>
      <p:sp>
        <p:nvSpPr>
          <p:cNvPr id="232452" name="Line 4"/>
          <p:cNvSpPr>
            <a:spLocks noChangeShapeType="1"/>
          </p:cNvSpPr>
          <p:nvPr/>
        </p:nvSpPr>
        <p:spPr bwMode="auto">
          <a:xfrm flipV="1">
            <a:off x="8401050" y="3500438"/>
            <a:ext cx="503238" cy="143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2467" name="Line 19"/>
          <p:cNvSpPr>
            <a:spLocks noChangeShapeType="1"/>
          </p:cNvSpPr>
          <p:nvPr/>
        </p:nvSpPr>
        <p:spPr bwMode="auto">
          <a:xfrm flipV="1">
            <a:off x="8401050" y="2852738"/>
            <a:ext cx="0" cy="2087562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2468" name="Text Box 20"/>
          <p:cNvSpPr txBox="1">
            <a:spLocks noChangeArrowheads="1"/>
          </p:cNvSpPr>
          <p:nvPr/>
        </p:nvSpPr>
        <p:spPr bwMode="auto">
          <a:xfrm>
            <a:off x="8451851" y="2725738"/>
            <a:ext cx="315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32470" name="AutoShape 22"/>
          <p:cNvSpPr>
            <a:spLocks noChangeArrowheads="1"/>
          </p:cNvSpPr>
          <p:nvPr/>
        </p:nvSpPr>
        <p:spPr bwMode="auto">
          <a:xfrm rot="661094">
            <a:off x="6096000" y="4724401"/>
            <a:ext cx="2197100" cy="1304925"/>
          </a:xfrm>
          <a:prstGeom prst="parallelogram">
            <a:avLst>
              <a:gd name="adj" fmla="val 53948"/>
            </a:avLst>
          </a:prstGeom>
          <a:solidFill>
            <a:srgbClr val="9999FF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2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3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32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32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32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32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32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6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7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3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000"/>
                                        <p:tgtEl>
                                          <p:spTgt spid="23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23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232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232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0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1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2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23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0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2000"/>
                                        <p:tgtEl>
                                          <p:spTgt spid="23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23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8000"/>
                            </p:stCondLst>
                            <p:childTnLst>
                              <p:par>
                                <p:cTn id="1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232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0"/>
                                        <p:tgtEl>
                                          <p:spTgt spid="232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0" grpId="0" animBg="1"/>
      <p:bldP spid="232454" grpId="0"/>
      <p:bldP spid="232455" grpId="0"/>
      <p:bldP spid="232456" grpId="0"/>
      <p:bldP spid="232458" grpId="0" animBg="1"/>
      <p:bldP spid="232459" grpId="0" animBg="1"/>
      <p:bldP spid="232461" grpId="0" animBg="1"/>
      <p:bldP spid="232461" grpId="1" animBg="1"/>
      <p:bldP spid="232461" grpId="2" animBg="1"/>
      <p:bldP spid="232462" grpId="0"/>
      <p:bldP spid="232464" grpId="0" animBg="1"/>
      <p:bldP spid="232464" grpId="1" animBg="1"/>
      <p:bldP spid="232465" grpId="0" animBg="1"/>
      <p:bldP spid="232465" grpId="1" animBg="1"/>
      <p:bldP spid="232466" grpId="0"/>
      <p:bldP spid="232452" grpId="0" animBg="1"/>
      <p:bldP spid="232452" grpId="1" animBg="1"/>
      <p:bldP spid="232467" grpId="0" animBg="1"/>
      <p:bldP spid="232468" grpId="0"/>
      <p:bldP spid="232470" grpId="0" animBg="1"/>
      <p:bldP spid="232470" grpId="1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60" name="Line 44"/>
          <p:cNvSpPr>
            <a:spLocks noChangeShapeType="1"/>
          </p:cNvSpPr>
          <p:nvPr/>
        </p:nvSpPr>
        <p:spPr bwMode="auto">
          <a:xfrm flipH="1">
            <a:off x="6959601" y="5900739"/>
            <a:ext cx="19097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9" name="Line 33"/>
          <p:cNvSpPr>
            <a:spLocks noChangeShapeType="1"/>
          </p:cNvSpPr>
          <p:nvPr/>
        </p:nvSpPr>
        <p:spPr bwMode="auto">
          <a:xfrm>
            <a:off x="2324100" y="2819401"/>
            <a:ext cx="1955800" cy="1958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4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Построение матрицы камеры</a:t>
            </a:r>
          </a:p>
        </p:txBody>
      </p:sp>
      <p:sp>
        <p:nvSpPr>
          <p:cNvPr id="239620" name="Line 4"/>
          <p:cNvSpPr>
            <a:spLocks noChangeShapeType="1"/>
          </p:cNvSpPr>
          <p:nvPr/>
        </p:nvSpPr>
        <p:spPr bwMode="auto">
          <a:xfrm flipH="1" flipV="1">
            <a:off x="6975476" y="5900739"/>
            <a:ext cx="2422525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24" name="Line 8"/>
          <p:cNvSpPr>
            <a:spLocks noChangeShapeType="1"/>
          </p:cNvSpPr>
          <p:nvPr/>
        </p:nvSpPr>
        <p:spPr bwMode="auto">
          <a:xfrm flipH="1">
            <a:off x="5510214" y="5902325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5" name="Line 9"/>
          <p:cNvSpPr>
            <a:spLocks noChangeShapeType="1"/>
          </p:cNvSpPr>
          <p:nvPr/>
        </p:nvSpPr>
        <p:spPr bwMode="auto">
          <a:xfrm flipV="1">
            <a:off x="6975475" y="4773614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6" name="Line 10"/>
          <p:cNvSpPr>
            <a:spLocks noChangeShapeType="1"/>
          </p:cNvSpPr>
          <p:nvPr/>
        </p:nvSpPr>
        <p:spPr bwMode="auto">
          <a:xfrm flipH="1">
            <a:off x="6018213" y="5900739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7" name="Text Box 11"/>
          <p:cNvSpPr txBox="1">
            <a:spLocks noChangeArrowheads="1"/>
          </p:cNvSpPr>
          <p:nvPr/>
        </p:nvSpPr>
        <p:spPr bwMode="auto">
          <a:xfrm>
            <a:off x="5549900" y="5461001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39628" name="Text Box 12"/>
          <p:cNvSpPr txBox="1">
            <a:spLocks noChangeArrowheads="1"/>
          </p:cNvSpPr>
          <p:nvPr/>
        </p:nvSpPr>
        <p:spPr bwMode="auto">
          <a:xfrm>
            <a:off x="6242051" y="6462713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9629" name="Text Box 13"/>
          <p:cNvSpPr txBox="1">
            <a:spLocks noChangeArrowheads="1"/>
          </p:cNvSpPr>
          <p:nvPr/>
        </p:nvSpPr>
        <p:spPr bwMode="auto">
          <a:xfrm>
            <a:off x="7031038" y="46609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33" name="Freeform 17"/>
          <p:cNvSpPr>
            <a:spLocks/>
          </p:cNvSpPr>
          <p:nvPr/>
        </p:nvSpPr>
        <p:spPr bwMode="auto">
          <a:xfrm>
            <a:off x="6977064" y="5730875"/>
            <a:ext cx="1343025" cy="1123950"/>
          </a:xfrm>
          <a:custGeom>
            <a:avLst/>
            <a:gdLst>
              <a:gd name="T0" fmla="*/ 1667020340 w 1082"/>
              <a:gd name="T1" fmla="*/ 1397415734 h 904"/>
              <a:gd name="T2" fmla="*/ 1667020340 w 1082"/>
              <a:gd name="T3" fmla="*/ 0 h 904"/>
              <a:gd name="T4" fmla="*/ 0 w 1082"/>
              <a:gd name="T5" fmla="*/ 204047923 h 904"/>
              <a:gd name="T6" fmla="*/ 1667020340 w 1082"/>
              <a:gd name="T7" fmla="*/ 1397415734 h 904"/>
              <a:gd name="T8" fmla="*/ 0 60000 65536"/>
              <a:gd name="T9" fmla="*/ 0 60000 65536"/>
              <a:gd name="T10" fmla="*/ 0 60000 65536"/>
              <a:gd name="T11" fmla="*/ 0 60000 65536"/>
              <a:gd name="T12" fmla="*/ 0 w 1082"/>
              <a:gd name="T13" fmla="*/ 0 h 904"/>
              <a:gd name="T14" fmla="*/ 1082 w 1082"/>
              <a:gd name="T15" fmla="*/ 904 h 9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" h="904">
                <a:moveTo>
                  <a:pt x="1082" y="904"/>
                </a:moveTo>
                <a:lnTo>
                  <a:pt x="1082" y="0"/>
                </a:lnTo>
                <a:lnTo>
                  <a:pt x="0" y="132"/>
                </a:lnTo>
                <a:lnTo>
                  <a:pt x="1082" y="90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4" name="Freeform 18"/>
          <p:cNvSpPr>
            <a:spLocks/>
          </p:cNvSpPr>
          <p:nvPr/>
        </p:nvSpPr>
        <p:spPr bwMode="auto">
          <a:xfrm>
            <a:off x="6978650" y="4943476"/>
            <a:ext cx="2420938" cy="950913"/>
          </a:xfrm>
          <a:custGeom>
            <a:avLst/>
            <a:gdLst>
              <a:gd name="T0" fmla="*/ 1674244119 w 1948"/>
              <a:gd name="T1" fmla="*/ 980124400 h 766"/>
              <a:gd name="T2" fmla="*/ 2147483647 w 1948"/>
              <a:gd name="T3" fmla="*/ 0 h 766"/>
              <a:gd name="T4" fmla="*/ 0 w 1948"/>
              <a:gd name="T5" fmla="*/ 1180464077 h 766"/>
              <a:gd name="T6" fmla="*/ 1674244119 w 1948"/>
              <a:gd name="T7" fmla="*/ 980124400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1948"/>
              <a:gd name="T13" fmla="*/ 0 h 766"/>
              <a:gd name="T14" fmla="*/ 1948 w 1948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8" h="766">
                <a:moveTo>
                  <a:pt x="1084" y="636"/>
                </a:moveTo>
                <a:lnTo>
                  <a:pt x="1948" y="0"/>
                </a:lnTo>
                <a:lnTo>
                  <a:pt x="0" y="766"/>
                </a:lnTo>
                <a:lnTo>
                  <a:pt x="1084" y="636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5" name="AutoShape 19"/>
          <p:cNvSpPr>
            <a:spLocks noChangeArrowheads="1"/>
          </p:cNvSpPr>
          <p:nvPr/>
        </p:nvSpPr>
        <p:spPr bwMode="auto">
          <a:xfrm rot="16200000" flipH="1">
            <a:off x="7906545" y="5364957"/>
            <a:ext cx="1914525" cy="1071563"/>
          </a:xfrm>
          <a:prstGeom prst="parallelogram">
            <a:avLst>
              <a:gd name="adj" fmla="val 73915"/>
            </a:avLst>
          </a:prstGeom>
          <a:solidFill>
            <a:srgbClr val="D3D6E5">
              <a:alpha val="6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36" name="Line 20"/>
          <p:cNvSpPr>
            <a:spLocks noChangeShapeType="1"/>
          </p:cNvSpPr>
          <p:nvPr/>
        </p:nvSpPr>
        <p:spPr bwMode="auto">
          <a:xfrm flipH="1">
            <a:off x="8863013" y="5900739"/>
            <a:ext cx="107156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7" name="Oval 21"/>
          <p:cNvSpPr>
            <a:spLocks noChangeArrowheads="1"/>
          </p:cNvSpPr>
          <p:nvPr/>
        </p:nvSpPr>
        <p:spPr bwMode="auto">
          <a:xfrm>
            <a:off x="6919914" y="5843589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2" name="Oval 26"/>
          <p:cNvSpPr>
            <a:spLocks noChangeArrowheads="1"/>
          </p:cNvSpPr>
          <p:nvPr/>
        </p:nvSpPr>
        <p:spPr bwMode="auto">
          <a:xfrm>
            <a:off x="2640013" y="3141663"/>
            <a:ext cx="144462" cy="1444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6" name="Line 30"/>
          <p:cNvSpPr>
            <a:spLocks noChangeShapeType="1"/>
          </p:cNvSpPr>
          <p:nvPr/>
        </p:nvSpPr>
        <p:spPr bwMode="auto">
          <a:xfrm>
            <a:off x="2711451" y="3213101"/>
            <a:ext cx="2447925" cy="2157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0" name="AutoShape 24"/>
          <p:cNvSpPr>
            <a:spLocks noChangeArrowheads="1"/>
          </p:cNvSpPr>
          <p:nvPr/>
        </p:nvSpPr>
        <p:spPr bwMode="auto">
          <a:xfrm rot="17134856" flipH="1">
            <a:off x="3229769" y="3774282"/>
            <a:ext cx="2133600" cy="2017712"/>
          </a:xfrm>
          <a:prstGeom prst="parallelogram">
            <a:avLst>
              <a:gd name="adj" fmla="val 37098"/>
            </a:avLst>
          </a:prstGeom>
          <a:solidFill>
            <a:srgbClr val="D3D6E5">
              <a:alpha val="63921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7" name="Freeform 31"/>
          <p:cNvSpPr>
            <a:spLocks/>
          </p:cNvSpPr>
          <p:nvPr/>
        </p:nvSpPr>
        <p:spPr bwMode="auto">
          <a:xfrm>
            <a:off x="2711450" y="3213100"/>
            <a:ext cx="692150" cy="2324100"/>
          </a:xfrm>
          <a:custGeom>
            <a:avLst/>
            <a:gdLst>
              <a:gd name="T0" fmla="*/ 514111929 w 436"/>
              <a:gd name="T1" fmla="*/ 2147483647 h 1464"/>
              <a:gd name="T2" fmla="*/ 1098788214 w 436"/>
              <a:gd name="T3" fmla="*/ 1562496751 h 1464"/>
              <a:gd name="T4" fmla="*/ 0 w 436"/>
              <a:gd name="T5" fmla="*/ 0 h 1464"/>
              <a:gd name="T6" fmla="*/ 514111929 w 436"/>
              <a:gd name="T7" fmla="*/ 2147483647 h 1464"/>
              <a:gd name="T8" fmla="*/ 0 60000 65536"/>
              <a:gd name="T9" fmla="*/ 0 60000 65536"/>
              <a:gd name="T10" fmla="*/ 0 60000 65536"/>
              <a:gd name="T11" fmla="*/ 0 60000 65536"/>
              <a:gd name="T12" fmla="*/ 0 w 436"/>
              <a:gd name="T13" fmla="*/ 0 h 1464"/>
              <a:gd name="T14" fmla="*/ 436 w 436"/>
              <a:gd name="T15" fmla="*/ 1464 h 14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6" h="1464">
                <a:moveTo>
                  <a:pt x="204" y="1464"/>
                </a:moveTo>
                <a:lnTo>
                  <a:pt x="436" y="620"/>
                </a:lnTo>
                <a:lnTo>
                  <a:pt x="0" y="0"/>
                </a:lnTo>
                <a:lnTo>
                  <a:pt x="204" y="146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8" name="Freeform 32"/>
          <p:cNvSpPr>
            <a:spLocks/>
          </p:cNvSpPr>
          <p:nvPr/>
        </p:nvSpPr>
        <p:spPr bwMode="auto">
          <a:xfrm>
            <a:off x="2711450" y="3213100"/>
            <a:ext cx="2857500" cy="992188"/>
          </a:xfrm>
          <a:custGeom>
            <a:avLst/>
            <a:gdLst>
              <a:gd name="T0" fmla="*/ 1108868846 w 1800"/>
              <a:gd name="T1" fmla="*/ 1575099025 h 625"/>
              <a:gd name="T2" fmla="*/ 2147483647 w 1800"/>
              <a:gd name="T3" fmla="*/ 1272680241 h 625"/>
              <a:gd name="T4" fmla="*/ 0 w 1800"/>
              <a:gd name="T5" fmla="*/ 0 h 625"/>
              <a:gd name="T6" fmla="*/ 1108868846 w 1800"/>
              <a:gd name="T7" fmla="*/ 1575099025 h 625"/>
              <a:gd name="T8" fmla="*/ 0 60000 65536"/>
              <a:gd name="T9" fmla="*/ 0 60000 65536"/>
              <a:gd name="T10" fmla="*/ 0 60000 65536"/>
              <a:gd name="T11" fmla="*/ 0 60000 65536"/>
              <a:gd name="T12" fmla="*/ 0 w 1800"/>
              <a:gd name="T13" fmla="*/ 0 h 625"/>
              <a:gd name="T14" fmla="*/ 1800 w 1800"/>
              <a:gd name="T15" fmla="*/ 625 h 6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0" h="625">
                <a:moveTo>
                  <a:pt x="440" y="625"/>
                </a:moveTo>
                <a:lnTo>
                  <a:pt x="1800" y="505"/>
                </a:lnTo>
                <a:lnTo>
                  <a:pt x="0" y="0"/>
                </a:lnTo>
                <a:lnTo>
                  <a:pt x="440" y="625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52" name="Line 36"/>
          <p:cNvSpPr>
            <a:spLocks noChangeShapeType="1"/>
          </p:cNvSpPr>
          <p:nvPr/>
        </p:nvSpPr>
        <p:spPr bwMode="auto">
          <a:xfrm flipH="1" flipV="1">
            <a:off x="2135189" y="2636839"/>
            <a:ext cx="574675" cy="574675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3" name="Line 37"/>
          <p:cNvSpPr>
            <a:spLocks noChangeShapeType="1"/>
          </p:cNvSpPr>
          <p:nvPr/>
        </p:nvSpPr>
        <p:spPr bwMode="auto">
          <a:xfrm flipH="1">
            <a:off x="1847850" y="3213101"/>
            <a:ext cx="863600" cy="7302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4" name="Line 38"/>
          <p:cNvSpPr>
            <a:spLocks noChangeShapeType="1"/>
          </p:cNvSpPr>
          <p:nvPr/>
        </p:nvSpPr>
        <p:spPr bwMode="auto">
          <a:xfrm flipV="1">
            <a:off x="2711450" y="2349501"/>
            <a:ext cx="215900" cy="792163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5" name="Line 39"/>
          <p:cNvSpPr>
            <a:spLocks noChangeShapeType="1"/>
          </p:cNvSpPr>
          <p:nvPr/>
        </p:nvSpPr>
        <p:spPr bwMode="auto">
          <a:xfrm>
            <a:off x="4271964" y="4773614"/>
            <a:ext cx="815975" cy="815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56" name="Text Box 40"/>
          <p:cNvSpPr txBox="1">
            <a:spLocks noChangeArrowheads="1"/>
          </p:cNvSpPr>
          <p:nvPr/>
        </p:nvSpPr>
        <p:spPr bwMode="auto">
          <a:xfrm>
            <a:off x="1992313" y="3354388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u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9657" name="Text Box 41"/>
          <p:cNvSpPr txBox="1">
            <a:spLocks noChangeArrowheads="1"/>
          </p:cNvSpPr>
          <p:nvPr/>
        </p:nvSpPr>
        <p:spPr bwMode="auto">
          <a:xfrm>
            <a:off x="3000376" y="2349501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v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58" name="Text Box 42"/>
          <p:cNvSpPr txBox="1">
            <a:spLocks noChangeArrowheads="1"/>
          </p:cNvSpPr>
          <p:nvPr/>
        </p:nvSpPr>
        <p:spPr bwMode="auto">
          <a:xfrm>
            <a:off x="2208213" y="2349501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n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39661" name="Text Box 45"/>
          <p:cNvSpPr txBox="1">
            <a:spLocks noChangeArrowheads="1"/>
          </p:cNvSpPr>
          <p:nvPr/>
        </p:nvSpPr>
        <p:spPr bwMode="auto">
          <a:xfrm>
            <a:off x="3432175" y="2349501"/>
            <a:ext cx="673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39662" name="Arc 46"/>
          <p:cNvSpPr>
            <a:spLocks/>
          </p:cNvSpPr>
          <p:nvPr/>
        </p:nvSpPr>
        <p:spPr bwMode="auto">
          <a:xfrm flipH="1">
            <a:off x="2782889" y="2709863"/>
            <a:ext cx="865187" cy="863600"/>
          </a:xfrm>
          <a:custGeom>
            <a:avLst/>
            <a:gdLst>
              <a:gd name="T0" fmla="*/ 0 w 17880"/>
              <a:gd name="T1" fmla="*/ 0 h 21600"/>
              <a:gd name="T2" fmla="*/ 2025791700 w 17880"/>
              <a:gd name="T3" fmla="*/ 605940723 h 21600"/>
              <a:gd name="T4" fmla="*/ 0 w 17880"/>
              <a:gd name="T5" fmla="*/ 1380480733 h 21600"/>
              <a:gd name="T6" fmla="*/ 0 60000 65536"/>
              <a:gd name="T7" fmla="*/ 0 60000 65536"/>
              <a:gd name="T8" fmla="*/ 0 60000 65536"/>
              <a:gd name="T9" fmla="*/ 0 w 17880"/>
              <a:gd name="T10" fmla="*/ 0 h 21600"/>
              <a:gd name="T11" fmla="*/ 17880 w 1788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880" h="21600" fill="none" extrusionOk="0">
                <a:moveTo>
                  <a:pt x="-1" y="0"/>
                </a:moveTo>
                <a:cubicBezTo>
                  <a:pt x="7163" y="0"/>
                  <a:pt x="13860" y="3551"/>
                  <a:pt x="17879" y="9481"/>
                </a:cubicBezTo>
              </a:path>
              <a:path w="17880" h="21600" stroke="0" extrusionOk="0">
                <a:moveTo>
                  <a:pt x="-1" y="0"/>
                </a:moveTo>
                <a:cubicBezTo>
                  <a:pt x="7163" y="0"/>
                  <a:pt x="13860" y="3551"/>
                  <a:pt x="17879" y="9481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63" name="Arc 47"/>
          <p:cNvSpPr>
            <a:spLocks/>
          </p:cNvSpPr>
          <p:nvPr/>
        </p:nvSpPr>
        <p:spPr bwMode="auto">
          <a:xfrm>
            <a:off x="4656138" y="3429000"/>
            <a:ext cx="2735262" cy="2324100"/>
          </a:xfrm>
          <a:custGeom>
            <a:avLst/>
            <a:gdLst>
              <a:gd name="T0" fmla="*/ 2147483647 w 18710"/>
              <a:gd name="T1" fmla="*/ 0 h 21388"/>
              <a:gd name="T2" fmla="*/ 2147483647 w 18710"/>
              <a:gd name="T3" fmla="*/ 2147483647 h 21388"/>
              <a:gd name="T4" fmla="*/ 0 w 18710"/>
              <a:gd name="T5" fmla="*/ 2147483647 h 21388"/>
              <a:gd name="T6" fmla="*/ 0 60000 65536"/>
              <a:gd name="T7" fmla="*/ 0 60000 65536"/>
              <a:gd name="T8" fmla="*/ 0 60000 65536"/>
              <a:gd name="T9" fmla="*/ 0 w 18710"/>
              <a:gd name="T10" fmla="*/ 0 h 21388"/>
              <a:gd name="T11" fmla="*/ 18710 w 18710"/>
              <a:gd name="T12" fmla="*/ 21388 h 213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10" h="21388" fill="none" extrusionOk="0">
                <a:moveTo>
                  <a:pt x="3016" y="-1"/>
                </a:moveTo>
                <a:cubicBezTo>
                  <a:pt x="9598" y="927"/>
                  <a:pt x="15387" y="4835"/>
                  <a:pt x="18709" y="10594"/>
                </a:cubicBezTo>
              </a:path>
              <a:path w="18710" h="21388" stroke="0" extrusionOk="0">
                <a:moveTo>
                  <a:pt x="3016" y="-1"/>
                </a:moveTo>
                <a:cubicBezTo>
                  <a:pt x="9598" y="927"/>
                  <a:pt x="15387" y="4835"/>
                  <a:pt x="18709" y="10594"/>
                </a:cubicBezTo>
                <a:lnTo>
                  <a:pt x="0" y="2138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64" name="Text Box 48"/>
          <p:cNvSpPr txBox="1">
            <a:spLocks noChangeArrowheads="1"/>
          </p:cNvSpPr>
          <p:nvPr/>
        </p:nvSpPr>
        <p:spPr bwMode="auto">
          <a:xfrm>
            <a:off x="6240463" y="3500438"/>
            <a:ext cx="576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</a:t>
            </a:r>
            <a:endParaRPr lang="ru-RU"/>
          </a:p>
        </p:txBody>
      </p:sp>
      <p:sp>
        <p:nvSpPr>
          <p:cNvPr id="239665" name="Text Box 49"/>
          <p:cNvSpPr txBox="1">
            <a:spLocks noChangeArrowheads="1"/>
          </p:cNvSpPr>
          <p:nvPr/>
        </p:nvSpPr>
        <p:spPr bwMode="auto">
          <a:xfrm>
            <a:off x="4656138" y="1844676"/>
            <a:ext cx="60118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Матрица камеры </a:t>
            </a:r>
            <a:r>
              <a:rPr lang="en-US" dirty="0"/>
              <a:t>V </a:t>
            </a:r>
            <a:r>
              <a:rPr lang="ru-RU" dirty="0"/>
              <a:t>преобразовывает точки из мировых координат в координаты камеры</a:t>
            </a:r>
          </a:p>
        </p:txBody>
      </p:sp>
      <p:sp>
        <p:nvSpPr>
          <p:cNvPr id="239666" name="Text Box 50"/>
          <p:cNvSpPr txBox="1">
            <a:spLocks noChangeArrowheads="1"/>
          </p:cNvSpPr>
          <p:nvPr/>
        </p:nvSpPr>
        <p:spPr bwMode="auto">
          <a:xfrm>
            <a:off x="6018214" y="3141663"/>
            <a:ext cx="45418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Вектор </a:t>
            </a:r>
            <a:r>
              <a:rPr lang="en-US" b="1" dirty="0">
                <a:solidFill>
                  <a:srgbClr val="FF6600"/>
                </a:solidFill>
              </a:rPr>
              <a:t>u</a:t>
            </a:r>
            <a:r>
              <a:rPr lang="en-US" dirty="0"/>
              <a:t> </a:t>
            </a:r>
            <a:r>
              <a:rPr lang="ru-RU" dirty="0"/>
              <a:t>преобразовывается в вектор </a:t>
            </a:r>
            <a:r>
              <a:rPr lang="en-US" b="1" dirty="0">
                <a:solidFill>
                  <a:srgbClr val="FF6600"/>
                </a:solidFill>
              </a:rPr>
              <a:t>x</a:t>
            </a:r>
            <a:endParaRPr lang="ru-RU" b="1" dirty="0">
              <a:solidFill>
                <a:srgbClr val="FF6600"/>
              </a:solidFill>
            </a:endParaRPr>
          </a:p>
        </p:txBody>
      </p:sp>
      <p:sp>
        <p:nvSpPr>
          <p:cNvPr id="239667" name="Text Box 51"/>
          <p:cNvSpPr txBox="1">
            <a:spLocks noChangeArrowheads="1"/>
          </p:cNvSpPr>
          <p:nvPr/>
        </p:nvSpPr>
        <p:spPr bwMode="auto">
          <a:xfrm>
            <a:off x="8074026" y="3789363"/>
            <a:ext cx="2593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Вектор </a:t>
            </a:r>
            <a:r>
              <a:rPr lang="en-US" b="1">
                <a:solidFill>
                  <a:srgbClr val="3366FF"/>
                </a:solidFill>
              </a:rPr>
              <a:t>v</a:t>
            </a:r>
            <a:r>
              <a:rPr lang="en-US"/>
              <a:t> - </a:t>
            </a:r>
            <a:r>
              <a:rPr lang="ru-RU"/>
              <a:t>в вектор </a:t>
            </a:r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68" name="Text Box 52"/>
          <p:cNvSpPr txBox="1">
            <a:spLocks noChangeArrowheads="1"/>
          </p:cNvSpPr>
          <p:nvPr/>
        </p:nvSpPr>
        <p:spPr bwMode="auto">
          <a:xfrm>
            <a:off x="8112126" y="4365626"/>
            <a:ext cx="2555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Вектор </a:t>
            </a:r>
            <a:r>
              <a:rPr lang="en-US" b="1">
                <a:solidFill>
                  <a:srgbClr val="669900"/>
                </a:solidFill>
              </a:rPr>
              <a:t>n</a:t>
            </a:r>
            <a:r>
              <a:rPr lang="en-US"/>
              <a:t> - </a:t>
            </a:r>
            <a:r>
              <a:rPr lang="ru-RU"/>
              <a:t>в вектор </a:t>
            </a:r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3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3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3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3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3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3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3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3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000"/>
                                        <p:tgtEl>
                                          <p:spTgt spid="23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2000"/>
                                        <p:tgtEl>
                                          <p:spTgt spid="23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3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2000"/>
                                        <p:tgtEl>
                                          <p:spTgt spid="23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2000"/>
                                        <p:tgtEl>
                                          <p:spTgt spid="23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3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2000"/>
                                        <p:tgtEl>
                                          <p:spTgt spid="23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2000"/>
                                        <p:tgtEl>
                                          <p:spTgt spid="23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3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3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60" grpId="0" animBg="1"/>
      <p:bldP spid="239649" grpId="0" animBg="1"/>
      <p:bldP spid="239620" grpId="0" animBg="1"/>
      <p:bldP spid="239624" grpId="0" animBg="1"/>
      <p:bldP spid="239625" grpId="0" animBg="1"/>
      <p:bldP spid="239626" grpId="0" animBg="1"/>
      <p:bldP spid="239627" grpId="0"/>
      <p:bldP spid="239628" grpId="0"/>
      <p:bldP spid="239629" grpId="0"/>
      <p:bldP spid="239633" grpId="0" animBg="1"/>
      <p:bldP spid="239634" grpId="0" animBg="1"/>
      <p:bldP spid="239635" grpId="0" animBg="1"/>
      <p:bldP spid="239636" grpId="0" animBg="1"/>
      <p:bldP spid="239637" grpId="0" animBg="1"/>
      <p:bldP spid="239642" grpId="0" animBg="1"/>
      <p:bldP spid="239646" grpId="0" animBg="1"/>
      <p:bldP spid="239640" grpId="0" animBg="1"/>
      <p:bldP spid="239647" grpId="0" animBg="1"/>
      <p:bldP spid="239648" grpId="0" animBg="1"/>
      <p:bldP spid="239652" grpId="0" animBg="1"/>
      <p:bldP spid="239653" grpId="0" animBg="1"/>
      <p:bldP spid="239654" grpId="0" animBg="1"/>
      <p:bldP spid="239655" grpId="0" animBg="1"/>
      <p:bldP spid="239656" grpId="0"/>
      <p:bldP spid="239657" grpId="0"/>
      <p:bldP spid="239658" grpId="0"/>
      <p:bldP spid="239661" grpId="0"/>
      <p:bldP spid="239662" grpId="0" animBg="1"/>
      <p:bldP spid="239663" grpId="0" animBg="1"/>
      <p:bldP spid="239664" grpId="0"/>
      <p:bldP spid="239665" grpId="0"/>
      <p:bldP spid="239666" grpId="0"/>
      <p:bldP spid="239667" grpId="0"/>
      <p:bldP spid="239668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Построение матрицы камеры</a:t>
            </a:r>
          </a:p>
        </p:txBody>
      </p:sp>
      <p:sp>
        <p:nvSpPr>
          <p:cNvPr id="234505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камеры имеет следующий вид: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9D185B-3689-420B-981D-28131E6A7CB3}"/>
                  </a:ext>
                </a:extLst>
              </p:cNvPr>
              <p:cNvSpPr txBox="1"/>
              <p:nvPr/>
            </p:nvSpPr>
            <p:spPr>
              <a:xfrm>
                <a:off x="2207568" y="2638541"/>
                <a:ext cx="8003232" cy="41535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=</a:t>
                </a:r>
              </a:p>
              <a:p>
                <a:pPr algn="ctr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9D185B-3689-420B-981D-28131E6A7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2638541"/>
                <a:ext cx="8003232" cy="41535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4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5" grpId="0" build="p"/>
      <p:bldP spid="2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54" name="Freeform 66"/>
          <p:cNvSpPr>
            <a:spLocks/>
          </p:cNvSpPr>
          <p:nvPr/>
        </p:nvSpPr>
        <p:spPr bwMode="auto">
          <a:xfrm>
            <a:off x="4727576" y="3500438"/>
            <a:ext cx="144463" cy="144462"/>
          </a:xfrm>
          <a:custGeom>
            <a:avLst/>
            <a:gdLst>
              <a:gd name="T0" fmla="*/ 0 w 136"/>
              <a:gd name="T1" fmla="*/ 153450508 h 136"/>
              <a:gd name="T2" fmla="*/ 0 w 136"/>
              <a:gd name="T3" fmla="*/ 0 h 136"/>
              <a:gd name="T4" fmla="*/ 153452633 w 136"/>
              <a:gd name="T5" fmla="*/ 0 h 136"/>
              <a:gd name="T6" fmla="*/ 0 60000 65536"/>
              <a:gd name="T7" fmla="*/ 0 60000 65536"/>
              <a:gd name="T8" fmla="*/ 0 60000 65536"/>
              <a:gd name="T9" fmla="*/ 0 w 136"/>
              <a:gd name="T10" fmla="*/ 0 h 136"/>
              <a:gd name="T11" fmla="*/ 136 w 136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136">
                <a:moveTo>
                  <a:pt x="0" y="136"/>
                </a:moveTo>
                <a:lnTo>
                  <a:pt x="0" y="0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2" name="Line 64"/>
          <p:cNvSpPr>
            <a:spLocks noChangeShapeType="1"/>
          </p:cNvSpPr>
          <p:nvPr/>
        </p:nvSpPr>
        <p:spPr bwMode="auto">
          <a:xfrm flipV="1">
            <a:off x="4524375" y="3165476"/>
            <a:ext cx="342900" cy="238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48" name="Line 60"/>
          <p:cNvSpPr>
            <a:spLocks noChangeShapeType="1"/>
          </p:cNvSpPr>
          <p:nvPr/>
        </p:nvSpPr>
        <p:spPr bwMode="auto">
          <a:xfrm>
            <a:off x="4872038" y="3162300"/>
            <a:ext cx="0" cy="48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1" name="AutoShape 63"/>
          <p:cNvSpPr>
            <a:spLocks noChangeArrowheads="1"/>
          </p:cNvSpPr>
          <p:nvPr/>
        </p:nvSpPr>
        <p:spPr bwMode="auto">
          <a:xfrm flipH="1">
            <a:off x="3143250" y="2349500"/>
            <a:ext cx="4681538" cy="1295400"/>
          </a:xfrm>
          <a:prstGeom prst="rtTriangle">
            <a:avLst/>
          </a:prstGeom>
          <a:solidFill>
            <a:srgbClr val="99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16" name="AutoShape 28"/>
          <p:cNvSpPr>
            <a:spLocks noChangeArrowheads="1"/>
          </p:cNvSpPr>
          <p:nvPr/>
        </p:nvSpPr>
        <p:spPr bwMode="auto">
          <a:xfrm rot="1562076">
            <a:off x="8943976" y="4768851"/>
            <a:ext cx="360363" cy="360363"/>
          </a:xfrm>
          <a:prstGeom prst="cube">
            <a:avLst>
              <a:gd name="adj" fmla="val 280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699" name="Line 11"/>
          <p:cNvSpPr>
            <a:spLocks noChangeShapeType="1"/>
          </p:cNvSpPr>
          <p:nvPr/>
        </p:nvSpPr>
        <p:spPr bwMode="auto">
          <a:xfrm>
            <a:off x="2206625" y="36449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5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Перспективная проекция точки</a:t>
            </a:r>
          </a:p>
        </p:txBody>
      </p:sp>
      <p:graphicFrame>
        <p:nvGraphicFramePr>
          <p:cNvPr id="242742" name="Object 54"/>
          <p:cNvGraphicFramePr>
            <a:graphicFrameLocks noGrp="1" noChangeAspect="1"/>
          </p:cNvGraphicFramePr>
          <p:nvPr>
            <p:ph idx="1"/>
          </p:nvPr>
        </p:nvGraphicFramePr>
        <p:xfrm>
          <a:off x="1703388" y="5516563"/>
          <a:ext cx="10001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Формула" r:id="rId3" imgW="660113" imgH="431613" progId="Equation.3">
                  <p:embed/>
                </p:oleObj>
              </mc:Choice>
              <mc:Fallback>
                <p:oleObj name="Формула" r:id="rId3" imgW="660113" imgH="431613" progId="Equation.3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5516563"/>
                        <a:ext cx="10001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2" name="Line 4"/>
          <p:cNvSpPr>
            <a:spLocks noChangeShapeType="1"/>
          </p:cNvSpPr>
          <p:nvPr/>
        </p:nvSpPr>
        <p:spPr bwMode="auto">
          <a:xfrm flipH="1">
            <a:off x="1703389" y="3644900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3" name="Line 5"/>
          <p:cNvSpPr>
            <a:spLocks noChangeShapeType="1"/>
          </p:cNvSpPr>
          <p:nvPr/>
        </p:nvSpPr>
        <p:spPr bwMode="auto">
          <a:xfrm flipV="1">
            <a:off x="3168650" y="2516189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4" name="Line 6"/>
          <p:cNvSpPr>
            <a:spLocks noChangeShapeType="1"/>
          </p:cNvSpPr>
          <p:nvPr/>
        </p:nvSpPr>
        <p:spPr bwMode="auto">
          <a:xfrm flipH="1">
            <a:off x="2211388" y="3643314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5" name="Text Box 7"/>
          <p:cNvSpPr txBox="1">
            <a:spLocks noChangeArrowheads="1"/>
          </p:cNvSpPr>
          <p:nvPr/>
        </p:nvSpPr>
        <p:spPr bwMode="auto">
          <a:xfrm>
            <a:off x="1743075" y="320357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2435226" y="42052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42697" name="Text Box 9"/>
          <p:cNvSpPr txBox="1">
            <a:spLocks noChangeArrowheads="1"/>
          </p:cNvSpPr>
          <p:nvPr/>
        </p:nvSpPr>
        <p:spPr bwMode="auto">
          <a:xfrm>
            <a:off x="3224213" y="2403476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42698" name="Oval 10"/>
          <p:cNvSpPr>
            <a:spLocks noChangeArrowheads="1"/>
          </p:cNvSpPr>
          <p:nvPr/>
        </p:nvSpPr>
        <p:spPr bwMode="auto">
          <a:xfrm>
            <a:off x="3113089" y="3586164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0" name="Line 12"/>
          <p:cNvSpPr>
            <a:spLocks noChangeShapeType="1"/>
          </p:cNvSpPr>
          <p:nvPr/>
        </p:nvSpPr>
        <p:spPr bwMode="auto">
          <a:xfrm flipV="1">
            <a:off x="3105151" y="3522663"/>
            <a:ext cx="244475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1" name="Line 13"/>
          <p:cNvSpPr>
            <a:spLocks noChangeShapeType="1"/>
          </p:cNvSpPr>
          <p:nvPr/>
        </p:nvSpPr>
        <p:spPr bwMode="auto">
          <a:xfrm>
            <a:off x="3105150" y="3643313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2" name="Arc 14"/>
          <p:cNvSpPr>
            <a:spLocks/>
          </p:cNvSpPr>
          <p:nvPr/>
        </p:nvSpPr>
        <p:spPr bwMode="auto">
          <a:xfrm>
            <a:off x="3209926" y="3540125"/>
            <a:ext cx="149225" cy="228600"/>
          </a:xfrm>
          <a:custGeom>
            <a:avLst/>
            <a:gdLst>
              <a:gd name="T0" fmla="*/ 4023065 w 21600"/>
              <a:gd name="T1" fmla="*/ 0 h 35662"/>
              <a:gd name="T2" fmla="*/ 4016142 w 21600"/>
              <a:gd name="T3" fmla="*/ 9393278 h 35662"/>
              <a:gd name="T4" fmla="*/ 0 w 21600"/>
              <a:gd name="T5" fmla="*/ 4694793 h 35662"/>
              <a:gd name="T6" fmla="*/ 0 60000 65536"/>
              <a:gd name="T7" fmla="*/ 0 60000 65536"/>
              <a:gd name="T8" fmla="*/ 0 60000 65536"/>
              <a:gd name="T9" fmla="*/ 0 w 21600"/>
              <a:gd name="T10" fmla="*/ 0 h 35662"/>
              <a:gd name="T11" fmla="*/ 21600 w 21600"/>
              <a:gd name="T12" fmla="*/ 35662 h 356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5662" fill="none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</a:path>
              <a:path w="21600" h="35662" stroke="0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  <a:lnTo>
                  <a:pt x="0" y="1782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3" name="Oval 15"/>
          <p:cNvSpPr>
            <a:spLocks noChangeArrowheads="1"/>
          </p:cNvSpPr>
          <p:nvPr/>
        </p:nvSpPr>
        <p:spPr bwMode="auto">
          <a:xfrm>
            <a:off x="3287714" y="3571876"/>
            <a:ext cx="7302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4" name="AutoShape 16"/>
          <p:cNvSpPr>
            <a:spLocks noChangeArrowheads="1"/>
          </p:cNvSpPr>
          <p:nvPr/>
        </p:nvSpPr>
        <p:spPr bwMode="auto">
          <a:xfrm rot="16200000" flipV="1">
            <a:off x="3323432" y="2745582"/>
            <a:ext cx="3240087" cy="1727200"/>
          </a:xfrm>
          <a:prstGeom prst="parallelogram">
            <a:avLst>
              <a:gd name="adj" fmla="val 83148"/>
            </a:avLst>
          </a:prstGeom>
          <a:solidFill>
            <a:srgbClr val="CCFF66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6" name="Line 18"/>
          <p:cNvSpPr>
            <a:spLocks noChangeShapeType="1"/>
          </p:cNvSpPr>
          <p:nvPr/>
        </p:nvSpPr>
        <p:spPr bwMode="auto">
          <a:xfrm flipV="1">
            <a:off x="3143251" y="2997200"/>
            <a:ext cx="3744913" cy="6477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07" name="Line 19"/>
          <p:cNvSpPr>
            <a:spLocks noChangeShapeType="1"/>
          </p:cNvSpPr>
          <p:nvPr/>
        </p:nvSpPr>
        <p:spPr bwMode="auto">
          <a:xfrm flipH="1">
            <a:off x="6888163" y="3644900"/>
            <a:ext cx="957262" cy="6746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0" name="Line 22"/>
          <p:cNvSpPr>
            <a:spLocks noChangeShapeType="1"/>
          </p:cNvSpPr>
          <p:nvPr/>
        </p:nvSpPr>
        <p:spPr bwMode="auto">
          <a:xfrm>
            <a:off x="4530725" y="339725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1" name="Line 23"/>
          <p:cNvSpPr>
            <a:spLocks noChangeShapeType="1"/>
          </p:cNvSpPr>
          <p:nvPr/>
        </p:nvSpPr>
        <p:spPr bwMode="auto">
          <a:xfrm flipV="1">
            <a:off x="4532313" y="3656013"/>
            <a:ext cx="330200" cy="2333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3" name="Rectangle 25"/>
          <p:cNvSpPr>
            <a:spLocks noChangeArrowheads="1"/>
          </p:cNvSpPr>
          <p:nvPr/>
        </p:nvSpPr>
        <p:spPr bwMode="auto">
          <a:xfrm>
            <a:off x="6888164" y="5013326"/>
            <a:ext cx="2592387" cy="1439863"/>
          </a:xfrm>
          <a:prstGeom prst="rect">
            <a:avLst/>
          </a:prstGeom>
          <a:solidFill>
            <a:srgbClr val="CCFF66">
              <a:alpha val="4901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14" name="Line 26"/>
          <p:cNvSpPr>
            <a:spLocks noChangeShapeType="1"/>
          </p:cNvSpPr>
          <p:nvPr/>
        </p:nvSpPr>
        <p:spPr bwMode="auto">
          <a:xfrm flipV="1">
            <a:off x="8185150" y="4508500"/>
            <a:ext cx="0" cy="2160588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42715" name="Line 27"/>
          <p:cNvSpPr>
            <a:spLocks noChangeShapeType="1"/>
          </p:cNvSpPr>
          <p:nvPr/>
        </p:nvSpPr>
        <p:spPr bwMode="auto">
          <a:xfrm>
            <a:off x="6600826" y="5734050"/>
            <a:ext cx="3527425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42717" name="Line 29"/>
          <p:cNvSpPr>
            <a:spLocks noChangeShapeType="1"/>
          </p:cNvSpPr>
          <p:nvPr/>
        </p:nvSpPr>
        <p:spPr bwMode="auto">
          <a:xfrm flipV="1">
            <a:off x="9120188" y="515778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18" name="Line 30"/>
          <p:cNvSpPr>
            <a:spLocks noChangeShapeType="1"/>
          </p:cNvSpPr>
          <p:nvPr/>
        </p:nvSpPr>
        <p:spPr bwMode="auto">
          <a:xfrm flipV="1">
            <a:off x="8185150" y="5157788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19" name="Text Box 31"/>
          <p:cNvSpPr txBox="1">
            <a:spLocks noChangeArrowheads="1"/>
          </p:cNvSpPr>
          <p:nvPr/>
        </p:nvSpPr>
        <p:spPr bwMode="auto">
          <a:xfrm>
            <a:off x="10036176" y="56784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42721" name="Text Box 33"/>
          <p:cNvSpPr txBox="1">
            <a:spLocks noChangeArrowheads="1"/>
          </p:cNvSpPr>
          <p:nvPr/>
        </p:nvSpPr>
        <p:spPr bwMode="auto">
          <a:xfrm>
            <a:off x="7824788" y="42926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42722" name="Text Box 34"/>
          <p:cNvSpPr txBox="1">
            <a:spLocks noChangeArrowheads="1"/>
          </p:cNvSpPr>
          <p:nvPr/>
        </p:nvSpPr>
        <p:spPr bwMode="auto">
          <a:xfrm>
            <a:off x="8904289" y="5734051"/>
            <a:ext cx="422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x*</a:t>
            </a:r>
            <a:endParaRPr lang="ru-RU"/>
          </a:p>
        </p:txBody>
      </p:sp>
      <p:sp>
        <p:nvSpPr>
          <p:cNvPr id="242729" name="Text Box 41"/>
          <p:cNvSpPr txBox="1">
            <a:spLocks noChangeArrowheads="1"/>
          </p:cNvSpPr>
          <p:nvPr/>
        </p:nvSpPr>
        <p:spPr bwMode="auto">
          <a:xfrm>
            <a:off x="7751764" y="5013326"/>
            <a:ext cx="4267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y*</a:t>
            </a:r>
            <a:endParaRPr lang="ru-RU"/>
          </a:p>
        </p:txBody>
      </p:sp>
      <p:sp>
        <p:nvSpPr>
          <p:cNvPr id="242730" name="Line 42"/>
          <p:cNvSpPr>
            <a:spLocks noChangeShapeType="1"/>
          </p:cNvSpPr>
          <p:nvPr/>
        </p:nvSpPr>
        <p:spPr bwMode="auto">
          <a:xfrm>
            <a:off x="1992313" y="4581525"/>
            <a:ext cx="2087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31" name="Text Box 43"/>
          <p:cNvSpPr txBox="1">
            <a:spLocks noChangeArrowheads="1"/>
          </p:cNvSpPr>
          <p:nvPr/>
        </p:nvSpPr>
        <p:spPr bwMode="auto">
          <a:xfrm>
            <a:off x="2855913" y="4581526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  <a:endParaRPr lang="ru-RU"/>
          </a:p>
        </p:txBody>
      </p:sp>
      <p:sp>
        <p:nvSpPr>
          <p:cNvPr id="242733" name="Text Box 45"/>
          <p:cNvSpPr txBox="1">
            <a:spLocks noChangeArrowheads="1"/>
          </p:cNvSpPr>
          <p:nvPr/>
        </p:nvSpPr>
        <p:spPr bwMode="auto">
          <a:xfrm>
            <a:off x="4465638" y="3094039"/>
            <a:ext cx="215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42734" name="Text Box 46"/>
          <p:cNvSpPr txBox="1">
            <a:spLocks noChangeArrowheads="1"/>
          </p:cNvSpPr>
          <p:nvPr/>
        </p:nvSpPr>
        <p:spPr bwMode="auto">
          <a:xfrm>
            <a:off x="7804151" y="3300413"/>
            <a:ext cx="377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z</a:t>
            </a:r>
            <a:endParaRPr lang="ru-RU" baseline="-25000"/>
          </a:p>
        </p:txBody>
      </p:sp>
      <p:sp>
        <p:nvSpPr>
          <p:cNvPr id="242705" name="AutoShape 17"/>
          <p:cNvSpPr>
            <a:spLocks noChangeArrowheads="1"/>
          </p:cNvSpPr>
          <p:nvPr/>
        </p:nvSpPr>
        <p:spPr bwMode="auto">
          <a:xfrm rot="19082292">
            <a:off x="6461126" y="1890714"/>
            <a:ext cx="1008063" cy="865187"/>
          </a:xfrm>
          <a:prstGeom prst="cube">
            <a:avLst>
              <a:gd name="adj" fmla="val 29421"/>
            </a:avLst>
          </a:prstGeom>
          <a:solidFill>
            <a:srgbClr val="00E4A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36" name="Text Box 48"/>
          <p:cNvSpPr txBox="1">
            <a:spLocks noChangeArrowheads="1"/>
          </p:cNvSpPr>
          <p:nvPr/>
        </p:nvSpPr>
        <p:spPr bwMode="auto">
          <a:xfrm>
            <a:off x="6580188" y="4092576"/>
            <a:ext cx="385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x</a:t>
            </a:r>
            <a:endParaRPr lang="ru-RU" baseline="-25000"/>
          </a:p>
        </p:txBody>
      </p:sp>
      <p:sp>
        <p:nvSpPr>
          <p:cNvPr id="242737" name="Text Box 49"/>
          <p:cNvSpPr txBox="1">
            <a:spLocks noChangeArrowheads="1"/>
          </p:cNvSpPr>
          <p:nvPr/>
        </p:nvSpPr>
        <p:spPr bwMode="auto">
          <a:xfrm>
            <a:off x="6959601" y="2924176"/>
            <a:ext cx="385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y</a:t>
            </a:r>
            <a:endParaRPr lang="ru-RU" baseline="-25000"/>
          </a:p>
        </p:txBody>
      </p:sp>
      <p:sp>
        <p:nvSpPr>
          <p:cNvPr id="242732" name="Text Box 44"/>
          <p:cNvSpPr txBox="1">
            <a:spLocks noChangeArrowheads="1"/>
          </p:cNvSpPr>
          <p:nvPr/>
        </p:nvSpPr>
        <p:spPr bwMode="auto">
          <a:xfrm>
            <a:off x="6527801" y="263683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242741" name="Freeform 53"/>
          <p:cNvSpPr>
            <a:spLocks/>
          </p:cNvSpPr>
          <p:nvPr/>
        </p:nvSpPr>
        <p:spPr bwMode="auto">
          <a:xfrm>
            <a:off x="4643439" y="3641725"/>
            <a:ext cx="134937" cy="69850"/>
          </a:xfrm>
          <a:custGeom>
            <a:avLst/>
            <a:gdLst>
              <a:gd name="T0" fmla="*/ 101155535 w 180"/>
              <a:gd name="T1" fmla="*/ 52462614 h 93"/>
              <a:gd name="T2" fmla="*/ 0 w 180"/>
              <a:gd name="T3" fmla="*/ 51898556 h 93"/>
              <a:gd name="T4" fmla="*/ 76428314 w 180"/>
              <a:gd name="T5" fmla="*/ 0 h 93"/>
              <a:gd name="T6" fmla="*/ 0 60000 65536"/>
              <a:gd name="T7" fmla="*/ 0 60000 65536"/>
              <a:gd name="T8" fmla="*/ 0 60000 65536"/>
              <a:gd name="T9" fmla="*/ 0 w 180"/>
              <a:gd name="T10" fmla="*/ 0 h 93"/>
              <a:gd name="T11" fmla="*/ 180 w 180"/>
              <a:gd name="T12" fmla="*/ 93 h 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93">
                <a:moveTo>
                  <a:pt x="180" y="93"/>
                </a:moveTo>
                <a:lnTo>
                  <a:pt x="0" y="92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8" name="Freeform 50"/>
          <p:cNvSpPr>
            <a:spLocks/>
          </p:cNvSpPr>
          <p:nvPr/>
        </p:nvSpPr>
        <p:spPr bwMode="auto">
          <a:xfrm>
            <a:off x="3155950" y="3648075"/>
            <a:ext cx="4679950" cy="673100"/>
          </a:xfrm>
          <a:custGeom>
            <a:avLst/>
            <a:gdLst>
              <a:gd name="T0" fmla="*/ 0 w 2948"/>
              <a:gd name="T1" fmla="*/ 0 h 424"/>
              <a:gd name="T2" fmla="*/ 2147483647 w 2948"/>
              <a:gd name="T3" fmla="*/ 0 h 424"/>
              <a:gd name="T4" fmla="*/ 2147483647 w 2948"/>
              <a:gd name="T5" fmla="*/ 1068546339 h 424"/>
              <a:gd name="T6" fmla="*/ 0 w 2948"/>
              <a:gd name="T7" fmla="*/ 0 h 424"/>
              <a:gd name="T8" fmla="*/ 0 60000 65536"/>
              <a:gd name="T9" fmla="*/ 0 60000 65536"/>
              <a:gd name="T10" fmla="*/ 0 60000 65536"/>
              <a:gd name="T11" fmla="*/ 0 60000 65536"/>
              <a:gd name="T12" fmla="*/ 0 w 2948"/>
              <a:gd name="T13" fmla="*/ 0 h 424"/>
              <a:gd name="T14" fmla="*/ 2948 w 2948"/>
              <a:gd name="T15" fmla="*/ 424 h 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48" h="424">
                <a:moveTo>
                  <a:pt x="0" y="0"/>
                </a:moveTo>
                <a:lnTo>
                  <a:pt x="2948" y="0"/>
                </a:lnTo>
                <a:lnTo>
                  <a:pt x="2348" y="4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9" name="Freeform 51"/>
          <p:cNvSpPr>
            <a:spLocks/>
          </p:cNvSpPr>
          <p:nvPr/>
        </p:nvSpPr>
        <p:spPr bwMode="auto">
          <a:xfrm>
            <a:off x="7340600" y="3638550"/>
            <a:ext cx="285750" cy="147638"/>
          </a:xfrm>
          <a:custGeom>
            <a:avLst/>
            <a:gdLst>
              <a:gd name="T0" fmla="*/ 453628170 w 180"/>
              <a:gd name="T1" fmla="*/ 234376141 h 93"/>
              <a:gd name="T2" fmla="*/ 0 w 180"/>
              <a:gd name="T3" fmla="*/ 231855183 h 93"/>
              <a:gd name="T4" fmla="*/ 342741233 w 180"/>
              <a:gd name="T5" fmla="*/ 0 h 93"/>
              <a:gd name="T6" fmla="*/ 0 60000 65536"/>
              <a:gd name="T7" fmla="*/ 0 60000 65536"/>
              <a:gd name="T8" fmla="*/ 0 60000 65536"/>
              <a:gd name="T9" fmla="*/ 0 w 180"/>
              <a:gd name="T10" fmla="*/ 0 h 93"/>
              <a:gd name="T11" fmla="*/ 180 w 180"/>
              <a:gd name="T12" fmla="*/ 93 h 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93">
                <a:moveTo>
                  <a:pt x="180" y="93"/>
                </a:moveTo>
                <a:lnTo>
                  <a:pt x="0" y="92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242744" name="Object 56"/>
          <p:cNvGraphicFramePr>
            <a:graphicFrameLocks noChangeAspect="1"/>
          </p:cNvGraphicFramePr>
          <p:nvPr/>
        </p:nvGraphicFramePr>
        <p:xfrm>
          <a:off x="3719514" y="6203950"/>
          <a:ext cx="11525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Формула" r:id="rId5" imgW="761669" imgH="431613" progId="Equation.3">
                  <p:embed/>
                </p:oleObj>
              </mc:Choice>
              <mc:Fallback>
                <p:oleObj name="Формула" r:id="rId5" imgW="761669" imgH="431613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4" y="6203950"/>
                        <a:ext cx="11525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45" name="Object 57"/>
          <p:cNvGraphicFramePr>
            <a:graphicFrameLocks noChangeAspect="1"/>
          </p:cNvGraphicFramePr>
          <p:nvPr/>
        </p:nvGraphicFramePr>
        <p:xfrm>
          <a:off x="3359151" y="5516563"/>
          <a:ext cx="102076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Формула" r:id="rId7" imgW="672808" imgH="444307" progId="Equation.3">
                  <p:embed/>
                </p:oleObj>
              </mc:Choice>
              <mc:Fallback>
                <p:oleObj name="Формула" r:id="rId7" imgW="672808" imgH="444307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5516563"/>
                        <a:ext cx="1020763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46" name="Object 58"/>
          <p:cNvGraphicFramePr>
            <a:graphicFrameLocks noChangeAspect="1"/>
          </p:cNvGraphicFramePr>
          <p:nvPr/>
        </p:nvGraphicFramePr>
        <p:xfrm>
          <a:off x="5159376" y="6165850"/>
          <a:ext cx="11525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Формула" r:id="rId9" imgW="762000" imgH="457200" progId="Equation.3">
                  <p:embed/>
                </p:oleObj>
              </mc:Choice>
              <mc:Fallback>
                <p:oleObj name="Формула" r:id="rId9" imgW="762000" imgH="4572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6" y="6165850"/>
                        <a:ext cx="1152525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709" name="Oval 21"/>
          <p:cNvSpPr>
            <a:spLocks noChangeArrowheads="1"/>
          </p:cNvSpPr>
          <p:nvPr/>
        </p:nvSpPr>
        <p:spPr bwMode="auto">
          <a:xfrm>
            <a:off x="4481514" y="3338514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55" name="Freeform 67"/>
          <p:cNvSpPr>
            <a:spLocks/>
          </p:cNvSpPr>
          <p:nvPr/>
        </p:nvSpPr>
        <p:spPr bwMode="auto">
          <a:xfrm>
            <a:off x="7535864" y="3355976"/>
            <a:ext cx="288925" cy="288925"/>
          </a:xfrm>
          <a:custGeom>
            <a:avLst/>
            <a:gdLst>
              <a:gd name="T0" fmla="*/ 0 w 136"/>
              <a:gd name="T1" fmla="*/ 613806281 h 136"/>
              <a:gd name="T2" fmla="*/ 0 w 136"/>
              <a:gd name="T3" fmla="*/ 0 h 136"/>
              <a:gd name="T4" fmla="*/ 613806281 w 136"/>
              <a:gd name="T5" fmla="*/ 0 h 136"/>
              <a:gd name="T6" fmla="*/ 0 60000 65536"/>
              <a:gd name="T7" fmla="*/ 0 60000 65536"/>
              <a:gd name="T8" fmla="*/ 0 60000 65536"/>
              <a:gd name="T9" fmla="*/ 0 w 136"/>
              <a:gd name="T10" fmla="*/ 0 h 136"/>
              <a:gd name="T11" fmla="*/ 136 w 136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136">
                <a:moveTo>
                  <a:pt x="0" y="136"/>
                </a:moveTo>
                <a:lnTo>
                  <a:pt x="0" y="0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6" name="Text Box 68"/>
          <p:cNvSpPr txBox="1">
            <a:spLocks noChangeArrowheads="1"/>
          </p:cNvSpPr>
          <p:nvPr/>
        </p:nvSpPr>
        <p:spPr bwMode="auto">
          <a:xfrm>
            <a:off x="7824788" y="2276475"/>
            <a:ext cx="20358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y</a:t>
            </a:r>
            <a:endParaRPr lang="ru-RU" baseline="-25000"/>
          </a:p>
        </p:txBody>
      </p:sp>
      <p:sp>
        <p:nvSpPr>
          <p:cNvPr id="242757" name="Line 69"/>
          <p:cNvSpPr>
            <a:spLocks noChangeShapeType="1"/>
          </p:cNvSpPr>
          <p:nvPr/>
        </p:nvSpPr>
        <p:spPr bwMode="auto">
          <a:xfrm flipH="1">
            <a:off x="6862763" y="2362200"/>
            <a:ext cx="957262" cy="6746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8" name="Line 20"/>
          <p:cNvSpPr>
            <a:spLocks noChangeShapeType="1"/>
          </p:cNvSpPr>
          <p:nvPr/>
        </p:nvSpPr>
        <p:spPr bwMode="auto">
          <a:xfrm>
            <a:off x="6888163" y="29972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5" name="Oval 47"/>
          <p:cNvSpPr>
            <a:spLocks noChangeArrowheads="1"/>
          </p:cNvSpPr>
          <p:nvPr/>
        </p:nvSpPr>
        <p:spPr bwMode="auto">
          <a:xfrm>
            <a:off x="6816726" y="2924176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59" name="Text Box 71"/>
          <p:cNvSpPr txBox="1">
            <a:spLocks noChangeArrowheads="1"/>
          </p:cNvSpPr>
          <p:nvPr/>
        </p:nvSpPr>
        <p:spPr bwMode="auto">
          <a:xfrm>
            <a:off x="1611314" y="5173663"/>
            <a:ext cx="41544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По признаку подобия треугольников:</a:t>
            </a:r>
          </a:p>
        </p:txBody>
      </p:sp>
      <p:sp>
        <p:nvSpPr>
          <p:cNvPr id="242760" name="Text Box 72"/>
          <p:cNvSpPr txBox="1">
            <a:spLocks noChangeArrowheads="1"/>
          </p:cNvSpPr>
          <p:nvPr/>
        </p:nvSpPr>
        <p:spPr bwMode="auto">
          <a:xfrm>
            <a:off x="1524000" y="6308726"/>
            <a:ext cx="1938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Следовательно:</a:t>
            </a:r>
          </a:p>
        </p:txBody>
      </p:sp>
      <p:sp>
        <p:nvSpPr>
          <p:cNvPr id="242762" name="Text Box 74"/>
          <p:cNvSpPr txBox="1">
            <a:spLocks noChangeArrowheads="1"/>
          </p:cNvSpPr>
          <p:nvPr/>
        </p:nvSpPr>
        <p:spPr bwMode="auto">
          <a:xfrm>
            <a:off x="9120189" y="5084763"/>
            <a:ext cx="357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42764" name="Text Box 76"/>
          <p:cNvSpPr txBox="1">
            <a:spLocks noChangeArrowheads="1"/>
          </p:cNvSpPr>
          <p:nvPr/>
        </p:nvSpPr>
        <p:spPr bwMode="auto">
          <a:xfrm>
            <a:off x="4511675" y="3933825"/>
            <a:ext cx="1859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x*</a:t>
            </a:r>
            <a:endParaRPr lang="ru-RU" sz="1400"/>
          </a:p>
        </p:txBody>
      </p:sp>
      <p:sp>
        <p:nvSpPr>
          <p:cNvPr id="242765" name="Text Box 77"/>
          <p:cNvSpPr txBox="1">
            <a:spLocks noChangeArrowheads="1"/>
          </p:cNvSpPr>
          <p:nvPr/>
        </p:nvSpPr>
        <p:spPr bwMode="auto">
          <a:xfrm>
            <a:off x="4872038" y="2924175"/>
            <a:ext cx="1875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y*</a:t>
            </a:r>
            <a:endParaRPr lang="ru-RU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4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4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4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4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4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4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4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4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4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4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4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4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4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4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4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4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4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4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2000"/>
                                        <p:tgtEl>
                                          <p:spTgt spid="24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4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4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4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24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4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24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24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24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24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24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24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4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24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24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24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24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24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24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24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24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24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0"/>
                                        <p:tgtEl>
                                          <p:spTgt spid="24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0"/>
                                        <p:tgtEl>
                                          <p:spTgt spid="24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0"/>
                                        <p:tgtEl>
                                          <p:spTgt spid="24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000"/>
                                        <p:tgtEl>
                                          <p:spTgt spid="24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000"/>
                                        <p:tgtEl>
                                          <p:spTgt spid="24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24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000"/>
                                        <p:tgtEl>
                                          <p:spTgt spid="24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000"/>
                                        <p:tgtEl>
                                          <p:spTgt spid="24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000"/>
                                        <p:tgtEl>
                                          <p:spTgt spid="24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0"/>
                                        <p:tgtEl>
                                          <p:spTgt spid="24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000"/>
                                        <p:tgtEl>
                                          <p:spTgt spid="24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000"/>
                                        <p:tgtEl>
                                          <p:spTgt spid="24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54" grpId="0" animBg="1"/>
      <p:bldP spid="242752" grpId="0" animBg="1"/>
      <p:bldP spid="242748" grpId="0" animBg="1"/>
      <p:bldP spid="242751" grpId="0" animBg="1"/>
      <p:bldP spid="242716" grpId="0" animBg="1"/>
      <p:bldP spid="242699" grpId="0" animBg="1"/>
      <p:bldP spid="242692" grpId="0" animBg="1"/>
      <p:bldP spid="242693" grpId="0" animBg="1"/>
      <p:bldP spid="242694" grpId="0" animBg="1"/>
      <p:bldP spid="242695" grpId="0"/>
      <p:bldP spid="242696" grpId="0"/>
      <p:bldP spid="242697" grpId="0"/>
      <p:bldP spid="242698" grpId="0" animBg="1"/>
      <p:bldP spid="242700" grpId="0" animBg="1"/>
      <p:bldP spid="242701" grpId="0" animBg="1"/>
      <p:bldP spid="242702" grpId="0" animBg="1"/>
      <p:bldP spid="242703" grpId="0" animBg="1"/>
      <p:bldP spid="242704" grpId="0" animBg="1"/>
      <p:bldP spid="242706" grpId="0" animBg="1"/>
      <p:bldP spid="242707" grpId="0" animBg="1"/>
      <p:bldP spid="242710" grpId="0" animBg="1"/>
      <p:bldP spid="242711" grpId="0" animBg="1"/>
      <p:bldP spid="242713" grpId="0" animBg="1"/>
      <p:bldP spid="242714" grpId="0" animBg="1"/>
      <p:bldP spid="242715" grpId="0" animBg="1"/>
      <p:bldP spid="242717" grpId="0" animBg="1"/>
      <p:bldP spid="242718" grpId="0" animBg="1"/>
      <p:bldP spid="242719" grpId="0"/>
      <p:bldP spid="242721" grpId="0"/>
      <p:bldP spid="242722" grpId="0"/>
      <p:bldP spid="242729" grpId="0"/>
      <p:bldP spid="242730" grpId="0" animBg="1"/>
      <p:bldP spid="242731" grpId="0"/>
      <p:bldP spid="242733" grpId="0"/>
      <p:bldP spid="242734" grpId="0"/>
      <p:bldP spid="242705" grpId="0" animBg="1"/>
      <p:bldP spid="242736" grpId="0"/>
      <p:bldP spid="242737" grpId="0"/>
      <p:bldP spid="242732" grpId="0"/>
      <p:bldP spid="242741" grpId="0" animBg="1"/>
      <p:bldP spid="242738" grpId="0" animBg="1"/>
      <p:bldP spid="242739" grpId="0" animBg="1"/>
      <p:bldP spid="242709" grpId="0" animBg="1"/>
      <p:bldP spid="242755" grpId="0" animBg="1"/>
      <p:bldP spid="242756" grpId="0"/>
      <p:bldP spid="242757" grpId="0" animBg="1"/>
      <p:bldP spid="242708" grpId="0" animBg="1"/>
      <p:bldP spid="242735" grpId="0" animBg="1"/>
      <p:bldP spid="242759" grpId="0"/>
      <p:bldP spid="242760" grpId="0"/>
      <p:bldP spid="242762" grpId="0"/>
      <p:bldP spid="242764" grpId="0"/>
      <p:bldP spid="242765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Перспективная проекция прямых линий</a:t>
            </a:r>
          </a:p>
        </p:txBody>
      </p:sp>
      <p:sp>
        <p:nvSpPr>
          <p:cNvPr id="13721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Проецирование параллельных прямых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Перспективная проекция прямой линии является прямой линией</a:t>
            </a:r>
          </a:p>
          <a:p>
            <a:pPr eaLnBrk="1" hangingPunct="1"/>
            <a:r>
              <a:rPr lang="ru-RU" sz="2800" dirty="0"/>
              <a:t>Если две прямые параллельны друг другу, а также плоскости просмотра, они проецируются в </a:t>
            </a:r>
            <a:r>
              <a:rPr lang="ru-RU" sz="2800" b="1" dirty="0"/>
              <a:t>параллельные</a:t>
            </a:r>
            <a:r>
              <a:rPr lang="ru-RU" sz="2800" dirty="0"/>
              <a:t> прямые</a:t>
            </a:r>
          </a:p>
          <a:p>
            <a:pPr eaLnBrk="1" hangingPunct="1"/>
            <a:r>
              <a:rPr lang="ru-RU" sz="2800" dirty="0"/>
              <a:t>Параллельные прямые, не параллельные плоскости просмотра сходятся в некоторой </a:t>
            </a:r>
            <a:r>
              <a:rPr lang="ru-RU" sz="2800" b="1" dirty="0">
                <a:solidFill>
                  <a:schemeClr val="hlink"/>
                </a:solidFill>
              </a:rPr>
              <a:t>точке схода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Точка схода параллельных прямых</a:t>
            </a:r>
          </a:p>
        </p:txBody>
      </p:sp>
      <p:sp>
        <p:nvSpPr>
          <p:cNvPr id="139267" name="Rectangle 7"/>
          <p:cNvSpPr>
            <a:spLocks noChangeArrowheads="1"/>
          </p:cNvSpPr>
          <p:nvPr/>
        </p:nvSpPr>
        <p:spPr bwMode="auto">
          <a:xfrm>
            <a:off x="2063750" y="4581526"/>
            <a:ext cx="1944688" cy="1368425"/>
          </a:xfrm>
          <a:prstGeom prst="rect">
            <a:avLst/>
          </a:prstGeom>
          <a:solidFill>
            <a:srgbClr val="74836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9268" name="Freeform 8"/>
          <p:cNvSpPr>
            <a:spLocks/>
          </p:cNvSpPr>
          <p:nvPr/>
        </p:nvSpPr>
        <p:spPr bwMode="auto">
          <a:xfrm>
            <a:off x="2063750" y="3952875"/>
            <a:ext cx="2571750" cy="628650"/>
          </a:xfrm>
          <a:custGeom>
            <a:avLst/>
            <a:gdLst>
              <a:gd name="T0" fmla="*/ 0 w 1620"/>
              <a:gd name="T1" fmla="*/ 997981964 h 396"/>
              <a:gd name="T2" fmla="*/ 2147483647 w 1620"/>
              <a:gd name="T3" fmla="*/ 997981964 h 396"/>
              <a:gd name="T4" fmla="*/ 2147483647 w 1620"/>
              <a:gd name="T5" fmla="*/ 0 h 396"/>
              <a:gd name="T6" fmla="*/ 2147483647 w 1620"/>
              <a:gd name="T7" fmla="*/ 0 h 396"/>
              <a:gd name="T8" fmla="*/ 0 w 1620"/>
              <a:gd name="T9" fmla="*/ 997981964 h 3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20"/>
              <a:gd name="T16" fmla="*/ 0 h 396"/>
              <a:gd name="T17" fmla="*/ 1620 w 1620"/>
              <a:gd name="T18" fmla="*/ 396 h 3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20" h="396">
                <a:moveTo>
                  <a:pt x="0" y="396"/>
                </a:moveTo>
                <a:lnTo>
                  <a:pt x="1229" y="396"/>
                </a:lnTo>
                <a:lnTo>
                  <a:pt x="1620" y="0"/>
                </a:lnTo>
                <a:lnTo>
                  <a:pt x="1016" y="0"/>
                </a:lnTo>
                <a:lnTo>
                  <a:pt x="0" y="396"/>
                </a:lnTo>
                <a:close/>
              </a:path>
            </a:pathLst>
          </a:custGeom>
          <a:solidFill>
            <a:srgbClr val="A4B195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9269" name="Freeform 9"/>
          <p:cNvSpPr>
            <a:spLocks/>
          </p:cNvSpPr>
          <p:nvPr/>
        </p:nvSpPr>
        <p:spPr bwMode="auto">
          <a:xfrm>
            <a:off x="4008438" y="3952875"/>
            <a:ext cx="620712" cy="2000250"/>
          </a:xfrm>
          <a:custGeom>
            <a:avLst/>
            <a:gdLst>
              <a:gd name="T0" fmla="*/ 0 w 391"/>
              <a:gd name="T1" fmla="*/ 997981885 h 1260"/>
              <a:gd name="T2" fmla="*/ 2519360 w 391"/>
              <a:gd name="T3" fmla="*/ 2147483647 h 1260"/>
              <a:gd name="T4" fmla="*/ 985379595 w 391"/>
              <a:gd name="T5" fmla="*/ 1103828407 h 1260"/>
              <a:gd name="T6" fmla="*/ 985379595 w 391"/>
              <a:gd name="T7" fmla="*/ 0 h 1260"/>
              <a:gd name="T8" fmla="*/ 0 w 391"/>
              <a:gd name="T9" fmla="*/ 997981885 h 1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1"/>
              <a:gd name="T16" fmla="*/ 0 h 1260"/>
              <a:gd name="T17" fmla="*/ 391 w 391"/>
              <a:gd name="T18" fmla="*/ 1260 h 1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1" h="1260">
                <a:moveTo>
                  <a:pt x="0" y="396"/>
                </a:moveTo>
                <a:lnTo>
                  <a:pt x="1" y="1260"/>
                </a:lnTo>
                <a:lnTo>
                  <a:pt x="391" y="438"/>
                </a:lnTo>
                <a:lnTo>
                  <a:pt x="391" y="0"/>
                </a:lnTo>
                <a:lnTo>
                  <a:pt x="0" y="396"/>
                </a:lnTo>
                <a:close/>
              </a:path>
            </a:pathLst>
          </a:custGeom>
          <a:solidFill>
            <a:srgbClr val="535E4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8842" name="Line 10"/>
          <p:cNvSpPr>
            <a:spLocks noChangeShapeType="1"/>
          </p:cNvSpPr>
          <p:nvPr/>
        </p:nvSpPr>
        <p:spPr bwMode="auto">
          <a:xfrm flipV="1">
            <a:off x="2063751" y="3322639"/>
            <a:ext cx="3197225" cy="12588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3" name="Line 11"/>
          <p:cNvSpPr>
            <a:spLocks noChangeShapeType="1"/>
          </p:cNvSpPr>
          <p:nvPr/>
        </p:nvSpPr>
        <p:spPr bwMode="auto">
          <a:xfrm flipV="1">
            <a:off x="4008439" y="3327401"/>
            <a:ext cx="1247775" cy="1254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4" name="Line 12"/>
          <p:cNvSpPr>
            <a:spLocks noChangeShapeType="1"/>
          </p:cNvSpPr>
          <p:nvPr/>
        </p:nvSpPr>
        <p:spPr bwMode="auto">
          <a:xfrm flipV="1">
            <a:off x="4008438" y="3327400"/>
            <a:ext cx="1249362" cy="2622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5" name="Line 13"/>
          <p:cNvSpPr>
            <a:spLocks noChangeShapeType="1"/>
          </p:cNvSpPr>
          <p:nvPr/>
        </p:nvSpPr>
        <p:spPr bwMode="auto">
          <a:xfrm flipV="1">
            <a:off x="1992314" y="4052888"/>
            <a:ext cx="1031875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8846" name="Line 14"/>
          <p:cNvSpPr>
            <a:spLocks noChangeShapeType="1"/>
          </p:cNvSpPr>
          <p:nvPr/>
        </p:nvSpPr>
        <p:spPr bwMode="auto">
          <a:xfrm flipV="1">
            <a:off x="4367213" y="5195888"/>
            <a:ext cx="266700" cy="806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8847" name="Text Box 15"/>
          <p:cNvSpPr txBox="1">
            <a:spLocks noChangeArrowheads="1"/>
          </p:cNvSpPr>
          <p:nvPr/>
        </p:nvSpPr>
        <p:spPr bwMode="auto">
          <a:xfrm>
            <a:off x="2187576" y="387826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ru-RU" b="1"/>
          </a:p>
        </p:txBody>
      </p:sp>
      <p:sp>
        <p:nvSpPr>
          <p:cNvPr id="248848" name="Text Box 16"/>
          <p:cNvSpPr txBox="1">
            <a:spLocks noChangeArrowheads="1"/>
          </p:cNvSpPr>
          <p:nvPr/>
        </p:nvSpPr>
        <p:spPr bwMode="auto">
          <a:xfrm>
            <a:off x="4583113" y="5516563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ru-RU" b="1"/>
          </a:p>
        </p:txBody>
      </p:sp>
      <p:sp>
        <p:nvSpPr>
          <p:cNvPr id="248849" name="Oval 17"/>
          <p:cNvSpPr>
            <a:spLocks noChangeArrowheads="1"/>
          </p:cNvSpPr>
          <p:nvPr/>
        </p:nvSpPr>
        <p:spPr bwMode="auto">
          <a:xfrm>
            <a:off x="5232400" y="3284539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4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24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24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4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4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2" grpId="0" animBg="1"/>
      <p:bldP spid="248843" grpId="0" animBg="1"/>
      <p:bldP spid="248844" grpId="0" animBg="1"/>
      <p:bldP spid="248845" grpId="0" animBg="1"/>
      <p:bldP spid="248846" grpId="0" animBg="1"/>
      <p:bldP spid="248847" grpId="0"/>
      <p:bldP spid="248848" grpId="0"/>
      <p:bldP spid="248849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Прямые, проходящие за «глазом»</a:t>
            </a:r>
          </a:p>
        </p:txBody>
      </p:sp>
      <p:sp>
        <p:nvSpPr>
          <p:cNvPr id="140291" name="Line 4"/>
          <p:cNvSpPr>
            <a:spLocks noChangeShapeType="1"/>
          </p:cNvSpPr>
          <p:nvPr/>
        </p:nvSpPr>
        <p:spPr bwMode="auto">
          <a:xfrm flipH="1">
            <a:off x="3000376" y="3933825"/>
            <a:ext cx="4391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40292" name="Line 12"/>
          <p:cNvSpPr>
            <a:spLocks noChangeShapeType="1"/>
          </p:cNvSpPr>
          <p:nvPr/>
        </p:nvSpPr>
        <p:spPr bwMode="auto">
          <a:xfrm flipV="1">
            <a:off x="4079875" y="2349501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pSp>
        <p:nvGrpSpPr>
          <p:cNvPr id="140293" name="Group 11"/>
          <p:cNvGrpSpPr>
            <a:grpSpLocks/>
          </p:cNvGrpSpPr>
          <p:nvPr/>
        </p:nvGrpSpPr>
        <p:grpSpPr bwMode="auto">
          <a:xfrm>
            <a:off x="3984625" y="3767138"/>
            <a:ext cx="203200" cy="323850"/>
            <a:chOff x="2789" y="1570"/>
            <a:chExt cx="1111" cy="1769"/>
          </a:xfrm>
        </p:grpSpPr>
        <p:sp>
          <p:nvSpPr>
            <p:cNvPr id="140309" name="Arc 6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0310" name="Oval 7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0311" name="Line 9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0312" name="Line 10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40294" name="Rectangle 15"/>
          <p:cNvSpPr>
            <a:spLocks noChangeArrowheads="1"/>
          </p:cNvSpPr>
          <p:nvPr/>
        </p:nvSpPr>
        <p:spPr bwMode="auto">
          <a:xfrm>
            <a:off x="5159376" y="1557339"/>
            <a:ext cx="73025" cy="4967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0295" name="Line 16"/>
          <p:cNvSpPr>
            <a:spLocks noChangeShapeType="1"/>
          </p:cNvSpPr>
          <p:nvPr/>
        </p:nvSpPr>
        <p:spPr bwMode="auto">
          <a:xfrm flipV="1">
            <a:off x="4079876" y="3213101"/>
            <a:ext cx="1655763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296" name="Line 17"/>
          <p:cNvSpPr>
            <a:spLocks noChangeShapeType="1"/>
          </p:cNvSpPr>
          <p:nvPr/>
        </p:nvSpPr>
        <p:spPr bwMode="auto">
          <a:xfrm flipV="1">
            <a:off x="4079876" y="3500439"/>
            <a:ext cx="2663825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22" name="Line 18"/>
          <p:cNvSpPr>
            <a:spLocks noChangeShapeType="1"/>
          </p:cNvSpPr>
          <p:nvPr/>
        </p:nvSpPr>
        <p:spPr bwMode="auto">
          <a:xfrm>
            <a:off x="3287714" y="2595564"/>
            <a:ext cx="1893887" cy="321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2566988" y="2420939"/>
            <a:ext cx="2622550" cy="261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299" name="Text Box 20"/>
          <p:cNvSpPr txBox="1">
            <a:spLocks noChangeArrowheads="1"/>
          </p:cNvSpPr>
          <p:nvPr/>
        </p:nvSpPr>
        <p:spPr bwMode="auto">
          <a:xfrm>
            <a:off x="3000375" y="39338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40300" name="Text Box 21"/>
          <p:cNvSpPr txBox="1">
            <a:spLocks noChangeArrowheads="1"/>
          </p:cNvSpPr>
          <p:nvPr/>
        </p:nvSpPr>
        <p:spPr bwMode="auto">
          <a:xfrm>
            <a:off x="4151313" y="2420938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40301" name="Text Box 22"/>
          <p:cNvSpPr txBox="1">
            <a:spLocks noChangeArrowheads="1"/>
          </p:cNvSpPr>
          <p:nvPr/>
        </p:nvSpPr>
        <p:spPr bwMode="auto">
          <a:xfrm>
            <a:off x="6527801" y="2060576"/>
            <a:ext cx="38893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При попытке построить проекцию прямой, проходящей «за глазом» происходит «оборачивание проекции вокруг бесконечности»</a:t>
            </a:r>
          </a:p>
        </p:txBody>
      </p:sp>
      <p:sp>
        <p:nvSpPr>
          <p:cNvPr id="251918" name="Line 14"/>
          <p:cNvSpPr>
            <a:spLocks noChangeShapeType="1"/>
          </p:cNvSpPr>
          <p:nvPr/>
        </p:nvSpPr>
        <p:spPr bwMode="auto">
          <a:xfrm>
            <a:off x="2351088" y="2363788"/>
            <a:ext cx="5040312" cy="12811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303" name="Text Box 23"/>
          <p:cNvSpPr txBox="1">
            <a:spLocks noChangeArrowheads="1"/>
          </p:cNvSpPr>
          <p:nvPr/>
        </p:nvSpPr>
        <p:spPr bwMode="auto">
          <a:xfrm>
            <a:off x="6311900" y="6308726"/>
            <a:ext cx="249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Плоскость просмотра</a:t>
            </a:r>
          </a:p>
        </p:txBody>
      </p:sp>
      <p:sp>
        <p:nvSpPr>
          <p:cNvPr id="140304" name="Arc 24"/>
          <p:cNvSpPr>
            <a:spLocks/>
          </p:cNvSpPr>
          <p:nvPr/>
        </p:nvSpPr>
        <p:spPr bwMode="auto">
          <a:xfrm>
            <a:off x="5375275" y="6021389"/>
            <a:ext cx="935038" cy="574675"/>
          </a:xfrm>
          <a:custGeom>
            <a:avLst/>
            <a:gdLst>
              <a:gd name="T0" fmla="*/ 0 w 19191"/>
              <a:gd name="T1" fmla="*/ 0 h 21600"/>
              <a:gd name="T2" fmla="*/ 2147483647 w 19191"/>
              <a:gd name="T3" fmla="*/ 220093900 h 21600"/>
              <a:gd name="T4" fmla="*/ 0 w 19191"/>
              <a:gd name="T5" fmla="*/ 406779827 h 21600"/>
              <a:gd name="T6" fmla="*/ 0 60000 65536"/>
              <a:gd name="T7" fmla="*/ 0 60000 65536"/>
              <a:gd name="T8" fmla="*/ 0 60000 65536"/>
              <a:gd name="T9" fmla="*/ 0 w 19191"/>
              <a:gd name="T10" fmla="*/ 0 h 21600"/>
              <a:gd name="T11" fmla="*/ 19191 w 1919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91" h="21600" fill="none" extrusionOk="0">
                <a:moveTo>
                  <a:pt x="-1" y="0"/>
                </a:moveTo>
                <a:cubicBezTo>
                  <a:pt x="8079" y="0"/>
                  <a:pt x="15483" y="4508"/>
                  <a:pt x="19190" y="11687"/>
                </a:cubicBezTo>
              </a:path>
              <a:path w="19191" h="21600" stroke="0" extrusionOk="0">
                <a:moveTo>
                  <a:pt x="-1" y="0"/>
                </a:moveTo>
                <a:cubicBezTo>
                  <a:pt x="8079" y="0"/>
                  <a:pt x="15483" y="4508"/>
                  <a:pt x="19190" y="11687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1929" name="Line 25"/>
          <p:cNvSpPr>
            <a:spLocks noChangeShapeType="1"/>
          </p:cNvSpPr>
          <p:nvPr/>
        </p:nvSpPr>
        <p:spPr bwMode="auto">
          <a:xfrm>
            <a:off x="4440238" y="2881313"/>
            <a:ext cx="2951162" cy="7493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oval" w="lg" len="lg"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30" name="Text Box 26"/>
          <p:cNvSpPr txBox="1">
            <a:spLocks noChangeArrowheads="1"/>
          </p:cNvSpPr>
          <p:nvPr/>
        </p:nvSpPr>
        <p:spPr bwMode="auto">
          <a:xfrm>
            <a:off x="6600826" y="4076701"/>
            <a:ext cx="406717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Поэтому перед проецированием необходимо произвести отсечение части прямой, находящейся ближе к глазу, нежели ближняя плоскость отсечения</a:t>
            </a:r>
          </a:p>
        </p:txBody>
      </p:sp>
      <p:sp>
        <p:nvSpPr>
          <p:cNvPr id="251931" name="Line 27"/>
          <p:cNvSpPr>
            <a:spLocks noChangeShapeType="1"/>
          </p:cNvSpPr>
          <p:nvPr/>
        </p:nvSpPr>
        <p:spPr bwMode="auto">
          <a:xfrm>
            <a:off x="4440238" y="19891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308" name="Line 28"/>
          <p:cNvSpPr>
            <a:spLocks noChangeShapeType="1"/>
          </p:cNvSpPr>
          <p:nvPr/>
        </p:nvSpPr>
        <p:spPr bwMode="auto">
          <a:xfrm flipV="1">
            <a:off x="4079875" y="2276475"/>
            <a:ext cx="113030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5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5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5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251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22" grpId="0" animBg="1"/>
      <p:bldP spid="251923" grpId="0" animBg="1"/>
      <p:bldP spid="251918" grpId="0" animBg="1"/>
      <p:bldP spid="251929" grpId="0" animBg="1"/>
      <p:bldP spid="251930" grpId="0"/>
      <p:bldP spid="2519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6BB4E7-1DFF-4413-BB9B-98711229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Важность системы координат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F8F173-CC62-46CF-839F-26387C4D6744}"/>
              </a:ext>
            </a:extLst>
          </p:cNvPr>
          <p:cNvGrpSpPr/>
          <p:nvPr/>
        </p:nvGrpSpPr>
        <p:grpSpPr>
          <a:xfrm>
            <a:off x="2351584" y="2420888"/>
            <a:ext cx="1080120" cy="1224136"/>
            <a:chOff x="2351584" y="2420888"/>
            <a:chExt cx="1080120" cy="1224136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9E9F7C2-25DE-48A6-8A2B-A674D803032B}"/>
                </a:ext>
              </a:extLst>
            </p:cNvPr>
            <p:cNvCxnSpPr/>
            <p:nvPr/>
          </p:nvCxnSpPr>
          <p:spPr>
            <a:xfrm flipV="1">
              <a:off x="2351584" y="2420888"/>
              <a:ext cx="0" cy="1224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AA538D9-2C48-4B4D-B67D-06FB5A664BB0}"/>
                </a:ext>
              </a:extLst>
            </p:cNvPr>
            <p:cNvCxnSpPr/>
            <p:nvPr/>
          </p:nvCxnSpPr>
          <p:spPr>
            <a:xfrm>
              <a:off x="2351584" y="3645024"/>
              <a:ext cx="1080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76A83F-BB96-43A4-AFC4-78B449586DC8}"/>
              </a:ext>
            </a:extLst>
          </p:cNvPr>
          <p:cNvGrpSpPr/>
          <p:nvPr/>
        </p:nvGrpSpPr>
        <p:grpSpPr>
          <a:xfrm rot="2912856">
            <a:off x="4932048" y="4058946"/>
            <a:ext cx="1080120" cy="1224136"/>
            <a:chOff x="2351584" y="2420888"/>
            <a:chExt cx="1080120" cy="122413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A18E34F-EDD2-400E-A011-22E39819256E}"/>
                </a:ext>
              </a:extLst>
            </p:cNvPr>
            <p:cNvCxnSpPr/>
            <p:nvPr/>
          </p:nvCxnSpPr>
          <p:spPr>
            <a:xfrm flipV="1">
              <a:off x="2351584" y="2420888"/>
              <a:ext cx="0" cy="1224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034F478-F788-4E6A-A90E-6F4CE5658FD4}"/>
                </a:ext>
              </a:extLst>
            </p:cNvPr>
            <p:cNvCxnSpPr/>
            <p:nvPr/>
          </p:nvCxnSpPr>
          <p:spPr>
            <a:xfrm>
              <a:off x="2351584" y="3645024"/>
              <a:ext cx="1080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99016212-CF56-4557-B8F5-762F83716F26}"/>
              </a:ext>
            </a:extLst>
          </p:cNvPr>
          <p:cNvSpPr/>
          <p:nvPr/>
        </p:nvSpPr>
        <p:spPr>
          <a:xfrm>
            <a:off x="2711624" y="2924944"/>
            <a:ext cx="144015" cy="14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54EF08-4CFA-4B0C-A9DA-782CAB4863C0}"/>
              </a:ext>
            </a:extLst>
          </p:cNvPr>
          <p:cNvSpPr/>
          <p:nvPr/>
        </p:nvSpPr>
        <p:spPr>
          <a:xfrm>
            <a:off x="5137457" y="4671422"/>
            <a:ext cx="144015" cy="14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DDD997-1F20-4905-8FD2-0E8DBD851646}"/>
              </a:ext>
            </a:extLst>
          </p:cNvPr>
          <p:cNvSpPr txBox="1"/>
          <p:nvPr/>
        </p:nvSpPr>
        <p:spPr>
          <a:xfrm>
            <a:off x="2999656" y="292494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4F60F5-546F-459E-B58F-3215A8987EE9}"/>
              </a:ext>
            </a:extLst>
          </p:cNvPr>
          <p:cNvSpPr txBox="1"/>
          <p:nvPr/>
        </p:nvSpPr>
        <p:spPr>
          <a:xfrm>
            <a:off x="5324219" y="437409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39975F-003A-4930-BB57-D45F6E21B9EB}"/>
              </a:ext>
            </a:extLst>
          </p:cNvPr>
          <p:cNvSpPr txBox="1"/>
          <p:nvPr/>
        </p:nvSpPr>
        <p:spPr>
          <a:xfrm>
            <a:off x="7824192" y="2780928"/>
            <a:ext cx="3744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вычислить расстояние между точками </a:t>
            </a:r>
            <a:r>
              <a:rPr lang="en-US" dirty="0"/>
              <a:t>P1 </a:t>
            </a:r>
            <a:r>
              <a:rPr lang="ru-RU" dirty="0"/>
              <a:t>и </a:t>
            </a:r>
            <a:r>
              <a:rPr lang="en-US" dirty="0"/>
              <a:t>P2</a:t>
            </a:r>
            <a:r>
              <a:rPr lang="ru-RU" dirty="0"/>
              <a:t>, нужно выразить их координаты в одной и той же системе координат</a:t>
            </a:r>
          </a:p>
        </p:txBody>
      </p:sp>
    </p:spTree>
    <p:extLst>
      <p:ext uri="{BB962C8B-B14F-4D97-AF65-F5344CB8AC3E}">
        <p14:creationId xmlns:p14="http://schemas.microsoft.com/office/powerpoint/2010/main" val="341900551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Добавление псевдоглубины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F673B667-03C4-42CD-9EA5-73446EA04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Особенности проецирования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При проецировании отбрасывается информация о глубине – расстоянии до глаза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Различные точки могут проецироваться в в одну и ту же точку</a:t>
            </a:r>
          </a:p>
          <a:p>
            <a:pPr eaLnBrk="1" hangingPunct="1">
              <a:lnSpc>
                <a:spcPct val="90000"/>
              </a:lnSpc>
            </a:pPr>
            <a:r>
              <a:rPr lang="ru-RU"/>
              <a:t>Некоторые алгоритмы удаления невидимых поверхностей требуют знания глубины точек после проецирования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Line 40"/>
          <p:cNvSpPr>
            <a:spLocks noChangeShapeType="1"/>
          </p:cNvSpPr>
          <p:nvPr/>
        </p:nvSpPr>
        <p:spPr bwMode="auto">
          <a:xfrm>
            <a:off x="2206625" y="36449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68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Расстояние от точки до глаза</a:t>
            </a:r>
          </a:p>
        </p:txBody>
      </p:sp>
      <p:graphicFrame>
        <p:nvGraphicFramePr>
          <p:cNvPr id="36866" name="Object 4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676531"/>
              </p:ext>
            </p:extLst>
          </p:nvPr>
        </p:nvGraphicFramePr>
        <p:xfrm>
          <a:off x="6248401" y="4302126"/>
          <a:ext cx="1800200" cy="583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Формула" r:id="rId3" imgW="939392" imgH="304668" progId="Equation.3">
                  <p:embed/>
                </p:oleObj>
              </mc:Choice>
              <mc:Fallback>
                <p:oleObj name="Формула" r:id="rId3" imgW="939392" imgH="304668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4302126"/>
                        <a:ext cx="1800200" cy="5838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Line 19"/>
          <p:cNvSpPr>
            <a:spLocks noChangeShapeType="1"/>
          </p:cNvSpPr>
          <p:nvPr/>
        </p:nvSpPr>
        <p:spPr bwMode="auto">
          <a:xfrm flipH="1">
            <a:off x="1703389" y="3644900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0" name="Line 20"/>
          <p:cNvSpPr>
            <a:spLocks noChangeShapeType="1"/>
          </p:cNvSpPr>
          <p:nvPr/>
        </p:nvSpPr>
        <p:spPr bwMode="auto">
          <a:xfrm flipV="1">
            <a:off x="3168650" y="2516189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1" name="Line 21"/>
          <p:cNvSpPr>
            <a:spLocks noChangeShapeType="1"/>
          </p:cNvSpPr>
          <p:nvPr/>
        </p:nvSpPr>
        <p:spPr bwMode="auto">
          <a:xfrm flipH="1">
            <a:off x="2211388" y="3643314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2" name="Text Box 22"/>
          <p:cNvSpPr txBox="1">
            <a:spLocks noChangeArrowheads="1"/>
          </p:cNvSpPr>
          <p:nvPr/>
        </p:nvSpPr>
        <p:spPr bwMode="auto">
          <a:xfrm>
            <a:off x="1743075" y="320357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36873" name="Text Box 23"/>
          <p:cNvSpPr txBox="1">
            <a:spLocks noChangeArrowheads="1"/>
          </p:cNvSpPr>
          <p:nvPr/>
        </p:nvSpPr>
        <p:spPr bwMode="auto">
          <a:xfrm>
            <a:off x="2435226" y="42052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36874" name="Text Box 24"/>
          <p:cNvSpPr txBox="1">
            <a:spLocks noChangeArrowheads="1"/>
          </p:cNvSpPr>
          <p:nvPr/>
        </p:nvSpPr>
        <p:spPr bwMode="auto">
          <a:xfrm>
            <a:off x="3224213" y="2403476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36875" name="Oval 25"/>
          <p:cNvSpPr>
            <a:spLocks noChangeArrowheads="1"/>
          </p:cNvSpPr>
          <p:nvPr/>
        </p:nvSpPr>
        <p:spPr bwMode="auto">
          <a:xfrm>
            <a:off x="3113089" y="3586164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76" name="Line 26"/>
          <p:cNvSpPr>
            <a:spLocks noChangeShapeType="1"/>
          </p:cNvSpPr>
          <p:nvPr/>
        </p:nvSpPr>
        <p:spPr bwMode="auto">
          <a:xfrm flipV="1">
            <a:off x="3105151" y="3522663"/>
            <a:ext cx="244475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77" name="Line 27"/>
          <p:cNvSpPr>
            <a:spLocks noChangeShapeType="1"/>
          </p:cNvSpPr>
          <p:nvPr/>
        </p:nvSpPr>
        <p:spPr bwMode="auto">
          <a:xfrm>
            <a:off x="3105150" y="3643313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78" name="Arc 28"/>
          <p:cNvSpPr>
            <a:spLocks/>
          </p:cNvSpPr>
          <p:nvPr/>
        </p:nvSpPr>
        <p:spPr bwMode="auto">
          <a:xfrm>
            <a:off x="3209926" y="3540125"/>
            <a:ext cx="149225" cy="228600"/>
          </a:xfrm>
          <a:custGeom>
            <a:avLst/>
            <a:gdLst>
              <a:gd name="T0" fmla="*/ 4023065 w 21600"/>
              <a:gd name="T1" fmla="*/ 0 h 35662"/>
              <a:gd name="T2" fmla="*/ 4016142 w 21600"/>
              <a:gd name="T3" fmla="*/ 9393278 h 35662"/>
              <a:gd name="T4" fmla="*/ 0 w 21600"/>
              <a:gd name="T5" fmla="*/ 4694793 h 35662"/>
              <a:gd name="T6" fmla="*/ 0 60000 65536"/>
              <a:gd name="T7" fmla="*/ 0 60000 65536"/>
              <a:gd name="T8" fmla="*/ 0 60000 65536"/>
              <a:gd name="T9" fmla="*/ 0 w 21600"/>
              <a:gd name="T10" fmla="*/ 0 h 35662"/>
              <a:gd name="T11" fmla="*/ 21600 w 21600"/>
              <a:gd name="T12" fmla="*/ 35662 h 356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5662" fill="none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</a:path>
              <a:path w="21600" h="35662" stroke="0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  <a:lnTo>
                  <a:pt x="0" y="1782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79" name="Oval 29"/>
          <p:cNvSpPr>
            <a:spLocks noChangeArrowheads="1"/>
          </p:cNvSpPr>
          <p:nvPr/>
        </p:nvSpPr>
        <p:spPr bwMode="auto">
          <a:xfrm>
            <a:off x="3287714" y="3571876"/>
            <a:ext cx="7302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80" name="AutoShape 30"/>
          <p:cNvSpPr>
            <a:spLocks noChangeArrowheads="1"/>
          </p:cNvSpPr>
          <p:nvPr/>
        </p:nvSpPr>
        <p:spPr bwMode="auto">
          <a:xfrm rot="16200000" flipV="1">
            <a:off x="3178970" y="2745582"/>
            <a:ext cx="3240087" cy="1727200"/>
          </a:xfrm>
          <a:prstGeom prst="parallelogram">
            <a:avLst>
              <a:gd name="adj" fmla="val 83148"/>
            </a:avLst>
          </a:prstGeom>
          <a:solidFill>
            <a:srgbClr val="CCFF66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83" name="Text Box 35"/>
          <p:cNvSpPr txBox="1">
            <a:spLocks noChangeArrowheads="1"/>
          </p:cNvSpPr>
          <p:nvPr/>
        </p:nvSpPr>
        <p:spPr bwMode="auto">
          <a:xfrm>
            <a:off x="4465638" y="3094039"/>
            <a:ext cx="215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58086" name="Text Box 38"/>
          <p:cNvSpPr txBox="1">
            <a:spLocks noChangeArrowheads="1"/>
          </p:cNvSpPr>
          <p:nvPr/>
        </p:nvSpPr>
        <p:spPr bwMode="auto">
          <a:xfrm>
            <a:off x="4224339" y="1989138"/>
            <a:ext cx="6219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(x*, y*)</a:t>
            </a:r>
            <a:endParaRPr lang="ru-RU" sz="1400"/>
          </a:p>
        </p:txBody>
      </p:sp>
      <p:sp>
        <p:nvSpPr>
          <p:cNvPr id="258089" name="Line 41"/>
          <p:cNvSpPr>
            <a:spLocks noChangeShapeType="1"/>
          </p:cNvSpPr>
          <p:nvPr/>
        </p:nvSpPr>
        <p:spPr bwMode="auto">
          <a:xfrm flipV="1">
            <a:off x="3143251" y="2708276"/>
            <a:ext cx="5040313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8090" name="Oval 42"/>
          <p:cNvSpPr>
            <a:spLocks noChangeArrowheads="1"/>
          </p:cNvSpPr>
          <p:nvPr/>
        </p:nvSpPr>
        <p:spPr bwMode="auto">
          <a:xfrm>
            <a:off x="5808663" y="3090863"/>
            <a:ext cx="95250" cy="9525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91" name="Oval 43"/>
          <p:cNvSpPr>
            <a:spLocks noChangeArrowheads="1"/>
          </p:cNvSpPr>
          <p:nvPr/>
        </p:nvSpPr>
        <p:spPr bwMode="auto">
          <a:xfrm>
            <a:off x="7104063" y="2852738"/>
            <a:ext cx="95250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92" name="Text Box 44"/>
          <p:cNvSpPr txBox="1">
            <a:spLocks noChangeArrowheads="1"/>
          </p:cNvSpPr>
          <p:nvPr/>
        </p:nvSpPr>
        <p:spPr bwMode="auto">
          <a:xfrm>
            <a:off x="5859463" y="3084513"/>
            <a:ext cx="392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  <a:endParaRPr lang="ru-RU" baseline="-25000"/>
          </a:p>
        </p:txBody>
      </p:sp>
      <p:sp>
        <p:nvSpPr>
          <p:cNvPr id="36888" name="Text Box 45"/>
          <p:cNvSpPr txBox="1">
            <a:spLocks noChangeArrowheads="1"/>
          </p:cNvSpPr>
          <p:nvPr/>
        </p:nvSpPr>
        <p:spPr bwMode="auto">
          <a:xfrm>
            <a:off x="7175501" y="2924176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  <a:endParaRPr lang="ru-RU" baseline="-25000"/>
          </a:p>
        </p:txBody>
      </p:sp>
      <p:sp>
        <p:nvSpPr>
          <p:cNvPr id="258094" name="Arc 46"/>
          <p:cNvSpPr>
            <a:spLocks/>
          </p:cNvSpPr>
          <p:nvPr/>
        </p:nvSpPr>
        <p:spPr bwMode="auto">
          <a:xfrm>
            <a:off x="4440238" y="2212976"/>
            <a:ext cx="431800" cy="1096963"/>
          </a:xfrm>
          <a:custGeom>
            <a:avLst/>
            <a:gdLst>
              <a:gd name="T0" fmla="*/ 82165853 w 21600"/>
              <a:gd name="T1" fmla="*/ 0 h 36212"/>
              <a:gd name="T2" fmla="*/ 104199020 w 21600"/>
              <a:gd name="T3" fmla="*/ 1006632091 h 36212"/>
              <a:gd name="T4" fmla="*/ 0 w 21600"/>
              <a:gd name="T5" fmla="*/ 528000671 h 36212"/>
              <a:gd name="T6" fmla="*/ 0 60000 65536"/>
              <a:gd name="T7" fmla="*/ 0 60000 65536"/>
              <a:gd name="T8" fmla="*/ 0 60000 65536"/>
              <a:gd name="T9" fmla="*/ 0 w 21600"/>
              <a:gd name="T10" fmla="*/ 0 h 36212"/>
              <a:gd name="T11" fmla="*/ 21600 w 21600"/>
              <a:gd name="T12" fmla="*/ 36212 h 362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6212" fill="none" extrusionOk="0">
                <a:moveTo>
                  <a:pt x="10285" y="-1"/>
                </a:moveTo>
                <a:cubicBezTo>
                  <a:pt x="17256" y="3774"/>
                  <a:pt x="21600" y="11065"/>
                  <a:pt x="21600" y="18994"/>
                </a:cubicBezTo>
                <a:cubicBezTo>
                  <a:pt x="21600" y="25756"/>
                  <a:pt x="18433" y="32128"/>
                  <a:pt x="13042" y="36211"/>
                </a:cubicBezTo>
              </a:path>
              <a:path w="21600" h="36212" stroke="0" extrusionOk="0">
                <a:moveTo>
                  <a:pt x="10285" y="-1"/>
                </a:moveTo>
                <a:cubicBezTo>
                  <a:pt x="17256" y="3774"/>
                  <a:pt x="21600" y="11065"/>
                  <a:pt x="21600" y="18994"/>
                </a:cubicBezTo>
                <a:cubicBezTo>
                  <a:pt x="21600" y="25756"/>
                  <a:pt x="18433" y="32128"/>
                  <a:pt x="13042" y="36211"/>
                </a:cubicBezTo>
                <a:lnTo>
                  <a:pt x="0" y="1899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90" name="Text Box 47"/>
          <p:cNvSpPr txBox="1">
            <a:spLocks noChangeArrowheads="1"/>
          </p:cNvSpPr>
          <p:nvPr/>
        </p:nvSpPr>
        <p:spPr bwMode="auto">
          <a:xfrm>
            <a:off x="5856288" y="3812749"/>
            <a:ext cx="434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Расстояние от точки </a:t>
            </a:r>
            <a:r>
              <a:rPr lang="en-US" dirty="0"/>
              <a:t>P </a:t>
            </a:r>
            <a:r>
              <a:rPr lang="ru-RU" dirty="0"/>
              <a:t>до глаза равно:</a:t>
            </a:r>
          </a:p>
        </p:txBody>
      </p:sp>
      <p:sp>
        <p:nvSpPr>
          <p:cNvPr id="36891" name="Text Box 51"/>
          <p:cNvSpPr txBox="1">
            <a:spLocks noChangeArrowheads="1"/>
          </p:cNvSpPr>
          <p:nvPr/>
        </p:nvSpPr>
        <p:spPr bwMode="auto">
          <a:xfrm>
            <a:off x="983432" y="5645665"/>
            <a:ext cx="90003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Извлечение квадратных корней – дорогая операция, поэтому применяют </a:t>
            </a:r>
            <a:r>
              <a:rPr lang="ru-RU" dirty="0" err="1"/>
              <a:t>псевдоглубину</a:t>
            </a:r>
            <a:r>
              <a:rPr lang="ru-RU" dirty="0"/>
              <a:t> – оценку глубины точки </a:t>
            </a:r>
            <a:r>
              <a:rPr lang="en-US" dirty="0"/>
              <a:t>P</a:t>
            </a:r>
            <a:endParaRPr lang="ru-RU" dirty="0"/>
          </a:p>
        </p:txBody>
      </p:sp>
      <p:sp>
        <p:nvSpPr>
          <p:cNvPr id="258085" name="Oval 37"/>
          <p:cNvSpPr>
            <a:spLocks noChangeArrowheads="1"/>
          </p:cNvSpPr>
          <p:nvPr/>
        </p:nvSpPr>
        <p:spPr bwMode="auto">
          <a:xfrm>
            <a:off x="4481514" y="3338514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5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5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5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5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5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5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83" grpId="0"/>
      <p:bldP spid="258086" grpId="0"/>
      <p:bldP spid="258089" grpId="0" animBg="1"/>
      <p:bldP spid="258090" grpId="0" animBg="1"/>
      <p:bldP spid="258091" grpId="0" animBg="1"/>
      <p:bldP spid="258092" grpId="0"/>
      <p:bldP spid="258094" grpId="0" animBg="1"/>
      <p:bldP spid="258085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Псевдоглубина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Если две точки проецируются в одну и ту же точку, то дальше та, у которой величина -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r>
              <a:rPr lang="en-US" dirty="0"/>
              <a:t> </a:t>
            </a:r>
            <a:r>
              <a:rPr lang="ru-RU" dirty="0"/>
              <a:t>больше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 качестве значения </a:t>
            </a:r>
            <a:r>
              <a:rPr lang="ru-RU" dirty="0" err="1"/>
              <a:t>псевдоглубины</a:t>
            </a:r>
            <a:r>
              <a:rPr lang="ru-RU" dirty="0"/>
              <a:t> может подойти значение </a:t>
            </a:r>
            <a:r>
              <a:rPr lang="en-US" dirty="0"/>
              <a:t>–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endParaRPr lang="en-US" baseline="-25000" dirty="0"/>
          </a:p>
          <a:p>
            <a:pPr eaLnBrk="1" hangingPunct="1">
              <a:lnSpc>
                <a:spcPct val="90000"/>
              </a:lnSpc>
            </a:pPr>
            <a:r>
              <a:rPr lang="ru-RU" dirty="0"/>
              <a:t>Однако лучше выразить значение </a:t>
            </a:r>
            <a:r>
              <a:rPr lang="ru-RU" dirty="0" err="1"/>
              <a:t>псевдоглубины</a:t>
            </a:r>
            <a:r>
              <a:rPr lang="ru-RU" dirty="0"/>
              <a:t> </a:t>
            </a:r>
            <a:r>
              <a:rPr lang="en-US" dirty="0"/>
              <a:t>z* </a:t>
            </a:r>
            <a:r>
              <a:rPr lang="ru-RU" dirty="0"/>
              <a:t>в тех же терминах, что и координаты </a:t>
            </a:r>
            <a:r>
              <a:rPr lang="en-US" dirty="0"/>
              <a:t>x* </a:t>
            </a:r>
            <a:r>
              <a:rPr lang="ru-RU" dirty="0"/>
              <a:t>и </a:t>
            </a:r>
            <a:r>
              <a:rPr lang="en-US" dirty="0"/>
              <a:t>y* - </a:t>
            </a:r>
            <a:r>
              <a:rPr lang="ru-RU" dirty="0"/>
              <a:t>через знаменатель </a:t>
            </a:r>
            <a:r>
              <a:rPr lang="en-US" dirty="0"/>
              <a:t>-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endParaRPr lang="ru-RU" baseline="-25000" dirty="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Проецирование точки с сохранением информации о ее псевдоглубине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148" name="Object 4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2063552" y="2055713"/>
                <a:ext cx="6984776" cy="1181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∗,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∗,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∗)=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ru-RU"/>
              </a:p>
            </p:txBody>
          </p:sp>
        </mc:Choice>
        <mc:Fallback xmlns="">
          <p:sp>
            <p:nvSpPr>
              <p:cNvPr id="26214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063552" y="2055713"/>
                <a:ext cx="6984776" cy="1181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911425" y="3284539"/>
            <a:ext cx="959624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/>
              <a:t>a </a:t>
            </a:r>
            <a:r>
              <a:rPr lang="ru-RU" sz="1600" dirty="0"/>
              <a:t>и </a:t>
            </a:r>
            <a:r>
              <a:rPr lang="en-US" sz="1600" dirty="0"/>
              <a:t>b – </a:t>
            </a:r>
            <a:r>
              <a:rPr lang="ru-RU" sz="1600" dirty="0"/>
              <a:t>некоторые константы</a:t>
            </a:r>
          </a:p>
          <a:p>
            <a:endParaRPr lang="ru-RU" sz="1600" dirty="0"/>
          </a:p>
          <a:p>
            <a:r>
              <a:rPr lang="ru-RU" sz="1600" dirty="0"/>
              <a:t>Удобно выбрать </a:t>
            </a:r>
            <a:r>
              <a:rPr lang="en-US" sz="1600" dirty="0"/>
              <a:t>a </a:t>
            </a:r>
            <a:r>
              <a:rPr lang="ru-RU" sz="1600" dirty="0"/>
              <a:t>и </a:t>
            </a:r>
            <a:r>
              <a:rPr lang="en-US" sz="1600" dirty="0"/>
              <a:t>b</a:t>
            </a:r>
            <a:r>
              <a:rPr lang="ru-RU" sz="1600" dirty="0"/>
              <a:t> так, чтобы </a:t>
            </a:r>
            <a:r>
              <a:rPr lang="ru-RU" sz="1600" dirty="0" err="1"/>
              <a:t>псевдоглубина</a:t>
            </a:r>
            <a:r>
              <a:rPr lang="ru-RU" sz="1600" dirty="0"/>
              <a:t> изменялось в пределах -1 до +1:</a:t>
            </a:r>
          </a:p>
          <a:p>
            <a:r>
              <a:rPr lang="en-US" sz="1600" dirty="0"/>
              <a:t>z* = -1 </a:t>
            </a:r>
            <a:r>
              <a:rPr lang="ru-RU" sz="1600" dirty="0"/>
              <a:t>при </a:t>
            </a:r>
            <a:r>
              <a:rPr lang="en-US" sz="1600" dirty="0" err="1"/>
              <a:t>P</a:t>
            </a:r>
            <a:r>
              <a:rPr lang="en-US" sz="1600" baseline="-25000" dirty="0" err="1"/>
              <a:t>z</a:t>
            </a:r>
            <a:r>
              <a:rPr lang="en-US" sz="1600" dirty="0"/>
              <a:t> = -N</a:t>
            </a:r>
          </a:p>
          <a:p>
            <a:r>
              <a:rPr lang="en-US" sz="1600" dirty="0"/>
              <a:t>z* = +1 </a:t>
            </a:r>
            <a:r>
              <a:rPr lang="ru-RU" sz="1600" dirty="0"/>
              <a:t>при </a:t>
            </a:r>
            <a:r>
              <a:rPr lang="en-US" sz="1600" dirty="0" err="1"/>
              <a:t>P</a:t>
            </a:r>
            <a:r>
              <a:rPr lang="en-US" sz="1600" baseline="-25000" dirty="0" err="1"/>
              <a:t>z</a:t>
            </a:r>
            <a:r>
              <a:rPr lang="en-US" sz="1600" dirty="0"/>
              <a:t> = -F</a:t>
            </a:r>
          </a:p>
          <a:p>
            <a:r>
              <a:rPr lang="en-US" sz="1600" dirty="0"/>
              <a:t>N – </a:t>
            </a:r>
            <a:r>
              <a:rPr lang="ru-RU" sz="1600" dirty="0"/>
              <a:t>расстояние до ближней плоскости проецирования</a:t>
            </a:r>
          </a:p>
          <a:p>
            <a:r>
              <a:rPr lang="en-US" sz="1600" dirty="0"/>
              <a:t>F – </a:t>
            </a:r>
            <a:r>
              <a:rPr lang="ru-RU" sz="1600" dirty="0"/>
              <a:t>расстояние до дальней плоскости проецирования</a:t>
            </a:r>
          </a:p>
          <a:p>
            <a:endParaRPr lang="ru-RU" sz="1600" dirty="0"/>
          </a:p>
          <a:p>
            <a:r>
              <a:rPr lang="ru-RU" sz="1600" dirty="0"/>
              <a:t>В этом случае: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150" name="Object 6"/>
              <p:cNvSpPr txBox="1"/>
              <p:nvPr/>
            </p:nvSpPr>
            <p:spPr bwMode="auto">
              <a:xfrm>
                <a:off x="1343472" y="5592763"/>
                <a:ext cx="1872952" cy="9001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215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3472" y="5592763"/>
                <a:ext cx="1872952" cy="900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151" name="Object 7"/>
              <p:cNvSpPr txBox="1"/>
              <p:nvPr/>
            </p:nvSpPr>
            <p:spPr bwMode="auto">
              <a:xfrm>
                <a:off x="3287688" y="5592763"/>
                <a:ext cx="1597025" cy="9001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num>
                        <m:den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2151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7688" y="5592763"/>
                <a:ext cx="1597025" cy="900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62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6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2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8" grpId="0" build="p"/>
      <p:bldP spid="262150" grpId="0"/>
      <p:bldP spid="262151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Изменение псевдоглубины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2AC905B-1F22-421E-BE82-C9A1550D1E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27B64D5-D96B-4E69-8008-F53B8ED9D115}"/>
              </a:ext>
            </a:extLst>
          </p:cNvPr>
          <p:cNvSpPr/>
          <p:nvPr/>
        </p:nvSpPr>
        <p:spPr>
          <a:xfrm>
            <a:off x="3143673" y="3481754"/>
            <a:ext cx="6469249" cy="1171382"/>
          </a:xfrm>
          <a:prstGeom prst="rect">
            <a:avLst/>
          </a:prstGeom>
          <a:solidFill>
            <a:srgbClr val="FCF60C">
              <a:alpha val="32157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ACED81-DE95-4C7D-B796-7EB564FC5F67}"/>
              </a:ext>
            </a:extLst>
          </p:cNvPr>
          <p:cNvSpPr/>
          <p:nvPr/>
        </p:nvSpPr>
        <p:spPr>
          <a:xfrm>
            <a:off x="9912424" y="5646502"/>
            <a:ext cx="1944216" cy="1060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zNear</a:t>
            </a:r>
            <a:r>
              <a:rPr lang="en-US" dirty="0"/>
              <a:t> = 5</a:t>
            </a:r>
          </a:p>
          <a:p>
            <a:pPr algn="ctr"/>
            <a:r>
              <a:rPr lang="en-US" dirty="0" err="1"/>
              <a:t>zFar</a:t>
            </a:r>
            <a:r>
              <a:rPr lang="en-US" dirty="0"/>
              <a:t> = 30</a:t>
            </a:r>
            <a:endParaRPr lang="ru-RU"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Использование однородных координат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Точка </a:t>
            </a:r>
            <a:r>
              <a:rPr lang="en-US" sz="2800" dirty="0"/>
              <a:t>P = (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P</a:t>
            </a:r>
            <a:r>
              <a:rPr lang="en-US" sz="2800" baseline="-25000" dirty="0" err="1"/>
              <a:t>y</a:t>
            </a:r>
            <a:r>
              <a:rPr lang="en-US" sz="2800" dirty="0"/>
              <a:t>, </a:t>
            </a:r>
            <a:r>
              <a:rPr lang="en-US" sz="2800" dirty="0" err="1"/>
              <a:t>P</a:t>
            </a:r>
            <a:r>
              <a:rPr lang="en-US" sz="2800" baseline="-25000" dirty="0" err="1"/>
              <a:t>z</a:t>
            </a:r>
            <a:r>
              <a:rPr lang="en-US" sz="2800" dirty="0"/>
              <a:t>) </a:t>
            </a:r>
            <a:r>
              <a:rPr lang="ru-RU" sz="2800" dirty="0"/>
              <a:t>в однородных координатах выражается в виде:</a:t>
            </a:r>
          </a:p>
          <a:p>
            <a:pPr lvl="1" eaLnBrk="1" hangingPunct="1"/>
            <a:r>
              <a:rPr lang="en-US" dirty="0"/>
              <a:t>P = (</a:t>
            </a:r>
            <a:r>
              <a:rPr lang="en-US" dirty="0" err="1"/>
              <a:t>P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r>
              <a:rPr lang="en-US" dirty="0"/>
              <a:t>, 1)</a:t>
            </a:r>
          </a:p>
          <a:p>
            <a:pPr eaLnBrk="1" hangingPunct="1"/>
            <a:r>
              <a:rPr lang="ru-RU" sz="2800" dirty="0"/>
              <a:t>Вектор </a:t>
            </a:r>
            <a:r>
              <a:rPr lang="en-US" sz="2800" b="1" dirty="0"/>
              <a:t>v</a:t>
            </a:r>
            <a:r>
              <a:rPr lang="en-US" sz="2800" dirty="0"/>
              <a:t>=(</a:t>
            </a:r>
            <a:r>
              <a:rPr lang="en-US" sz="2800" dirty="0" err="1"/>
              <a:t>v</a:t>
            </a:r>
            <a:r>
              <a:rPr lang="en-US" sz="2800" baseline="-250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v</a:t>
            </a:r>
            <a:r>
              <a:rPr lang="en-US" sz="2800" baseline="-25000" dirty="0" err="1"/>
              <a:t>y</a:t>
            </a:r>
            <a:r>
              <a:rPr lang="en-US" sz="2800" dirty="0"/>
              <a:t>, </a:t>
            </a:r>
            <a:r>
              <a:rPr lang="en-US" sz="2800" dirty="0" err="1"/>
              <a:t>v</a:t>
            </a:r>
            <a:r>
              <a:rPr lang="en-US" sz="2800" baseline="-25000" dirty="0" err="1"/>
              <a:t>z</a:t>
            </a:r>
            <a:r>
              <a:rPr lang="en-US" sz="2800" dirty="0"/>
              <a:t>) </a:t>
            </a:r>
            <a:r>
              <a:rPr lang="ru-RU" sz="2800" dirty="0"/>
              <a:t>в однородных выражается в виде:</a:t>
            </a:r>
          </a:p>
          <a:p>
            <a:pPr lvl="1" eaLnBrk="1" hangingPunct="1"/>
            <a:r>
              <a:rPr lang="en-US" b="1" dirty="0"/>
              <a:t>v</a:t>
            </a:r>
            <a:r>
              <a:rPr lang="en-US" dirty="0"/>
              <a:t> = (</a:t>
            </a:r>
            <a:r>
              <a:rPr lang="en-US" dirty="0" err="1"/>
              <a:t>v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z</a:t>
            </a:r>
            <a:r>
              <a:rPr lang="ru-RU" dirty="0"/>
              <a:t>, 0</a:t>
            </a:r>
            <a:r>
              <a:rPr lang="en-US" dirty="0"/>
              <a:t>)</a:t>
            </a:r>
            <a:endParaRPr lang="ru-RU" dirty="0"/>
          </a:p>
          <a:p>
            <a:pPr eaLnBrk="1" hangingPunct="1"/>
            <a:r>
              <a:rPr lang="ru-RU" dirty="0"/>
              <a:t>Это позволяет </a:t>
            </a:r>
            <a:r>
              <a:rPr lang="ru-RU" sz="2800" dirty="0"/>
              <a:t>представлять векторы и точки внутри координатных фреймов и выражать аффинные преобразования с помощью матриц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Дальнейшее развитие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Точка </a:t>
            </a:r>
            <a:r>
              <a:rPr lang="en-US" sz="2800" dirty="0"/>
              <a:t>P </a:t>
            </a:r>
            <a:r>
              <a:rPr lang="ru-RU" sz="2800" dirty="0"/>
              <a:t>имеет целое семейство однородных представлений вида: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(</a:t>
            </a:r>
            <a:r>
              <a:rPr lang="en-US" dirty="0" err="1"/>
              <a:t>wP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wP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wP</a:t>
            </a:r>
            <a:r>
              <a:rPr lang="en-US" baseline="-25000" dirty="0" err="1"/>
              <a:t>z</a:t>
            </a:r>
            <a:r>
              <a:rPr lang="en-US" dirty="0"/>
              <a:t>, w) </a:t>
            </a:r>
            <a:r>
              <a:rPr lang="ru-RU" dirty="0"/>
              <a:t>для любого ненулевого </a:t>
            </a:r>
            <a:r>
              <a:rPr lang="en-US" dirty="0"/>
              <a:t>w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точки </a:t>
            </a:r>
            <a:r>
              <a:rPr lang="en-US" dirty="0"/>
              <a:t>(x, y, z) </a:t>
            </a:r>
            <a:r>
              <a:rPr lang="ru-RU" sz="2800" dirty="0"/>
              <a:t>в однородные координаты: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Добавить четвёртую компоненту 1 (при необходимости умножить все компоненты на любую ненулевую величину)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точки из однородных координат в обычные: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Разделить все компоненты на последний, а затем отбросить его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аффинного преобразования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946FF6-F43B-4DE7-A64A-7877D7BD5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Матрица аффинного преобразования имеет четвертой строкой (0</a:t>
            </a:r>
            <a:r>
              <a:rPr lang="en-US" sz="2400" dirty="0"/>
              <a:t>, 0, 0, 1)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При умножении такой матрицы на точку в однородных координатах, компонент </a:t>
            </a:r>
            <a:r>
              <a:rPr lang="en-US" sz="2400" dirty="0"/>
              <a:t>w </a:t>
            </a:r>
            <a:r>
              <a:rPr lang="ru-RU" sz="2400" dirty="0"/>
              <a:t>останется неизменным:</a:t>
            </a:r>
          </a:p>
        </p:txBody>
      </p:sp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37E48956-E767-4D8B-B78B-38813491C8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493270"/>
              </p:ext>
            </p:extLst>
          </p:nvPr>
        </p:nvGraphicFramePr>
        <p:xfrm>
          <a:off x="3359150" y="3989388"/>
          <a:ext cx="6140450" cy="21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Формула" r:id="rId3" imgW="2590800" imgH="914400" progId="Equation.3">
                  <p:embed/>
                </p:oleObj>
              </mc:Choice>
              <mc:Fallback>
                <p:oleObj name="Формула" r:id="rId3" imgW="2590800" imgH="914400" progId="Equation.3">
                  <p:embed/>
                  <p:pic>
                    <p:nvPicPr>
                      <p:cNvPr id="271367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3989388"/>
                        <a:ext cx="6140450" cy="216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Эксперимент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71464" y="2017713"/>
            <a:ext cx="9207624" cy="1123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Что, если четвертая строка матрицы будет отличной от </a:t>
            </a:r>
            <a:r>
              <a:rPr lang="en-US" sz="2400" dirty="0"/>
              <a:t>(0, 0, 0, 1)?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Например, такой:</a:t>
            </a:r>
          </a:p>
        </p:txBody>
      </p:sp>
      <p:graphicFrame>
        <p:nvGraphicFramePr>
          <p:cNvPr id="276485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87189370"/>
              </p:ext>
            </p:extLst>
          </p:nvPr>
        </p:nvGraphicFramePr>
        <p:xfrm>
          <a:off x="3287712" y="2864227"/>
          <a:ext cx="1440135" cy="1191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Формула" r:id="rId3" imgW="1104900" imgH="914400" progId="Equation.3">
                  <p:embed/>
                </p:oleObj>
              </mc:Choice>
              <mc:Fallback>
                <p:oleObj name="Формула" r:id="rId3" imgW="1104900" imgH="9144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2" y="2864227"/>
                        <a:ext cx="1440135" cy="1191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183623"/>
              </p:ext>
            </p:extLst>
          </p:nvPr>
        </p:nvGraphicFramePr>
        <p:xfrm>
          <a:off x="2351584" y="4991100"/>
          <a:ext cx="3142988" cy="1224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Формула" r:id="rId5" imgW="2413000" imgH="939800" progId="Equation.3">
                  <p:embed/>
                </p:oleObj>
              </mc:Choice>
              <mc:Fallback>
                <p:oleObj name="Формула" r:id="rId5" imgW="24130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4991100"/>
                        <a:ext cx="3142988" cy="1224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1775520" y="4076700"/>
            <a:ext cx="8636893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 dirty="0"/>
              <a:t>При умножении такой матрицы на точку в однородных координатах с любым значением </a:t>
            </a:r>
            <a:r>
              <a:rPr lang="en-US" sz="2400" dirty="0"/>
              <a:t>w</a:t>
            </a:r>
            <a:r>
              <a:rPr lang="ru-RU" sz="2400" dirty="0"/>
              <a:t> мы получим:</a:t>
            </a:r>
          </a:p>
        </p:txBody>
      </p:sp>
      <p:sp>
        <p:nvSpPr>
          <p:cNvPr id="276489" name="Text Box 9"/>
          <p:cNvSpPr txBox="1">
            <a:spLocks noChangeArrowheads="1"/>
          </p:cNvSpPr>
          <p:nvPr/>
        </p:nvSpPr>
        <p:spPr bwMode="auto">
          <a:xfrm>
            <a:off x="6024564" y="5229226"/>
            <a:ext cx="44846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Результатом данного умножения будет некоторая точка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7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Векторы и точки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D4AB1-ABF2-4D3D-8FD7-A7AC9A59F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Перспективное деление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83432" y="1676401"/>
            <a:ext cx="10513168" cy="1021382"/>
          </a:xfrm>
        </p:spPr>
        <p:txBody>
          <a:bodyPr/>
          <a:lstStyle/>
          <a:p>
            <a:pPr eaLnBrk="1" hangingPunct="1"/>
            <a:r>
              <a:rPr lang="ru-RU" sz="2800" dirty="0"/>
              <a:t>Для вычисления фактических координат этой точки разделим все координаты точки на четвертый компонент и отбросим его:</a:t>
            </a:r>
          </a:p>
        </p:txBody>
      </p:sp>
      <p:graphicFrame>
        <p:nvGraphicFramePr>
          <p:cNvPr id="278534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3044998"/>
              </p:ext>
            </p:extLst>
          </p:nvPr>
        </p:nvGraphicFramePr>
        <p:xfrm>
          <a:off x="2495600" y="3138488"/>
          <a:ext cx="4580650" cy="1370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Формула" r:id="rId3" imgW="1612900" imgH="482600" progId="Equation.3">
                  <p:embed/>
                </p:oleObj>
              </mc:Choice>
              <mc:Fallback>
                <p:oleObj name="Формула" r:id="rId3" imgW="1612900" imgH="4826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3138488"/>
                        <a:ext cx="4580650" cy="1370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5" name="Rectangle 7"/>
          <p:cNvSpPr>
            <a:spLocks noChangeArrowheads="1"/>
          </p:cNvSpPr>
          <p:nvPr/>
        </p:nvSpPr>
        <p:spPr bwMode="auto">
          <a:xfrm>
            <a:off x="1127448" y="4949825"/>
            <a:ext cx="10153127" cy="168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 dirty="0"/>
              <a:t>А это есть ни что иное, как координаты точки после перспективного проецирования!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 dirty="0"/>
              <a:t>Этот этап называется </a:t>
            </a:r>
            <a:r>
              <a:rPr lang="ru-RU" sz="2400" b="1" dirty="0">
                <a:solidFill>
                  <a:schemeClr val="hlink"/>
                </a:solidFill>
              </a:rPr>
              <a:t>перспективным делением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5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перспективного преобразования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Матрица, четвертая строка которой не равна </a:t>
            </a:r>
            <a:r>
              <a:rPr lang="en-US" dirty="0"/>
              <a:t>(0, 0, 0, 1)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производит </a:t>
            </a:r>
            <a:r>
              <a:rPr lang="ru-RU" b="1" dirty="0">
                <a:solidFill>
                  <a:schemeClr val="hlink"/>
                </a:solidFill>
              </a:rPr>
              <a:t>перспективное преобразование</a:t>
            </a:r>
          </a:p>
          <a:p>
            <a:pPr eaLnBrk="1" hangingPunct="1"/>
            <a:r>
              <a:rPr lang="ru-RU" dirty="0"/>
              <a:t>Оно не является аффинным</a:t>
            </a:r>
          </a:p>
          <a:p>
            <a:pPr eaLnBrk="1" hangingPunct="1"/>
            <a:r>
              <a:rPr lang="ru-RU" dirty="0"/>
              <a:t>Это именно </a:t>
            </a:r>
            <a:r>
              <a:rPr lang="ru-RU" b="1" dirty="0"/>
              <a:t>преобразование</a:t>
            </a:r>
            <a:r>
              <a:rPr lang="ru-RU" dirty="0"/>
              <a:t>, а не проекция. Результатом перспективного преобразования является точка той же размерности, что и аргумент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10">
            <a:extLst>
              <a:ext uri="{FF2B5EF4-FFF2-40B4-BE49-F238E27FC236}">
                <a16:creationId xmlns:a16="http://schemas.microsoft.com/office/drawing/2014/main" id="{2E41DAB3-8FF7-4499-B31F-F1EA11890556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424" y="476672"/>
            <a:ext cx="8136904" cy="62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954139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Получение перспективной проекции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Перспективное преобразование переносит трехмерную точку </a:t>
                </a:r>
                <a:r>
                  <a:rPr lang="en-US" dirty="0"/>
                  <a:t>P </a:t>
                </a:r>
                <a:r>
                  <a:rPr lang="ru-RU" dirty="0"/>
                  <a:t>в другую трехмерную точку в соответствии с отображением: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ru-RU" dirty="0"/>
              </a:p>
              <a:p>
                <a:r>
                  <a:rPr lang="ru-RU" dirty="0"/>
                  <a:t>Для получения проекции точки мы можем просто проигнорировать третий компонент, заменив его на нуль: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301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915616" y="4221163"/>
            <a:ext cx="9639672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ru-RU" sz="2400" dirty="0"/>
          </a:p>
        </p:txBody>
      </p:sp>
      <p:sp>
        <p:nvSpPr>
          <p:cNvPr id="281607" name="Object 7"/>
          <p:cNvSpPr txBox="1"/>
          <p:nvPr/>
        </p:nvSpPr>
        <p:spPr bwMode="auto">
          <a:xfrm>
            <a:off x="3216275" y="5516563"/>
            <a:ext cx="5961063" cy="9588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Что такое перспективная проекция?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dirty="0">
                <a:solidFill>
                  <a:schemeClr val="hlink"/>
                </a:solidFill>
              </a:rPr>
              <a:t>Перспективная проекция</a:t>
            </a:r>
            <a:r>
              <a:rPr lang="ru-RU" dirty="0"/>
              <a:t> = </a:t>
            </a:r>
            <a:r>
              <a:rPr lang="ru-RU" b="1" dirty="0">
                <a:solidFill>
                  <a:schemeClr val="folHlink"/>
                </a:solidFill>
              </a:rPr>
              <a:t>Перспективное преобразование</a:t>
            </a:r>
            <a:r>
              <a:rPr lang="ru-RU" dirty="0"/>
              <a:t> + </a:t>
            </a:r>
            <a:r>
              <a:rPr lang="ru-RU" b="1" dirty="0">
                <a:solidFill>
                  <a:schemeClr val="accent1"/>
                </a:solidFill>
              </a:rPr>
              <a:t>Ортографическая проекция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Геометрическая природа перспективного преобразования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BEBA5D30-64B7-473C-92C6-2B8120B471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AF2FC-92AB-4454-9AE4-C1D27783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Перспективное преобразование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Перспективное преобразование превращает </a:t>
            </a:r>
            <a:r>
              <a:rPr lang="ru-RU" sz="2800" b="1" dirty="0"/>
              <a:t>трехмерную</a:t>
            </a:r>
            <a:r>
              <a:rPr lang="ru-RU" sz="2800" dirty="0"/>
              <a:t> точку </a:t>
            </a:r>
            <a:r>
              <a:rPr lang="en-US" sz="2800" dirty="0"/>
              <a:t>P</a:t>
            </a:r>
            <a:r>
              <a:rPr lang="ru-RU" sz="2800" dirty="0"/>
              <a:t> в другую </a:t>
            </a:r>
            <a:r>
              <a:rPr lang="ru-RU" sz="2800" b="1" dirty="0"/>
              <a:t>трехмерную</a:t>
            </a:r>
            <a:r>
              <a:rPr lang="ru-RU" sz="2800" dirty="0"/>
              <a:t> точку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Трёхмерное пространство деформируется: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прямолинейности (прямые линии преобразуются в прямые линии)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плоскостности (плоскости – в плоскости)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«промежуточности» (точка </a:t>
            </a:r>
            <a:r>
              <a:rPr lang="ru-RU" b="1" dirty="0"/>
              <a:t>внутри</a:t>
            </a:r>
            <a:r>
              <a:rPr lang="ru-RU" dirty="0"/>
              <a:t> объекта преобразуется в другую точку внутри преобразованного объекта)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63" name="Rectangle 19"/>
          <p:cNvSpPr>
            <a:spLocks noChangeArrowheads="1"/>
          </p:cNvSpPr>
          <p:nvPr/>
        </p:nvSpPr>
        <p:spPr bwMode="auto">
          <a:xfrm>
            <a:off x="3935413" y="3213100"/>
            <a:ext cx="1223962" cy="1873250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78" name="Rectangle 34"/>
          <p:cNvSpPr>
            <a:spLocks noChangeArrowheads="1"/>
          </p:cNvSpPr>
          <p:nvPr/>
        </p:nvSpPr>
        <p:spPr bwMode="auto">
          <a:xfrm>
            <a:off x="6667501" y="3213100"/>
            <a:ext cx="1876425" cy="18732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8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Деформирование отображаемого объема перспективным преобразованием</a:t>
            </a:r>
          </a:p>
        </p:txBody>
      </p:sp>
      <p:sp>
        <p:nvSpPr>
          <p:cNvPr id="287748" name="Line 4"/>
          <p:cNvSpPr>
            <a:spLocks noChangeShapeType="1"/>
          </p:cNvSpPr>
          <p:nvPr/>
        </p:nvSpPr>
        <p:spPr bwMode="auto">
          <a:xfrm flipH="1">
            <a:off x="1774825" y="4148138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49" name="Line 5"/>
          <p:cNvSpPr>
            <a:spLocks noChangeShapeType="1"/>
          </p:cNvSpPr>
          <p:nvPr/>
        </p:nvSpPr>
        <p:spPr bwMode="auto">
          <a:xfrm flipV="1">
            <a:off x="2854325" y="2563814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759075" y="3981450"/>
            <a:ext cx="203200" cy="323850"/>
            <a:chOff x="2789" y="1570"/>
            <a:chExt cx="1111" cy="1769"/>
          </a:xfrm>
        </p:grpSpPr>
        <p:sp>
          <p:nvSpPr>
            <p:cNvPr id="150559" name="Arc 7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0" name="Oval 8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1" name="Line 9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0562" name="Line 10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87755" name="Rectangle 11"/>
          <p:cNvSpPr>
            <a:spLocks noChangeArrowheads="1"/>
          </p:cNvSpPr>
          <p:nvPr/>
        </p:nvSpPr>
        <p:spPr bwMode="auto">
          <a:xfrm>
            <a:off x="3571875" y="3213101"/>
            <a:ext cx="76200" cy="1870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58" name="Text Box 14"/>
          <p:cNvSpPr txBox="1">
            <a:spLocks noChangeArrowheads="1"/>
          </p:cNvSpPr>
          <p:nvPr/>
        </p:nvSpPr>
        <p:spPr bwMode="auto">
          <a:xfrm>
            <a:off x="1774825" y="41481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7759" name="Text Box 15"/>
          <p:cNvSpPr txBox="1">
            <a:spLocks noChangeArrowheads="1"/>
          </p:cNvSpPr>
          <p:nvPr/>
        </p:nvSpPr>
        <p:spPr bwMode="auto">
          <a:xfrm>
            <a:off x="2925763" y="263525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7764" name="Line 20"/>
          <p:cNvSpPr>
            <a:spLocks noChangeShapeType="1"/>
          </p:cNvSpPr>
          <p:nvPr/>
        </p:nvSpPr>
        <p:spPr bwMode="auto">
          <a:xfrm flipV="1">
            <a:off x="2855913" y="3213101"/>
            <a:ext cx="107950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5" name="Line 21"/>
          <p:cNvSpPr>
            <a:spLocks noChangeShapeType="1"/>
          </p:cNvSpPr>
          <p:nvPr/>
        </p:nvSpPr>
        <p:spPr bwMode="auto">
          <a:xfrm flipV="1">
            <a:off x="2855913" y="3213101"/>
            <a:ext cx="2303462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6" name="Line 22"/>
          <p:cNvSpPr>
            <a:spLocks noChangeShapeType="1"/>
          </p:cNvSpPr>
          <p:nvPr/>
        </p:nvSpPr>
        <p:spPr bwMode="auto">
          <a:xfrm>
            <a:off x="2855913" y="4149726"/>
            <a:ext cx="2303462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7" name="Line 23"/>
          <p:cNvSpPr>
            <a:spLocks noChangeShapeType="1"/>
          </p:cNvSpPr>
          <p:nvPr/>
        </p:nvSpPr>
        <p:spPr bwMode="auto">
          <a:xfrm>
            <a:off x="2855913" y="4149726"/>
            <a:ext cx="107950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76" name="Text Box 32"/>
          <p:cNvSpPr txBox="1">
            <a:spLocks noChangeArrowheads="1"/>
          </p:cNvSpPr>
          <p:nvPr/>
        </p:nvSpPr>
        <p:spPr bwMode="auto">
          <a:xfrm>
            <a:off x="9048750" y="41497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7777" name="Text Box 33"/>
          <p:cNvSpPr txBox="1">
            <a:spLocks noChangeArrowheads="1"/>
          </p:cNvSpPr>
          <p:nvPr/>
        </p:nvSpPr>
        <p:spPr bwMode="auto">
          <a:xfrm>
            <a:off x="7327901" y="2635251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7783" name="AutoShape 39"/>
          <p:cNvSpPr>
            <a:spLocks noChangeArrowheads="1"/>
          </p:cNvSpPr>
          <p:nvPr/>
        </p:nvSpPr>
        <p:spPr bwMode="auto">
          <a:xfrm rot="-5400000">
            <a:off x="6988175" y="3457575"/>
            <a:ext cx="1295400" cy="13843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642353844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778 w 21600"/>
              <a:gd name="T13" fmla="*/ 4778 h 21600"/>
              <a:gd name="T14" fmla="*/ 16822 w 21600"/>
              <a:gd name="T15" fmla="*/ 1682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955" y="21600"/>
                </a:lnTo>
                <a:lnTo>
                  <a:pt x="15645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84" name="Line 40"/>
          <p:cNvSpPr>
            <a:spLocks noChangeShapeType="1"/>
          </p:cNvSpPr>
          <p:nvPr/>
        </p:nvSpPr>
        <p:spPr bwMode="auto">
          <a:xfrm>
            <a:off x="3432175" y="3502025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5" name="Line 41"/>
          <p:cNvSpPr>
            <a:spLocks noChangeShapeType="1"/>
          </p:cNvSpPr>
          <p:nvPr/>
        </p:nvSpPr>
        <p:spPr bwMode="auto">
          <a:xfrm>
            <a:off x="3432175" y="4797425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8" name="Line 44"/>
          <p:cNvSpPr>
            <a:spLocks noChangeShapeType="1"/>
          </p:cNvSpPr>
          <p:nvPr/>
        </p:nvSpPr>
        <p:spPr bwMode="auto">
          <a:xfrm>
            <a:off x="3432175" y="3862388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9" name="Line 45"/>
          <p:cNvSpPr>
            <a:spLocks noChangeShapeType="1"/>
          </p:cNvSpPr>
          <p:nvPr/>
        </p:nvSpPr>
        <p:spPr bwMode="auto">
          <a:xfrm>
            <a:off x="3432175" y="4437063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9" name="Line 25"/>
          <p:cNvSpPr>
            <a:spLocks noChangeShapeType="1"/>
          </p:cNvSpPr>
          <p:nvPr/>
        </p:nvSpPr>
        <p:spPr bwMode="auto">
          <a:xfrm flipV="1">
            <a:off x="7618413" y="2565400"/>
            <a:ext cx="0" cy="295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68" name="Line 24"/>
          <p:cNvSpPr>
            <a:spLocks noChangeShapeType="1"/>
          </p:cNvSpPr>
          <p:nvPr/>
        </p:nvSpPr>
        <p:spPr bwMode="auto">
          <a:xfrm>
            <a:off x="6296026" y="4148138"/>
            <a:ext cx="2968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90" name="Text Box 46"/>
          <p:cNvSpPr txBox="1">
            <a:spLocks noChangeArrowheads="1"/>
          </p:cNvSpPr>
          <p:nvPr/>
        </p:nvSpPr>
        <p:spPr bwMode="auto">
          <a:xfrm>
            <a:off x="1992313" y="2133601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до преобразования</a:t>
            </a:r>
          </a:p>
        </p:txBody>
      </p:sp>
      <p:sp>
        <p:nvSpPr>
          <p:cNvPr id="287793" name="Text Box 49"/>
          <p:cNvSpPr txBox="1">
            <a:spLocks noChangeArrowheads="1"/>
          </p:cNvSpPr>
          <p:nvPr/>
        </p:nvSpPr>
        <p:spPr bwMode="auto">
          <a:xfrm>
            <a:off x="7608889" y="2636838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+1</a:t>
            </a:r>
          </a:p>
        </p:txBody>
      </p:sp>
      <p:sp>
        <p:nvSpPr>
          <p:cNvPr id="287794" name="Text Box 50"/>
          <p:cNvSpPr txBox="1">
            <a:spLocks noChangeArrowheads="1"/>
          </p:cNvSpPr>
          <p:nvPr/>
        </p:nvSpPr>
        <p:spPr bwMode="auto">
          <a:xfrm>
            <a:off x="7608889" y="5302250"/>
            <a:ext cx="346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-1</a:t>
            </a:r>
          </a:p>
        </p:txBody>
      </p:sp>
      <p:sp>
        <p:nvSpPr>
          <p:cNvPr id="287795" name="Text Box 51"/>
          <p:cNvSpPr txBox="1">
            <a:spLocks noChangeArrowheads="1"/>
          </p:cNvSpPr>
          <p:nvPr/>
        </p:nvSpPr>
        <p:spPr bwMode="auto">
          <a:xfrm>
            <a:off x="6311901" y="4171950"/>
            <a:ext cx="346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-1</a:t>
            </a:r>
          </a:p>
        </p:txBody>
      </p:sp>
      <p:sp>
        <p:nvSpPr>
          <p:cNvPr id="287796" name="Text Box 52"/>
          <p:cNvSpPr txBox="1">
            <a:spLocks noChangeArrowheads="1"/>
          </p:cNvSpPr>
          <p:nvPr/>
        </p:nvSpPr>
        <p:spPr bwMode="auto">
          <a:xfrm>
            <a:off x="8543926" y="4129088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+1</a:t>
            </a:r>
          </a:p>
        </p:txBody>
      </p:sp>
      <p:sp>
        <p:nvSpPr>
          <p:cNvPr id="287799" name="Text Box 55"/>
          <p:cNvSpPr txBox="1">
            <a:spLocks noChangeArrowheads="1"/>
          </p:cNvSpPr>
          <p:nvPr/>
        </p:nvSpPr>
        <p:spPr bwMode="auto">
          <a:xfrm>
            <a:off x="6096001" y="2133601"/>
            <a:ext cx="3482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после преобразования</a:t>
            </a:r>
          </a:p>
        </p:txBody>
      </p:sp>
      <p:sp>
        <p:nvSpPr>
          <p:cNvPr id="287800" name="Text Box 56"/>
          <p:cNvSpPr txBox="1">
            <a:spLocks noChangeArrowheads="1"/>
          </p:cNvSpPr>
          <p:nvPr/>
        </p:nvSpPr>
        <p:spPr bwMode="auto">
          <a:xfrm>
            <a:off x="1524000" y="573405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Перспективное преобразование деформирует объекты так, что при их просмотре в ортографической проекции они выглядят такими же, как выглядели бы исходные объекты в перспективной проекции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8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8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8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8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8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000"/>
                                        <p:tgtEl>
                                          <p:spTgt spid="28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000"/>
                                        <p:tgtEl>
                                          <p:spTgt spid="28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2000"/>
                                        <p:tgtEl>
                                          <p:spTgt spid="28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000"/>
                                        <p:tgtEl>
                                          <p:spTgt spid="28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8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8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8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8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8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8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8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8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8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28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28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28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28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28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600"/>
                                        <p:tgtEl>
                                          <p:spTgt spid="28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8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63" grpId="0" animBg="1"/>
      <p:bldP spid="287778" grpId="0" animBg="1"/>
      <p:bldP spid="287748" grpId="0" animBg="1"/>
      <p:bldP spid="287749" grpId="0" animBg="1"/>
      <p:bldP spid="287755" grpId="0" animBg="1"/>
      <p:bldP spid="287758" grpId="0"/>
      <p:bldP spid="287759" grpId="0"/>
      <p:bldP spid="287764" grpId="0" animBg="1"/>
      <p:bldP spid="287765" grpId="0" animBg="1"/>
      <p:bldP spid="287766" grpId="0" animBg="1"/>
      <p:bldP spid="287767" grpId="0" animBg="1"/>
      <p:bldP spid="287776" grpId="0"/>
      <p:bldP spid="287777" grpId="0"/>
      <p:bldP spid="287783" grpId="0" animBg="1"/>
      <p:bldP spid="287784" grpId="0" animBg="1"/>
      <p:bldP spid="287785" grpId="0" animBg="1"/>
      <p:bldP spid="287788" grpId="0" animBg="1"/>
      <p:bldP spid="287789" grpId="0" animBg="1"/>
      <p:bldP spid="287769" grpId="0" animBg="1"/>
      <p:bldP spid="287768" grpId="0" animBg="1"/>
      <p:bldP spid="287790" grpId="0"/>
      <p:bldP spid="287793" grpId="0"/>
      <p:bldP spid="287794" grpId="0"/>
      <p:bldP spid="287795" grpId="0"/>
      <p:bldP spid="287796" grpId="0"/>
      <p:bldP spid="287799" grpId="0"/>
      <p:bldP spid="287800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Преобразование в канонический отображаемый объем</a:t>
            </a:r>
          </a:p>
        </p:txBody>
      </p:sp>
      <p:graphicFrame>
        <p:nvGraphicFramePr>
          <p:cNvPr id="289857" name="Object 6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350772"/>
              </p:ext>
            </p:extLst>
          </p:nvPr>
        </p:nvGraphicFramePr>
        <p:xfrm>
          <a:off x="1776413" y="5340350"/>
          <a:ext cx="3455987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Формула" r:id="rId3" imgW="3263900" imgH="1371600" progId="Equation.3">
                  <p:embed/>
                </p:oleObj>
              </mc:Choice>
              <mc:Fallback>
                <p:oleObj name="Формула" r:id="rId3" imgW="3263900" imgH="13716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5340350"/>
                        <a:ext cx="3455987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AutoShape 4"/>
          <p:cNvSpPr>
            <a:spLocks noChangeArrowheads="1"/>
          </p:cNvSpPr>
          <p:nvPr/>
        </p:nvSpPr>
        <p:spPr bwMode="auto">
          <a:xfrm rot="5400000">
            <a:off x="3519489" y="2476501"/>
            <a:ext cx="2339975" cy="1939925"/>
          </a:xfrm>
          <a:prstGeom prst="parallelogram">
            <a:avLst>
              <a:gd name="adj" fmla="val 3015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38" name="AutoShape 5"/>
          <p:cNvSpPr>
            <a:spLocks noChangeArrowheads="1"/>
          </p:cNvSpPr>
          <p:nvPr/>
        </p:nvSpPr>
        <p:spPr bwMode="auto">
          <a:xfrm rot="5400000">
            <a:off x="3144045" y="3175795"/>
            <a:ext cx="1331913" cy="1044575"/>
          </a:xfrm>
          <a:prstGeom prst="parallelogram">
            <a:avLst>
              <a:gd name="adj" fmla="val 31877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39" name="Line 6"/>
          <p:cNvSpPr>
            <a:spLocks noChangeShapeType="1"/>
          </p:cNvSpPr>
          <p:nvPr/>
        </p:nvSpPr>
        <p:spPr bwMode="auto">
          <a:xfrm flipV="1">
            <a:off x="2711450" y="2636839"/>
            <a:ext cx="0" cy="2376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0" name="Line 7"/>
          <p:cNvSpPr>
            <a:spLocks noChangeShapeType="1"/>
          </p:cNvSpPr>
          <p:nvPr/>
        </p:nvSpPr>
        <p:spPr bwMode="auto">
          <a:xfrm flipH="1">
            <a:off x="1703388" y="4005264"/>
            <a:ext cx="1008062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1" name="Line 8"/>
          <p:cNvSpPr>
            <a:spLocks noChangeShapeType="1"/>
          </p:cNvSpPr>
          <p:nvPr/>
        </p:nvSpPr>
        <p:spPr bwMode="auto">
          <a:xfrm>
            <a:off x="2711450" y="4005263"/>
            <a:ext cx="12969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2" name="Text Box 9"/>
          <p:cNvSpPr txBox="1">
            <a:spLocks noChangeArrowheads="1"/>
          </p:cNvSpPr>
          <p:nvPr/>
        </p:nvSpPr>
        <p:spPr bwMode="auto">
          <a:xfrm>
            <a:off x="1684338" y="42370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44043" name="Text Box 10"/>
          <p:cNvSpPr txBox="1">
            <a:spLocks noChangeArrowheads="1"/>
          </p:cNvSpPr>
          <p:nvPr/>
        </p:nvSpPr>
        <p:spPr bwMode="auto">
          <a:xfrm>
            <a:off x="2351088" y="25638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44044" name="Text Box 11"/>
          <p:cNvSpPr txBox="1">
            <a:spLocks noChangeArrowheads="1"/>
          </p:cNvSpPr>
          <p:nvPr/>
        </p:nvSpPr>
        <p:spPr bwMode="auto">
          <a:xfrm>
            <a:off x="3503613" y="4724401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44045" name="Line 12"/>
          <p:cNvSpPr>
            <a:spLocks noChangeShapeType="1"/>
          </p:cNvSpPr>
          <p:nvPr/>
        </p:nvSpPr>
        <p:spPr bwMode="auto">
          <a:xfrm flipV="1">
            <a:off x="2711451" y="2276475"/>
            <a:ext cx="10080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6" name="Line 13"/>
          <p:cNvSpPr>
            <a:spLocks noChangeShapeType="1"/>
          </p:cNvSpPr>
          <p:nvPr/>
        </p:nvSpPr>
        <p:spPr bwMode="auto">
          <a:xfrm flipV="1">
            <a:off x="2711450" y="2852739"/>
            <a:ext cx="2952750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7" name="Line 14"/>
          <p:cNvSpPr>
            <a:spLocks noChangeShapeType="1"/>
          </p:cNvSpPr>
          <p:nvPr/>
        </p:nvSpPr>
        <p:spPr bwMode="auto">
          <a:xfrm>
            <a:off x="2711450" y="4005264"/>
            <a:ext cx="2952750" cy="625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8" name="Line 15"/>
          <p:cNvSpPr>
            <a:spLocks noChangeShapeType="1"/>
          </p:cNvSpPr>
          <p:nvPr/>
        </p:nvSpPr>
        <p:spPr bwMode="auto">
          <a:xfrm>
            <a:off x="2711451" y="4005263"/>
            <a:ext cx="1006475" cy="2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9808" name="AutoShape 16"/>
          <p:cNvSpPr>
            <a:spLocks noChangeArrowheads="1"/>
          </p:cNvSpPr>
          <p:nvPr/>
        </p:nvSpPr>
        <p:spPr bwMode="auto">
          <a:xfrm flipH="1">
            <a:off x="7757205" y="2636839"/>
            <a:ext cx="1584325" cy="1368425"/>
          </a:xfrm>
          <a:prstGeom prst="cube">
            <a:avLst>
              <a:gd name="adj" fmla="val 34338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9809" name="Line 17"/>
          <p:cNvSpPr>
            <a:spLocks noChangeShapeType="1"/>
          </p:cNvSpPr>
          <p:nvPr/>
        </p:nvSpPr>
        <p:spPr bwMode="auto">
          <a:xfrm>
            <a:off x="9341529" y="3429001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0" name="Line 18"/>
          <p:cNvSpPr>
            <a:spLocks noChangeShapeType="1"/>
          </p:cNvSpPr>
          <p:nvPr/>
        </p:nvSpPr>
        <p:spPr bwMode="auto">
          <a:xfrm flipH="1">
            <a:off x="7398429" y="33575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9811" name="Line 19"/>
          <p:cNvSpPr>
            <a:spLocks noChangeShapeType="1"/>
          </p:cNvSpPr>
          <p:nvPr/>
        </p:nvSpPr>
        <p:spPr bwMode="auto">
          <a:xfrm flipV="1">
            <a:off x="8549366" y="2205038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2" name="Line 20"/>
          <p:cNvSpPr>
            <a:spLocks noChangeShapeType="1"/>
          </p:cNvSpPr>
          <p:nvPr/>
        </p:nvSpPr>
        <p:spPr bwMode="auto">
          <a:xfrm>
            <a:off x="8766855" y="3573463"/>
            <a:ext cx="503237" cy="4905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4" name="Text Box 22"/>
          <p:cNvSpPr txBox="1">
            <a:spLocks noChangeArrowheads="1"/>
          </p:cNvSpPr>
          <p:nvPr/>
        </p:nvSpPr>
        <p:spPr bwMode="auto">
          <a:xfrm>
            <a:off x="8477929" y="3284539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289815" name="Text Box 23"/>
          <p:cNvSpPr txBox="1">
            <a:spLocks noChangeArrowheads="1"/>
          </p:cNvSpPr>
          <p:nvPr/>
        </p:nvSpPr>
        <p:spPr bwMode="auto">
          <a:xfrm>
            <a:off x="8549367" y="2636839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289818" name="Text Box 26"/>
          <p:cNvSpPr txBox="1">
            <a:spLocks noChangeArrowheads="1"/>
          </p:cNvSpPr>
          <p:nvPr/>
        </p:nvSpPr>
        <p:spPr bwMode="auto">
          <a:xfrm>
            <a:off x="7685767" y="3357564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</a:t>
            </a:r>
            <a:endParaRPr lang="ru-RU"/>
          </a:p>
        </p:txBody>
      </p:sp>
      <p:sp>
        <p:nvSpPr>
          <p:cNvPr id="289819" name="Text Box 27"/>
          <p:cNvSpPr txBox="1">
            <a:spLocks noChangeArrowheads="1"/>
          </p:cNvSpPr>
          <p:nvPr/>
        </p:nvSpPr>
        <p:spPr bwMode="auto">
          <a:xfrm>
            <a:off x="10114641" y="3444876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9848" name="Text Box 56"/>
          <p:cNvSpPr txBox="1">
            <a:spLocks noChangeArrowheads="1"/>
          </p:cNvSpPr>
          <p:nvPr/>
        </p:nvSpPr>
        <p:spPr bwMode="auto">
          <a:xfrm>
            <a:off x="8982754" y="4076701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289849" name="Text Box 57"/>
          <p:cNvSpPr txBox="1">
            <a:spLocks noChangeArrowheads="1"/>
          </p:cNvSpPr>
          <p:nvPr/>
        </p:nvSpPr>
        <p:spPr bwMode="auto">
          <a:xfrm>
            <a:off x="8622392" y="1989139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9850" name="Line 58"/>
          <p:cNvSpPr>
            <a:spLocks noChangeShapeType="1"/>
          </p:cNvSpPr>
          <p:nvPr/>
        </p:nvSpPr>
        <p:spPr bwMode="auto">
          <a:xfrm>
            <a:off x="5956979" y="3284538"/>
            <a:ext cx="12239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51" name="Text Box 59"/>
          <p:cNvSpPr txBox="1">
            <a:spLocks noChangeArrowheads="1"/>
          </p:cNvSpPr>
          <p:nvPr/>
        </p:nvSpPr>
        <p:spPr bwMode="auto">
          <a:xfrm>
            <a:off x="5741079" y="3429001"/>
            <a:ext cx="1935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Перспективное</a:t>
            </a:r>
            <a:br>
              <a:rPr lang="ru-RU"/>
            </a:br>
            <a:r>
              <a:rPr lang="ru-RU"/>
              <a:t>преобразование</a:t>
            </a:r>
          </a:p>
        </p:txBody>
      </p:sp>
      <p:sp>
        <p:nvSpPr>
          <p:cNvPr id="44062" name="Text Box 61"/>
          <p:cNvSpPr txBox="1">
            <a:spLocks noChangeArrowheads="1"/>
          </p:cNvSpPr>
          <p:nvPr/>
        </p:nvSpPr>
        <p:spPr bwMode="auto">
          <a:xfrm>
            <a:off x="1847851" y="2111375"/>
            <a:ext cx="1228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(left, top, -N)</a:t>
            </a:r>
            <a:endParaRPr lang="ru-RU" sz="1400"/>
          </a:p>
        </p:txBody>
      </p:sp>
      <p:sp>
        <p:nvSpPr>
          <p:cNvPr id="44063" name="Text Box 62"/>
          <p:cNvSpPr txBox="1">
            <a:spLocks noChangeArrowheads="1"/>
          </p:cNvSpPr>
          <p:nvPr/>
        </p:nvSpPr>
        <p:spPr bwMode="auto">
          <a:xfrm>
            <a:off x="5016500" y="4868863"/>
            <a:ext cx="1728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(right, bottom, -N)</a:t>
            </a:r>
            <a:endParaRPr lang="ru-RU" sz="1400"/>
          </a:p>
        </p:txBody>
      </p:sp>
      <p:sp>
        <p:nvSpPr>
          <p:cNvPr id="44064" name="Arc 63"/>
          <p:cNvSpPr>
            <a:spLocks/>
          </p:cNvSpPr>
          <p:nvPr/>
        </p:nvSpPr>
        <p:spPr bwMode="auto">
          <a:xfrm>
            <a:off x="4079875" y="4437064"/>
            <a:ext cx="863600" cy="936625"/>
          </a:xfrm>
          <a:custGeom>
            <a:avLst/>
            <a:gdLst>
              <a:gd name="T0" fmla="*/ 629003835 w 20742"/>
              <a:gd name="T1" fmla="*/ 0 h 19764"/>
              <a:gd name="T2" fmla="*/ 1497050661 w 20742"/>
              <a:gd name="T3" fmla="*/ 1462058346 h 19764"/>
              <a:gd name="T4" fmla="*/ 0 w 20742"/>
              <a:gd name="T5" fmla="*/ 2103523571 h 19764"/>
              <a:gd name="T6" fmla="*/ 0 60000 65536"/>
              <a:gd name="T7" fmla="*/ 0 60000 65536"/>
              <a:gd name="T8" fmla="*/ 0 60000 65536"/>
              <a:gd name="T9" fmla="*/ 0 w 20742"/>
              <a:gd name="T10" fmla="*/ 0 h 19764"/>
              <a:gd name="T11" fmla="*/ 20742 w 20742"/>
              <a:gd name="T12" fmla="*/ 19764 h 197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42" h="19764" fill="none" extrusionOk="0">
                <a:moveTo>
                  <a:pt x="8714" y="0"/>
                </a:moveTo>
                <a:cubicBezTo>
                  <a:pt x="14557" y="2576"/>
                  <a:pt x="18960" y="7605"/>
                  <a:pt x="20742" y="13736"/>
                </a:cubicBezTo>
              </a:path>
              <a:path w="20742" h="19764" stroke="0" extrusionOk="0">
                <a:moveTo>
                  <a:pt x="8714" y="0"/>
                </a:moveTo>
                <a:cubicBezTo>
                  <a:pt x="14557" y="2576"/>
                  <a:pt x="18960" y="7605"/>
                  <a:pt x="20742" y="13736"/>
                </a:cubicBezTo>
                <a:lnTo>
                  <a:pt x="0" y="1976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65" name="Arc 64"/>
          <p:cNvSpPr>
            <a:spLocks/>
          </p:cNvSpPr>
          <p:nvPr/>
        </p:nvSpPr>
        <p:spPr bwMode="auto">
          <a:xfrm>
            <a:off x="2424113" y="2420938"/>
            <a:ext cx="792162" cy="647700"/>
          </a:xfrm>
          <a:custGeom>
            <a:avLst/>
            <a:gdLst>
              <a:gd name="T0" fmla="*/ 502063700 w 20742"/>
              <a:gd name="T1" fmla="*/ 0 h 19630"/>
              <a:gd name="T2" fmla="*/ 1155421959 w 20742"/>
              <a:gd name="T3" fmla="*/ 488647518 h 19630"/>
              <a:gd name="T4" fmla="*/ 0 w 20742"/>
              <a:gd name="T5" fmla="*/ 705148961 h 19630"/>
              <a:gd name="T6" fmla="*/ 0 60000 65536"/>
              <a:gd name="T7" fmla="*/ 0 60000 65536"/>
              <a:gd name="T8" fmla="*/ 0 60000 65536"/>
              <a:gd name="T9" fmla="*/ 0 w 20742"/>
              <a:gd name="T10" fmla="*/ 0 h 19630"/>
              <a:gd name="T11" fmla="*/ 20742 w 20742"/>
              <a:gd name="T12" fmla="*/ 19630 h 19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42" h="19630" fill="none" extrusionOk="0">
                <a:moveTo>
                  <a:pt x="9012" y="0"/>
                </a:moveTo>
                <a:cubicBezTo>
                  <a:pt x="14711" y="2616"/>
                  <a:pt x="18992" y="7581"/>
                  <a:pt x="20742" y="13602"/>
                </a:cubicBezTo>
              </a:path>
              <a:path w="20742" h="19630" stroke="0" extrusionOk="0">
                <a:moveTo>
                  <a:pt x="9012" y="0"/>
                </a:moveTo>
                <a:cubicBezTo>
                  <a:pt x="14711" y="2616"/>
                  <a:pt x="18992" y="7581"/>
                  <a:pt x="20742" y="13602"/>
                </a:cubicBezTo>
                <a:lnTo>
                  <a:pt x="0" y="1963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289860" name="Object 68"/>
          <p:cNvGraphicFramePr>
            <a:graphicFrameLocks noChangeAspect="1"/>
          </p:cNvGraphicFramePr>
          <p:nvPr/>
        </p:nvGraphicFramePr>
        <p:xfrm>
          <a:off x="7464425" y="5670550"/>
          <a:ext cx="1316038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Формула" r:id="rId5" imgW="1244600" imgH="1117600" progId="Equation.3">
                  <p:embed/>
                </p:oleObj>
              </mc:Choice>
              <mc:Fallback>
                <p:oleObj name="Формула" r:id="rId5" imgW="1244600" imgH="1117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5670550"/>
                        <a:ext cx="1316038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61" name="Text Box 69"/>
          <p:cNvSpPr txBox="1">
            <a:spLocks noChangeArrowheads="1"/>
          </p:cNvSpPr>
          <p:nvPr/>
        </p:nvSpPr>
        <p:spPr bwMode="auto">
          <a:xfrm>
            <a:off x="5303045" y="5173663"/>
            <a:ext cx="53649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/>
              <a:t>Коэффициенты </a:t>
            </a:r>
            <a:r>
              <a:rPr lang="en-US" sz="1400" dirty="0"/>
              <a:t>left, top, right, bottom </a:t>
            </a:r>
            <a:r>
              <a:rPr lang="ru-RU" sz="1400" dirty="0"/>
              <a:t>можно вычислить, зная угол обзора камеры и соотношение ее сторон (</a:t>
            </a:r>
            <a:r>
              <a:rPr lang="en-US" sz="1400" dirty="0"/>
              <a:t>w/h)</a:t>
            </a:r>
            <a:r>
              <a:rPr lang="ru-RU" sz="1400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8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8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8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8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8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8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8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8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8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8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8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89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8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8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08" grpId="0" animBg="1"/>
      <p:bldP spid="289809" grpId="0" animBg="1"/>
      <p:bldP spid="289810" grpId="0" animBg="1"/>
      <p:bldP spid="289811" grpId="0" animBg="1"/>
      <p:bldP spid="289812" grpId="0" animBg="1"/>
      <p:bldP spid="289814" grpId="0"/>
      <p:bldP spid="289815" grpId="0"/>
      <p:bldP spid="289818" grpId="0"/>
      <p:bldP spid="289819" grpId="0"/>
      <p:bldP spid="289848" grpId="0"/>
      <p:bldP spid="289849" grpId="0"/>
      <p:bldP spid="289850" grpId="0" animBg="1"/>
      <p:bldP spid="289851" grpId="0"/>
      <p:bldP spid="289861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FAD5-4D43-4CE5-BB0D-09B107EA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 ортографического преобразования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D4DAD-3284-4342-BC7B-E5A684998005}"/>
                  </a:ext>
                </a:extLst>
              </p:cNvPr>
              <p:cNvSpPr/>
              <p:nvPr/>
            </p:nvSpPr>
            <p:spPr>
              <a:xfrm>
                <a:off x="479376" y="4437112"/>
                <a:ext cx="9145016" cy="2199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𝑓𝑎𝑟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𝑛𝑒𝑎𝑟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𝑓𝑎𝑟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𝑛𝑒𝑎𝑟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D4DAD-3284-4342-BC7B-E5A684998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4437112"/>
                <a:ext cx="9145016" cy="21997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5E12D33-92A9-4788-9E93-D051C69250A6}"/>
                  </a:ext>
                </a:extLst>
              </p:cNvPr>
              <p:cNvSpPr/>
              <p:nvPr/>
            </p:nvSpPr>
            <p:spPr>
              <a:xfrm>
                <a:off x="695400" y="1916832"/>
                <a:ext cx="7632848" cy="1900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𝑓𝑎𝑟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𝑛𝑒𝑎𝑟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𝑓𝑎𝑟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𝑛𝑒𝑎𝑟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5E12D33-92A9-4788-9E93-D051C6925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1916832"/>
                <a:ext cx="7632848" cy="1900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11">
            <a:extLst>
              <a:ext uri="{FF2B5EF4-FFF2-40B4-BE49-F238E27FC236}">
                <a16:creationId xmlns:a16="http://schemas.microsoft.com/office/drawing/2014/main" id="{4B45A4DA-6285-43D0-B49D-8FAC4852AEF7}"/>
              </a:ext>
            </a:extLst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08168" y="692697"/>
            <a:ext cx="4176464" cy="343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5108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Вектор – это направленный отрезок</a:t>
            </a:r>
          </a:p>
          <a:p>
            <a:pPr lvl="1" eaLnBrk="1" hangingPunct="1"/>
            <a:r>
              <a:rPr lang="ru-RU" dirty="0"/>
              <a:t>Объект, имеющий </a:t>
            </a:r>
            <a:r>
              <a:rPr lang="ru-RU" b="1" dirty="0"/>
              <a:t>длину</a:t>
            </a:r>
            <a:r>
              <a:rPr lang="ru-RU" dirty="0"/>
              <a:t> и </a:t>
            </a:r>
            <a:r>
              <a:rPr lang="ru-RU" b="1" dirty="0"/>
              <a:t>направление</a:t>
            </a:r>
          </a:p>
          <a:p>
            <a:pPr lvl="1" eaLnBrk="1" hangingPunct="1"/>
            <a:r>
              <a:rPr lang="ru-RU" dirty="0"/>
              <a:t>В физике, с помощью векторов представляются различные физические категории – скорость, сила, перемещение</a:t>
            </a:r>
          </a:p>
          <a:p>
            <a:pPr lvl="1" eaLnBrk="1" hangingPunct="1"/>
            <a:r>
              <a:rPr lang="ru-RU" dirty="0"/>
              <a:t>Вектор задает перемещение от одной точки к другой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Порт просмотра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B80C4A7F-0823-49B2-B613-F1DF88817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3D8CE-1D97-45B1-9A2A-5E95F567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Преобразование в порт просмотра</a:t>
            </a:r>
            <a:endParaRPr lang="ru-RU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преобразования отображаемого объема в канонический возникают искажения</a:t>
            </a:r>
          </a:p>
          <a:p>
            <a:pPr lvl="1"/>
            <a:r>
              <a:rPr lang="ru-RU" dirty="0"/>
              <a:t>соотношение сторон отображаемого объема, как правило не равно 1:1</a:t>
            </a:r>
          </a:p>
          <a:p>
            <a:r>
              <a:rPr lang="ru-RU" dirty="0"/>
              <a:t>Отображение в порт просмотра решает эту задачу</a:t>
            </a:r>
          </a:p>
          <a:p>
            <a:pPr lvl="1"/>
            <a:r>
              <a:rPr lang="ru-RU" dirty="0"/>
              <a:t>Порт просмотра – прямоугольная область экрана, в которую происходит отображение двумерной проекции трехмерной сцены</a:t>
            </a:r>
          </a:p>
          <a:p>
            <a:pPr lvl="1"/>
            <a:r>
              <a:rPr lang="ru-RU" dirty="0"/>
              <a:t>Имеет заданные координаты и размер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в порт просмотра</a:t>
            </a:r>
          </a:p>
        </p:txBody>
      </p:sp>
      <p:sp>
        <p:nvSpPr>
          <p:cNvPr id="153603" name="AutoShape 7"/>
          <p:cNvSpPr>
            <a:spLocks noChangeArrowheads="1"/>
          </p:cNvSpPr>
          <p:nvPr/>
        </p:nvSpPr>
        <p:spPr bwMode="auto">
          <a:xfrm>
            <a:off x="3071813" y="2636838"/>
            <a:ext cx="1198562" cy="11985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4" name="Rectangle 6"/>
          <p:cNvSpPr>
            <a:spLocks noChangeArrowheads="1"/>
          </p:cNvSpPr>
          <p:nvPr/>
        </p:nvSpPr>
        <p:spPr bwMode="auto">
          <a:xfrm>
            <a:off x="2063750" y="2781301"/>
            <a:ext cx="2520950" cy="1890713"/>
          </a:xfrm>
          <a:prstGeom prst="rect">
            <a:avLst/>
          </a:prstGeom>
          <a:solidFill>
            <a:srgbClr val="E1DD37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5" name="AutoShape 9"/>
          <p:cNvSpPr>
            <a:spLocks noChangeArrowheads="1"/>
          </p:cNvSpPr>
          <p:nvPr/>
        </p:nvSpPr>
        <p:spPr bwMode="auto">
          <a:xfrm>
            <a:off x="5591176" y="3455989"/>
            <a:ext cx="682625" cy="83502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6" name="AutoShape 8"/>
          <p:cNvSpPr>
            <a:spLocks noChangeArrowheads="1"/>
          </p:cNvSpPr>
          <p:nvPr/>
        </p:nvSpPr>
        <p:spPr bwMode="auto">
          <a:xfrm>
            <a:off x="5087939" y="2852739"/>
            <a:ext cx="1800225" cy="1800225"/>
          </a:xfrm>
          <a:prstGeom prst="cube">
            <a:avLst>
              <a:gd name="adj" fmla="val 25000"/>
            </a:avLst>
          </a:prstGeom>
          <a:solidFill>
            <a:srgbClr val="E1DD37">
              <a:alpha val="4509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7" name="AutoShape 11"/>
          <p:cNvSpPr>
            <a:spLocks noChangeArrowheads="1"/>
          </p:cNvSpPr>
          <p:nvPr/>
        </p:nvSpPr>
        <p:spPr bwMode="auto">
          <a:xfrm>
            <a:off x="8183563" y="3357563"/>
            <a:ext cx="1198562" cy="11985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8" name="Rectangle 10"/>
          <p:cNvSpPr>
            <a:spLocks noChangeArrowheads="1"/>
          </p:cNvSpPr>
          <p:nvPr/>
        </p:nvSpPr>
        <p:spPr bwMode="auto">
          <a:xfrm>
            <a:off x="7535864" y="2852738"/>
            <a:ext cx="2879725" cy="2159000"/>
          </a:xfrm>
          <a:prstGeom prst="rect">
            <a:avLst/>
          </a:prstGeom>
          <a:solidFill>
            <a:srgbClr val="E1DD37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 rot="-4314993">
            <a:off x="2411413" y="5456238"/>
            <a:ext cx="203200" cy="323850"/>
            <a:chOff x="2789" y="1570"/>
            <a:chExt cx="1111" cy="1769"/>
          </a:xfrm>
        </p:grpSpPr>
        <p:sp>
          <p:nvSpPr>
            <p:cNvPr id="153619" name="Arc 13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620" name="Oval 14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621" name="Line 15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3622" name="Line 16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3610" name="Line 17"/>
          <p:cNvSpPr>
            <a:spLocks noChangeShapeType="1"/>
          </p:cNvSpPr>
          <p:nvPr/>
        </p:nvSpPr>
        <p:spPr bwMode="auto">
          <a:xfrm flipV="1">
            <a:off x="2495551" y="2936876"/>
            <a:ext cx="576263" cy="26527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1" name="Line 18"/>
          <p:cNvSpPr>
            <a:spLocks noChangeShapeType="1"/>
          </p:cNvSpPr>
          <p:nvPr/>
        </p:nvSpPr>
        <p:spPr bwMode="auto">
          <a:xfrm flipV="1">
            <a:off x="2495550" y="2927350"/>
            <a:ext cx="1479550" cy="2662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2" name="Line 19"/>
          <p:cNvSpPr>
            <a:spLocks noChangeShapeType="1"/>
          </p:cNvSpPr>
          <p:nvPr/>
        </p:nvSpPr>
        <p:spPr bwMode="auto">
          <a:xfrm flipV="1">
            <a:off x="2495551" y="3789364"/>
            <a:ext cx="576263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3" name="Line 20"/>
          <p:cNvSpPr>
            <a:spLocks noChangeShapeType="1"/>
          </p:cNvSpPr>
          <p:nvPr/>
        </p:nvSpPr>
        <p:spPr bwMode="auto">
          <a:xfrm flipV="1">
            <a:off x="2495551" y="3827464"/>
            <a:ext cx="1484313" cy="1762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4" name="Line 21"/>
          <p:cNvSpPr>
            <a:spLocks noChangeShapeType="1"/>
          </p:cNvSpPr>
          <p:nvPr/>
        </p:nvSpPr>
        <p:spPr bwMode="auto">
          <a:xfrm flipV="1">
            <a:off x="2495551" y="3538538"/>
            <a:ext cx="1774825" cy="2051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5" name="Line 22"/>
          <p:cNvSpPr>
            <a:spLocks noChangeShapeType="1"/>
          </p:cNvSpPr>
          <p:nvPr/>
        </p:nvSpPr>
        <p:spPr bwMode="auto">
          <a:xfrm flipV="1">
            <a:off x="2495551" y="2649538"/>
            <a:ext cx="1768475" cy="2940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6" name="Line 23"/>
          <p:cNvSpPr>
            <a:spLocks noChangeShapeType="1"/>
          </p:cNvSpPr>
          <p:nvPr/>
        </p:nvSpPr>
        <p:spPr bwMode="auto">
          <a:xfrm flipV="1">
            <a:off x="2495550" y="2636838"/>
            <a:ext cx="882650" cy="2952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7" name="Text Box 24"/>
          <p:cNvSpPr txBox="1">
            <a:spLocks noChangeArrowheads="1"/>
          </p:cNvSpPr>
          <p:nvPr/>
        </p:nvSpPr>
        <p:spPr bwMode="auto">
          <a:xfrm>
            <a:off x="4224338" y="4941888"/>
            <a:ext cx="32131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/>
              <a:t>Преобразование в канонический объем</a:t>
            </a:r>
          </a:p>
          <a:p>
            <a:r>
              <a:rPr lang="ru-RU"/>
              <a:t>(возникают искажения из-за «втискивания» сцены внутрь канонического куба)</a:t>
            </a:r>
          </a:p>
        </p:txBody>
      </p:sp>
      <p:sp>
        <p:nvSpPr>
          <p:cNvPr id="153618" name="Text Box 25"/>
          <p:cNvSpPr txBox="1">
            <a:spLocks noChangeArrowheads="1"/>
          </p:cNvSpPr>
          <p:nvPr/>
        </p:nvSpPr>
        <p:spPr bwMode="auto">
          <a:xfrm>
            <a:off x="7680326" y="5157789"/>
            <a:ext cx="29876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/>
              <a:t>Преобразование в порт просмотра</a:t>
            </a:r>
          </a:p>
          <a:p>
            <a:r>
              <a:rPr lang="ru-RU"/>
              <a:t>(исправление форматных искажений объекта)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Преобразование в порт просмотра</a:t>
            </a:r>
            <a:endParaRPr lang="ru-RU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2467471"/>
          </a:xfrm>
        </p:spPr>
        <p:txBody>
          <a:bodyPr/>
          <a:lstStyle/>
          <a:p>
            <a:r>
              <a:rPr lang="ru-RU" dirty="0"/>
              <a:t>Преобразование в порт просмотра отображает точку внутри канонического объема в точку на устройстве отображения</a:t>
            </a:r>
          </a:p>
          <a:p>
            <a:pPr lvl="1"/>
            <a:r>
              <a:rPr lang="ru-RU" dirty="0"/>
              <a:t>Матрица преобразования в порт просмотра:</a:t>
            </a:r>
          </a:p>
        </p:txBody>
      </p:sp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1524000" y="5734051"/>
            <a:ext cx="91440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/>
              <a:t>(left, top) – </a:t>
            </a:r>
            <a:r>
              <a:rPr lang="ru-RU" sz="1600" dirty="0"/>
              <a:t>координаты верхнего левого угла порта просмотра в экранных координатах</a:t>
            </a:r>
          </a:p>
          <a:p>
            <a:r>
              <a:rPr lang="en-US" sz="1600" dirty="0"/>
              <a:t>(width, height</a:t>
            </a:r>
            <a:r>
              <a:rPr lang="ru-RU" sz="1600" dirty="0"/>
              <a:t>) – размеры порта просмотра в экранных координатах</a:t>
            </a:r>
          </a:p>
          <a:p>
            <a:r>
              <a:rPr lang="en-US" sz="1600" dirty="0"/>
              <a:t>(</a:t>
            </a:r>
            <a:r>
              <a:rPr lang="en-US" sz="1600" dirty="0" err="1"/>
              <a:t>sx</a:t>
            </a:r>
            <a:r>
              <a:rPr lang="en-US" sz="1600" dirty="0"/>
              <a:t>, </a:t>
            </a:r>
            <a:r>
              <a:rPr lang="en-US" sz="1600" dirty="0" err="1"/>
              <a:t>sy</a:t>
            </a:r>
            <a:r>
              <a:rPr lang="en-US" sz="1600" dirty="0"/>
              <a:t>) </a:t>
            </a:r>
            <a:r>
              <a:rPr lang="ru-RU" sz="1600" dirty="0"/>
              <a:t>– координаты точки в экране</a:t>
            </a:r>
          </a:p>
          <a:p>
            <a:r>
              <a:rPr lang="en-US" sz="1600" dirty="0" err="1"/>
              <a:t>dz</a:t>
            </a:r>
            <a:r>
              <a:rPr lang="en-US" sz="1600" dirty="0"/>
              <a:t> – </a:t>
            </a:r>
            <a:r>
              <a:rPr lang="ru-RU" sz="1600" dirty="0"/>
              <a:t>мера расстояния до точки (от 0 до 1)</a:t>
            </a:r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91197B2E-9BFC-494A-8E20-84573B98EC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828777"/>
              </p:ext>
            </p:extLst>
          </p:nvPr>
        </p:nvGraphicFramePr>
        <p:xfrm>
          <a:off x="1703512" y="3320915"/>
          <a:ext cx="4738271" cy="1964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Формула" r:id="rId3" imgW="3124200" imgH="1295400" progId="Equation.3">
                  <p:embed/>
                </p:oleObj>
              </mc:Choice>
              <mc:Fallback>
                <p:oleObj name="Формула" r:id="rId3" imgW="3124200" imgH="1295400" progId="Equation.3">
                  <p:embed/>
                  <p:pic>
                    <p:nvPicPr>
                      <p:cNvPr id="45058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3320915"/>
                        <a:ext cx="4738271" cy="19646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Вопросы?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28536F9B-5F34-45DF-9DBC-2240E42C0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Точки и векторы</a:t>
            </a:r>
          </a:p>
        </p:txBody>
      </p:sp>
      <p:sp>
        <p:nvSpPr>
          <p:cNvPr id="63491" name="Line 5"/>
          <p:cNvSpPr>
            <a:spLocks noChangeShapeType="1"/>
          </p:cNvSpPr>
          <p:nvPr/>
        </p:nvSpPr>
        <p:spPr bwMode="auto">
          <a:xfrm flipV="1">
            <a:off x="2927350" y="3789363"/>
            <a:ext cx="0" cy="2087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2" name="Line 7"/>
          <p:cNvSpPr>
            <a:spLocks noChangeShapeType="1"/>
          </p:cNvSpPr>
          <p:nvPr/>
        </p:nvSpPr>
        <p:spPr bwMode="auto">
          <a:xfrm>
            <a:off x="2927350" y="5876925"/>
            <a:ext cx="194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3" name="Line 10"/>
          <p:cNvSpPr>
            <a:spLocks noChangeShapeType="1"/>
          </p:cNvSpPr>
          <p:nvPr/>
        </p:nvSpPr>
        <p:spPr bwMode="auto">
          <a:xfrm>
            <a:off x="3416300" y="4481514"/>
            <a:ext cx="1168400" cy="820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4" name="Oval 8"/>
          <p:cNvSpPr>
            <a:spLocks noChangeArrowheads="1"/>
          </p:cNvSpPr>
          <p:nvPr/>
        </p:nvSpPr>
        <p:spPr bwMode="auto">
          <a:xfrm>
            <a:off x="3360739" y="4438650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3495" name="Oval 9"/>
          <p:cNvSpPr>
            <a:spLocks noChangeArrowheads="1"/>
          </p:cNvSpPr>
          <p:nvPr/>
        </p:nvSpPr>
        <p:spPr bwMode="auto">
          <a:xfrm>
            <a:off x="4584700" y="5302250"/>
            <a:ext cx="71438" cy="714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3496" name="Text Box 13"/>
          <p:cNvSpPr txBox="1">
            <a:spLocks noChangeArrowheads="1"/>
          </p:cNvSpPr>
          <p:nvPr/>
        </p:nvSpPr>
        <p:spPr bwMode="auto">
          <a:xfrm>
            <a:off x="3413126" y="40941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63497" name="Text Box 14"/>
          <p:cNvSpPr txBox="1">
            <a:spLocks noChangeArrowheads="1"/>
          </p:cNvSpPr>
          <p:nvPr/>
        </p:nvSpPr>
        <p:spPr bwMode="auto">
          <a:xfrm>
            <a:off x="4656139" y="4941888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63498" name="Text Box 15"/>
          <p:cNvSpPr txBox="1">
            <a:spLocks noChangeArrowheads="1"/>
          </p:cNvSpPr>
          <p:nvPr/>
        </p:nvSpPr>
        <p:spPr bwMode="auto">
          <a:xfrm>
            <a:off x="3937001" y="4581526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63499" name="Text Box 16"/>
          <p:cNvSpPr txBox="1">
            <a:spLocks noChangeArrowheads="1"/>
          </p:cNvSpPr>
          <p:nvPr/>
        </p:nvSpPr>
        <p:spPr bwMode="auto">
          <a:xfrm>
            <a:off x="4943476" y="5876926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63500" name="Text Box 17"/>
          <p:cNvSpPr txBox="1">
            <a:spLocks noChangeArrowheads="1"/>
          </p:cNvSpPr>
          <p:nvPr/>
        </p:nvSpPr>
        <p:spPr bwMode="auto">
          <a:xfrm>
            <a:off x="2495551" y="371633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63501" name="Text Box 18"/>
          <p:cNvSpPr txBox="1">
            <a:spLocks noChangeArrowheads="1"/>
          </p:cNvSpPr>
          <p:nvPr/>
        </p:nvSpPr>
        <p:spPr bwMode="auto">
          <a:xfrm>
            <a:off x="5232401" y="2997200"/>
            <a:ext cx="47195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ru-RU" dirty="0"/>
              <a:t>Вектор – разность между двумя точками:</a:t>
            </a:r>
          </a:p>
          <a:p>
            <a:pPr lvl="1">
              <a:buFontTx/>
              <a:buChar char="•"/>
            </a:pPr>
            <a:r>
              <a:rPr lang="en-US" b="1" dirty="0"/>
              <a:t>v</a:t>
            </a:r>
            <a:r>
              <a:rPr lang="en-US" dirty="0"/>
              <a:t> = Q – P</a:t>
            </a:r>
            <a:endParaRPr lang="ru-RU" dirty="0"/>
          </a:p>
          <a:p>
            <a:pPr lvl="1">
              <a:buFontTx/>
              <a:buChar char="•"/>
            </a:pPr>
            <a:r>
              <a:rPr lang="ru-RU" i="1" dirty="0"/>
              <a:t>Разность точки и точки есть </a:t>
            </a:r>
            <a:r>
              <a:rPr lang="ru-RU" b="1" i="1" dirty="0"/>
              <a:t>вектор</a:t>
            </a:r>
          </a:p>
        </p:txBody>
      </p:sp>
      <p:sp>
        <p:nvSpPr>
          <p:cNvPr id="63502" name="Text Box 20"/>
          <p:cNvSpPr txBox="1">
            <a:spLocks noChangeArrowheads="1"/>
          </p:cNvSpPr>
          <p:nvPr/>
        </p:nvSpPr>
        <p:spPr bwMode="auto">
          <a:xfrm>
            <a:off x="5232400" y="4325939"/>
            <a:ext cx="48974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ru-RU" dirty="0"/>
              <a:t>Точка </a:t>
            </a:r>
            <a:r>
              <a:rPr lang="en-US" dirty="0"/>
              <a:t>Q </a:t>
            </a:r>
            <a:r>
              <a:rPr lang="ru-RU" dirty="0"/>
              <a:t>получена путем перемещения точки </a:t>
            </a:r>
            <a:r>
              <a:rPr lang="en-US" dirty="0"/>
              <a:t>P </a:t>
            </a:r>
            <a:r>
              <a:rPr lang="ru-RU" dirty="0"/>
              <a:t>на вектор </a:t>
            </a:r>
            <a:r>
              <a:rPr lang="en-US" b="1" dirty="0"/>
              <a:t>v</a:t>
            </a:r>
          </a:p>
          <a:p>
            <a:pPr lvl="1">
              <a:buFontTx/>
              <a:buChar char="•"/>
            </a:pPr>
            <a:r>
              <a:rPr lang="en-US" dirty="0"/>
              <a:t>Q = P + </a:t>
            </a:r>
            <a:r>
              <a:rPr lang="en-US" b="1" dirty="0"/>
              <a:t>v</a:t>
            </a:r>
            <a:endParaRPr lang="en-US" dirty="0"/>
          </a:p>
          <a:p>
            <a:pPr lvl="1">
              <a:buFontTx/>
              <a:buChar char="•"/>
            </a:pPr>
            <a:r>
              <a:rPr lang="ru-RU" i="1" dirty="0"/>
              <a:t>Сумма точки и вектора есть </a:t>
            </a:r>
            <a:r>
              <a:rPr lang="ru-RU" b="1" i="1" dirty="0"/>
              <a:t>точка</a:t>
            </a:r>
          </a:p>
        </p:txBody>
      </p:sp>
      <p:sp>
        <p:nvSpPr>
          <p:cNvPr id="63503" name="Text Box 21"/>
          <p:cNvSpPr txBox="1">
            <a:spLocks noChangeArrowheads="1"/>
          </p:cNvSpPr>
          <p:nvPr/>
        </p:nvSpPr>
        <p:spPr bwMode="auto">
          <a:xfrm>
            <a:off x="2619375" y="2220913"/>
            <a:ext cx="4465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Точка имеет положение в пространстве</a:t>
            </a:r>
          </a:p>
          <a:p>
            <a:r>
              <a:rPr lang="ru-RU"/>
              <a:t>Вектор имеет размер и направление</a:t>
            </a:r>
          </a:p>
        </p:txBody>
      </p:sp>
      <p:sp>
        <p:nvSpPr>
          <p:cNvPr id="16" name="Text Box 20">
            <a:extLst>
              <a:ext uri="{FF2B5EF4-FFF2-40B4-BE49-F238E27FC236}">
                <a16:creationId xmlns:a16="http://schemas.microsoft.com/office/drawing/2014/main" id="{2CEE6065-B49E-457A-9938-AEBD143FE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080" y="6021288"/>
            <a:ext cx="3889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ru-RU" dirty="0"/>
              <a:t>Точки с точками складывать нельзя</a:t>
            </a:r>
            <a:endParaRPr lang="ru-RU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1" grpId="0"/>
      <p:bldP spid="63502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Запись векторов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34585" y="2017714"/>
            <a:ext cx="8944503" cy="1266825"/>
          </a:xfrm>
        </p:spPr>
        <p:txBody>
          <a:bodyPr/>
          <a:lstStyle/>
          <a:p>
            <a:pPr eaLnBrk="1" hangingPunct="1"/>
            <a:r>
              <a:rPr lang="en-US" sz="2800" dirty="0"/>
              <a:t>n-</a:t>
            </a:r>
            <a:r>
              <a:rPr lang="ru-RU" sz="2800" dirty="0"/>
              <a:t>мерный вектор задается посредством его </a:t>
            </a:r>
            <a:r>
              <a:rPr lang="en-US" sz="2800" dirty="0"/>
              <a:t>n-</a:t>
            </a:r>
            <a:r>
              <a:rPr lang="ru-RU" sz="2800" dirty="0"/>
              <a:t>кортежа – списка его компонентов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1946748" y="4295775"/>
                <a:ext cx="3742060" cy="5445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026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1946748" y="4295775"/>
                <a:ext cx="3742060" cy="5445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Object 6"/>
              <p:cNvSpPr txBox="1"/>
              <p:nvPr/>
            </p:nvSpPr>
            <p:spPr bwMode="auto">
              <a:xfrm>
                <a:off x="6772274" y="3590926"/>
                <a:ext cx="2276054" cy="207032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02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2274" y="3590926"/>
                <a:ext cx="2276054" cy="20703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5859463" y="4384676"/>
            <a:ext cx="571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или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Операции с векторами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51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ru-RU" dirty="0"/>
                  <a:t>Над векторами можно проделывать две основные операции</a:t>
                </a:r>
              </a:p>
              <a:p>
                <a:pPr lvl="1" eaLnBrk="1" hangingPunct="1"/>
                <a:r>
                  <a:rPr lang="ru-RU" dirty="0"/>
                  <a:t>Сложение векторов</a:t>
                </a:r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ru-RU" b="1" dirty="0"/>
              </a:p>
              <a:p>
                <a:pPr lvl="1" eaLnBrk="1" hangingPunct="1"/>
                <a:r>
                  <a:rPr lang="ru-RU" dirty="0"/>
                  <a:t>Умножение на скаляр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 eaLnBrk="1" hangingPunct="1"/>
                <a:endParaRPr lang="ru-RU" dirty="0"/>
              </a:p>
            </p:txBody>
          </p:sp>
        </mc:Choice>
        <mc:Fallback xmlns="">
          <p:sp>
            <p:nvSpPr>
              <p:cNvPr id="645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A17108-3407-4C63-B835-421EC626D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F97C783-F291-4AC9-94A9-E58FFA8E9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376" y="4354106"/>
            <a:ext cx="8496944" cy="1655762"/>
          </a:xfrm>
          <a:ln>
            <a:miter lim="800000"/>
            <a:headEnd/>
            <a:tailEnd/>
          </a:ln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Bef>
                <a:spcPct val="0"/>
              </a:spcBef>
            </a:pPr>
            <a:r>
              <a:rPr lang="ru-RU" sz="66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  <a:ea typeface="+mj-ea"/>
                <a:cs typeface="+mj-cs"/>
              </a:rPr>
              <a:t>Часть 1. Операции над векторами и точками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567BBF9-7975-4946-9CA5-A31F092705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5360" y="836712"/>
            <a:ext cx="10729192" cy="2387600"/>
          </a:xfrm>
          <a:ln>
            <a:miter lim="800000"/>
            <a:headEnd/>
            <a:tailEnd/>
          </a:ln>
        </p:spPr>
        <p:txBody>
          <a:bodyPr anchor="t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ru-RU" sz="80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Математические основы компьютерной графики</a:t>
            </a: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F9DF9370-A0DA-4147-B755-E78CBE95C223}"/>
              </a:ext>
            </a:extLst>
          </p:cNvPr>
          <p:cNvGrpSpPr/>
          <p:nvPr/>
        </p:nvGrpSpPr>
        <p:grpSpPr>
          <a:xfrm>
            <a:off x="8832303" y="2708920"/>
            <a:ext cx="3253927" cy="3388340"/>
            <a:chOff x="-5291045" y="1481158"/>
            <a:chExt cx="3427218" cy="3486308"/>
          </a:xfrm>
        </p:grpSpPr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DB738248-3D65-4139-85E7-A3EB49C95652}"/>
                </a:ext>
              </a:extLst>
            </p:cNvPr>
            <p:cNvGrpSpPr/>
            <p:nvPr/>
          </p:nvGrpSpPr>
          <p:grpSpPr>
            <a:xfrm>
              <a:off x="-5291045" y="1481158"/>
              <a:ext cx="3427218" cy="3486308"/>
              <a:chOff x="-5929336" y="-387424"/>
              <a:chExt cx="4176464" cy="4248472"/>
            </a:xfrm>
          </p:grpSpPr>
          <p:grpSp>
            <p:nvGrpSpPr>
              <p:cNvPr id="15" name="Группа 14">
                <a:extLst>
                  <a:ext uri="{FF2B5EF4-FFF2-40B4-BE49-F238E27FC236}">
                    <a16:creationId xmlns:a16="http://schemas.microsoft.com/office/drawing/2014/main" id="{8E841E9A-9E1A-4E59-B572-6B884AC2E555}"/>
                  </a:ext>
                </a:extLst>
              </p:cNvPr>
              <p:cNvGrpSpPr/>
              <p:nvPr/>
            </p:nvGrpSpPr>
            <p:grpSpPr>
              <a:xfrm>
                <a:off x="-5929336" y="-387424"/>
                <a:ext cx="4176464" cy="4248472"/>
                <a:chOff x="-5929336" y="-387424"/>
                <a:chExt cx="4176464" cy="4248472"/>
              </a:xfrm>
            </p:grpSpPr>
            <p:cxnSp>
              <p:nvCxnSpPr>
                <p:cNvPr id="5" name="Прямая со стрелкой 4">
                  <a:extLst>
                    <a:ext uri="{FF2B5EF4-FFF2-40B4-BE49-F238E27FC236}">
                      <a16:creationId xmlns:a16="http://schemas.microsoft.com/office/drawing/2014/main" id="{C8A88DA3-3C33-4E2F-965B-00CC059F0B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3481064" y="-387424"/>
                  <a:ext cx="0" cy="2417936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Прямая со стрелкой 6">
                  <a:extLst>
                    <a:ext uri="{FF2B5EF4-FFF2-40B4-BE49-F238E27FC236}">
                      <a16:creationId xmlns:a16="http://schemas.microsoft.com/office/drawing/2014/main" id="{76ACA33A-4D8D-49B9-AC62-4DCD940F7C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5929336" y="2030512"/>
                  <a:ext cx="2448272" cy="91526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Прямая со стрелкой 9">
                  <a:extLst>
                    <a:ext uri="{FF2B5EF4-FFF2-40B4-BE49-F238E27FC236}">
                      <a16:creationId xmlns:a16="http://schemas.microsoft.com/office/drawing/2014/main" id="{46ED15C4-C134-4D26-B150-D07FAF424F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3481064" y="2030512"/>
                  <a:ext cx="1728192" cy="1830536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1" name="Рисунок 20">
                <a:extLst>
                  <a:ext uri="{FF2B5EF4-FFF2-40B4-BE49-F238E27FC236}">
                    <a16:creationId xmlns:a16="http://schemas.microsoft.com/office/drawing/2014/main" id="{177ED029-C848-4545-AB08-B4D011E0A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233936" y="572482"/>
                <a:ext cx="2533639" cy="2521854"/>
              </a:xfrm>
              <a:prstGeom prst="rect">
                <a:avLst/>
              </a:prstGeom>
            </p:spPr>
          </p:pic>
        </p:grpSp>
        <p:sp>
          <p:nvSpPr>
            <p:cNvPr id="23" name="Равнобедренный треугольник 22">
              <a:extLst>
                <a:ext uri="{FF2B5EF4-FFF2-40B4-BE49-F238E27FC236}">
                  <a16:creationId xmlns:a16="http://schemas.microsoft.com/office/drawing/2014/main" id="{F9959667-7F0D-4492-B15C-DEA7116D4CAB}"/>
                </a:ext>
              </a:extLst>
            </p:cNvPr>
            <p:cNvSpPr/>
            <p:nvPr/>
          </p:nvSpPr>
          <p:spPr>
            <a:xfrm rot="1521624">
              <a:off x="-4201144" y="2852936"/>
              <a:ext cx="576064" cy="576064"/>
            </a:xfrm>
            <a:prstGeom prst="triangle">
              <a:avLst>
                <a:gd name="adj" fmla="val 84840"/>
              </a:avLst>
            </a:prstGeom>
            <a:solidFill>
              <a:srgbClr val="FF0066">
                <a:alpha val="50588"/>
              </a:srgb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8ED9FC5F-11E8-4F50-A8B4-CC60BE769D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201144" y="2773539"/>
              <a:ext cx="333862" cy="450774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4896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Сложение векторов</a:t>
            </a:r>
          </a:p>
        </p:txBody>
      </p:sp>
      <p:sp>
        <p:nvSpPr>
          <p:cNvPr id="65539" name="Line 8"/>
          <p:cNvSpPr>
            <a:spLocks noChangeShapeType="1"/>
          </p:cNvSpPr>
          <p:nvPr/>
        </p:nvSpPr>
        <p:spPr bwMode="auto">
          <a:xfrm flipV="1">
            <a:off x="1776414" y="2924175"/>
            <a:ext cx="1584325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0" name="Line 9"/>
          <p:cNvSpPr>
            <a:spLocks noChangeShapeType="1"/>
          </p:cNvSpPr>
          <p:nvPr/>
        </p:nvSpPr>
        <p:spPr bwMode="auto">
          <a:xfrm>
            <a:off x="1776414" y="4652963"/>
            <a:ext cx="2232025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1" name="Line 10"/>
          <p:cNvSpPr>
            <a:spLocks noChangeShapeType="1"/>
          </p:cNvSpPr>
          <p:nvPr/>
        </p:nvSpPr>
        <p:spPr bwMode="auto">
          <a:xfrm flipV="1">
            <a:off x="4008439" y="3500439"/>
            <a:ext cx="1584325" cy="17287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542" name="Line 11"/>
          <p:cNvSpPr>
            <a:spLocks noChangeShapeType="1"/>
          </p:cNvSpPr>
          <p:nvPr/>
        </p:nvSpPr>
        <p:spPr bwMode="auto">
          <a:xfrm>
            <a:off x="3360739" y="2924176"/>
            <a:ext cx="2232025" cy="576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543" name="Line 12"/>
          <p:cNvSpPr>
            <a:spLocks noChangeShapeType="1"/>
          </p:cNvSpPr>
          <p:nvPr/>
        </p:nvSpPr>
        <p:spPr bwMode="auto">
          <a:xfrm flipV="1">
            <a:off x="1776413" y="3500439"/>
            <a:ext cx="3816350" cy="11525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4" name="Text Box 13"/>
          <p:cNvSpPr txBox="1">
            <a:spLocks noChangeArrowheads="1"/>
          </p:cNvSpPr>
          <p:nvPr/>
        </p:nvSpPr>
        <p:spPr bwMode="auto">
          <a:xfrm>
            <a:off x="2187576" y="31527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45" name="Text Box 14"/>
          <p:cNvSpPr txBox="1">
            <a:spLocks noChangeArrowheads="1"/>
          </p:cNvSpPr>
          <p:nvPr/>
        </p:nvSpPr>
        <p:spPr bwMode="auto">
          <a:xfrm>
            <a:off x="2711450" y="49403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b</a:t>
            </a:r>
            <a:endParaRPr lang="ru-RU" sz="2400" b="1"/>
          </a:p>
        </p:txBody>
      </p:sp>
      <p:sp>
        <p:nvSpPr>
          <p:cNvPr id="65546" name="Text Box 15"/>
          <p:cNvSpPr txBox="1">
            <a:spLocks noChangeArrowheads="1"/>
          </p:cNvSpPr>
          <p:nvPr/>
        </p:nvSpPr>
        <p:spPr bwMode="auto">
          <a:xfrm>
            <a:off x="2855913" y="3644900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</a:rPr>
              <a:t>a</a:t>
            </a:r>
            <a:r>
              <a:rPr lang="en-US" sz="2400">
                <a:solidFill>
                  <a:schemeClr val="hlink"/>
                </a:solidFill>
              </a:rPr>
              <a:t>+</a:t>
            </a:r>
            <a:r>
              <a:rPr lang="en-US" sz="2400" b="1">
                <a:solidFill>
                  <a:schemeClr val="hlink"/>
                </a:solidFill>
              </a:rPr>
              <a:t>b</a:t>
            </a:r>
            <a:endParaRPr lang="ru-RU" sz="2400" b="1">
              <a:solidFill>
                <a:schemeClr val="hlink"/>
              </a:solidFill>
            </a:endParaRPr>
          </a:p>
        </p:txBody>
      </p:sp>
      <p:sp>
        <p:nvSpPr>
          <p:cNvPr id="65547" name="Line 17"/>
          <p:cNvSpPr>
            <a:spLocks noChangeShapeType="1"/>
          </p:cNvSpPr>
          <p:nvPr/>
        </p:nvSpPr>
        <p:spPr bwMode="auto">
          <a:xfrm>
            <a:off x="6311901" y="4725988"/>
            <a:ext cx="2232025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8" name="Line 20"/>
          <p:cNvSpPr>
            <a:spLocks noChangeShapeType="1"/>
          </p:cNvSpPr>
          <p:nvPr/>
        </p:nvSpPr>
        <p:spPr bwMode="auto">
          <a:xfrm flipV="1">
            <a:off x="6311900" y="3573464"/>
            <a:ext cx="3816350" cy="11525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9" name="Text Box 21"/>
          <p:cNvSpPr txBox="1">
            <a:spLocks noChangeArrowheads="1"/>
          </p:cNvSpPr>
          <p:nvPr/>
        </p:nvSpPr>
        <p:spPr bwMode="auto">
          <a:xfrm>
            <a:off x="7104063" y="5013325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50" name="Text Box 22"/>
          <p:cNvSpPr txBox="1">
            <a:spLocks noChangeArrowheads="1"/>
          </p:cNvSpPr>
          <p:nvPr/>
        </p:nvSpPr>
        <p:spPr bwMode="auto">
          <a:xfrm>
            <a:off x="9480550" y="45085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b</a:t>
            </a:r>
            <a:endParaRPr lang="ru-RU" sz="2400" b="1"/>
          </a:p>
        </p:txBody>
      </p:sp>
      <p:sp>
        <p:nvSpPr>
          <p:cNvPr id="65551" name="Text Box 23"/>
          <p:cNvSpPr txBox="1">
            <a:spLocks noChangeArrowheads="1"/>
          </p:cNvSpPr>
          <p:nvPr/>
        </p:nvSpPr>
        <p:spPr bwMode="auto">
          <a:xfrm>
            <a:off x="7391400" y="3717925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</a:rPr>
              <a:t>a</a:t>
            </a:r>
            <a:r>
              <a:rPr lang="en-US" sz="2400">
                <a:solidFill>
                  <a:schemeClr val="hlink"/>
                </a:solidFill>
              </a:rPr>
              <a:t>+</a:t>
            </a:r>
            <a:r>
              <a:rPr lang="en-US" sz="2400" b="1">
                <a:solidFill>
                  <a:schemeClr val="hlink"/>
                </a:solidFill>
              </a:rPr>
              <a:t>b</a:t>
            </a:r>
            <a:endParaRPr lang="ru-RU" sz="2400" b="1">
              <a:solidFill>
                <a:schemeClr val="hlink"/>
              </a:solidFill>
            </a:endParaRPr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 flipV="1">
            <a:off x="8543926" y="3573464"/>
            <a:ext cx="1584325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Масштабирование векторов</a:t>
            </a:r>
          </a:p>
        </p:txBody>
      </p:sp>
      <p:sp>
        <p:nvSpPr>
          <p:cNvPr id="66563" name="Line 4"/>
          <p:cNvSpPr>
            <a:spLocks noChangeShapeType="1"/>
          </p:cNvSpPr>
          <p:nvPr/>
        </p:nvSpPr>
        <p:spPr bwMode="auto">
          <a:xfrm flipV="1">
            <a:off x="3000376" y="2349500"/>
            <a:ext cx="23034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4" name="Line 5"/>
          <p:cNvSpPr>
            <a:spLocks noChangeShapeType="1"/>
          </p:cNvSpPr>
          <p:nvPr/>
        </p:nvSpPr>
        <p:spPr bwMode="auto">
          <a:xfrm rot="10800000" flipV="1">
            <a:off x="5664201" y="4508500"/>
            <a:ext cx="23034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5" name="Line 6"/>
          <p:cNvSpPr>
            <a:spLocks noChangeAspect="1" noChangeShapeType="1"/>
          </p:cNvSpPr>
          <p:nvPr/>
        </p:nvSpPr>
        <p:spPr bwMode="auto">
          <a:xfrm flipV="1">
            <a:off x="3792538" y="3068638"/>
            <a:ext cx="3459162" cy="2597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6" name="Text Box 7"/>
          <p:cNvSpPr txBox="1">
            <a:spLocks noChangeArrowheads="1"/>
          </p:cNvSpPr>
          <p:nvPr/>
        </p:nvSpPr>
        <p:spPr bwMode="auto">
          <a:xfrm>
            <a:off x="3484563" y="27940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6567" name="Text Box 8"/>
          <p:cNvSpPr txBox="1">
            <a:spLocks noChangeArrowheads="1"/>
          </p:cNvSpPr>
          <p:nvPr/>
        </p:nvSpPr>
        <p:spPr bwMode="auto">
          <a:xfrm>
            <a:off x="7032625" y="5445125"/>
            <a:ext cx="47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6568" name="Text Box 9"/>
          <p:cNvSpPr txBox="1">
            <a:spLocks noChangeArrowheads="1"/>
          </p:cNvSpPr>
          <p:nvPr/>
        </p:nvSpPr>
        <p:spPr bwMode="auto">
          <a:xfrm>
            <a:off x="4729163" y="3860800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1,5</a:t>
            </a:r>
            <a:r>
              <a:rPr lang="en-US" sz="2400" b="1"/>
              <a:t>a</a:t>
            </a:r>
            <a:endParaRPr lang="ru-RU" sz="24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Линейная комбинация векторов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dirty="0"/>
              <a:t>Линейной комбинацией</a:t>
            </a:r>
            <a:r>
              <a:rPr lang="ru-RU" dirty="0"/>
              <a:t>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ru-RU" dirty="0"/>
              <a:t>векторов </a:t>
            </a:r>
            <a:r>
              <a:rPr lang="en-US" b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r>
              <a:rPr lang="en-US" dirty="0"/>
              <a:t>, … </a:t>
            </a:r>
            <a:r>
              <a:rPr lang="en-US" b="1" dirty="0" err="1"/>
              <a:t>v</a:t>
            </a:r>
            <a:r>
              <a:rPr lang="en-US" i="1" baseline="-25000" dirty="0" err="1"/>
              <a:t>m</a:t>
            </a:r>
            <a:r>
              <a:rPr lang="en-US" dirty="0"/>
              <a:t> </a:t>
            </a:r>
            <a:r>
              <a:rPr lang="ru-RU" dirty="0"/>
              <a:t>называется вектор вида</a:t>
            </a:r>
            <a:br>
              <a:rPr lang="ru-RU" dirty="0"/>
            </a:br>
            <a:r>
              <a:rPr lang="en-US" b="1" dirty="0">
                <a:solidFill>
                  <a:schemeClr val="tx2"/>
                </a:solidFill>
              </a:rPr>
              <a:t>w</a:t>
            </a:r>
            <a:r>
              <a:rPr lang="en-US" dirty="0">
                <a:solidFill>
                  <a:schemeClr val="tx2"/>
                </a:solidFill>
              </a:rPr>
              <a:t>=</a:t>
            </a:r>
            <a:r>
              <a:rPr lang="en-US" i="1" dirty="0">
                <a:solidFill>
                  <a:schemeClr val="tx2"/>
                </a:solidFill>
              </a:rPr>
              <a:t>a</a:t>
            </a:r>
            <a:r>
              <a:rPr lang="en-US" i="1" baseline="-25000" dirty="0">
                <a:solidFill>
                  <a:schemeClr val="tx2"/>
                </a:solidFill>
              </a:rPr>
              <a:t>1</a:t>
            </a:r>
            <a:r>
              <a:rPr lang="en-US" b="1" dirty="0">
                <a:solidFill>
                  <a:schemeClr val="tx2"/>
                </a:solidFill>
              </a:rPr>
              <a:t>v</a:t>
            </a:r>
            <a:r>
              <a:rPr lang="en-US" i="1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 + </a:t>
            </a:r>
            <a:r>
              <a:rPr lang="en-US" i="1" dirty="0">
                <a:solidFill>
                  <a:schemeClr val="tx2"/>
                </a:solidFill>
              </a:rPr>
              <a:t>a</a:t>
            </a:r>
            <a:r>
              <a:rPr lang="en-US" i="1" baseline="-25000" dirty="0">
                <a:solidFill>
                  <a:schemeClr val="tx2"/>
                </a:solidFill>
              </a:rPr>
              <a:t>2</a:t>
            </a:r>
            <a:r>
              <a:rPr lang="en-US" b="1" dirty="0">
                <a:solidFill>
                  <a:schemeClr val="tx2"/>
                </a:solidFill>
              </a:rPr>
              <a:t>v</a:t>
            </a:r>
            <a:r>
              <a:rPr lang="en-US" i="1" baseline="-25000" dirty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 + … + </a:t>
            </a:r>
            <a:r>
              <a:rPr lang="en-US" i="1" dirty="0" err="1">
                <a:solidFill>
                  <a:schemeClr val="tx2"/>
                </a:solidFill>
              </a:rPr>
              <a:t>a</a:t>
            </a:r>
            <a:r>
              <a:rPr lang="en-US" i="1" baseline="-25000" dirty="0" err="1">
                <a:solidFill>
                  <a:schemeClr val="tx2"/>
                </a:solidFill>
              </a:rPr>
              <a:t>m</a:t>
            </a:r>
            <a:r>
              <a:rPr lang="en-US" b="1" dirty="0" err="1">
                <a:solidFill>
                  <a:schemeClr val="tx2"/>
                </a:solidFill>
              </a:rPr>
              <a:t>v</a:t>
            </a:r>
            <a:r>
              <a:rPr lang="en-US" i="1" baseline="-25000" dirty="0" err="1">
                <a:solidFill>
                  <a:schemeClr val="tx2"/>
                </a:solidFill>
              </a:rPr>
              <a:t>m</a:t>
            </a:r>
            <a:r>
              <a:rPr lang="ru-RU" i="1" baseline="-25000" dirty="0">
                <a:solidFill>
                  <a:schemeClr val="tx2"/>
                </a:solidFill>
              </a:rPr>
              <a:t> </a:t>
            </a:r>
            <a:endParaRPr lang="en-US" i="1" dirty="0">
              <a:solidFill>
                <a:schemeClr val="tx2"/>
              </a:solidFill>
            </a:endParaRPr>
          </a:p>
          <a:p>
            <a:pPr lvl="1" eaLnBrk="1" hangingPunct="1"/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i="1" baseline="-25000" dirty="0"/>
              <a:t>2</a:t>
            </a:r>
            <a:r>
              <a:rPr lang="en-US" dirty="0"/>
              <a:t>,…,</a:t>
            </a:r>
            <a:r>
              <a:rPr lang="en-US" i="1" dirty="0"/>
              <a:t>a</a:t>
            </a:r>
            <a:r>
              <a:rPr lang="en-US" i="1" baseline="-25000" dirty="0"/>
              <a:t>m</a:t>
            </a:r>
            <a:r>
              <a:rPr lang="en-US" dirty="0"/>
              <a:t> – </a:t>
            </a:r>
            <a:r>
              <a:rPr lang="ru-RU" dirty="0"/>
              <a:t>скаляры</a:t>
            </a:r>
          </a:p>
          <a:p>
            <a:r>
              <a:rPr lang="ru-RU" dirty="0"/>
              <a:t>Вектор </a:t>
            </a:r>
            <a:r>
              <a:rPr lang="en-US" b="1" dirty="0"/>
              <a:t>w</a:t>
            </a:r>
            <a:r>
              <a:rPr lang="ru-RU" dirty="0"/>
              <a:t> выражен через векторы </a:t>
            </a:r>
            <a:r>
              <a:rPr lang="en-US" b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r>
              <a:rPr lang="en-US" dirty="0"/>
              <a:t>, … </a:t>
            </a:r>
            <a:r>
              <a:rPr lang="en-US" b="1" dirty="0" err="1"/>
              <a:t>v</a:t>
            </a:r>
            <a:r>
              <a:rPr lang="en-US" i="1" baseline="-25000" dirty="0" err="1"/>
              <a:t>m</a:t>
            </a:r>
            <a:endParaRPr lang="en-US" i="1" baseline="-25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6410-8DF4-4D4D-8715-B4D40F68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67A18-9244-457A-8B45-A864C30115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Выразить вектор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3, 4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через векторы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=(1, 0) </m:t>
                    </m:r>
                  </m:oMath>
                </a14:m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=(0, 1)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Выразить вектор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=(0, 1)</m:t>
                    </m:r>
                  </m:oMath>
                </a14:m>
                <a:r>
                  <a:rPr lang="ru-RU" dirty="0"/>
                  <a:t> через векторы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=(1,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67A18-9244-457A-8B45-A864C30115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320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Аффинная комбинация векторов</a:t>
            </a:r>
            <a:r>
              <a:rPr lang="en-US"/>
              <a:t> (affine combination)</a:t>
            </a:r>
            <a:endParaRPr lang="ru-RU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76917" y="2017712"/>
            <a:ext cx="10363200" cy="2995463"/>
          </a:xfrm>
        </p:spPr>
        <p:txBody>
          <a:bodyPr>
            <a:normAutofit/>
          </a:bodyPr>
          <a:lstStyle/>
          <a:p>
            <a:r>
              <a:rPr lang="ru-RU" dirty="0"/>
              <a:t>Линейная комбинация векторов называется </a:t>
            </a:r>
            <a:r>
              <a:rPr lang="ru-RU" b="1" dirty="0"/>
              <a:t>аффинной комбинацией</a:t>
            </a:r>
            <a:r>
              <a:rPr lang="ru-RU" dirty="0"/>
              <a:t>, если сумма коэффициентов</a:t>
            </a:r>
            <a:br>
              <a:rPr lang="ru-RU" dirty="0"/>
            </a:br>
            <a:r>
              <a:rPr lang="en-US" dirty="0"/>
              <a:t>a1, a2,…,am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равна 1</a:t>
            </a:r>
          </a:p>
          <a:p>
            <a:r>
              <a:rPr lang="ru-RU" dirty="0"/>
              <a:t>Аффинные комбинации векторов появляются в различных контекстах, как и аффинные преобразования точек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Object 4"/>
              <p:cNvSpPr txBox="1">
                <a:spLocks noGrp="1"/>
              </p:cNvSpPr>
              <p:nvPr>
                <p:ph sz="half" idx="2"/>
              </p:nvPr>
            </p:nvSpPr>
            <p:spPr>
              <a:xfrm>
                <a:off x="1576917" y="4797151"/>
                <a:ext cx="10363200" cy="133536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u-RU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050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576917" y="4797151"/>
                <a:ext cx="10363200" cy="133536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араллелограмм 16">
            <a:extLst>
              <a:ext uri="{FF2B5EF4-FFF2-40B4-BE49-F238E27FC236}">
                <a16:creationId xmlns:a16="http://schemas.microsoft.com/office/drawing/2014/main" id="{0167D8AD-C80B-48F1-80F7-38FEB3059B88}"/>
              </a:ext>
            </a:extLst>
          </p:cNvPr>
          <p:cNvSpPr/>
          <p:nvPr/>
        </p:nvSpPr>
        <p:spPr>
          <a:xfrm>
            <a:off x="767408" y="4289276"/>
            <a:ext cx="8352928" cy="1584176"/>
          </a:xfrm>
          <a:prstGeom prst="parallelogram">
            <a:avLst>
              <a:gd name="adj" fmla="val 7069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9362828-31FB-40B9-9375-56FB3581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Аффинная комбинация трёх векторов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564692A-7DB4-483B-B18F-813463756B4C}"/>
              </a:ext>
            </a:extLst>
          </p:cNvPr>
          <p:cNvCxnSpPr/>
          <p:nvPr/>
        </p:nvCxnSpPr>
        <p:spPr>
          <a:xfrm flipH="1">
            <a:off x="2495600" y="2636912"/>
            <a:ext cx="2160240" cy="2376264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883054D-BF6E-4102-A79B-D78E7C6240D7}"/>
              </a:ext>
            </a:extLst>
          </p:cNvPr>
          <p:cNvCxnSpPr>
            <a:cxnSpLocks/>
          </p:cNvCxnSpPr>
          <p:nvPr/>
        </p:nvCxnSpPr>
        <p:spPr>
          <a:xfrm flipH="1">
            <a:off x="4151784" y="2636912"/>
            <a:ext cx="504056" cy="2952328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4052AFF-011E-4793-B19E-EEBD50E804B3}"/>
              </a:ext>
            </a:extLst>
          </p:cNvPr>
          <p:cNvCxnSpPr>
            <a:cxnSpLocks/>
          </p:cNvCxnSpPr>
          <p:nvPr/>
        </p:nvCxnSpPr>
        <p:spPr>
          <a:xfrm>
            <a:off x="4655840" y="2674908"/>
            <a:ext cx="1152128" cy="1906220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4608-8071-4826-BEB8-A6D2AF9C772F}"/>
                  </a:ext>
                </a:extLst>
              </p:cNvPr>
              <p:cNvSpPr txBox="1"/>
              <p:nvPr/>
            </p:nvSpPr>
            <p:spPr>
              <a:xfrm>
                <a:off x="3215680" y="357301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4608-8071-4826-BEB8-A6D2AF9C7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3573016"/>
                <a:ext cx="5040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79860-9692-4CDD-9E9E-C3AD65E462E0}"/>
                  </a:ext>
                </a:extLst>
              </p:cNvPr>
              <p:cNvSpPr txBox="1"/>
              <p:nvPr/>
            </p:nvSpPr>
            <p:spPr>
              <a:xfrm>
                <a:off x="4165216" y="493718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79860-9692-4CDD-9E9E-C3AD65E46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16" y="4937184"/>
                <a:ext cx="5040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CDE3F-6055-4965-B80E-8FBFBD17824E}"/>
                  </a:ext>
                </a:extLst>
              </p:cNvPr>
              <p:cNvSpPr txBox="1"/>
              <p:nvPr/>
            </p:nvSpPr>
            <p:spPr>
              <a:xfrm>
                <a:off x="5519936" y="3640378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CDE3F-6055-4965-B80E-8FBFBD17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3640378"/>
                <a:ext cx="5040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50906A1-358C-4E3B-9CBF-5B90C0C7A1FE}"/>
              </a:ext>
            </a:extLst>
          </p:cNvPr>
          <p:cNvCxnSpPr>
            <a:cxnSpLocks/>
          </p:cNvCxnSpPr>
          <p:nvPr/>
        </p:nvCxnSpPr>
        <p:spPr>
          <a:xfrm>
            <a:off x="4655840" y="2674908"/>
            <a:ext cx="1046640" cy="291117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CA5A22F-ED7C-4042-8D70-12DC562AE381}"/>
              </a:ext>
            </a:extLst>
          </p:cNvPr>
          <p:cNvSpPr txBox="1"/>
          <p:nvPr/>
        </p:nvSpPr>
        <p:spPr>
          <a:xfrm>
            <a:off x="5807968" y="1916832"/>
            <a:ext cx="5545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Аффинная комбинация трёх векторов – множество векторов, концы которых лежат в плоскости этих трёх векторов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DE2ED-4BD1-4E30-915B-81D8AB225263}"/>
                  </a:ext>
                </a:extLst>
              </p:cNvPr>
              <p:cNvSpPr txBox="1"/>
              <p:nvPr/>
            </p:nvSpPr>
            <p:spPr>
              <a:xfrm>
                <a:off x="5450452" y="4973158"/>
                <a:ext cx="2733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DE2ED-4BD1-4E30-915B-81D8AB22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452" y="4973158"/>
                <a:ext cx="27337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990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Выпуклая комбинация векторов</a:t>
            </a:r>
            <a:r>
              <a:rPr lang="en-US" sz="4000"/>
              <a:t> (convex combination)</a:t>
            </a:r>
            <a:endParaRPr lang="ru-RU" sz="400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31504" y="2017713"/>
            <a:ext cx="9036496" cy="2419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b="1" dirty="0"/>
              <a:t>Выпуклая комбинация векторов</a:t>
            </a:r>
            <a:r>
              <a:rPr lang="ru-RU" sz="2800" dirty="0"/>
              <a:t> – аффинная комбинация векторов, каждый коэффициент которой является неотрицательным</a:t>
            </a:r>
          </a:p>
          <a:p>
            <a:pPr lvl="1" eaLnBrk="1" hangingPunct="1">
              <a:lnSpc>
                <a:spcPct val="90000"/>
              </a:lnSpc>
            </a:pPr>
            <a:r>
              <a:rPr lang="ru-RU" i="1" dirty="0"/>
              <a:t>Все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ru-RU" i="1" dirty="0"/>
              <a:t>должны находиться между 0 и 1. Почему?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071814" y="4365625"/>
                <a:ext cx="1800225" cy="14239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074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071814" y="4365625"/>
                <a:ext cx="1800225" cy="1423988"/>
              </a:xfrm>
              <a:prstGeom prst="rect">
                <a:avLst/>
              </a:prstGeom>
              <a:blipFill>
                <a:blip r:embed="rId2"/>
                <a:stretch>
                  <a:fillRect t="-42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Object 6"/>
              <p:cNvSpPr txBox="1"/>
              <p:nvPr/>
            </p:nvSpPr>
            <p:spPr bwMode="auto">
              <a:xfrm>
                <a:off x="3540126" y="5805488"/>
                <a:ext cx="3476625" cy="754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≥0;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075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0126" y="5805488"/>
                <a:ext cx="3476625" cy="7540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Множество всех выпуклых комбинаций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Для двух векторов </a:t>
            </a:r>
            <a:r>
              <a:rPr lang="en-US" b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r>
              <a:rPr lang="en-US" dirty="0"/>
              <a:t> </a:t>
            </a:r>
            <a:r>
              <a:rPr lang="ru-RU" dirty="0"/>
              <a:t>множество всех выпуклых комбинаций представляет собой множество всех векторов вида: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v</a:t>
            </a:r>
            <a:r>
              <a:rPr lang="en-US" dirty="0"/>
              <a:t>=(</a:t>
            </a:r>
            <a:r>
              <a:rPr lang="en-US" i="1" dirty="0"/>
              <a:t>1-a)</a:t>
            </a:r>
            <a:r>
              <a:rPr lang="en-US" b="1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+ a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/>
              <a:t>a</a:t>
            </a:r>
            <a:r>
              <a:rPr lang="en-US" dirty="0"/>
              <a:t> </a:t>
            </a:r>
            <a:r>
              <a:rPr lang="ru-RU" dirty="0"/>
              <a:t>может изменяться от 0 до 1. (Почему?)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v</a:t>
            </a:r>
            <a:r>
              <a:rPr lang="en-US" dirty="0"/>
              <a:t>=</a:t>
            </a:r>
            <a:r>
              <a:rPr lang="en-US" b="1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+ </a:t>
            </a:r>
            <a:r>
              <a:rPr lang="en-US" i="1" dirty="0"/>
              <a:t>a(v</a:t>
            </a:r>
            <a:r>
              <a:rPr lang="en-US" i="1" baseline="-25000" dirty="0"/>
              <a:t>2</a:t>
            </a:r>
            <a:r>
              <a:rPr lang="en-US" i="1" dirty="0"/>
              <a:t> - v</a:t>
            </a:r>
            <a:r>
              <a:rPr lang="en-US" i="1" baseline="-25000" dirty="0"/>
              <a:t>1</a:t>
            </a:r>
            <a:r>
              <a:rPr lang="en-US" i="1" dirty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69635" name="Line 4"/>
          <p:cNvSpPr>
            <a:spLocks noChangeShapeType="1"/>
          </p:cNvSpPr>
          <p:nvPr/>
        </p:nvSpPr>
        <p:spPr bwMode="auto">
          <a:xfrm flipV="1">
            <a:off x="2927350" y="2492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6" name="Line 5"/>
          <p:cNvSpPr>
            <a:spLocks noChangeShapeType="1"/>
          </p:cNvSpPr>
          <p:nvPr/>
        </p:nvSpPr>
        <p:spPr bwMode="auto">
          <a:xfrm>
            <a:off x="2927350" y="5876925"/>
            <a:ext cx="4464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 flipV="1">
            <a:off x="2927351" y="3284538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8" name="Line 14"/>
          <p:cNvSpPr>
            <a:spLocks noChangeShapeType="1"/>
          </p:cNvSpPr>
          <p:nvPr/>
        </p:nvSpPr>
        <p:spPr bwMode="auto">
          <a:xfrm flipV="1">
            <a:off x="2927351" y="4581526"/>
            <a:ext cx="2232025" cy="129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V="1">
            <a:off x="2927350" y="3860800"/>
            <a:ext cx="1512888" cy="20145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>
            <a:off x="3935413" y="3284539"/>
            <a:ext cx="1223962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9641" name="Text Box 17"/>
          <p:cNvSpPr txBox="1">
            <a:spLocks noChangeArrowheads="1"/>
          </p:cNvSpPr>
          <p:nvPr/>
        </p:nvSpPr>
        <p:spPr bwMode="auto">
          <a:xfrm>
            <a:off x="5087938" y="4652963"/>
            <a:ext cx="3984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 baseline="-25000"/>
              <a:t>1</a:t>
            </a:r>
            <a:endParaRPr lang="ru-RU" baseline="-25000"/>
          </a:p>
        </p:txBody>
      </p:sp>
      <p:sp>
        <p:nvSpPr>
          <p:cNvPr id="69642" name="Text Box 18"/>
          <p:cNvSpPr txBox="1">
            <a:spLocks noChangeArrowheads="1"/>
          </p:cNvSpPr>
          <p:nvPr/>
        </p:nvSpPr>
        <p:spPr bwMode="auto">
          <a:xfrm>
            <a:off x="3432176" y="2924176"/>
            <a:ext cx="398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 baseline="-25000"/>
              <a:t>2</a:t>
            </a:r>
            <a:endParaRPr lang="ru-RU" baseline="-25000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3935414" y="3933826"/>
            <a:ext cx="28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v</a:t>
            </a:r>
            <a:endParaRPr lang="ru-RU" baseline="-25000"/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727576" y="3573463"/>
            <a:ext cx="10358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i="1" baseline="-25000" dirty="0"/>
              <a:t>2</a:t>
            </a:r>
            <a:r>
              <a:rPr lang="en-US" i="1" dirty="0"/>
              <a:t>- v</a:t>
            </a:r>
            <a:r>
              <a:rPr lang="en-US" i="1" baseline="-25000" dirty="0"/>
              <a:t>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flipH="1" flipV="1">
            <a:off x="4449763" y="3840163"/>
            <a:ext cx="709612" cy="74136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6580188" y="2436813"/>
            <a:ext cx="3763962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Выпуклой комбинацией векторов </a:t>
            </a:r>
            <a:r>
              <a:rPr lang="en-US" b="1" dirty="0"/>
              <a:t>v</a:t>
            </a:r>
            <a:r>
              <a:rPr lang="en-US" baseline="-25000" dirty="0"/>
              <a:t>1</a:t>
            </a:r>
            <a:r>
              <a:rPr lang="ru-RU" dirty="0"/>
              <a:t> и </a:t>
            </a:r>
            <a:r>
              <a:rPr lang="en-US" b="1" dirty="0"/>
              <a:t>v</a:t>
            </a:r>
            <a:r>
              <a:rPr lang="ru-RU" baseline="-25000" dirty="0"/>
              <a:t>2</a:t>
            </a:r>
            <a:r>
              <a:rPr lang="ru-RU" dirty="0"/>
              <a:t> является множество всех векторов </a:t>
            </a:r>
            <a:r>
              <a:rPr lang="en-US" b="1" dirty="0"/>
              <a:t>v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ru-RU" dirty="0"/>
              <a:t>удовлетворяющих условию:</a:t>
            </a:r>
          </a:p>
          <a:p>
            <a:r>
              <a:rPr lang="en-US" b="1" dirty="0"/>
              <a:t>v</a:t>
            </a:r>
            <a:r>
              <a:rPr lang="en-US" dirty="0"/>
              <a:t>=(</a:t>
            </a:r>
            <a:r>
              <a:rPr lang="en-US" i="1" dirty="0"/>
              <a:t>1-a)</a:t>
            </a:r>
            <a:r>
              <a:rPr lang="en-US" b="1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+ a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endParaRPr lang="ru-RU" i="1" baseline="-25000" dirty="0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 flipV="1">
            <a:off x="2927350" y="4076700"/>
            <a:ext cx="1728788" cy="17986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 flipV="1">
            <a:off x="2927351" y="3454400"/>
            <a:ext cx="1165225" cy="24209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 flipV="1">
            <a:off x="2927350" y="4292600"/>
            <a:ext cx="1944688" cy="15827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5" grpId="0" animBg="1"/>
      <p:bldP spid="46096" grpId="0" animBg="1"/>
      <p:bldP spid="46099" grpId="0"/>
      <p:bldP spid="46101" grpId="0"/>
      <p:bldP spid="46102" grpId="0" animBg="1"/>
      <p:bldP spid="46103" grpId="0"/>
      <p:bldP spid="46104" grpId="0" animBg="1"/>
      <p:bldP spid="46104" grpId="1" animBg="1"/>
      <p:bldP spid="46105" grpId="0" animBg="1"/>
      <p:bldP spid="46105" grpId="1" animBg="1"/>
      <p:bldP spid="46106" grpId="0" animBg="1"/>
      <p:bldP spid="4610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араллелограмм 16">
            <a:extLst>
              <a:ext uri="{FF2B5EF4-FFF2-40B4-BE49-F238E27FC236}">
                <a16:creationId xmlns:a16="http://schemas.microsoft.com/office/drawing/2014/main" id="{0167D8AD-C80B-48F1-80F7-38FEB3059B88}"/>
              </a:ext>
            </a:extLst>
          </p:cNvPr>
          <p:cNvSpPr/>
          <p:nvPr/>
        </p:nvSpPr>
        <p:spPr>
          <a:xfrm>
            <a:off x="767408" y="4289276"/>
            <a:ext cx="8352928" cy="1584176"/>
          </a:xfrm>
          <a:prstGeom prst="parallelogram">
            <a:avLst>
              <a:gd name="adj" fmla="val 7069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9362828-31FB-40B9-9375-56FB3581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Выпуклая комбинация трёх векторов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564692A-7DB4-483B-B18F-813463756B4C}"/>
              </a:ext>
            </a:extLst>
          </p:cNvPr>
          <p:cNvCxnSpPr/>
          <p:nvPr/>
        </p:nvCxnSpPr>
        <p:spPr>
          <a:xfrm flipH="1">
            <a:off x="2495600" y="2636912"/>
            <a:ext cx="2160240" cy="2376264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883054D-BF6E-4102-A79B-D78E7C6240D7}"/>
              </a:ext>
            </a:extLst>
          </p:cNvPr>
          <p:cNvCxnSpPr>
            <a:cxnSpLocks/>
          </p:cNvCxnSpPr>
          <p:nvPr/>
        </p:nvCxnSpPr>
        <p:spPr>
          <a:xfrm flipH="1">
            <a:off x="4151784" y="2636912"/>
            <a:ext cx="504056" cy="2952328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4052AFF-011E-4793-B19E-EEBD50E804B3}"/>
              </a:ext>
            </a:extLst>
          </p:cNvPr>
          <p:cNvCxnSpPr>
            <a:cxnSpLocks/>
          </p:cNvCxnSpPr>
          <p:nvPr/>
        </p:nvCxnSpPr>
        <p:spPr>
          <a:xfrm>
            <a:off x="4655840" y="2674908"/>
            <a:ext cx="1152128" cy="1906220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4608-8071-4826-BEB8-A6D2AF9C772F}"/>
                  </a:ext>
                </a:extLst>
              </p:cNvPr>
              <p:cNvSpPr txBox="1"/>
              <p:nvPr/>
            </p:nvSpPr>
            <p:spPr>
              <a:xfrm>
                <a:off x="3215680" y="357301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4608-8071-4826-BEB8-A6D2AF9C7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3573016"/>
                <a:ext cx="5040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79860-9692-4CDD-9E9E-C3AD65E462E0}"/>
                  </a:ext>
                </a:extLst>
              </p:cNvPr>
              <p:cNvSpPr txBox="1"/>
              <p:nvPr/>
            </p:nvSpPr>
            <p:spPr>
              <a:xfrm>
                <a:off x="4165216" y="493718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79860-9692-4CDD-9E9E-C3AD65E46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16" y="4937184"/>
                <a:ext cx="5040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CDE3F-6055-4965-B80E-8FBFBD17824E}"/>
                  </a:ext>
                </a:extLst>
              </p:cNvPr>
              <p:cNvSpPr txBox="1"/>
              <p:nvPr/>
            </p:nvSpPr>
            <p:spPr>
              <a:xfrm>
                <a:off x="5519936" y="3640378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CDE3F-6055-4965-B80E-8FBFBD17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3640378"/>
                <a:ext cx="5040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50906A1-358C-4E3B-9CBF-5B90C0C7A1FE}"/>
              </a:ext>
            </a:extLst>
          </p:cNvPr>
          <p:cNvCxnSpPr>
            <a:cxnSpLocks/>
          </p:cNvCxnSpPr>
          <p:nvPr/>
        </p:nvCxnSpPr>
        <p:spPr>
          <a:xfrm>
            <a:off x="4655840" y="2674908"/>
            <a:ext cx="288032" cy="22622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CA5A22F-ED7C-4042-8D70-12DC562AE381}"/>
              </a:ext>
            </a:extLst>
          </p:cNvPr>
          <p:cNvSpPr txBox="1"/>
          <p:nvPr/>
        </p:nvSpPr>
        <p:spPr>
          <a:xfrm>
            <a:off x="5807968" y="1916832"/>
            <a:ext cx="5545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Выпуклая комбинация трёх векторов – множество векторов, концы которых лежат внутри треугольника, образованного концами этих векторов</a:t>
            </a:r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C6FD3481-FE81-42F2-AAE5-5E8C7C7F5DD0}"/>
              </a:ext>
            </a:extLst>
          </p:cNvPr>
          <p:cNvSpPr/>
          <p:nvPr/>
        </p:nvSpPr>
        <p:spPr>
          <a:xfrm>
            <a:off x="2496619" y="4571999"/>
            <a:ext cx="3308279" cy="996593"/>
          </a:xfrm>
          <a:custGeom>
            <a:avLst/>
            <a:gdLst>
              <a:gd name="connsiteX0" fmla="*/ 35977 w 3380233"/>
              <a:gd name="connsiteY0" fmla="*/ 456465 h 1019802"/>
              <a:gd name="connsiteX1" fmla="*/ 3344256 w 3380233"/>
              <a:gd name="connsiteY1" fmla="*/ 14676 h 1019802"/>
              <a:gd name="connsiteX2" fmla="*/ 1690117 w 3380233"/>
              <a:gd name="connsiteY2" fmla="*/ 1011269 h 1019802"/>
              <a:gd name="connsiteX3" fmla="*/ 35977 w 3380233"/>
              <a:gd name="connsiteY3" fmla="*/ 456465 h 1019802"/>
              <a:gd name="connsiteX0" fmla="*/ 35977 w 3344256"/>
              <a:gd name="connsiteY0" fmla="*/ 456465 h 1019802"/>
              <a:gd name="connsiteX1" fmla="*/ 3344256 w 3344256"/>
              <a:gd name="connsiteY1" fmla="*/ 14676 h 1019802"/>
              <a:gd name="connsiteX2" fmla="*/ 1690117 w 3344256"/>
              <a:gd name="connsiteY2" fmla="*/ 1011269 h 1019802"/>
              <a:gd name="connsiteX3" fmla="*/ 35977 w 3344256"/>
              <a:gd name="connsiteY3" fmla="*/ 456465 h 1019802"/>
              <a:gd name="connsiteX0" fmla="*/ 35977 w 3344256"/>
              <a:gd name="connsiteY0" fmla="*/ 441789 h 1005126"/>
              <a:gd name="connsiteX1" fmla="*/ 3344256 w 3344256"/>
              <a:gd name="connsiteY1" fmla="*/ 0 h 1005126"/>
              <a:gd name="connsiteX2" fmla="*/ 1690117 w 3344256"/>
              <a:gd name="connsiteY2" fmla="*/ 996593 h 1005126"/>
              <a:gd name="connsiteX3" fmla="*/ 35977 w 3344256"/>
              <a:gd name="connsiteY3" fmla="*/ 441789 h 1005126"/>
              <a:gd name="connsiteX0" fmla="*/ 35977 w 3344256"/>
              <a:gd name="connsiteY0" fmla="*/ 441789 h 1005126"/>
              <a:gd name="connsiteX1" fmla="*/ 3344256 w 3344256"/>
              <a:gd name="connsiteY1" fmla="*/ 0 h 1005126"/>
              <a:gd name="connsiteX2" fmla="*/ 1690117 w 3344256"/>
              <a:gd name="connsiteY2" fmla="*/ 996593 h 1005126"/>
              <a:gd name="connsiteX3" fmla="*/ 35977 w 3344256"/>
              <a:gd name="connsiteY3" fmla="*/ 441789 h 1005126"/>
              <a:gd name="connsiteX0" fmla="*/ 35977 w 3344256"/>
              <a:gd name="connsiteY0" fmla="*/ 441789 h 1005126"/>
              <a:gd name="connsiteX1" fmla="*/ 3344256 w 3344256"/>
              <a:gd name="connsiteY1" fmla="*/ 0 h 1005126"/>
              <a:gd name="connsiteX2" fmla="*/ 1690117 w 3344256"/>
              <a:gd name="connsiteY2" fmla="*/ 996593 h 1005126"/>
              <a:gd name="connsiteX3" fmla="*/ 35977 w 3344256"/>
              <a:gd name="connsiteY3" fmla="*/ 441789 h 1005126"/>
              <a:gd name="connsiteX0" fmla="*/ 38346 w 3346625"/>
              <a:gd name="connsiteY0" fmla="*/ 441789 h 996593"/>
              <a:gd name="connsiteX1" fmla="*/ 3346625 w 3346625"/>
              <a:gd name="connsiteY1" fmla="*/ 0 h 996593"/>
              <a:gd name="connsiteX2" fmla="*/ 1692486 w 3346625"/>
              <a:gd name="connsiteY2" fmla="*/ 996593 h 996593"/>
              <a:gd name="connsiteX3" fmla="*/ 38346 w 3346625"/>
              <a:gd name="connsiteY3" fmla="*/ 441789 h 996593"/>
              <a:gd name="connsiteX0" fmla="*/ 38346 w 3346625"/>
              <a:gd name="connsiteY0" fmla="*/ 441789 h 996593"/>
              <a:gd name="connsiteX1" fmla="*/ 3346625 w 3346625"/>
              <a:gd name="connsiteY1" fmla="*/ 0 h 996593"/>
              <a:gd name="connsiteX2" fmla="*/ 1692486 w 3346625"/>
              <a:gd name="connsiteY2" fmla="*/ 996593 h 996593"/>
              <a:gd name="connsiteX3" fmla="*/ 38346 w 3346625"/>
              <a:gd name="connsiteY3" fmla="*/ 441789 h 996593"/>
              <a:gd name="connsiteX0" fmla="*/ 0 w 3308279"/>
              <a:gd name="connsiteY0" fmla="*/ 441789 h 996593"/>
              <a:gd name="connsiteX1" fmla="*/ 3308279 w 3308279"/>
              <a:gd name="connsiteY1" fmla="*/ 0 h 996593"/>
              <a:gd name="connsiteX2" fmla="*/ 1654140 w 3308279"/>
              <a:gd name="connsiteY2" fmla="*/ 996593 h 996593"/>
              <a:gd name="connsiteX3" fmla="*/ 0 w 3308279"/>
              <a:gd name="connsiteY3" fmla="*/ 441789 h 996593"/>
              <a:gd name="connsiteX0" fmla="*/ 0 w 3308279"/>
              <a:gd name="connsiteY0" fmla="*/ 441789 h 996593"/>
              <a:gd name="connsiteX1" fmla="*/ 3308279 w 3308279"/>
              <a:gd name="connsiteY1" fmla="*/ 0 h 996593"/>
              <a:gd name="connsiteX2" fmla="*/ 1654140 w 3308279"/>
              <a:gd name="connsiteY2" fmla="*/ 996593 h 996593"/>
              <a:gd name="connsiteX3" fmla="*/ 0 w 3308279"/>
              <a:gd name="connsiteY3" fmla="*/ 441789 h 99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279" h="996593">
                <a:moveTo>
                  <a:pt x="0" y="441789"/>
                </a:moveTo>
                <a:cubicBezTo>
                  <a:pt x="1097622" y="275690"/>
                  <a:pt x="2899025" y="61645"/>
                  <a:pt x="3308279" y="0"/>
                </a:cubicBezTo>
                <a:cubicBezTo>
                  <a:pt x="2916148" y="318498"/>
                  <a:pt x="2078805" y="744876"/>
                  <a:pt x="1654140" y="996593"/>
                </a:cubicBezTo>
                <a:cubicBezTo>
                  <a:pt x="1003443" y="857892"/>
                  <a:pt x="648985" y="679807"/>
                  <a:pt x="0" y="44178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DE2ED-4BD1-4E30-915B-81D8AB225263}"/>
                  </a:ext>
                </a:extLst>
              </p:cNvPr>
              <p:cNvSpPr txBox="1"/>
              <p:nvPr/>
            </p:nvSpPr>
            <p:spPr>
              <a:xfrm>
                <a:off x="4820302" y="4705528"/>
                <a:ext cx="2733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DE2ED-4BD1-4E30-915B-81D8AB22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302" y="4705528"/>
                <a:ext cx="27337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75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A17108-3407-4C63-B835-421EC626D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F97C783-F291-4AC9-94A9-E58FFA8E9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376" y="4354106"/>
            <a:ext cx="8496944" cy="1655762"/>
          </a:xfrm>
          <a:ln>
            <a:miter lim="800000"/>
            <a:headEnd/>
            <a:tailEnd/>
          </a:ln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Bef>
                <a:spcPct val="0"/>
              </a:spcBef>
            </a:pPr>
            <a:r>
              <a:rPr lang="ru-RU" sz="66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  <a:ea typeface="+mj-ea"/>
                <a:cs typeface="+mj-cs"/>
              </a:rPr>
              <a:t>Часть 1. Операции над векторами и точками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567BBF9-7975-4946-9CA5-A31F092705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5360" y="836712"/>
            <a:ext cx="10729192" cy="2387600"/>
          </a:xfrm>
          <a:ln>
            <a:miter lim="800000"/>
            <a:headEnd/>
            <a:tailEnd/>
          </a:ln>
        </p:spPr>
        <p:txBody>
          <a:bodyPr anchor="t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ru-RU" sz="80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Математические основы компьютерной графики</a:t>
            </a: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F9DF9370-A0DA-4147-B755-E78CBE95C223}"/>
              </a:ext>
            </a:extLst>
          </p:cNvPr>
          <p:cNvGrpSpPr/>
          <p:nvPr/>
        </p:nvGrpSpPr>
        <p:grpSpPr>
          <a:xfrm>
            <a:off x="8832303" y="2708920"/>
            <a:ext cx="3253927" cy="3388340"/>
            <a:chOff x="-5291045" y="1481158"/>
            <a:chExt cx="3427218" cy="3486308"/>
          </a:xfrm>
        </p:grpSpPr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DB738248-3D65-4139-85E7-A3EB49C95652}"/>
                </a:ext>
              </a:extLst>
            </p:cNvPr>
            <p:cNvGrpSpPr/>
            <p:nvPr/>
          </p:nvGrpSpPr>
          <p:grpSpPr>
            <a:xfrm>
              <a:off x="-5291045" y="1481158"/>
              <a:ext cx="3427218" cy="3486308"/>
              <a:chOff x="-5929336" y="-387424"/>
              <a:chExt cx="4176464" cy="4248472"/>
            </a:xfrm>
          </p:grpSpPr>
          <p:grpSp>
            <p:nvGrpSpPr>
              <p:cNvPr id="15" name="Группа 14">
                <a:extLst>
                  <a:ext uri="{FF2B5EF4-FFF2-40B4-BE49-F238E27FC236}">
                    <a16:creationId xmlns:a16="http://schemas.microsoft.com/office/drawing/2014/main" id="{8E841E9A-9E1A-4E59-B572-6B884AC2E555}"/>
                  </a:ext>
                </a:extLst>
              </p:cNvPr>
              <p:cNvGrpSpPr/>
              <p:nvPr/>
            </p:nvGrpSpPr>
            <p:grpSpPr>
              <a:xfrm>
                <a:off x="-5929336" y="-387424"/>
                <a:ext cx="4176464" cy="4248472"/>
                <a:chOff x="-5929336" y="-387424"/>
                <a:chExt cx="4176464" cy="4248472"/>
              </a:xfrm>
            </p:grpSpPr>
            <p:cxnSp>
              <p:nvCxnSpPr>
                <p:cNvPr id="5" name="Прямая со стрелкой 4">
                  <a:extLst>
                    <a:ext uri="{FF2B5EF4-FFF2-40B4-BE49-F238E27FC236}">
                      <a16:creationId xmlns:a16="http://schemas.microsoft.com/office/drawing/2014/main" id="{C8A88DA3-3C33-4E2F-965B-00CC059F0B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3481064" y="-387424"/>
                  <a:ext cx="0" cy="2417936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Прямая со стрелкой 6">
                  <a:extLst>
                    <a:ext uri="{FF2B5EF4-FFF2-40B4-BE49-F238E27FC236}">
                      <a16:creationId xmlns:a16="http://schemas.microsoft.com/office/drawing/2014/main" id="{76ACA33A-4D8D-49B9-AC62-4DCD940F7C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5929336" y="2030512"/>
                  <a:ext cx="2448272" cy="91526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Прямая со стрелкой 9">
                  <a:extLst>
                    <a:ext uri="{FF2B5EF4-FFF2-40B4-BE49-F238E27FC236}">
                      <a16:creationId xmlns:a16="http://schemas.microsoft.com/office/drawing/2014/main" id="{46ED15C4-C134-4D26-B150-D07FAF424F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3481064" y="2030512"/>
                  <a:ext cx="1728192" cy="1830536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1" name="Рисунок 20">
                <a:extLst>
                  <a:ext uri="{FF2B5EF4-FFF2-40B4-BE49-F238E27FC236}">
                    <a16:creationId xmlns:a16="http://schemas.microsoft.com/office/drawing/2014/main" id="{177ED029-C848-4545-AB08-B4D011E0A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233936" y="572482"/>
                <a:ext cx="2533639" cy="2521854"/>
              </a:xfrm>
              <a:prstGeom prst="rect">
                <a:avLst/>
              </a:prstGeom>
            </p:spPr>
          </p:pic>
        </p:grpSp>
        <p:sp>
          <p:nvSpPr>
            <p:cNvPr id="23" name="Равнобедренный треугольник 22">
              <a:extLst>
                <a:ext uri="{FF2B5EF4-FFF2-40B4-BE49-F238E27FC236}">
                  <a16:creationId xmlns:a16="http://schemas.microsoft.com/office/drawing/2014/main" id="{F9959667-7F0D-4492-B15C-DEA7116D4CAB}"/>
                </a:ext>
              </a:extLst>
            </p:cNvPr>
            <p:cNvSpPr/>
            <p:nvPr/>
          </p:nvSpPr>
          <p:spPr>
            <a:xfrm rot="1521624">
              <a:off x="-4201144" y="2852936"/>
              <a:ext cx="576064" cy="576064"/>
            </a:xfrm>
            <a:prstGeom prst="triangle">
              <a:avLst>
                <a:gd name="adj" fmla="val 84840"/>
              </a:avLst>
            </a:prstGeom>
            <a:solidFill>
              <a:srgbClr val="FF0066">
                <a:alpha val="50588"/>
              </a:srgb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8ED9FC5F-11E8-4F50-A8B4-CC60BE769D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201144" y="2773539"/>
              <a:ext cx="333862" cy="450774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1697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Модуль (длина, величина) вектора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34585" y="2017714"/>
            <a:ext cx="8944503" cy="2924175"/>
          </a:xfrm>
        </p:spPr>
        <p:txBody>
          <a:bodyPr/>
          <a:lstStyle/>
          <a:p>
            <a:pPr eaLnBrk="1" hangingPunct="1"/>
            <a:r>
              <a:rPr lang="ru-RU" sz="2800" dirty="0"/>
              <a:t>Модулем или длиной вектора </a:t>
            </a:r>
            <a:r>
              <a:rPr lang="en-US" sz="2800" dirty="0"/>
              <a:t>w </a:t>
            </a:r>
            <a:r>
              <a:rPr lang="ru-RU" sz="2800" dirty="0"/>
              <a:t>называется расстояние от его начала до конца</a:t>
            </a:r>
          </a:p>
          <a:p>
            <a:pPr eaLnBrk="1" hangingPunct="1"/>
            <a:r>
              <a:rPr lang="ru-RU" sz="2800" dirty="0"/>
              <a:t>Для </a:t>
            </a:r>
            <a:r>
              <a:rPr lang="en-US" sz="2800" dirty="0"/>
              <a:t>n-</a:t>
            </a:r>
            <a:r>
              <a:rPr lang="ru-RU" sz="2800" dirty="0"/>
              <a:t>мерного вектора </a:t>
            </a:r>
            <a:r>
              <a:rPr lang="en-US" sz="2800" dirty="0"/>
              <a:t>w, </a:t>
            </a:r>
            <a:r>
              <a:rPr lang="ru-RU" sz="2800" dirty="0"/>
              <a:t>представленного </a:t>
            </a:r>
            <a:r>
              <a:rPr lang="en-US" sz="2800" dirty="0"/>
              <a:t>n-</a:t>
            </a:r>
            <a:r>
              <a:rPr lang="ru-RU" sz="2800" dirty="0"/>
              <a:t>кортежем (</a:t>
            </a:r>
            <a:r>
              <a:rPr lang="en-US" sz="2800" dirty="0"/>
              <a:t>w</a:t>
            </a:r>
            <a:r>
              <a:rPr lang="en-US" sz="2800" baseline="-25000" dirty="0"/>
              <a:t>1</a:t>
            </a:r>
            <a:r>
              <a:rPr lang="en-US" sz="2800" dirty="0"/>
              <a:t>, w</a:t>
            </a:r>
            <a:r>
              <a:rPr lang="en-US" sz="2800" baseline="-25000" dirty="0"/>
              <a:t>2</a:t>
            </a:r>
            <a:r>
              <a:rPr lang="en-US" sz="2800" dirty="0"/>
              <a:t>,…,</a:t>
            </a:r>
            <a:r>
              <a:rPr lang="en-US" sz="2800" dirty="0" err="1"/>
              <a:t>w</a:t>
            </a:r>
            <a:r>
              <a:rPr lang="en-US" sz="2800" baseline="-25000" dirty="0" err="1"/>
              <a:t>n</a:t>
            </a:r>
            <a:r>
              <a:rPr lang="en-US" sz="2800" dirty="0"/>
              <a:t>) </a:t>
            </a:r>
            <a:r>
              <a:rPr lang="ru-RU" sz="2800" dirty="0"/>
              <a:t>длина вычисляется по теореме Пифагора: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2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935760" y="5373216"/>
                <a:ext cx="4464496" cy="934591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8132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935760" y="5373216"/>
                <a:ext cx="4464496" cy="9345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Единичный вектор (орт), нормирование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43472" y="1989139"/>
            <a:ext cx="9140378" cy="2879725"/>
          </a:xfrm>
        </p:spPr>
        <p:txBody>
          <a:bodyPr/>
          <a:lstStyle/>
          <a:p>
            <a:pPr eaLnBrk="1" hangingPunct="1"/>
            <a:r>
              <a:rPr lang="ru-RU" sz="2800" b="1" dirty="0"/>
              <a:t>Единичный вектор</a:t>
            </a:r>
            <a:r>
              <a:rPr lang="ru-RU" sz="2800" dirty="0"/>
              <a:t> – это вектор, имеющий единичную длину</a:t>
            </a:r>
          </a:p>
          <a:p>
            <a:pPr eaLnBrk="1" hangingPunct="1"/>
            <a:r>
              <a:rPr lang="ru-RU" sz="2800" b="1" dirty="0"/>
              <a:t>Нормирование</a:t>
            </a:r>
            <a:r>
              <a:rPr lang="ru-RU" sz="2800" dirty="0"/>
              <a:t> – масштабирование ненулевого вектора </a:t>
            </a:r>
            <a:r>
              <a:rPr lang="en-US" sz="2800" b="1" dirty="0"/>
              <a:t>a</a:t>
            </a:r>
            <a:r>
              <a:rPr lang="ru-RU" sz="2800" dirty="0"/>
              <a:t> так, чтобы получить в результате единичный вектор</a:t>
            </a:r>
            <a:r>
              <a:rPr lang="en-US" sz="2800" dirty="0"/>
              <a:t> </a:t>
            </a:r>
            <a:r>
              <a:rPr lang="en-US" sz="2800" b="1" dirty="0">
                <a:cs typeface="Tahoma" pitchFamily="34" charset="0"/>
              </a:rPr>
              <a:t>â</a:t>
            </a:r>
            <a:r>
              <a:rPr lang="ru-RU" sz="2800" dirty="0"/>
              <a:t>, с тем же направлением, что и вектор </a:t>
            </a:r>
            <a:r>
              <a:rPr lang="en-US" sz="2800" b="1" dirty="0"/>
              <a:t>a</a:t>
            </a:r>
            <a:endParaRPr lang="ru-RU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265488" y="5013326"/>
                <a:ext cx="1484312" cy="15287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122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265488" y="5013326"/>
                <a:ext cx="1484312" cy="15287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Object 5"/>
              <p:cNvSpPr txBox="1"/>
              <p:nvPr/>
            </p:nvSpPr>
            <p:spPr bwMode="auto">
              <a:xfrm>
                <a:off x="7319963" y="5229226"/>
                <a:ext cx="1770062" cy="8731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12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9963" y="5229226"/>
                <a:ext cx="1770062" cy="873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Скалярное произведение векторов </a:t>
            </a:r>
            <a:r>
              <a:rPr lang="en-US"/>
              <a:t>(dot product)</a:t>
            </a:r>
            <a:endParaRPr lang="ru-RU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b="1"/>
              <a:t>Скалярное произведение</a:t>
            </a:r>
            <a:r>
              <a:rPr lang="ru-RU" sz="2800"/>
              <a:t> двух </a:t>
            </a:r>
            <a:r>
              <a:rPr lang="en-US" sz="2800"/>
              <a:t>n-</a:t>
            </a:r>
            <a:r>
              <a:rPr lang="ru-RU" sz="2800"/>
              <a:t>мерных векторов </a:t>
            </a:r>
            <a:r>
              <a:rPr lang="en-US" sz="2800" b="1"/>
              <a:t>v</a:t>
            </a:r>
            <a:r>
              <a:rPr lang="en-US" sz="2800"/>
              <a:t>=(v</a:t>
            </a:r>
            <a:r>
              <a:rPr lang="en-US" sz="2800" baseline="-25000"/>
              <a:t>1</a:t>
            </a:r>
            <a:r>
              <a:rPr lang="en-US" sz="2800"/>
              <a:t>, v</a:t>
            </a:r>
            <a:r>
              <a:rPr lang="en-US" sz="2800" baseline="-25000"/>
              <a:t>2</a:t>
            </a:r>
            <a:r>
              <a:rPr lang="en-US" sz="2800"/>
              <a:t>,…,v</a:t>
            </a:r>
            <a:r>
              <a:rPr lang="en-US" sz="2800" baseline="-25000"/>
              <a:t>n</a:t>
            </a:r>
            <a:r>
              <a:rPr lang="en-US" sz="2800"/>
              <a:t>) </a:t>
            </a:r>
            <a:r>
              <a:rPr lang="ru-RU" sz="2800"/>
              <a:t>и </a:t>
            </a:r>
            <a:r>
              <a:rPr lang="en-US" sz="2800" b="1"/>
              <a:t>w</a:t>
            </a:r>
            <a:r>
              <a:rPr lang="en-US" sz="2800"/>
              <a:t>=(w</a:t>
            </a:r>
            <a:r>
              <a:rPr lang="en-US" sz="2800" baseline="-25000"/>
              <a:t>1</a:t>
            </a:r>
            <a:r>
              <a:rPr lang="en-US" sz="2800"/>
              <a:t>, w</a:t>
            </a:r>
            <a:r>
              <a:rPr lang="en-US" sz="2800" baseline="-25000"/>
              <a:t>2</a:t>
            </a:r>
            <a:r>
              <a:rPr lang="en-US" sz="2800"/>
              <a:t>,…,w</a:t>
            </a:r>
            <a:r>
              <a:rPr lang="en-US" sz="2800" baseline="-25000"/>
              <a:t>n</a:t>
            </a:r>
            <a:r>
              <a:rPr lang="en-US" sz="2800"/>
              <a:t>) </a:t>
            </a:r>
            <a:r>
              <a:rPr lang="ru-RU" sz="2800"/>
              <a:t>обозначается </a:t>
            </a:r>
            <a:r>
              <a:rPr lang="en-US" sz="2800" b="1">
                <a:solidFill>
                  <a:schemeClr val="hlink"/>
                </a:solidFill>
              </a:rPr>
              <a:t>v </a:t>
            </a:r>
            <a:r>
              <a:rPr lang="en-US" sz="2800" b="1">
                <a:solidFill>
                  <a:schemeClr val="hlink"/>
                </a:solidFill>
                <a:cs typeface="Tahoma" pitchFamily="34" charset="0"/>
              </a:rPr>
              <a:t>∙</a:t>
            </a:r>
            <a:r>
              <a:rPr lang="ru-RU" sz="2800" b="1">
                <a:solidFill>
                  <a:schemeClr val="hlink"/>
                </a:solidFill>
              </a:rPr>
              <a:t> </a:t>
            </a:r>
            <a:r>
              <a:rPr lang="en-US" sz="2800" b="1">
                <a:solidFill>
                  <a:schemeClr val="hlink"/>
                </a:solidFill>
              </a:rPr>
              <a:t>w</a:t>
            </a:r>
            <a:r>
              <a:rPr lang="en-US" sz="2800"/>
              <a:t> </a:t>
            </a:r>
            <a:r>
              <a:rPr lang="ru-RU" sz="2800"/>
              <a:t>и имеет величину</a:t>
            </a:r>
            <a:r>
              <a:rPr lang="en-US" sz="2800"/>
              <a:t>:</a:t>
            </a:r>
            <a:endParaRPr lang="ru-RU" sz="2800" b="1">
              <a:solidFill>
                <a:schemeClr val="hlin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2207568" y="3573463"/>
                <a:ext cx="7776864" cy="237581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6146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2207568" y="3573463"/>
                <a:ext cx="7776864" cy="2375817"/>
              </a:xfrm>
              <a:prstGeom prst="rect">
                <a:avLst/>
              </a:prstGeom>
              <a:blipFill>
                <a:blip r:embed="rId2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Свойства скалярного произведения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Симметрия (коммутативность)</a:t>
            </a:r>
            <a:endParaRPr lang="en-US"/>
          </a:p>
          <a:p>
            <a:pPr lvl="1" eaLnBrk="1" hangingPunct="1"/>
            <a:r>
              <a:rPr lang="en-US" b="1"/>
              <a:t>a</a:t>
            </a:r>
            <a:r>
              <a:rPr lang="en-US"/>
              <a:t>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=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a</a:t>
            </a:r>
          </a:p>
          <a:p>
            <a:pPr eaLnBrk="1" hangingPunct="1"/>
            <a:r>
              <a:rPr lang="ru-RU"/>
              <a:t>Линейность (дистрибутивность)</a:t>
            </a:r>
            <a:endParaRPr lang="en-US"/>
          </a:p>
          <a:p>
            <a:pPr lvl="1" eaLnBrk="1" hangingPunct="1"/>
            <a:r>
              <a:rPr lang="en-US"/>
              <a:t>(</a:t>
            </a:r>
            <a:r>
              <a:rPr lang="en-US" b="1"/>
              <a:t>a</a:t>
            </a:r>
            <a:r>
              <a:rPr lang="en-US"/>
              <a:t> + </a:t>
            </a:r>
            <a:r>
              <a:rPr lang="en-US" b="1"/>
              <a:t>c</a:t>
            </a:r>
            <a:r>
              <a:rPr lang="en-US"/>
              <a:t>)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= </a:t>
            </a:r>
            <a:r>
              <a:rPr lang="en-US" b="1">
                <a:cs typeface="Tahoma" pitchFamily="34" charset="0"/>
              </a:rPr>
              <a:t>a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+ </a:t>
            </a:r>
            <a:r>
              <a:rPr lang="en-US" b="1">
                <a:cs typeface="Tahoma" pitchFamily="34" charset="0"/>
              </a:rPr>
              <a:t>c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b</a:t>
            </a:r>
          </a:p>
          <a:p>
            <a:pPr eaLnBrk="1" hangingPunct="1"/>
            <a:r>
              <a:rPr lang="ru-RU"/>
              <a:t>Однородность (ассоциативность)</a:t>
            </a:r>
            <a:endParaRPr lang="en-US"/>
          </a:p>
          <a:p>
            <a:pPr lvl="1" eaLnBrk="1" hangingPunct="1"/>
            <a:r>
              <a:rPr lang="en-US"/>
              <a:t>(</a:t>
            </a:r>
            <a:r>
              <a:rPr lang="en-US" i="1"/>
              <a:t>s</a:t>
            </a:r>
            <a:r>
              <a:rPr lang="en-US" b="1"/>
              <a:t>a</a:t>
            </a:r>
            <a:r>
              <a:rPr lang="en-US"/>
              <a:t>)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= </a:t>
            </a:r>
            <a:r>
              <a:rPr lang="en-US" i="1">
                <a:cs typeface="Tahoma" pitchFamily="34" charset="0"/>
              </a:rPr>
              <a:t>s </a:t>
            </a:r>
            <a:r>
              <a:rPr lang="en-US">
                <a:cs typeface="Tahoma" pitchFamily="34" charset="0"/>
              </a:rPr>
              <a:t>(</a:t>
            </a:r>
            <a:r>
              <a:rPr lang="en-US" b="1">
                <a:cs typeface="Tahoma" pitchFamily="34" charset="0"/>
              </a:rPr>
              <a:t>a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)</a:t>
            </a:r>
            <a:endParaRPr lang="ru-RU"/>
          </a:p>
          <a:p>
            <a:pPr eaLnBrk="1" hangingPunct="1"/>
            <a:r>
              <a:rPr lang="en-US"/>
              <a:t>|</a:t>
            </a:r>
            <a:r>
              <a:rPr lang="en-US" b="1"/>
              <a:t>b</a:t>
            </a:r>
            <a:r>
              <a:rPr lang="en-US"/>
              <a:t>|</a:t>
            </a:r>
            <a:r>
              <a:rPr lang="en-US" baseline="30000"/>
              <a:t>2</a:t>
            </a:r>
            <a:r>
              <a:rPr lang="en-US"/>
              <a:t> = </a:t>
            </a:r>
            <a:r>
              <a:rPr lang="en-US" b="1"/>
              <a:t>b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Угол между двумя векторами</a:t>
            </a:r>
          </a:p>
        </p:txBody>
      </p:sp>
      <p:sp>
        <p:nvSpPr>
          <p:cNvPr id="71683" name="Line 5"/>
          <p:cNvSpPr>
            <a:spLocks noChangeShapeType="1"/>
          </p:cNvSpPr>
          <p:nvPr/>
        </p:nvSpPr>
        <p:spPr bwMode="auto">
          <a:xfrm flipV="1">
            <a:off x="2927350" y="2492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4" name="Line 6"/>
          <p:cNvSpPr>
            <a:spLocks noChangeShapeType="1"/>
          </p:cNvSpPr>
          <p:nvPr/>
        </p:nvSpPr>
        <p:spPr bwMode="auto">
          <a:xfrm>
            <a:off x="2927350" y="5876925"/>
            <a:ext cx="4464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5" name="Line 7"/>
          <p:cNvSpPr>
            <a:spLocks noChangeShapeType="1"/>
          </p:cNvSpPr>
          <p:nvPr/>
        </p:nvSpPr>
        <p:spPr bwMode="auto">
          <a:xfrm flipV="1">
            <a:off x="2927351" y="3284538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6" name="Line 8"/>
          <p:cNvSpPr>
            <a:spLocks noChangeShapeType="1"/>
          </p:cNvSpPr>
          <p:nvPr/>
        </p:nvSpPr>
        <p:spPr bwMode="auto">
          <a:xfrm flipV="1">
            <a:off x="2927351" y="4581526"/>
            <a:ext cx="2232025" cy="129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7" name="Text Box 11"/>
          <p:cNvSpPr txBox="1">
            <a:spLocks noChangeArrowheads="1"/>
          </p:cNvSpPr>
          <p:nvPr/>
        </p:nvSpPr>
        <p:spPr bwMode="auto">
          <a:xfrm>
            <a:off x="5087938" y="4652963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aseline="-25000"/>
          </a:p>
        </p:txBody>
      </p:sp>
      <p:sp>
        <p:nvSpPr>
          <p:cNvPr id="71688" name="Text Box 12"/>
          <p:cNvSpPr txBox="1">
            <a:spLocks noChangeArrowheads="1"/>
          </p:cNvSpPr>
          <p:nvPr/>
        </p:nvSpPr>
        <p:spPr bwMode="auto">
          <a:xfrm>
            <a:off x="3432175" y="292417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aseline="-25000"/>
          </a:p>
        </p:txBody>
      </p:sp>
      <p:sp>
        <p:nvSpPr>
          <p:cNvPr id="71689" name="Arc 19"/>
          <p:cNvSpPr>
            <a:spLocks/>
          </p:cNvSpPr>
          <p:nvPr/>
        </p:nvSpPr>
        <p:spPr bwMode="auto">
          <a:xfrm>
            <a:off x="2927351" y="5035551"/>
            <a:ext cx="936625" cy="841375"/>
          </a:xfrm>
          <a:custGeom>
            <a:avLst/>
            <a:gdLst>
              <a:gd name="T0" fmla="*/ 656426629 w 21600"/>
              <a:gd name="T1" fmla="*/ 0 h 20651"/>
              <a:gd name="T2" fmla="*/ 1760388826 w 21600"/>
              <a:gd name="T3" fmla="*/ 1396646607 h 20651"/>
              <a:gd name="T4" fmla="*/ 0 w 21600"/>
              <a:gd name="T5" fmla="*/ 1355594074 h 20651"/>
              <a:gd name="T6" fmla="*/ 0 60000 65536"/>
              <a:gd name="T7" fmla="*/ 0 60000 65536"/>
              <a:gd name="T8" fmla="*/ 0 60000 65536"/>
              <a:gd name="T9" fmla="*/ 0 w 21600"/>
              <a:gd name="T10" fmla="*/ 0 h 20651"/>
              <a:gd name="T11" fmla="*/ 21600 w 21600"/>
              <a:gd name="T12" fmla="*/ 20651 h 206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651" fill="none" extrusionOk="0">
                <a:moveTo>
                  <a:pt x="8050" y="0"/>
                </a:moveTo>
                <a:cubicBezTo>
                  <a:pt x="16236" y="3288"/>
                  <a:pt x="21600" y="11222"/>
                  <a:pt x="21600" y="20044"/>
                </a:cubicBezTo>
                <a:cubicBezTo>
                  <a:pt x="21600" y="20246"/>
                  <a:pt x="21597" y="20448"/>
                  <a:pt x="21591" y="20651"/>
                </a:cubicBezTo>
              </a:path>
              <a:path w="21600" h="20651" stroke="0" extrusionOk="0">
                <a:moveTo>
                  <a:pt x="8050" y="0"/>
                </a:moveTo>
                <a:cubicBezTo>
                  <a:pt x="16236" y="3288"/>
                  <a:pt x="21600" y="11222"/>
                  <a:pt x="21600" y="20044"/>
                </a:cubicBezTo>
                <a:cubicBezTo>
                  <a:pt x="21600" y="20246"/>
                  <a:pt x="21597" y="20448"/>
                  <a:pt x="21591" y="20651"/>
                </a:cubicBezTo>
                <a:lnTo>
                  <a:pt x="0" y="2004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690" name="Arc 20"/>
          <p:cNvSpPr>
            <a:spLocks/>
          </p:cNvSpPr>
          <p:nvPr/>
        </p:nvSpPr>
        <p:spPr bwMode="auto">
          <a:xfrm>
            <a:off x="2927351" y="5176839"/>
            <a:ext cx="1368425" cy="681037"/>
          </a:xfrm>
          <a:custGeom>
            <a:avLst/>
            <a:gdLst>
              <a:gd name="T0" fmla="*/ 2147483647 w 21600"/>
              <a:gd name="T1" fmla="*/ 0 h 11682"/>
              <a:gd name="T2" fmla="*/ 2147483647 w 21600"/>
              <a:gd name="T3" fmla="*/ 2147483647 h 11682"/>
              <a:gd name="T4" fmla="*/ 0 w 21600"/>
              <a:gd name="T5" fmla="*/ 2147483647 h 11682"/>
              <a:gd name="T6" fmla="*/ 0 60000 65536"/>
              <a:gd name="T7" fmla="*/ 0 60000 65536"/>
              <a:gd name="T8" fmla="*/ 0 60000 65536"/>
              <a:gd name="T9" fmla="*/ 0 w 21600"/>
              <a:gd name="T10" fmla="*/ 0 h 11682"/>
              <a:gd name="T11" fmla="*/ 21600 w 21600"/>
              <a:gd name="T12" fmla="*/ 11682 h 116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682" fill="none" extrusionOk="0">
                <a:moveTo>
                  <a:pt x="18544" y="0"/>
                </a:moveTo>
                <a:cubicBezTo>
                  <a:pt x="20544" y="3348"/>
                  <a:pt x="21600" y="7175"/>
                  <a:pt x="21600" y="11075"/>
                </a:cubicBezTo>
                <a:cubicBezTo>
                  <a:pt x="21600" y="11277"/>
                  <a:pt x="21597" y="11479"/>
                  <a:pt x="21591" y="11682"/>
                </a:cubicBezTo>
              </a:path>
              <a:path w="21600" h="11682" stroke="0" extrusionOk="0">
                <a:moveTo>
                  <a:pt x="18544" y="0"/>
                </a:moveTo>
                <a:cubicBezTo>
                  <a:pt x="20544" y="3348"/>
                  <a:pt x="21600" y="7175"/>
                  <a:pt x="21600" y="11075"/>
                </a:cubicBezTo>
                <a:cubicBezTo>
                  <a:pt x="21600" y="11277"/>
                  <a:pt x="21597" y="11479"/>
                  <a:pt x="21591" y="11682"/>
                </a:cubicBezTo>
                <a:lnTo>
                  <a:pt x="0" y="1107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691" name="Arc 21"/>
          <p:cNvSpPr>
            <a:spLocks/>
          </p:cNvSpPr>
          <p:nvPr/>
        </p:nvSpPr>
        <p:spPr bwMode="auto">
          <a:xfrm>
            <a:off x="2927350" y="4302125"/>
            <a:ext cx="1492250" cy="1506538"/>
          </a:xfrm>
          <a:custGeom>
            <a:avLst/>
            <a:gdLst>
              <a:gd name="T0" fmla="*/ 2147483647 w 18650"/>
              <a:gd name="T1" fmla="*/ 0 h 20044"/>
              <a:gd name="T2" fmla="*/ 2147483647 w 18650"/>
              <a:gd name="T3" fmla="*/ 2147483647 h 20044"/>
              <a:gd name="T4" fmla="*/ 0 w 18650"/>
              <a:gd name="T5" fmla="*/ 2147483647 h 20044"/>
              <a:gd name="T6" fmla="*/ 0 60000 65536"/>
              <a:gd name="T7" fmla="*/ 0 60000 65536"/>
              <a:gd name="T8" fmla="*/ 0 60000 65536"/>
              <a:gd name="T9" fmla="*/ 0 w 18650"/>
              <a:gd name="T10" fmla="*/ 0 h 20044"/>
              <a:gd name="T11" fmla="*/ 18650 w 18650"/>
              <a:gd name="T12" fmla="*/ 20044 h 200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50" h="20044" fill="none" extrusionOk="0">
                <a:moveTo>
                  <a:pt x="8050" y="0"/>
                </a:moveTo>
                <a:cubicBezTo>
                  <a:pt x="12501" y="1788"/>
                  <a:pt x="16230" y="5006"/>
                  <a:pt x="18649" y="9147"/>
                </a:cubicBezTo>
              </a:path>
              <a:path w="18650" h="20044" stroke="0" extrusionOk="0">
                <a:moveTo>
                  <a:pt x="8050" y="0"/>
                </a:moveTo>
                <a:cubicBezTo>
                  <a:pt x="12501" y="1788"/>
                  <a:pt x="16230" y="5006"/>
                  <a:pt x="18649" y="9147"/>
                </a:cubicBezTo>
                <a:lnTo>
                  <a:pt x="0" y="2004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692" name="Text Box 23"/>
          <p:cNvSpPr txBox="1">
            <a:spLocks noChangeArrowheads="1"/>
          </p:cNvSpPr>
          <p:nvPr/>
        </p:nvSpPr>
        <p:spPr bwMode="auto">
          <a:xfrm>
            <a:off x="4295775" y="5373688"/>
            <a:ext cx="458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b="1">
                <a:cs typeface="Tahoma" pitchFamily="34" charset="0"/>
              </a:rPr>
              <a:t>φ</a:t>
            </a:r>
            <a:r>
              <a:rPr lang="en-US" baseline="-25000">
                <a:cs typeface="Tahoma" pitchFamily="34" charset="0"/>
              </a:rPr>
              <a:t>b</a:t>
            </a:r>
            <a:endParaRPr lang="el-GR" baseline="-25000">
              <a:cs typeface="Tahoma" pitchFamily="34" charset="0"/>
            </a:endParaRPr>
          </a:p>
        </p:txBody>
      </p:sp>
      <p:sp>
        <p:nvSpPr>
          <p:cNvPr id="71693" name="Text Box 24"/>
          <p:cNvSpPr txBox="1">
            <a:spLocks noChangeArrowheads="1"/>
          </p:cNvSpPr>
          <p:nvPr/>
        </p:nvSpPr>
        <p:spPr bwMode="auto">
          <a:xfrm>
            <a:off x="3359150" y="4868863"/>
            <a:ext cx="444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b="1">
                <a:cs typeface="Tahoma" pitchFamily="34" charset="0"/>
              </a:rPr>
              <a:t>φ</a:t>
            </a:r>
            <a:r>
              <a:rPr lang="en-US" baseline="-25000">
                <a:cs typeface="Tahoma" pitchFamily="34" charset="0"/>
              </a:rPr>
              <a:t>c</a:t>
            </a:r>
            <a:endParaRPr lang="el-GR" baseline="-25000">
              <a:cs typeface="Tahoma" pitchFamily="34" charset="0"/>
            </a:endParaRPr>
          </a:p>
        </p:txBody>
      </p:sp>
      <p:sp>
        <p:nvSpPr>
          <p:cNvPr id="71694" name="Text Box 25"/>
          <p:cNvSpPr txBox="1">
            <a:spLocks noChangeArrowheads="1"/>
          </p:cNvSpPr>
          <p:nvPr/>
        </p:nvSpPr>
        <p:spPr bwMode="auto">
          <a:xfrm>
            <a:off x="4008438" y="4149726"/>
            <a:ext cx="328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b="1">
                <a:cs typeface="Tahoma" pitchFamily="34" charset="0"/>
              </a:rPr>
              <a:t>θ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Угол между двумя векторами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b="1"/>
              <a:t>Косинус угла</a:t>
            </a:r>
            <a:r>
              <a:rPr lang="ru-RU" sz="2800"/>
              <a:t> между двумя векторами равен скалярному произведению их орт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143250" y="3789363"/>
                <a:ext cx="4608934" cy="14398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170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143250" y="3789363"/>
                <a:ext cx="4608934" cy="14398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Знак скалярного произведения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2017714"/>
            <a:ext cx="9567664" cy="4579937"/>
          </a:xfrm>
        </p:spPr>
        <p:txBody>
          <a:bodyPr/>
          <a:lstStyle/>
          <a:p>
            <a:pPr eaLnBrk="1" hangingPunct="1"/>
            <a:r>
              <a:rPr lang="ru-RU" sz="2800" dirty="0"/>
              <a:t>Связь между знаком косинуса и углом:</a:t>
            </a:r>
          </a:p>
          <a:p>
            <a:pPr lvl="1" eaLnBrk="1" hangingPunct="1"/>
            <a:r>
              <a:rPr lang="en-US" dirty="0"/>
              <a:t>cos(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) &gt; 0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dirty="0">
                <a:cs typeface="Tahoma" pitchFamily="34" charset="0"/>
              </a:rPr>
              <a:t>|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|</a:t>
            </a:r>
            <a:r>
              <a:rPr lang="ru-RU" dirty="0">
                <a:cs typeface="Tahoma" pitchFamily="34" charset="0"/>
              </a:rPr>
              <a:t> </a:t>
            </a:r>
            <a:r>
              <a:rPr lang="en-US" dirty="0">
                <a:cs typeface="Tahoma" pitchFamily="34" charset="0"/>
              </a:rPr>
              <a:t>&lt; 90°</a:t>
            </a:r>
          </a:p>
          <a:p>
            <a:pPr lvl="1" eaLnBrk="1" hangingPunct="1"/>
            <a:r>
              <a:rPr lang="en-US" dirty="0"/>
              <a:t>cos(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) = 0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dirty="0">
                <a:cs typeface="Tahoma" pitchFamily="34" charset="0"/>
              </a:rPr>
              <a:t>|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|</a:t>
            </a:r>
            <a:r>
              <a:rPr lang="ru-RU" dirty="0">
                <a:cs typeface="Tahoma" pitchFamily="34" charset="0"/>
              </a:rPr>
              <a:t> </a:t>
            </a:r>
            <a:r>
              <a:rPr lang="en-US" dirty="0">
                <a:cs typeface="Tahoma" pitchFamily="34" charset="0"/>
              </a:rPr>
              <a:t>= 90°</a:t>
            </a:r>
          </a:p>
          <a:p>
            <a:pPr lvl="1" eaLnBrk="1" hangingPunct="1"/>
            <a:r>
              <a:rPr lang="en-US" dirty="0"/>
              <a:t>cos(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) &lt; 0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dirty="0">
                <a:cs typeface="Tahoma" pitchFamily="34" charset="0"/>
              </a:rPr>
              <a:t>|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|</a:t>
            </a:r>
            <a:r>
              <a:rPr lang="ru-RU" dirty="0">
                <a:cs typeface="Tahoma" pitchFamily="34" charset="0"/>
              </a:rPr>
              <a:t> </a:t>
            </a:r>
            <a:r>
              <a:rPr lang="en-US" dirty="0">
                <a:cs typeface="Tahoma" pitchFamily="34" charset="0"/>
              </a:rPr>
              <a:t>&gt; 90°</a:t>
            </a:r>
            <a:endParaRPr lang="ru-RU" dirty="0">
              <a:cs typeface="Tahoma" pitchFamily="34" charset="0"/>
            </a:endParaRPr>
          </a:p>
          <a:p>
            <a:pPr eaLnBrk="1" hangingPunct="1"/>
            <a:r>
              <a:rPr lang="ru-RU" sz="2800" dirty="0"/>
              <a:t>Угол между двумя векторами ненулевой длины составляет:</a:t>
            </a:r>
          </a:p>
          <a:p>
            <a:pPr lvl="1" eaLnBrk="1" hangingPunct="1"/>
            <a:r>
              <a:rPr lang="ru-RU" dirty="0"/>
              <a:t>Менее 90</a:t>
            </a:r>
            <a:r>
              <a:rPr lang="en-US" dirty="0">
                <a:cs typeface="Tahoma" pitchFamily="34" charset="0"/>
              </a:rPr>
              <a:t>°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b="1" dirty="0">
                <a:cs typeface="Tahoma" pitchFamily="34" charset="0"/>
              </a:rPr>
              <a:t>b </a:t>
            </a:r>
            <a:r>
              <a:rPr lang="ru-RU" dirty="0">
                <a:cs typeface="Tahoma" pitchFamily="34" charset="0"/>
              </a:rPr>
              <a:t>∙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b="1" dirty="0">
                <a:cs typeface="Tahoma" pitchFamily="34" charset="0"/>
              </a:rPr>
              <a:t>c</a:t>
            </a:r>
            <a:r>
              <a:rPr lang="en-US" dirty="0">
                <a:cs typeface="Tahoma" pitchFamily="34" charset="0"/>
              </a:rPr>
              <a:t> &gt; 0</a:t>
            </a:r>
          </a:p>
          <a:p>
            <a:pPr lvl="1" eaLnBrk="1" hangingPunct="1"/>
            <a:r>
              <a:rPr lang="ru-RU" dirty="0"/>
              <a:t>Ровно 90</a:t>
            </a:r>
            <a:r>
              <a:rPr lang="en-US" dirty="0">
                <a:cs typeface="Tahoma" pitchFamily="34" charset="0"/>
              </a:rPr>
              <a:t>°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b="1" dirty="0">
                <a:cs typeface="Tahoma" pitchFamily="34" charset="0"/>
              </a:rPr>
              <a:t>b </a:t>
            </a:r>
            <a:r>
              <a:rPr lang="ru-RU" dirty="0">
                <a:cs typeface="Tahoma" pitchFamily="34" charset="0"/>
              </a:rPr>
              <a:t>∙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b="1" dirty="0">
                <a:cs typeface="Tahoma" pitchFamily="34" charset="0"/>
              </a:rPr>
              <a:t>c</a:t>
            </a:r>
            <a:r>
              <a:rPr lang="en-US" dirty="0">
                <a:cs typeface="Tahoma" pitchFamily="34" charset="0"/>
              </a:rPr>
              <a:t> </a:t>
            </a:r>
            <a:r>
              <a:rPr lang="ru-RU" dirty="0">
                <a:cs typeface="Tahoma" pitchFamily="34" charset="0"/>
              </a:rPr>
              <a:t>=</a:t>
            </a:r>
            <a:r>
              <a:rPr lang="en-US" dirty="0">
                <a:cs typeface="Tahoma" pitchFamily="34" charset="0"/>
              </a:rPr>
              <a:t> 0</a:t>
            </a:r>
          </a:p>
          <a:p>
            <a:pPr lvl="1" eaLnBrk="1" hangingPunct="1"/>
            <a:r>
              <a:rPr lang="ru-RU" dirty="0"/>
              <a:t>Более 90</a:t>
            </a:r>
            <a:r>
              <a:rPr lang="en-US" dirty="0">
                <a:cs typeface="Tahoma" pitchFamily="34" charset="0"/>
              </a:rPr>
              <a:t>°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b="1" dirty="0">
                <a:cs typeface="Tahoma" pitchFamily="34" charset="0"/>
              </a:rPr>
              <a:t>b </a:t>
            </a:r>
            <a:r>
              <a:rPr lang="ru-RU" dirty="0">
                <a:cs typeface="Tahoma" pitchFamily="34" charset="0"/>
              </a:rPr>
              <a:t>∙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b="1" dirty="0">
                <a:cs typeface="Tahoma" pitchFamily="34" charset="0"/>
              </a:rPr>
              <a:t>c</a:t>
            </a:r>
            <a:r>
              <a:rPr lang="en-US" dirty="0">
                <a:cs typeface="Tahoma" pitchFamily="34" charset="0"/>
              </a:rPr>
              <a:t> &lt; 0</a:t>
            </a:r>
            <a:endParaRPr lang="ru-RU" dirty="0"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Перпендикулярность (ортогональность)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Два ненулевых вектора являются перпендикулярными (т.е. угол между ними равен 90</a:t>
            </a:r>
            <a:r>
              <a:rPr lang="en-US" dirty="0">
                <a:cs typeface="Tahoma" pitchFamily="34" charset="0"/>
              </a:rPr>
              <a:t>°</a:t>
            </a:r>
            <a:r>
              <a:rPr lang="ru-RU" dirty="0">
                <a:cs typeface="Tahoma" pitchFamily="34" charset="0"/>
              </a:rPr>
              <a:t>)</a:t>
            </a:r>
            <a:r>
              <a:rPr lang="ru-RU" dirty="0"/>
              <a:t>, если их скалярное произведение равно нулю</a:t>
            </a:r>
            <a:endParaRPr lang="en-US" dirty="0"/>
          </a:p>
          <a:p>
            <a:pPr eaLnBrk="1" hangingPunct="1"/>
            <a:r>
              <a:rPr lang="ru-RU" dirty="0"/>
              <a:t>Упражнения</a:t>
            </a:r>
          </a:p>
          <a:p>
            <a:pPr lvl="1"/>
            <a:r>
              <a:rPr lang="ru-RU" dirty="0"/>
              <a:t>Перпендикулярны ли векторы (1, 2) и (-4</a:t>
            </a:r>
            <a:r>
              <a:rPr lang="en-US" dirty="0"/>
              <a:t>, </a:t>
            </a:r>
            <a:r>
              <a:rPr lang="ru-RU" dirty="0"/>
              <a:t>2</a:t>
            </a:r>
            <a:r>
              <a:rPr lang="en-US" dirty="0"/>
              <a:t>)?</a:t>
            </a:r>
          </a:p>
          <a:p>
            <a:pPr lvl="1"/>
            <a:r>
              <a:rPr lang="ru-RU" dirty="0"/>
              <a:t>Перпендикулярны ли векторы (</a:t>
            </a:r>
            <a:r>
              <a:rPr lang="en-US" dirty="0"/>
              <a:t>2</a:t>
            </a:r>
            <a:r>
              <a:rPr lang="ru-RU" dirty="0"/>
              <a:t>, 2) и (4</a:t>
            </a:r>
            <a:r>
              <a:rPr lang="en-US" dirty="0"/>
              <a:t>, </a:t>
            </a:r>
            <a:r>
              <a:rPr lang="ru-RU" dirty="0"/>
              <a:t>2</a:t>
            </a:r>
            <a:r>
              <a:rPr lang="en-US" dirty="0"/>
              <a:t>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Двумерный «перп» вектор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Пусть </a:t>
            </a:r>
            <a:r>
              <a:rPr lang="en-US"/>
              <a:t>a = (a</a:t>
            </a:r>
            <a:r>
              <a:rPr lang="en-US" baseline="-25000"/>
              <a:t>x</a:t>
            </a:r>
            <a:r>
              <a:rPr lang="en-US"/>
              <a:t>, a</a:t>
            </a:r>
            <a:r>
              <a:rPr lang="en-US" baseline="-25000"/>
              <a:t>y</a:t>
            </a:r>
            <a:r>
              <a:rPr lang="en-US"/>
              <a:t>)</a:t>
            </a:r>
            <a:r>
              <a:rPr lang="ru-RU"/>
              <a:t>, тогда</a:t>
            </a:r>
          </a:p>
          <a:p>
            <a:pPr eaLnBrk="1" hangingPunct="1"/>
            <a:r>
              <a:rPr lang="en-US"/>
              <a:t>a</a:t>
            </a:r>
            <a:r>
              <a:rPr lang="en-US">
                <a:latin typeface="Arial" charset="0"/>
              </a:rPr>
              <a:t>┴</a:t>
            </a:r>
            <a:r>
              <a:rPr lang="en-US"/>
              <a:t> = (-a</a:t>
            </a:r>
            <a:r>
              <a:rPr lang="en-US" baseline="-25000"/>
              <a:t>y</a:t>
            </a:r>
            <a:r>
              <a:rPr lang="en-US"/>
              <a:t>, a</a:t>
            </a:r>
            <a:r>
              <a:rPr lang="en-US" baseline="-25000"/>
              <a:t>x</a:t>
            </a:r>
            <a:r>
              <a:rPr lang="en-US"/>
              <a:t>) – </a:t>
            </a:r>
            <a:r>
              <a:rPr lang="ru-RU"/>
              <a:t>вектор, перпендикулярный против часовой стрелки к вектору </a:t>
            </a:r>
            <a:r>
              <a:rPr lang="en-US"/>
              <a:t>a</a:t>
            </a:r>
            <a:endParaRPr lang="ru-RU"/>
          </a:p>
          <a:p>
            <a:pPr lvl="1" eaLnBrk="1" hangingPunct="1"/>
            <a:r>
              <a:rPr lang="ru-RU"/>
              <a:t>Для обозначения таких векторов</a:t>
            </a:r>
            <a:r>
              <a:rPr lang="en-US"/>
              <a:t> </a:t>
            </a:r>
            <a:r>
              <a:rPr lang="ru-RU"/>
              <a:t>используется символ «</a:t>
            </a:r>
            <a:r>
              <a:rPr lang="en-US">
                <a:latin typeface="Arial" charset="0"/>
              </a:rPr>
              <a:t>┴</a:t>
            </a:r>
            <a:r>
              <a:rPr lang="ru-RU"/>
              <a:t>» («</a:t>
            </a:r>
            <a:r>
              <a:rPr lang="en-US"/>
              <a:t>perp</a:t>
            </a:r>
            <a:r>
              <a:rPr lang="ru-RU"/>
              <a:t>»</a:t>
            </a:r>
            <a:r>
              <a:rPr lang="en-US"/>
              <a:t>,</a:t>
            </a:r>
            <a:r>
              <a:rPr lang="ru-RU"/>
              <a:t> произносится</a:t>
            </a:r>
            <a:r>
              <a:rPr lang="en-US"/>
              <a:t> </a:t>
            </a:r>
            <a:r>
              <a:rPr lang="ru-RU"/>
              <a:t>«перп»)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75779" name="Line 5"/>
          <p:cNvSpPr>
            <a:spLocks noChangeShapeType="1"/>
          </p:cNvSpPr>
          <p:nvPr/>
        </p:nvSpPr>
        <p:spPr bwMode="auto">
          <a:xfrm flipV="1">
            <a:off x="5159376" y="2133600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 rot="16200000" flipV="1">
            <a:off x="2855119" y="3142457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 rot="5400000" flipV="1">
            <a:off x="7174707" y="3429794"/>
            <a:ext cx="1008062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2" name="Text Box 8"/>
          <p:cNvSpPr txBox="1">
            <a:spLocks noChangeArrowheads="1"/>
          </p:cNvSpPr>
          <p:nvPr/>
        </p:nvSpPr>
        <p:spPr bwMode="auto">
          <a:xfrm>
            <a:off x="6075363" y="2360613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3000376" y="3716338"/>
            <a:ext cx="58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r>
              <a:rPr lang="en-US" sz="2400" b="1">
                <a:latin typeface="Arial" charset="0"/>
              </a:rPr>
              <a:t>┴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7464425" y="4076700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  <a:r>
              <a:rPr lang="en-US" sz="2400" b="1"/>
              <a:t>a</a:t>
            </a:r>
            <a:r>
              <a:rPr lang="en-US" sz="2400" b="1">
                <a:latin typeface="Arial" charset="0"/>
              </a:rPr>
              <a:t>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animBg="1"/>
      <p:bldP spid="65543" grpId="0" animBg="1"/>
      <p:bldP spid="65545" grpId="0"/>
      <p:bldP spid="655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A17108-3407-4C63-B835-421EC626D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F97C783-F291-4AC9-94A9-E58FFA8E9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375" y="4354106"/>
            <a:ext cx="8788951" cy="1655762"/>
          </a:xfrm>
          <a:ln>
            <a:miter lim="800000"/>
            <a:headEnd/>
            <a:tailEnd/>
          </a:ln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Bef>
                <a:spcPct val="0"/>
              </a:spcBef>
            </a:pPr>
            <a:r>
              <a:rPr lang="ru-RU" sz="54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  <a:ea typeface="+mj-ea"/>
                <a:cs typeface="+mj-cs"/>
              </a:rPr>
              <a:t>Часть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  <a:ea typeface="+mj-ea"/>
                <a:cs typeface="+mj-cs"/>
              </a:rPr>
              <a:t>3</a:t>
            </a:r>
            <a:r>
              <a:rPr lang="ru-RU" sz="54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  <a:ea typeface="+mj-ea"/>
                <a:cs typeface="+mj-cs"/>
              </a:rPr>
              <a:t>. Проецирование, сохранение информации о глубине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567BBF9-7975-4946-9CA5-A31F092705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5360" y="836712"/>
            <a:ext cx="10729192" cy="2387600"/>
          </a:xfrm>
          <a:ln>
            <a:miter lim="800000"/>
            <a:headEnd/>
            <a:tailEnd/>
          </a:ln>
        </p:spPr>
        <p:txBody>
          <a:bodyPr anchor="t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ru-RU" sz="80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Математические основы компьютерной графики</a:t>
            </a: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F9DF9370-A0DA-4147-B755-E78CBE95C223}"/>
              </a:ext>
            </a:extLst>
          </p:cNvPr>
          <p:cNvGrpSpPr/>
          <p:nvPr/>
        </p:nvGrpSpPr>
        <p:grpSpPr>
          <a:xfrm>
            <a:off x="8832303" y="2708920"/>
            <a:ext cx="3253927" cy="3388340"/>
            <a:chOff x="-5291045" y="1481158"/>
            <a:chExt cx="3427218" cy="3486308"/>
          </a:xfrm>
        </p:grpSpPr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DB738248-3D65-4139-85E7-A3EB49C95652}"/>
                </a:ext>
              </a:extLst>
            </p:cNvPr>
            <p:cNvGrpSpPr/>
            <p:nvPr/>
          </p:nvGrpSpPr>
          <p:grpSpPr>
            <a:xfrm>
              <a:off x="-5291045" y="1481158"/>
              <a:ext cx="3427218" cy="3486308"/>
              <a:chOff x="-5929336" y="-387424"/>
              <a:chExt cx="4176464" cy="4248472"/>
            </a:xfrm>
          </p:grpSpPr>
          <p:grpSp>
            <p:nvGrpSpPr>
              <p:cNvPr id="15" name="Группа 14">
                <a:extLst>
                  <a:ext uri="{FF2B5EF4-FFF2-40B4-BE49-F238E27FC236}">
                    <a16:creationId xmlns:a16="http://schemas.microsoft.com/office/drawing/2014/main" id="{8E841E9A-9E1A-4E59-B572-6B884AC2E555}"/>
                  </a:ext>
                </a:extLst>
              </p:cNvPr>
              <p:cNvGrpSpPr/>
              <p:nvPr/>
            </p:nvGrpSpPr>
            <p:grpSpPr>
              <a:xfrm>
                <a:off x="-5929336" y="-387424"/>
                <a:ext cx="4176464" cy="4248472"/>
                <a:chOff x="-5929336" y="-387424"/>
                <a:chExt cx="4176464" cy="4248472"/>
              </a:xfrm>
            </p:grpSpPr>
            <p:cxnSp>
              <p:nvCxnSpPr>
                <p:cNvPr id="5" name="Прямая со стрелкой 4">
                  <a:extLst>
                    <a:ext uri="{FF2B5EF4-FFF2-40B4-BE49-F238E27FC236}">
                      <a16:creationId xmlns:a16="http://schemas.microsoft.com/office/drawing/2014/main" id="{C8A88DA3-3C33-4E2F-965B-00CC059F0B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3481064" y="-387424"/>
                  <a:ext cx="0" cy="2417936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Прямая со стрелкой 6">
                  <a:extLst>
                    <a:ext uri="{FF2B5EF4-FFF2-40B4-BE49-F238E27FC236}">
                      <a16:creationId xmlns:a16="http://schemas.microsoft.com/office/drawing/2014/main" id="{76ACA33A-4D8D-49B9-AC62-4DCD940F7C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5929336" y="2030512"/>
                  <a:ext cx="2448272" cy="91526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Прямая со стрелкой 9">
                  <a:extLst>
                    <a:ext uri="{FF2B5EF4-FFF2-40B4-BE49-F238E27FC236}">
                      <a16:creationId xmlns:a16="http://schemas.microsoft.com/office/drawing/2014/main" id="{46ED15C4-C134-4D26-B150-D07FAF424F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3481064" y="2030512"/>
                  <a:ext cx="1728192" cy="1830536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1" name="Рисунок 20">
                <a:extLst>
                  <a:ext uri="{FF2B5EF4-FFF2-40B4-BE49-F238E27FC236}">
                    <a16:creationId xmlns:a16="http://schemas.microsoft.com/office/drawing/2014/main" id="{177ED029-C848-4545-AB08-B4D011E0A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233936" y="572482"/>
                <a:ext cx="2533639" cy="2521854"/>
              </a:xfrm>
              <a:prstGeom prst="rect">
                <a:avLst/>
              </a:prstGeom>
            </p:spPr>
          </p:pic>
        </p:grpSp>
        <p:sp>
          <p:nvSpPr>
            <p:cNvPr id="23" name="Равнобедренный треугольник 22">
              <a:extLst>
                <a:ext uri="{FF2B5EF4-FFF2-40B4-BE49-F238E27FC236}">
                  <a16:creationId xmlns:a16="http://schemas.microsoft.com/office/drawing/2014/main" id="{F9959667-7F0D-4492-B15C-DEA7116D4CAB}"/>
                </a:ext>
              </a:extLst>
            </p:cNvPr>
            <p:cNvSpPr/>
            <p:nvPr/>
          </p:nvSpPr>
          <p:spPr>
            <a:xfrm rot="1521624">
              <a:off x="-4201144" y="2852936"/>
              <a:ext cx="576064" cy="576064"/>
            </a:xfrm>
            <a:prstGeom prst="triangle">
              <a:avLst>
                <a:gd name="adj" fmla="val 84840"/>
              </a:avLst>
            </a:prstGeom>
            <a:solidFill>
              <a:srgbClr val="FF0066">
                <a:alpha val="50588"/>
              </a:srgb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8ED9FC5F-11E8-4F50-A8B4-CC60BE769D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201144" y="2773539"/>
              <a:ext cx="333862" cy="450774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8004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Упражнения на дом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Докажите следующие свойства оператора </a:t>
            </a:r>
            <a:r>
              <a:rPr lang="ru-RU" dirty="0">
                <a:latin typeface="Arial" charset="0"/>
              </a:rPr>
              <a:t>┴:</a:t>
            </a:r>
          </a:p>
          <a:p>
            <a:pPr lvl="1" eaLnBrk="1" hangingPunct="1"/>
            <a:r>
              <a:rPr lang="ru-RU" dirty="0">
                <a:latin typeface="Arial" charset="0"/>
              </a:rPr>
              <a:t>Линейность:</a:t>
            </a:r>
          </a:p>
          <a:p>
            <a:pPr lvl="2" eaLnBrk="1" hangingPunct="1"/>
            <a:r>
              <a:rPr lang="ru-RU" dirty="0">
                <a:latin typeface="Arial" charset="0"/>
              </a:rPr>
              <a:t>(</a:t>
            </a:r>
            <a:r>
              <a:rPr lang="en-US" b="1" dirty="0">
                <a:latin typeface="Arial" charset="0"/>
              </a:rPr>
              <a:t>a</a:t>
            </a:r>
            <a:r>
              <a:rPr lang="en-US" dirty="0">
                <a:latin typeface="Arial" charset="0"/>
              </a:rPr>
              <a:t> + </a:t>
            </a:r>
            <a:r>
              <a:rPr lang="en-US" b="1" dirty="0">
                <a:latin typeface="Arial" charset="0"/>
              </a:rPr>
              <a:t>b</a:t>
            </a:r>
            <a:r>
              <a:rPr lang="en-US" dirty="0">
                <a:latin typeface="Arial" charset="0"/>
              </a:rPr>
              <a:t>) 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=  </a:t>
            </a:r>
            <a:r>
              <a:rPr lang="en-US" b="1" dirty="0">
                <a:latin typeface="Arial" charset="0"/>
              </a:rPr>
              <a:t>a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+ </a:t>
            </a:r>
            <a:r>
              <a:rPr lang="en-US" b="1" dirty="0">
                <a:latin typeface="Arial" charset="0"/>
              </a:rPr>
              <a:t>b</a:t>
            </a:r>
            <a:r>
              <a:rPr lang="ru-RU" dirty="0">
                <a:latin typeface="Arial" charset="0"/>
              </a:rPr>
              <a:t>┴</a:t>
            </a:r>
            <a:endParaRPr lang="en-US" dirty="0">
              <a:latin typeface="Arial" charset="0"/>
            </a:endParaRPr>
          </a:p>
          <a:p>
            <a:pPr lvl="2" eaLnBrk="1" hangingPunct="1"/>
            <a:r>
              <a:rPr lang="en-US" dirty="0">
                <a:latin typeface="Arial" charset="0"/>
              </a:rPr>
              <a:t>(A</a:t>
            </a:r>
            <a:r>
              <a:rPr lang="en-US" b="1" dirty="0">
                <a:latin typeface="Arial" charset="0"/>
              </a:rPr>
              <a:t>a</a:t>
            </a:r>
            <a:r>
              <a:rPr lang="en-US" dirty="0">
                <a:latin typeface="Arial" charset="0"/>
              </a:rPr>
              <a:t>) 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= A</a:t>
            </a:r>
            <a:r>
              <a:rPr lang="en-US" b="1" dirty="0">
                <a:latin typeface="Arial" charset="0"/>
              </a:rPr>
              <a:t>a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, </a:t>
            </a:r>
            <a:r>
              <a:rPr lang="ru-RU" dirty="0">
                <a:latin typeface="Arial" charset="0"/>
              </a:rPr>
              <a:t>для любого скаляра </a:t>
            </a:r>
            <a:r>
              <a:rPr lang="en-US" dirty="0">
                <a:latin typeface="Arial" charset="0"/>
              </a:rPr>
              <a:t>A</a:t>
            </a:r>
          </a:p>
          <a:p>
            <a:pPr lvl="1" eaLnBrk="1" hangingPunct="1"/>
            <a:r>
              <a:rPr lang="ru-RU" dirty="0">
                <a:latin typeface="Arial" charset="0"/>
              </a:rPr>
              <a:t>Реверсирование:</a:t>
            </a:r>
          </a:p>
          <a:p>
            <a:pPr lvl="2" eaLnBrk="1" hangingPunct="1"/>
            <a:r>
              <a:rPr lang="en-US" b="1" dirty="0">
                <a:latin typeface="Arial" charset="0"/>
              </a:rPr>
              <a:t>a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= (</a:t>
            </a:r>
            <a:r>
              <a:rPr lang="en-US" b="1" dirty="0">
                <a:latin typeface="Arial" charset="0"/>
              </a:rPr>
              <a:t>a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)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= -</a:t>
            </a:r>
            <a:r>
              <a:rPr lang="en-US" b="1" dirty="0">
                <a:latin typeface="Arial" charset="0"/>
              </a:rPr>
              <a:t>a</a:t>
            </a:r>
            <a:endParaRPr lang="ru-RU" dirty="0">
              <a:latin typeface="Arial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Перп-скалярное произведение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2017715"/>
            <a:ext cx="10729192" cy="407558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 err="1"/>
              <a:t>Перп</a:t>
            </a:r>
            <a:r>
              <a:rPr lang="ru-RU" dirty="0"/>
              <a:t>-скалярное произведение – произведение </a:t>
            </a:r>
            <a:r>
              <a:rPr lang="ru-RU" dirty="0" err="1"/>
              <a:t>перпа</a:t>
            </a:r>
            <a:r>
              <a:rPr lang="ru-RU" dirty="0"/>
              <a:t> некоторого вектора на другой вектор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</a:t>
            </a:r>
            <a:endParaRPr lang="ru-RU" b="1" dirty="0">
              <a:cs typeface="Tahom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 dirty="0"/>
              <a:t>Свойства (доказать, используя определение </a:t>
            </a: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</a:t>
            </a:r>
            <a:r>
              <a:rPr lang="ru-RU" dirty="0"/>
              <a:t>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ru-RU" b="1" dirty="0">
                <a:cs typeface="Tahoma" pitchFamily="34" charset="0"/>
              </a:rPr>
              <a:t> </a:t>
            </a:r>
            <a:r>
              <a:rPr lang="ru-RU" dirty="0">
                <a:cs typeface="Tahoma" pitchFamily="34" charset="0"/>
              </a:rPr>
              <a:t>=</a:t>
            </a:r>
            <a:r>
              <a:rPr lang="ru-RU" b="1" dirty="0">
                <a:cs typeface="Tahoma" pitchFamily="34" charset="0"/>
              </a:rPr>
              <a:t> </a:t>
            </a:r>
            <a:r>
              <a:rPr lang="en-US" b="1" dirty="0" err="1">
                <a:cs typeface="Tahoma" pitchFamily="34" charset="0"/>
              </a:rPr>
              <a:t>a</a:t>
            </a:r>
            <a:r>
              <a:rPr lang="en-US" baseline="-25000" dirty="0" err="1">
                <a:cs typeface="Tahoma" pitchFamily="34" charset="0"/>
              </a:rPr>
              <a:t>x</a:t>
            </a:r>
            <a:r>
              <a:rPr lang="en-US" b="1" dirty="0" err="1">
                <a:cs typeface="Tahoma" pitchFamily="34" charset="0"/>
              </a:rPr>
              <a:t>b</a:t>
            </a:r>
            <a:r>
              <a:rPr lang="en-US" baseline="-25000" dirty="0" err="1">
                <a:cs typeface="Tahoma" pitchFamily="34" charset="0"/>
              </a:rPr>
              <a:t>y</a:t>
            </a:r>
            <a:r>
              <a:rPr lang="en-US" dirty="0">
                <a:cs typeface="Tahoma" pitchFamily="34" charset="0"/>
              </a:rPr>
              <a:t> – </a:t>
            </a:r>
            <a:r>
              <a:rPr lang="en-US" b="1" dirty="0" err="1">
                <a:cs typeface="Tahoma" pitchFamily="34" charset="0"/>
              </a:rPr>
              <a:t>a</a:t>
            </a:r>
            <a:r>
              <a:rPr lang="en-US" baseline="-25000" dirty="0" err="1">
                <a:cs typeface="Tahoma" pitchFamily="34" charset="0"/>
              </a:rPr>
              <a:t>y</a:t>
            </a:r>
            <a:r>
              <a:rPr lang="en-US" b="1" dirty="0" err="1">
                <a:cs typeface="Tahoma" pitchFamily="34" charset="0"/>
              </a:rPr>
              <a:t>b</a:t>
            </a:r>
            <a:r>
              <a:rPr lang="en-US" baseline="-25000" dirty="0" err="1">
                <a:cs typeface="Tahoma" pitchFamily="34" charset="0"/>
              </a:rPr>
              <a:t>x</a:t>
            </a:r>
            <a:endParaRPr lang="en-US" baseline="-25000" dirty="0">
              <a:cs typeface="Tahom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/>
              <a:t>a </a:t>
            </a:r>
            <a:r>
              <a:rPr lang="en-US" dirty="0"/>
              <a:t>=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|</a:t>
            </a: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┴|</a:t>
            </a:r>
            <a:r>
              <a:rPr lang="en-US" baseline="30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 = </a:t>
            </a:r>
            <a:r>
              <a:rPr lang="en-US" dirty="0"/>
              <a:t>|</a:t>
            </a: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|</a:t>
            </a:r>
            <a:r>
              <a:rPr lang="en-US" baseline="30000" dirty="0">
                <a:latin typeface="Arial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 </a:t>
            </a:r>
            <a:r>
              <a:rPr lang="en-US" dirty="0">
                <a:cs typeface="Tahoma" pitchFamily="34" charset="0"/>
              </a:rPr>
              <a:t>= -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/>
              <a:t>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Ортогональные проекции и расстояние от точки до прямой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17713"/>
            <a:ext cx="10658400" cy="4506912"/>
          </a:xfrm>
        </p:spPr>
        <p:txBody>
          <a:bodyPr/>
          <a:lstStyle/>
          <a:p>
            <a:pPr eaLnBrk="1" hangingPunct="1"/>
            <a:r>
              <a:rPr lang="ru-RU" sz="2800" dirty="0"/>
              <a:t>В графических приложениях часто возникают задачи</a:t>
            </a:r>
            <a:r>
              <a:rPr lang="en-US" sz="2800" dirty="0"/>
              <a:t>:</a:t>
            </a:r>
            <a:endParaRPr lang="ru-RU" sz="2800" dirty="0"/>
          </a:p>
          <a:p>
            <a:pPr lvl="1" eaLnBrk="1" hangingPunct="1"/>
            <a:r>
              <a:rPr lang="ru-RU" dirty="0"/>
              <a:t>Проецирование вектора на данный вектор</a:t>
            </a:r>
          </a:p>
          <a:p>
            <a:pPr lvl="1" eaLnBrk="1" hangingPunct="1"/>
            <a:r>
              <a:rPr lang="ru-RU" dirty="0"/>
              <a:t>Разложение вектора на составляющие в заданных направлениях</a:t>
            </a:r>
          </a:p>
          <a:p>
            <a:pPr lvl="1" eaLnBrk="1" hangingPunct="1"/>
            <a:r>
              <a:rPr lang="ru-RU" dirty="0"/>
              <a:t>Определение расстояния между точкой и прямой</a:t>
            </a:r>
          </a:p>
          <a:p>
            <a:pPr eaLnBrk="1" hangingPunct="1"/>
            <a:r>
              <a:rPr lang="ru-RU" sz="2800" dirty="0"/>
              <a:t>Использование </a:t>
            </a:r>
            <a:r>
              <a:rPr lang="ru-RU" sz="2800" dirty="0" err="1"/>
              <a:t>перп</a:t>
            </a:r>
            <a:r>
              <a:rPr lang="ru-RU" sz="2800" dirty="0"/>
              <a:t>-вектора и </a:t>
            </a:r>
            <a:r>
              <a:rPr lang="ru-RU" sz="2800" dirty="0" err="1"/>
              <a:t>перп</a:t>
            </a:r>
            <a:r>
              <a:rPr lang="ru-RU" sz="2800" dirty="0"/>
              <a:t>-скалярного произведения упрощает решение данных задач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 flipV="1">
            <a:off x="1774825" y="4005264"/>
            <a:ext cx="5113338" cy="1296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 flipV="1">
            <a:off x="2711450" y="4518025"/>
            <a:ext cx="2089150" cy="56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2474914" y="4597401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ru-RU"/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4583114" y="24939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ru-RU"/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3503613" y="486886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3359150" y="35020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="1"/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4872038" y="40782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7048500" y="2097088"/>
            <a:ext cx="3619500" cy="476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Даны 2 точки </a:t>
            </a:r>
            <a:r>
              <a:rPr lang="en-US"/>
              <a:t>A </a:t>
            </a:r>
            <a:r>
              <a:rPr lang="ru-RU"/>
              <a:t>и </a:t>
            </a:r>
            <a:r>
              <a:rPr lang="en-US"/>
              <a:t>C</a:t>
            </a:r>
            <a:endParaRPr lang="ru-RU"/>
          </a:p>
          <a:p>
            <a:r>
              <a:rPr lang="ru-RU"/>
              <a:t>а также вектор </a:t>
            </a:r>
            <a:r>
              <a:rPr lang="en-US" b="1"/>
              <a:t>v</a:t>
            </a:r>
          </a:p>
          <a:p>
            <a:endParaRPr lang="en-US" b="1"/>
          </a:p>
          <a:p>
            <a:r>
              <a:rPr lang="ru-RU"/>
              <a:t>На каком расстоянии находится точка </a:t>
            </a:r>
            <a:r>
              <a:rPr lang="en-US"/>
              <a:t>C </a:t>
            </a:r>
            <a:r>
              <a:rPr lang="ru-RU"/>
              <a:t>от прямой </a:t>
            </a:r>
            <a:r>
              <a:rPr lang="en-US"/>
              <a:t>L, </a:t>
            </a:r>
            <a:r>
              <a:rPr lang="ru-RU"/>
              <a:t>проходящей через точку </a:t>
            </a:r>
            <a:r>
              <a:rPr lang="en-US"/>
              <a:t>A </a:t>
            </a:r>
            <a:r>
              <a:rPr lang="ru-RU"/>
              <a:t>в направлении вектора </a:t>
            </a:r>
            <a:r>
              <a:rPr lang="en-US" b="1"/>
              <a:t>v</a:t>
            </a:r>
            <a:r>
              <a:rPr lang="en-US"/>
              <a:t>?</a:t>
            </a:r>
          </a:p>
          <a:p>
            <a:endParaRPr lang="en-US"/>
          </a:p>
          <a:p>
            <a:r>
              <a:rPr lang="ru-RU"/>
              <a:t>Если мы опустим перпендикуляр из точки </a:t>
            </a:r>
            <a:r>
              <a:rPr lang="en-US"/>
              <a:t>C </a:t>
            </a:r>
            <a:r>
              <a:rPr lang="ru-RU"/>
              <a:t>на прямую </a:t>
            </a:r>
            <a:r>
              <a:rPr lang="en-US"/>
              <a:t>L, </a:t>
            </a:r>
            <a:r>
              <a:rPr lang="ru-RU"/>
              <a:t>то в каком месте он пересечет </a:t>
            </a:r>
            <a:r>
              <a:rPr lang="en-US"/>
              <a:t>L?</a:t>
            </a:r>
          </a:p>
          <a:p>
            <a:endParaRPr lang="en-US"/>
          </a:p>
          <a:p>
            <a:r>
              <a:rPr lang="ru-RU"/>
              <a:t>Как разложить вектор </a:t>
            </a:r>
            <a:r>
              <a:rPr lang="en-US" b="1"/>
              <a:t>c</a:t>
            </a:r>
            <a:r>
              <a:rPr lang="en-US"/>
              <a:t> = C</a:t>
            </a:r>
            <a:r>
              <a:rPr lang="ru-RU"/>
              <a:t> – </a:t>
            </a:r>
            <a:r>
              <a:rPr lang="en-US"/>
              <a:t>A </a:t>
            </a:r>
            <a:r>
              <a:rPr lang="ru-RU"/>
              <a:t>на составляющие вдоль прямой </a:t>
            </a:r>
            <a:r>
              <a:rPr lang="en-US"/>
              <a:t>L </a:t>
            </a:r>
            <a:r>
              <a:rPr lang="ru-RU"/>
              <a:t>и в направлении, перпендикулярном к </a:t>
            </a:r>
            <a:r>
              <a:rPr lang="en-US"/>
              <a:t>L?</a:t>
            </a:r>
            <a:endParaRPr lang="ru-RU"/>
          </a:p>
        </p:txBody>
      </p:sp>
      <p:sp>
        <p:nvSpPr>
          <p:cNvPr id="70670" name="Oval 14"/>
          <p:cNvSpPr>
            <a:spLocks noChangeArrowheads="1"/>
          </p:cNvSpPr>
          <p:nvPr/>
        </p:nvSpPr>
        <p:spPr bwMode="auto">
          <a:xfrm>
            <a:off x="2640013" y="5013326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0671" name="Oval 15"/>
          <p:cNvSpPr>
            <a:spLocks noChangeArrowheads="1"/>
          </p:cNvSpPr>
          <p:nvPr/>
        </p:nvSpPr>
        <p:spPr bwMode="auto">
          <a:xfrm>
            <a:off x="4872038" y="2781301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0673" name="Line 17"/>
          <p:cNvSpPr>
            <a:spLocks noChangeAspect="1" noChangeShapeType="1"/>
          </p:cNvSpPr>
          <p:nvPr/>
        </p:nvSpPr>
        <p:spPr bwMode="auto">
          <a:xfrm rot="16200000" flipV="1">
            <a:off x="4335463" y="3460750"/>
            <a:ext cx="1630362" cy="4143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5270501" y="4030997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?</a:t>
            </a:r>
            <a:endParaRPr lang="ru-RU" dirty="0"/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 flipV="1">
            <a:off x="2711451" y="2852739"/>
            <a:ext cx="2232025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0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0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06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nimBg="1"/>
      <p:bldP spid="70663" grpId="0" animBg="1"/>
      <p:bldP spid="70664" grpId="0"/>
      <p:bldP spid="70665" grpId="0"/>
      <p:bldP spid="70666" grpId="0"/>
      <p:bldP spid="70667" grpId="0"/>
      <p:bldP spid="70668" grpId="0"/>
      <p:bldP spid="70670" grpId="0" animBg="1"/>
      <p:bldP spid="70671" grpId="0" animBg="1"/>
      <p:bldP spid="70673" grpId="0" animBg="1"/>
      <p:bldP spid="70674" grpId="0"/>
      <p:bldP spid="7067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Решение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29" name="Object 25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1869282" y="5693306"/>
                <a:ext cx="1827212" cy="1063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2729" name="Object 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869282" y="5693306"/>
                <a:ext cx="1827212" cy="1063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7" name="Line 3"/>
          <p:cNvSpPr>
            <a:spLocks noChangeShapeType="1"/>
          </p:cNvSpPr>
          <p:nvPr/>
        </p:nvSpPr>
        <p:spPr bwMode="auto">
          <a:xfrm flipV="1">
            <a:off x="1774825" y="4005264"/>
            <a:ext cx="5113338" cy="1296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2495551" y="51577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ru-RU"/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4583114" y="24939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ru-RU"/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3503613" y="486886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3359150" y="35020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="1"/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4872038" y="40782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2640013" y="5013326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4872038" y="2781301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2717" name="Line 13"/>
          <p:cNvSpPr>
            <a:spLocks noChangeAspect="1" noChangeShapeType="1"/>
          </p:cNvSpPr>
          <p:nvPr/>
        </p:nvSpPr>
        <p:spPr bwMode="auto">
          <a:xfrm rot="16200000" flipV="1">
            <a:off x="4386264" y="3429001"/>
            <a:ext cx="154463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06" name="Line 15"/>
          <p:cNvSpPr>
            <a:spLocks noChangeShapeType="1"/>
          </p:cNvSpPr>
          <p:nvPr/>
        </p:nvSpPr>
        <p:spPr bwMode="auto">
          <a:xfrm flipV="1">
            <a:off x="2711451" y="2852739"/>
            <a:ext cx="2232025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1774825" y="3284538"/>
            <a:ext cx="477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>
                <a:latin typeface="Arial" charset="0"/>
              </a:rPr>
              <a:t>┴</a:t>
            </a:r>
          </a:p>
        </p:txBody>
      </p:sp>
      <p:sp>
        <p:nvSpPr>
          <p:cNvPr id="8208" name="Line 18"/>
          <p:cNvSpPr>
            <a:spLocks noChangeShapeType="1"/>
          </p:cNvSpPr>
          <p:nvPr/>
        </p:nvSpPr>
        <p:spPr bwMode="auto">
          <a:xfrm flipV="1">
            <a:off x="2711450" y="4518025"/>
            <a:ext cx="2089150" cy="56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 rot="16200000" flipV="1">
            <a:off x="1370807" y="3688557"/>
            <a:ext cx="2089150" cy="560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6888164" y="1789114"/>
            <a:ext cx="5113338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Строим вектор </a:t>
            </a:r>
            <a:r>
              <a:rPr lang="en-US" b="1" dirty="0"/>
              <a:t>v</a:t>
            </a:r>
            <a:r>
              <a:rPr lang="en-US" dirty="0"/>
              <a:t>┴</a:t>
            </a:r>
            <a:endParaRPr lang="ru-RU" dirty="0"/>
          </a:p>
          <a:p>
            <a:endParaRPr lang="ru-RU" dirty="0"/>
          </a:p>
          <a:p>
            <a:r>
              <a:rPr lang="ru-RU" dirty="0"/>
              <a:t>Опустив перпендикуляр из точки </a:t>
            </a:r>
            <a:r>
              <a:rPr lang="en-US" dirty="0"/>
              <a:t>C</a:t>
            </a:r>
            <a:r>
              <a:rPr lang="ru-RU" dirty="0"/>
              <a:t> на прямую </a:t>
            </a:r>
            <a:r>
              <a:rPr lang="en-US" dirty="0"/>
              <a:t>L,</a:t>
            </a:r>
            <a:r>
              <a:rPr lang="ru-RU" dirty="0"/>
              <a:t> мы говорим, что вектор 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/>
              <a:t>разложен на составляющую </a:t>
            </a:r>
            <a:r>
              <a:rPr lang="en-US" dirty="0" err="1"/>
              <a:t>K</a:t>
            </a:r>
            <a:r>
              <a:rPr lang="en-US" b="1" dirty="0" err="1"/>
              <a:t>v</a:t>
            </a:r>
            <a:r>
              <a:rPr lang="en-US" dirty="0"/>
              <a:t> </a:t>
            </a:r>
            <a:r>
              <a:rPr lang="ru-RU" dirty="0"/>
              <a:t>вдоль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ru-RU" dirty="0"/>
              <a:t>и составляющую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dirty="0"/>
              <a:t>┴ </a:t>
            </a:r>
            <a:r>
              <a:rPr lang="ru-RU" dirty="0"/>
              <a:t>перпендикулярно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en-US" b="1" dirty="0"/>
              <a:t>v</a:t>
            </a:r>
            <a:r>
              <a:rPr lang="en-US" dirty="0"/>
              <a:t>, </a:t>
            </a:r>
            <a:r>
              <a:rPr lang="ru-RU" dirty="0"/>
              <a:t>где </a:t>
            </a:r>
            <a:r>
              <a:rPr lang="en-US" dirty="0"/>
              <a:t>K </a:t>
            </a:r>
            <a:r>
              <a:rPr lang="ru-RU" dirty="0"/>
              <a:t>и </a:t>
            </a:r>
            <a:r>
              <a:rPr lang="en-US" dirty="0"/>
              <a:t>M – </a:t>
            </a:r>
            <a:r>
              <a:rPr lang="ru-RU" dirty="0"/>
              <a:t>некоторые константы</a:t>
            </a:r>
            <a:endParaRPr lang="en-US" dirty="0"/>
          </a:p>
          <a:p>
            <a:endParaRPr lang="en-US" dirty="0"/>
          </a:p>
          <a:p>
            <a:r>
              <a:rPr lang="ru-RU" dirty="0"/>
              <a:t>Таким образом:</a:t>
            </a:r>
            <a:br>
              <a:rPr lang="ru-RU" dirty="0"/>
            </a:br>
            <a:r>
              <a:rPr lang="en-US" b="1" dirty="0"/>
              <a:t>c</a:t>
            </a:r>
            <a:r>
              <a:rPr lang="en-US" dirty="0"/>
              <a:t> = </a:t>
            </a:r>
            <a:r>
              <a:rPr lang="en-US" dirty="0" err="1"/>
              <a:t>K</a:t>
            </a:r>
            <a:r>
              <a:rPr lang="en-US" b="1" dirty="0" err="1"/>
              <a:t>v</a:t>
            </a:r>
            <a:r>
              <a:rPr lang="en-US" dirty="0"/>
              <a:t> +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dirty="0"/>
              <a:t>┴ </a:t>
            </a:r>
          </a:p>
          <a:p>
            <a:endParaRPr lang="en-US" dirty="0"/>
          </a:p>
          <a:p>
            <a:r>
              <a:rPr lang="ru-RU" dirty="0"/>
              <a:t>Зная 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v</a:t>
            </a:r>
            <a:r>
              <a:rPr lang="en-US" dirty="0"/>
              <a:t>, </a:t>
            </a:r>
            <a:r>
              <a:rPr lang="ru-RU" dirty="0"/>
              <a:t>можно определить </a:t>
            </a:r>
            <a:r>
              <a:rPr lang="en-US" dirty="0"/>
              <a:t>K </a:t>
            </a:r>
            <a:r>
              <a:rPr lang="ru-RU" dirty="0"/>
              <a:t>и </a:t>
            </a:r>
            <a:r>
              <a:rPr lang="en-US" dirty="0"/>
              <a:t>M:</a:t>
            </a:r>
            <a:br>
              <a:rPr lang="en-US" dirty="0"/>
            </a:b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>
                <a:cs typeface="Tahoma" pitchFamily="34" charset="0"/>
              </a:rPr>
              <a:t>∙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b="1" dirty="0">
                <a:cs typeface="Tahoma" pitchFamily="34" charset="0"/>
              </a:rPr>
              <a:t>v</a:t>
            </a:r>
            <a:r>
              <a:rPr lang="en-US" dirty="0">
                <a:cs typeface="Tahoma" pitchFamily="34" charset="0"/>
              </a:rPr>
              <a:t> = </a:t>
            </a:r>
            <a:r>
              <a:rPr lang="en-US" dirty="0" err="1">
                <a:cs typeface="Tahoma" pitchFamily="34" charset="0"/>
              </a:rPr>
              <a:t>K</a:t>
            </a:r>
            <a:r>
              <a:rPr lang="en-US" b="1" dirty="0" err="1">
                <a:cs typeface="Tahoma" pitchFamily="34" charset="0"/>
              </a:rPr>
              <a:t>v</a:t>
            </a:r>
            <a:r>
              <a:rPr lang="en-US" dirty="0">
                <a:cs typeface="Tahoma" pitchFamily="34" charset="0"/>
              </a:rPr>
              <a:t> </a:t>
            </a:r>
            <a:r>
              <a:rPr lang="ru-RU" dirty="0"/>
              <a:t>∙</a:t>
            </a:r>
            <a:r>
              <a:rPr lang="en-US" dirty="0"/>
              <a:t> </a:t>
            </a:r>
            <a:r>
              <a:rPr lang="en-US" b="1" dirty="0"/>
              <a:t>v</a:t>
            </a:r>
            <a:r>
              <a:rPr lang="en-US" dirty="0"/>
              <a:t> +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dirty="0"/>
              <a:t>┴ </a:t>
            </a:r>
            <a:r>
              <a:rPr lang="ru-RU" dirty="0"/>
              <a:t>∙</a:t>
            </a:r>
            <a:r>
              <a:rPr lang="en-US" dirty="0"/>
              <a:t> </a:t>
            </a:r>
            <a:r>
              <a:rPr lang="en-US" b="1" dirty="0"/>
              <a:t>v</a:t>
            </a:r>
            <a:endParaRPr lang="ru-RU" b="1" dirty="0"/>
          </a:p>
        </p:txBody>
      </p:sp>
      <p:sp>
        <p:nvSpPr>
          <p:cNvPr id="72725" name="Line 21"/>
          <p:cNvSpPr>
            <a:spLocks noChangeAspect="1" noChangeShapeType="1"/>
          </p:cNvSpPr>
          <p:nvPr/>
        </p:nvSpPr>
        <p:spPr bwMode="auto">
          <a:xfrm flipV="1">
            <a:off x="2782889" y="4365626"/>
            <a:ext cx="2573337" cy="690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5232400" y="3141663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="1"/>
              <a:t>v</a:t>
            </a:r>
            <a:r>
              <a:rPr lang="en-US">
                <a:latin typeface="Arial" charset="0"/>
              </a:rPr>
              <a:t>┴</a:t>
            </a:r>
          </a:p>
        </p:txBody>
      </p:sp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5016500" y="4508501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 b="1"/>
              <a:t>v</a:t>
            </a:r>
            <a:endParaRPr lang="en-US">
              <a:latin typeface="Arial" charset="0"/>
            </a:endParaRPr>
          </a:p>
        </p:txBody>
      </p:sp>
      <p:sp>
        <p:nvSpPr>
          <p:cNvPr id="72728" name="Text Box 24"/>
          <p:cNvSpPr txBox="1">
            <a:spLocks noChangeArrowheads="1"/>
          </p:cNvSpPr>
          <p:nvPr/>
        </p:nvSpPr>
        <p:spPr bwMode="auto">
          <a:xfrm>
            <a:off x="6888163" y="5614474"/>
            <a:ext cx="12682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v</a:t>
            </a:r>
            <a:r>
              <a:rPr lang="en-US" dirty="0"/>
              <a:t>┴ </a:t>
            </a:r>
            <a:r>
              <a:rPr lang="ru-RU" dirty="0"/>
              <a:t>∙</a:t>
            </a:r>
            <a:r>
              <a:rPr lang="en-US" dirty="0"/>
              <a:t> </a:t>
            </a:r>
            <a:r>
              <a:rPr lang="en-US" b="1" dirty="0"/>
              <a:t>v</a:t>
            </a:r>
            <a:r>
              <a:rPr lang="en-US" dirty="0"/>
              <a:t> =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31" name="Object 27"/>
              <p:cNvSpPr txBox="1"/>
              <p:nvPr/>
            </p:nvSpPr>
            <p:spPr bwMode="auto">
              <a:xfrm>
                <a:off x="4065058" y="5524501"/>
                <a:ext cx="1794933" cy="1063625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sz="3200" dirty="0">
                                  <a:latin typeface="Arial" charset="0"/>
                                </a:rPr>
                                <m:t>┴</m:t>
                              </m:r>
                            </m:sup>
                          </m:sSup>
                        </m:num>
                        <m:den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2731" name="Object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5058" y="5524501"/>
                <a:ext cx="1794933" cy="1063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5B193C3-C89F-4DD9-8E01-E615A446F1F0}"/>
              </a:ext>
            </a:extLst>
          </p:cNvPr>
          <p:cNvSpPr txBox="1"/>
          <p:nvPr/>
        </p:nvSpPr>
        <p:spPr>
          <a:xfrm>
            <a:off x="9051660" y="6119138"/>
            <a:ext cx="3093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 видите тут линейные комбинации</a:t>
            </a:r>
            <a:r>
              <a:rPr lang="en-US" dirty="0"/>
              <a:t>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2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2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2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9" grpId="0" build="p"/>
      <p:bldP spid="72717" grpId="0" animBg="1"/>
      <p:bldP spid="72721" grpId="0"/>
      <p:bldP spid="72723" grpId="0" animBg="1"/>
      <p:bldP spid="72725" grpId="0" animBg="1"/>
      <p:bldP spid="72726" grpId="0"/>
      <p:bldP spid="72727" grpId="0"/>
      <p:bldP spid="72728" grpId="0"/>
      <p:bldP spid="72731" grpId="0"/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Отражение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Свойства отражения</a:t>
            </a:r>
          </a:p>
          <a:p>
            <a:pPr lvl="1" eaLnBrk="1" hangingPunct="1"/>
            <a:r>
              <a:rPr lang="ru-RU"/>
              <a:t>Угол падения равен углу отражения</a:t>
            </a:r>
          </a:p>
          <a:p>
            <a:pPr lvl="1" eaLnBrk="1" hangingPunct="1"/>
            <a:r>
              <a:rPr lang="ru-RU"/>
              <a:t>Отраженный луч лежит в той же плоскости, что падающий луч и перпендикуляр к поверхности, восстановленный в точке падения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78466A72-2A07-48C7-90E1-57DBF9A33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425" y="4077073"/>
            <a:ext cx="4071577" cy="241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Отражение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805" name="Object 29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5160964" y="1789907"/>
                <a:ext cx="2879725" cy="935037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5805" name="Object 2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5160964" y="1789907"/>
                <a:ext cx="2879725" cy="9350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2640014" y="5876925"/>
            <a:ext cx="691197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3216276" y="3284539"/>
            <a:ext cx="2879725" cy="2592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 rot="-5400000">
            <a:off x="6240463" y="3213100"/>
            <a:ext cx="2519362" cy="280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 flipV="1">
            <a:off x="6096000" y="2924175"/>
            <a:ext cx="0" cy="295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3556001" y="3086101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8040689" y="2924176"/>
            <a:ext cx="282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r</a:t>
            </a:r>
            <a:endParaRPr lang="ru-RU" b="1"/>
          </a:p>
        </p:txBody>
      </p:sp>
      <p:sp>
        <p:nvSpPr>
          <p:cNvPr id="75787" name="Arc 11"/>
          <p:cNvSpPr>
            <a:spLocks/>
          </p:cNvSpPr>
          <p:nvPr/>
        </p:nvSpPr>
        <p:spPr bwMode="auto">
          <a:xfrm>
            <a:off x="6096001" y="5013325"/>
            <a:ext cx="627063" cy="863600"/>
          </a:xfrm>
          <a:custGeom>
            <a:avLst/>
            <a:gdLst>
              <a:gd name="T0" fmla="*/ 0 w 15661"/>
              <a:gd name="T1" fmla="*/ 0 h 21600"/>
              <a:gd name="T2" fmla="*/ 1005297093 w 15661"/>
              <a:gd name="T3" fmla="*/ 429737600 h 21600"/>
              <a:gd name="T4" fmla="*/ 0 w 15661"/>
              <a:gd name="T5" fmla="*/ 1380480733 h 21600"/>
              <a:gd name="T6" fmla="*/ 0 60000 65536"/>
              <a:gd name="T7" fmla="*/ 0 60000 65536"/>
              <a:gd name="T8" fmla="*/ 0 60000 65536"/>
              <a:gd name="T9" fmla="*/ 0 w 15661"/>
              <a:gd name="T10" fmla="*/ 0 h 21600"/>
              <a:gd name="T11" fmla="*/ 15661 w 1566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661" h="21600" fill="none" extrusionOk="0">
                <a:moveTo>
                  <a:pt x="-1" y="0"/>
                </a:moveTo>
                <a:cubicBezTo>
                  <a:pt x="5921" y="0"/>
                  <a:pt x="11582" y="2430"/>
                  <a:pt x="15660" y="6724"/>
                </a:cubicBezTo>
              </a:path>
              <a:path w="15661" h="21600" stroke="0" extrusionOk="0">
                <a:moveTo>
                  <a:pt x="-1" y="0"/>
                </a:moveTo>
                <a:cubicBezTo>
                  <a:pt x="5921" y="0"/>
                  <a:pt x="11582" y="2430"/>
                  <a:pt x="15660" y="6724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8" name="Arc 12"/>
          <p:cNvSpPr>
            <a:spLocks/>
          </p:cNvSpPr>
          <p:nvPr/>
        </p:nvSpPr>
        <p:spPr bwMode="auto">
          <a:xfrm rot="10800000">
            <a:off x="5557839" y="5157789"/>
            <a:ext cx="541337" cy="719137"/>
          </a:xfrm>
          <a:custGeom>
            <a:avLst/>
            <a:gdLst>
              <a:gd name="T0" fmla="*/ 599056760 w 16273"/>
              <a:gd name="T1" fmla="*/ 524257242 h 21599"/>
              <a:gd name="T2" fmla="*/ 8172416 w 16273"/>
              <a:gd name="T3" fmla="*/ 797200250 h 21599"/>
              <a:gd name="T4" fmla="*/ 0 w 16273"/>
              <a:gd name="T5" fmla="*/ 0 h 21599"/>
              <a:gd name="T6" fmla="*/ 0 60000 65536"/>
              <a:gd name="T7" fmla="*/ 0 60000 65536"/>
              <a:gd name="T8" fmla="*/ 0 60000 65536"/>
              <a:gd name="T9" fmla="*/ 0 w 16273"/>
              <a:gd name="T10" fmla="*/ 0 h 21599"/>
              <a:gd name="T11" fmla="*/ 16273 w 16273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273" h="21599" fill="none" extrusionOk="0">
                <a:moveTo>
                  <a:pt x="16272" y="14203"/>
                </a:moveTo>
                <a:cubicBezTo>
                  <a:pt x="12221" y="18845"/>
                  <a:pt x="6382" y="21535"/>
                  <a:pt x="221" y="21598"/>
                </a:cubicBezTo>
              </a:path>
              <a:path w="16273" h="21599" stroke="0" extrusionOk="0">
                <a:moveTo>
                  <a:pt x="16272" y="14203"/>
                </a:moveTo>
                <a:cubicBezTo>
                  <a:pt x="12221" y="18845"/>
                  <a:pt x="6382" y="21535"/>
                  <a:pt x="221" y="21598"/>
                </a:cubicBez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6219825" y="2797176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</a:t>
            </a:r>
            <a:endParaRPr lang="ru-RU" b="1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1847850" y="5876925"/>
            <a:ext cx="84963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2259013" y="5318126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>
            <a:off x="3216275" y="3284539"/>
            <a:ext cx="0" cy="2592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 rot="-5400000">
            <a:off x="4620419" y="4833144"/>
            <a:ext cx="0" cy="280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 rot="10800000">
            <a:off x="8904288" y="3357563"/>
            <a:ext cx="0" cy="2519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7" name="Line 21"/>
          <p:cNvSpPr>
            <a:spLocks noChangeShapeType="1"/>
          </p:cNvSpPr>
          <p:nvPr/>
        </p:nvSpPr>
        <p:spPr bwMode="auto">
          <a:xfrm rot="-5400000">
            <a:off x="7571582" y="4833145"/>
            <a:ext cx="0" cy="2808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801" name="Text Box 25"/>
          <p:cNvSpPr txBox="1">
            <a:spLocks noChangeArrowheads="1"/>
          </p:cNvSpPr>
          <p:nvPr/>
        </p:nvSpPr>
        <p:spPr bwMode="auto">
          <a:xfrm>
            <a:off x="2711450" y="4292601"/>
            <a:ext cx="401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m</a:t>
            </a:r>
            <a:endParaRPr lang="ru-RU" b="1"/>
          </a:p>
        </p:txBody>
      </p:sp>
      <p:sp>
        <p:nvSpPr>
          <p:cNvPr id="75802" name="Text Box 26"/>
          <p:cNvSpPr txBox="1">
            <a:spLocks noChangeArrowheads="1"/>
          </p:cNvSpPr>
          <p:nvPr/>
        </p:nvSpPr>
        <p:spPr bwMode="auto">
          <a:xfrm>
            <a:off x="7104064" y="62372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endParaRPr lang="ru-RU" b="1"/>
          </a:p>
        </p:txBody>
      </p:sp>
      <p:sp>
        <p:nvSpPr>
          <p:cNvPr id="75803" name="Text Box 27"/>
          <p:cNvSpPr txBox="1">
            <a:spLocks noChangeArrowheads="1"/>
          </p:cNvSpPr>
          <p:nvPr/>
        </p:nvSpPr>
        <p:spPr bwMode="auto">
          <a:xfrm>
            <a:off x="4440239" y="62372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endParaRPr lang="ru-RU" b="1"/>
          </a:p>
        </p:txBody>
      </p:sp>
      <p:sp>
        <p:nvSpPr>
          <p:cNvPr id="75804" name="Text Box 28"/>
          <p:cNvSpPr txBox="1">
            <a:spLocks noChangeArrowheads="1"/>
          </p:cNvSpPr>
          <p:nvPr/>
        </p:nvSpPr>
        <p:spPr bwMode="auto">
          <a:xfrm>
            <a:off x="8975726" y="4149726"/>
            <a:ext cx="500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-m</a:t>
            </a:r>
            <a:endParaRPr lang="ru-RU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807" name="Object 31"/>
              <p:cNvSpPr txBox="1"/>
              <p:nvPr/>
            </p:nvSpPr>
            <p:spPr bwMode="auto">
              <a:xfrm>
                <a:off x="8328026" y="1916114"/>
                <a:ext cx="2119313" cy="441325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−2(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5807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28026" y="1916114"/>
                <a:ext cx="2119313" cy="441325"/>
              </a:xfrm>
              <a:prstGeom prst="rect">
                <a:avLst/>
              </a:prstGeom>
              <a:blipFill>
                <a:blip r:embed="rId3"/>
                <a:stretch>
                  <a:fillRect t="-5479" r="-12644" b="-4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808" name="Text Box 32"/>
          <p:cNvSpPr txBox="1">
            <a:spLocks noChangeArrowheads="1"/>
          </p:cNvSpPr>
          <p:nvPr/>
        </p:nvSpPr>
        <p:spPr bwMode="auto">
          <a:xfrm>
            <a:off x="7248526" y="1"/>
            <a:ext cx="1171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r</a:t>
            </a:r>
            <a:r>
              <a:rPr lang="en-US" dirty="0"/>
              <a:t> = </a:t>
            </a:r>
            <a:r>
              <a:rPr lang="en-US" b="1" dirty="0"/>
              <a:t>e</a:t>
            </a:r>
            <a:r>
              <a:rPr lang="en-US" dirty="0"/>
              <a:t> - </a:t>
            </a:r>
            <a:r>
              <a:rPr lang="en-US" b="1" dirty="0"/>
              <a:t>m</a:t>
            </a:r>
            <a:endParaRPr lang="ru-RU" b="1" dirty="0"/>
          </a:p>
        </p:txBody>
      </p:sp>
      <p:sp>
        <p:nvSpPr>
          <p:cNvPr id="75809" name="Text Box 33"/>
          <p:cNvSpPr txBox="1">
            <a:spLocks noChangeArrowheads="1"/>
          </p:cNvSpPr>
          <p:nvPr/>
        </p:nvSpPr>
        <p:spPr bwMode="auto">
          <a:xfrm>
            <a:off x="8975726" y="1"/>
            <a:ext cx="1209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r>
              <a:rPr lang="en-US"/>
              <a:t> = </a:t>
            </a:r>
            <a:r>
              <a:rPr lang="en-US" b="1"/>
              <a:t>a</a:t>
            </a:r>
            <a:r>
              <a:rPr lang="en-US"/>
              <a:t> - </a:t>
            </a:r>
            <a:r>
              <a:rPr lang="en-US" b="1"/>
              <a:t>m</a:t>
            </a:r>
            <a:endParaRPr lang="ru-RU" b="1"/>
          </a:p>
        </p:txBody>
      </p:sp>
      <p:sp>
        <p:nvSpPr>
          <p:cNvPr id="75810" name="Text Box 34"/>
          <p:cNvSpPr txBox="1">
            <a:spLocks noChangeArrowheads="1"/>
          </p:cNvSpPr>
          <p:nvPr/>
        </p:nvSpPr>
        <p:spPr bwMode="auto">
          <a:xfrm>
            <a:off x="7248525" y="476251"/>
            <a:ext cx="1339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r</a:t>
            </a:r>
            <a:r>
              <a:rPr lang="en-US"/>
              <a:t> = </a:t>
            </a:r>
            <a:r>
              <a:rPr lang="en-US" b="1"/>
              <a:t>a</a:t>
            </a:r>
            <a:r>
              <a:rPr lang="en-US"/>
              <a:t> – 2</a:t>
            </a:r>
            <a:r>
              <a:rPr lang="en-US" b="1"/>
              <a:t>m</a:t>
            </a:r>
            <a:endParaRPr lang="ru-RU" b="1"/>
          </a:p>
        </p:txBody>
      </p:sp>
      <p:sp>
        <p:nvSpPr>
          <p:cNvPr id="75811" name="Text Box 35"/>
          <p:cNvSpPr txBox="1">
            <a:spLocks noChangeArrowheads="1"/>
          </p:cNvSpPr>
          <p:nvPr/>
        </p:nvSpPr>
        <p:spPr bwMode="auto">
          <a:xfrm>
            <a:off x="7248526" y="908051"/>
            <a:ext cx="24288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m – </a:t>
            </a:r>
            <a:r>
              <a:rPr lang="ru-RU"/>
              <a:t>проекция</a:t>
            </a:r>
            <a:r>
              <a:rPr lang="ru-RU" b="1"/>
              <a:t> </a:t>
            </a:r>
            <a:r>
              <a:rPr lang="en-US" b="1"/>
              <a:t>a </a:t>
            </a:r>
            <a:r>
              <a:rPr lang="ru-RU"/>
              <a:t>на</a:t>
            </a:r>
            <a:r>
              <a:rPr lang="ru-RU" b="1"/>
              <a:t> </a:t>
            </a:r>
            <a:r>
              <a:rPr lang="en-US" b="1"/>
              <a:t>n</a:t>
            </a:r>
            <a:endParaRPr lang="ru-RU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7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7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7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 animBg="1"/>
      <p:bldP spid="75783" grpId="0" animBg="1"/>
      <p:bldP spid="75784" grpId="0" animBg="1"/>
      <p:bldP spid="75785" grpId="0"/>
      <p:bldP spid="75786" grpId="0"/>
      <p:bldP spid="75787" grpId="0" animBg="1"/>
      <p:bldP spid="75788" grpId="0" animBg="1"/>
      <p:bldP spid="75789" grpId="0"/>
      <p:bldP spid="75792" grpId="0" animBg="1"/>
      <p:bldP spid="75793" grpId="0" animBg="1"/>
      <p:bldP spid="75795" grpId="0" animBg="1"/>
      <p:bldP spid="75797" grpId="0" animBg="1"/>
      <p:bldP spid="75801" grpId="0"/>
      <p:bldP spid="75802" grpId="0"/>
      <p:bldP spid="75803" grpId="0"/>
      <p:bldP spid="75804" grpId="0"/>
      <p:bldP spid="75808" grpId="0"/>
      <p:bldP spid="75809" grpId="0"/>
      <p:bldP spid="75810" grpId="0"/>
      <p:bldP spid="758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Векторное произведение двух векторов</a:t>
            </a:r>
          </a:p>
        </p:txBody>
      </p:sp>
      <p:sp>
        <p:nvSpPr>
          <p:cNvPr id="10242" name="Object 4"/>
          <p:cNvSpPr txBox="1">
            <a:spLocks noGrp="1"/>
          </p:cNvSpPr>
          <p:nvPr>
            <p:ph idx="1"/>
          </p:nvPr>
        </p:nvSpPr>
        <p:spPr bwMode="auto">
          <a:xfrm>
            <a:off x="911424" y="1935164"/>
            <a:ext cx="9299376" cy="1709861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/>
            <a:r>
              <a:rPr lang="ru-RU" sz="3200" b="1" dirty="0"/>
              <a:t>Векторное произведение</a:t>
            </a:r>
            <a:r>
              <a:rPr lang="en-US" sz="3200" dirty="0"/>
              <a:t> (cross product, vector product)</a:t>
            </a:r>
            <a:r>
              <a:rPr lang="ru-RU" sz="3200" dirty="0"/>
              <a:t> двух </a:t>
            </a:r>
            <a:r>
              <a:rPr lang="ru-RU" sz="3200" b="1" dirty="0"/>
              <a:t>трехмерных</a:t>
            </a:r>
            <a:r>
              <a:rPr lang="ru-RU" sz="3200" dirty="0"/>
              <a:t> векторов: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8874B1-61EE-7ACD-0BD2-C360D347FF7B}"/>
                  </a:ext>
                </a:extLst>
              </p:cNvPr>
              <p:cNvSpPr txBox="1"/>
              <p:nvPr/>
            </p:nvSpPr>
            <p:spPr>
              <a:xfrm>
                <a:off x="1981200" y="3861049"/>
                <a:ext cx="4583288" cy="1657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8874B1-61EE-7ACD-0BD2-C360D347F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861049"/>
                <a:ext cx="4583288" cy="1657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1F5F57-3874-99BF-3D62-559C52A4F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0096" y="3732337"/>
            <a:ext cx="2838970" cy="2280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CF8A9-B2D3-EE0A-51DB-1F52F7222466}"/>
              </a:ext>
            </a:extLst>
          </p:cNvPr>
          <p:cNvSpPr txBox="1"/>
          <p:nvPr/>
        </p:nvSpPr>
        <p:spPr>
          <a:xfrm flipH="1">
            <a:off x="6960096" y="6153150"/>
            <a:ext cx="283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hlinkClick r:id="rId5"/>
              </a:rPr>
              <a:t>Правило </a:t>
            </a:r>
            <a:r>
              <a:rPr lang="ru-RU" dirty="0" err="1">
                <a:hlinkClick r:id="rId5"/>
              </a:rPr>
              <a:t>Саррюса</a:t>
            </a:r>
            <a:endParaRPr lang="ru-RU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Свойства векторного произведения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/>
              <a:t>i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</a:t>
            </a:r>
            <a:r>
              <a:rPr lang="en-US" b="1">
                <a:sym typeface="Symbol" pitchFamily="18" charset="2"/>
              </a:rPr>
              <a:t> j</a:t>
            </a:r>
            <a:r>
              <a:rPr lang="en-US">
                <a:sym typeface="Symbol" pitchFamily="18" charset="2"/>
              </a:rPr>
              <a:t> = </a:t>
            </a:r>
            <a:r>
              <a:rPr lang="en-US" b="1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;	</a:t>
            </a:r>
            <a:r>
              <a:rPr lang="en-US" b="1">
                <a:sym typeface="Symbol" pitchFamily="18" charset="2"/>
              </a:rPr>
              <a:t>j</a:t>
            </a:r>
            <a:r>
              <a:rPr lang="en-US">
                <a:sym typeface="Symbol" pitchFamily="18" charset="2"/>
              </a:rPr>
              <a:t> </a:t>
            </a:r>
            <a:r>
              <a:rPr lang="en-US" b="1">
                <a:sym typeface="Symbol" pitchFamily="18" charset="2"/>
              </a:rPr>
              <a:t> k</a:t>
            </a:r>
            <a:r>
              <a:rPr lang="en-US">
                <a:sym typeface="Symbol" pitchFamily="18" charset="2"/>
              </a:rPr>
              <a:t> = </a:t>
            </a:r>
            <a:r>
              <a:rPr lang="en-US" b="1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;		</a:t>
            </a:r>
            <a:r>
              <a:rPr lang="en-US" b="1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</a:t>
            </a:r>
            <a:r>
              <a:rPr lang="en-US" b="1">
                <a:sym typeface="Symbol" pitchFamily="18" charset="2"/>
              </a:rPr>
              <a:t> i</a:t>
            </a:r>
            <a:r>
              <a:rPr lang="en-US">
                <a:sym typeface="Symbol" pitchFamily="18" charset="2"/>
              </a:rPr>
              <a:t> = </a:t>
            </a:r>
            <a:r>
              <a:rPr lang="en-US" b="1">
                <a:sym typeface="Symbol" pitchFamily="18" charset="2"/>
              </a:rPr>
              <a:t>j</a:t>
            </a:r>
          </a:p>
          <a:p>
            <a:pPr eaLnBrk="1" hangingPunct="1"/>
            <a:r>
              <a:rPr lang="ru-RU">
                <a:sym typeface="Symbol" pitchFamily="18" charset="2"/>
              </a:rPr>
              <a:t>Антисимметрия</a:t>
            </a:r>
            <a:endParaRPr lang="en-US">
              <a:sym typeface="Symbol" pitchFamily="18" charset="2"/>
            </a:endParaRPr>
          </a:p>
          <a:p>
            <a:pPr lvl="1" eaLnBrk="1" hangingPunct="1"/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</a:t>
            </a:r>
            <a:r>
              <a:rPr lang="en-US" b="1">
                <a:sym typeface="Symbol" pitchFamily="18" charset="2"/>
              </a:rPr>
              <a:t> b</a:t>
            </a:r>
            <a:r>
              <a:rPr lang="en-US">
                <a:sym typeface="Symbol" pitchFamily="18" charset="2"/>
              </a:rPr>
              <a:t> = -</a:t>
            </a:r>
            <a:r>
              <a:rPr lang="en-US" b="1">
                <a:sym typeface="Symbol" pitchFamily="18" charset="2"/>
              </a:rPr>
              <a:t>b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a</a:t>
            </a:r>
          </a:p>
          <a:p>
            <a:pPr eaLnBrk="1" hangingPunct="1"/>
            <a:r>
              <a:rPr lang="ru-RU">
                <a:sym typeface="Symbol" pitchFamily="18" charset="2"/>
              </a:rPr>
              <a:t>Линейность</a:t>
            </a:r>
          </a:p>
          <a:p>
            <a:pPr lvl="1" eaLnBrk="1" hangingPunct="1"/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(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+ </a:t>
            </a:r>
            <a:r>
              <a:rPr lang="en-US" b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) =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+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</a:t>
            </a:r>
            <a:r>
              <a:rPr lang="en-US" b="1">
                <a:sym typeface="Symbol" pitchFamily="18" charset="2"/>
              </a:rPr>
              <a:t>c</a:t>
            </a:r>
          </a:p>
          <a:p>
            <a:pPr eaLnBrk="1" hangingPunct="1"/>
            <a:r>
              <a:rPr lang="ru-RU">
                <a:sym typeface="Symbol" pitchFamily="18" charset="2"/>
              </a:rPr>
              <a:t>Однородность</a:t>
            </a:r>
          </a:p>
          <a:p>
            <a:pPr lvl="1" eaLnBrk="1" hangingPunct="1"/>
            <a:r>
              <a:rPr lang="en-US">
                <a:sym typeface="Symbol" pitchFamily="18" charset="2"/>
              </a:rPr>
              <a:t>(s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) 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= s (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Геометрический смысл векторного произведения</a:t>
            </a:r>
          </a:p>
        </p:txBody>
      </p:sp>
      <p:sp>
        <p:nvSpPr>
          <p:cNvPr id="82947" name="Freeform 6"/>
          <p:cNvSpPr>
            <a:spLocks/>
          </p:cNvSpPr>
          <p:nvPr/>
        </p:nvSpPr>
        <p:spPr bwMode="auto">
          <a:xfrm>
            <a:off x="3119438" y="3125788"/>
            <a:ext cx="6608762" cy="3657600"/>
          </a:xfrm>
          <a:custGeom>
            <a:avLst/>
            <a:gdLst>
              <a:gd name="T0" fmla="*/ 2147483647 w 4163"/>
              <a:gd name="T1" fmla="*/ 2147483647 h 2304"/>
              <a:gd name="T2" fmla="*/ 0 w 4163"/>
              <a:gd name="T3" fmla="*/ 1847273748 h 2304"/>
              <a:gd name="T4" fmla="*/ 2147483647 w 4163"/>
              <a:gd name="T5" fmla="*/ 0 h 2304"/>
              <a:gd name="T6" fmla="*/ 2147483647 w 4163"/>
              <a:gd name="T7" fmla="*/ 2147483647 h 2304"/>
              <a:gd name="T8" fmla="*/ 2147483647 w 4163"/>
              <a:gd name="T9" fmla="*/ 2147483647 h 2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3"/>
              <a:gd name="T16" fmla="*/ 0 h 2304"/>
              <a:gd name="T17" fmla="*/ 4163 w 4163"/>
              <a:gd name="T18" fmla="*/ 2304 h 23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3" h="2304">
                <a:moveTo>
                  <a:pt x="1844" y="2304"/>
                </a:moveTo>
                <a:lnTo>
                  <a:pt x="0" y="733"/>
                </a:lnTo>
                <a:lnTo>
                  <a:pt x="2692" y="0"/>
                </a:lnTo>
                <a:lnTo>
                  <a:pt x="4163" y="1039"/>
                </a:lnTo>
                <a:lnTo>
                  <a:pt x="1844" y="2304"/>
                </a:lnTo>
                <a:close/>
              </a:path>
            </a:pathLst>
          </a:custGeom>
          <a:solidFill>
            <a:srgbClr val="C1C3B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48" name="Freeform 7"/>
          <p:cNvSpPr>
            <a:spLocks/>
          </p:cNvSpPr>
          <p:nvPr/>
        </p:nvSpPr>
        <p:spPr bwMode="auto">
          <a:xfrm>
            <a:off x="4849814" y="3575051"/>
            <a:ext cx="3806825" cy="1927225"/>
          </a:xfrm>
          <a:custGeom>
            <a:avLst/>
            <a:gdLst>
              <a:gd name="T0" fmla="*/ 2147483647 w 2398"/>
              <a:gd name="T1" fmla="*/ 2147483647 h 1214"/>
              <a:gd name="T2" fmla="*/ 0 w 2398"/>
              <a:gd name="T3" fmla="*/ 950098127 h 1214"/>
              <a:gd name="T4" fmla="*/ 2147483647 w 2398"/>
              <a:gd name="T5" fmla="*/ 0 h 1214"/>
              <a:gd name="T6" fmla="*/ 2147483647 w 2398"/>
              <a:gd name="T7" fmla="*/ 1635580352 h 1214"/>
              <a:gd name="T8" fmla="*/ 2147483647 w 2398"/>
              <a:gd name="T9" fmla="*/ 2147483647 h 12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98"/>
              <a:gd name="T16" fmla="*/ 0 h 1214"/>
              <a:gd name="T17" fmla="*/ 2398 w 2398"/>
              <a:gd name="T18" fmla="*/ 1214 h 12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98" h="1214">
                <a:moveTo>
                  <a:pt x="1057" y="1214"/>
                </a:moveTo>
                <a:lnTo>
                  <a:pt x="0" y="377"/>
                </a:lnTo>
                <a:lnTo>
                  <a:pt x="1539" y="0"/>
                </a:lnTo>
                <a:lnTo>
                  <a:pt x="2398" y="649"/>
                </a:lnTo>
                <a:lnTo>
                  <a:pt x="1057" y="1214"/>
                </a:lnTo>
                <a:close/>
              </a:path>
            </a:pathLst>
          </a:custGeom>
          <a:solidFill>
            <a:srgbClr val="98B1E4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49" name="Line 8"/>
          <p:cNvSpPr>
            <a:spLocks noChangeShapeType="1"/>
          </p:cNvSpPr>
          <p:nvPr/>
        </p:nvSpPr>
        <p:spPr bwMode="auto">
          <a:xfrm flipV="1">
            <a:off x="8634413" y="2109788"/>
            <a:ext cx="0" cy="2519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0" name="Line 9"/>
          <p:cNvSpPr>
            <a:spLocks noChangeShapeType="1"/>
          </p:cNvSpPr>
          <p:nvPr/>
        </p:nvSpPr>
        <p:spPr bwMode="auto">
          <a:xfrm flipH="1" flipV="1">
            <a:off x="7319964" y="3573463"/>
            <a:ext cx="1296987" cy="1008062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1" name="Line 10"/>
          <p:cNvSpPr>
            <a:spLocks noChangeShapeType="1"/>
          </p:cNvSpPr>
          <p:nvPr/>
        </p:nvSpPr>
        <p:spPr bwMode="auto">
          <a:xfrm flipH="1">
            <a:off x="6527800" y="4581525"/>
            <a:ext cx="2090738" cy="935038"/>
          </a:xfrm>
          <a:prstGeom prst="line">
            <a:avLst/>
          </a:prstGeom>
          <a:noFill/>
          <a:ln w="38100">
            <a:solidFill>
              <a:srgbClr val="E3855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2" name="Freeform 11"/>
          <p:cNvSpPr>
            <a:spLocks/>
          </p:cNvSpPr>
          <p:nvPr/>
        </p:nvSpPr>
        <p:spPr bwMode="auto">
          <a:xfrm>
            <a:off x="8256588" y="4221164"/>
            <a:ext cx="360362" cy="503237"/>
          </a:xfrm>
          <a:custGeom>
            <a:avLst/>
            <a:gdLst>
              <a:gd name="T0" fmla="*/ 0 w 227"/>
              <a:gd name="T1" fmla="*/ 798887835 h 317"/>
              <a:gd name="T2" fmla="*/ 0 w 227"/>
              <a:gd name="T3" fmla="*/ 229333208 h 317"/>
              <a:gd name="T4" fmla="*/ 572073926 w 227"/>
              <a:gd name="T5" fmla="*/ 0 h 317"/>
              <a:gd name="T6" fmla="*/ 0 60000 65536"/>
              <a:gd name="T7" fmla="*/ 0 60000 65536"/>
              <a:gd name="T8" fmla="*/ 0 60000 65536"/>
              <a:gd name="T9" fmla="*/ 0 w 227"/>
              <a:gd name="T10" fmla="*/ 0 h 317"/>
              <a:gd name="T11" fmla="*/ 227 w 227"/>
              <a:gd name="T12" fmla="*/ 317 h 3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317">
                <a:moveTo>
                  <a:pt x="0" y="317"/>
                </a:moveTo>
                <a:lnTo>
                  <a:pt x="0" y="91"/>
                </a:lnTo>
                <a:lnTo>
                  <a:pt x="22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3" name="Freeform 16"/>
          <p:cNvSpPr>
            <a:spLocks/>
          </p:cNvSpPr>
          <p:nvPr/>
        </p:nvSpPr>
        <p:spPr bwMode="auto">
          <a:xfrm>
            <a:off x="8183564" y="3860801"/>
            <a:ext cx="433387" cy="360363"/>
          </a:xfrm>
          <a:custGeom>
            <a:avLst/>
            <a:gdLst>
              <a:gd name="T0" fmla="*/ 0 w 273"/>
              <a:gd name="T1" fmla="*/ 572077101 h 227"/>
              <a:gd name="T2" fmla="*/ 0 w 273"/>
              <a:gd name="T3" fmla="*/ 0 h 227"/>
              <a:gd name="T4" fmla="*/ 688000960 w 273"/>
              <a:gd name="T5" fmla="*/ 458669149 h 227"/>
              <a:gd name="T6" fmla="*/ 0 60000 65536"/>
              <a:gd name="T7" fmla="*/ 0 60000 65536"/>
              <a:gd name="T8" fmla="*/ 0 60000 65536"/>
              <a:gd name="T9" fmla="*/ 0 w 273"/>
              <a:gd name="T10" fmla="*/ 0 h 227"/>
              <a:gd name="T11" fmla="*/ 273 w 273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227">
                <a:moveTo>
                  <a:pt x="0" y="227"/>
                </a:moveTo>
                <a:lnTo>
                  <a:pt x="0" y="0"/>
                </a:lnTo>
                <a:lnTo>
                  <a:pt x="273" y="182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4" name="Text Box 18"/>
          <p:cNvSpPr txBox="1">
            <a:spLocks noChangeArrowheads="1"/>
          </p:cNvSpPr>
          <p:nvPr/>
        </p:nvSpPr>
        <p:spPr bwMode="auto">
          <a:xfrm>
            <a:off x="2908300" y="2581276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Площадь = </a:t>
            </a:r>
            <a:r>
              <a:rPr lang="en-US"/>
              <a:t>|</a:t>
            </a:r>
            <a:r>
              <a:rPr lang="en-US" b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/>
              <a:t>|</a:t>
            </a:r>
          </a:p>
        </p:txBody>
      </p:sp>
      <p:sp>
        <p:nvSpPr>
          <p:cNvPr id="82955" name="Line 19"/>
          <p:cNvSpPr>
            <a:spLocks noChangeShapeType="1"/>
          </p:cNvSpPr>
          <p:nvPr/>
        </p:nvSpPr>
        <p:spPr bwMode="auto">
          <a:xfrm>
            <a:off x="3792538" y="2997201"/>
            <a:ext cx="2735262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6" name="Text Box 20"/>
          <p:cNvSpPr txBox="1">
            <a:spLocks noChangeArrowheads="1"/>
          </p:cNvSpPr>
          <p:nvPr/>
        </p:nvSpPr>
        <p:spPr bwMode="auto">
          <a:xfrm>
            <a:off x="7824789" y="35734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82957" name="Text Box 21"/>
          <p:cNvSpPr txBox="1">
            <a:spLocks noChangeArrowheads="1"/>
          </p:cNvSpPr>
          <p:nvPr/>
        </p:nvSpPr>
        <p:spPr bwMode="auto">
          <a:xfrm>
            <a:off x="7464426" y="508476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="1"/>
          </a:p>
        </p:txBody>
      </p:sp>
      <p:sp>
        <p:nvSpPr>
          <p:cNvPr id="82958" name="Text Box 22"/>
          <p:cNvSpPr txBox="1">
            <a:spLocks noChangeArrowheads="1"/>
          </p:cNvSpPr>
          <p:nvPr/>
        </p:nvSpPr>
        <p:spPr bwMode="auto">
          <a:xfrm>
            <a:off x="8688389" y="1989138"/>
            <a:ext cx="733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 </a:t>
            </a:r>
            <a:r>
              <a:rPr lang="en-US" b="1" dirty="0">
                <a:sym typeface="Symbol" pitchFamily="18" charset="2"/>
              </a:rPr>
              <a:t>b</a:t>
            </a:r>
            <a:endParaRPr lang="ru-RU" b="1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Компьютерная графика работает с объектами, заданными в трехмерном мире</a:t>
            </a:r>
          </a:p>
          <a:p>
            <a:pPr lvl="1" eaLnBrk="1" hangingPunct="1"/>
            <a:r>
              <a:rPr lang="ru-RU"/>
              <a:t>2</a:t>
            </a:r>
            <a:r>
              <a:rPr lang="en-US"/>
              <a:t>D – </a:t>
            </a:r>
            <a:r>
              <a:rPr lang="ru-RU"/>
              <a:t>всего лишь частный случай</a:t>
            </a:r>
          </a:p>
          <a:p>
            <a:pPr eaLnBrk="1" hangingPunct="1"/>
            <a:r>
              <a:rPr lang="ru-RU"/>
              <a:t>Все эти объекты имеют форму, положение и ориентацию в виртуальном пространстве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Нахождение нормали к плоскости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Любые 3 точки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P</a:t>
            </a:r>
            <a:r>
              <a:rPr lang="en-US" sz="2800" baseline="-25000" dirty="0"/>
              <a:t>2</a:t>
            </a:r>
            <a:r>
              <a:rPr lang="en-US" sz="2800" dirty="0"/>
              <a:t>, P</a:t>
            </a:r>
            <a:r>
              <a:rPr lang="en-US" sz="2800" baseline="-25000" dirty="0"/>
              <a:t>3</a:t>
            </a:r>
            <a:r>
              <a:rPr lang="en-US" sz="2800" dirty="0"/>
              <a:t>, </a:t>
            </a:r>
            <a:r>
              <a:rPr lang="ru-RU" sz="2800" dirty="0"/>
              <a:t>не лежащие на одной прямой, определяют единственную плоскость 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Нормаль к плоскости, проходящей через 3 заданные точки можно найти с помощью векторного произведения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Построим два вектора</a:t>
            </a:r>
            <a:r>
              <a:rPr lang="en-US" dirty="0"/>
              <a:t>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b="1" dirty="0"/>
              <a:t>a</a:t>
            </a:r>
            <a:r>
              <a:rPr lang="en-US" sz="2000" dirty="0"/>
              <a:t> = P</a:t>
            </a:r>
            <a:r>
              <a:rPr lang="en-US" baseline="-25000" dirty="0"/>
              <a:t>2</a:t>
            </a:r>
            <a:r>
              <a:rPr lang="en-US" sz="2000" dirty="0"/>
              <a:t> – P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b</a:t>
            </a:r>
            <a:r>
              <a:rPr lang="en-US" sz="2000" dirty="0"/>
              <a:t> = P</a:t>
            </a:r>
            <a:r>
              <a:rPr lang="en-US" baseline="-25000" dirty="0"/>
              <a:t>3</a:t>
            </a:r>
            <a:r>
              <a:rPr lang="en-US" sz="2000" dirty="0"/>
              <a:t> – P</a:t>
            </a:r>
            <a:r>
              <a:rPr lang="en-US" baseline="-25000" dirty="0"/>
              <a:t>1</a:t>
            </a:r>
            <a:endParaRPr lang="en-US" dirty="0"/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Их векторное произведение перпендикулярно данным векторам, а, следовательно оно нормально к любой прямой, лежащей в плоскости векторов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b</a:t>
            </a:r>
          </a:p>
          <a:p>
            <a:pPr lvl="1" eaLnBrk="1" hangingPunct="1">
              <a:lnSpc>
                <a:spcPct val="80000"/>
              </a:lnSpc>
            </a:pPr>
            <a:endParaRPr lang="ru-RU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64058-EC4B-0975-22DA-EC9913E8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9B9EA3-8C87-FDB1-2ECF-8591A35607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Найти нормаль к треугольнику</a:t>
                </a:r>
                <a:r>
                  <a:rPr lang="en-US" dirty="0"/>
                  <a:t> </a:t>
                </a:r>
                <a:r>
                  <a:rPr lang="ru-RU" dirty="0"/>
                  <a:t>с вершинами: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0, 0, 1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1, 0, 0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0, 1, 0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ru-RU" dirty="0"/>
                  <a:t>Решение: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𝐴𝐶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1∗1−0∗0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9B9EA3-8C87-FDB1-2ECF-8591A35607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89" t="-1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EFE0C210-85C4-B46E-F0BC-5E3B326AC323}"/>
              </a:ext>
            </a:extLst>
          </p:cNvPr>
          <p:cNvGrpSpPr/>
          <p:nvPr/>
        </p:nvGrpSpPr>
        <p:grpSpPr>
          <a:xfrm>
            <a:off x="8400256" y="4581128"/>
            <a:ext cx="2093966" cy="2166900"/>
            <a:chOff x="6943039" y="4691100"/>
            <a:chExt cx="2093966" cy="2166900"/>
          </a:xfrm>
        </p:grpSpPr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BB34AC0E-DBBC-0B66-AC12-F3E641B41F5D}"/>
                </a:ext>
              </a:extLst>
            </p:cNvPr>
            <p:cNvGrpSpPr/>
            <p:nvPr/>
          </p:nvGrpSpPr>
          <p:grpSpPr>
            <a:xfrm>
              <a:off x="7092280" y="4697190"/>
              <a:ext cx="1944725" cy="2160810"/>
              <a:chOff x="9144000" y="3500438"/>
              <a:chExt cx="2268760" cy="2520850"/>
            </a:xfrm>
          </p:grpSpPr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1672E1A9-B258-62BC-05D5-6BBAEA5884EB}"/>
                  </a:ext>
                </a:extLst>
              </p:cNvPr>
              <p:cNvCxnSpPr/>
              <p:nvPr/>
            </p:nvCxnSpPr>
            <p:spPr>
              <a:xfrm flipV="1">
                <a:off x="9972600" y="3500438"/>
                <a:ext cx="0" cy="15127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8BA85864-DE12-DB73-F08F-D22F5841DC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2600" y="5013176"/>
                <a:ext cx="14401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734CD9F6-EAAF-C6A2-C5A4-F6873DF95B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44000" y="5013176"/>
                <a:ext cx="828600" cy="1008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Полилиния: фигура 26">
                <a:extLst>
                  <a:ext uri="{FF2B5EF4-FFF2-40B4-BE49-F238E27FC236}">
                    <a16:creationId xmlns:a16="http://schemas.microsoft.com/office/drawing/2014/main" id="{04D9F1F4-DF46-90C6-DDA0-58BA30931A89}"/>
                  </a:ext>
                </a:extLst>
              </p:cNvPr>
              <p:cNvSpPr/>
              <p:nvPr/>
            </p:nvSpPr>
            <p:spPr>
              <a:xfrm>
                <a:off x="9712397" y="4430818"/>
                <a:ext cx="820137" cy="905158"/>
              </a:xfrm>
              <a:custGeom>
                <a:avLst/>
                <a:gdLst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18965 w 857101"/>
                  <a:gd name="connsiteY0" fmla="*/ 895668 h 914955"/>
                  <a:gd name="connsiteX1" fmla="*/ 854342 w 857101"/>
                  <a:gd name="connsiteY1" fmla="*/ 568290 h 914955"/>
                  <a:gd name="connsiteX2" fmla="*/ 278609 w 857101"/>
                  <a:gd name="connsiteY2" fmla="*/ 3845 h 914955"/>
                  <a:gd name="connsiteX3" fmla="*/ 18965 w 857101"/>
                  <a:gd name="connsiteY3" fmla="*/ 895668 h 914955"/>
                  <a:gd name="connsiteX0" fmla="*/ 18965 w 857101"/>
                  <a:gd name="connsiteY0" fmla="*/ 895668 h 914955"/>
                  <a:gd name="connsiteX1" fmla="*/ 854342 w 857101"/>
                  <a:gd name="connsiteY1" fmla="*/ 568290 h 914955"/>
                  <a:gd name="connsiteX2" fmla="*/ 278609 w 857101"/>
                  <a:gd name="connsiteY2" fmla="*/ 3845 h 914955"/>
                  <a:gd name="connsiteX3" fmla="*/ 18965 w 857101"/>
                  <a:gd name="connsiteY3" fmla="*/ 895668 h 914955"/>
                  <a:gd name="connsiteX0" fmla="*/ 18965 w 857101"/>
                  <a:gd name="connsiteY0" fmla="*/ 895668 h 911237"/>
                  <a:gd name="connsiteX1" fmla="*/ 854342 w 857101"/>
                  <a:gd name="connsiteY1" fmla="*/ 568290 h 911237"/>
                  <a:gd name="connsiteX2" fmla="*/ 278609 w 857101"/>
                  <a:gd name="connsiteY2" fmla="*/ 3845 h 911237"/>
                  <a:gd name="connsiteX3" fmla="*/ 18965 w 857101"/>
                  <a:gd name="connsiteY3" fmla="*/ 895668 h 911237"/>
                  <a:gd name="connsiteX0" fmla="*/ 18965 w 857101"/>
                  <a:gd name="connsiteY0" fmla="*/ 895668 h 895668"/>
                  <a:gd name="connsiteX1" fmla="*/ 854342 w 857101"/>
                  <a:gd name="connsiteY1" fmla="*/ 568290 h 895668"/>
                  <a:gd name="connsiteX2" fmla="*/ 278609 w 857101"/>
                  <a:gd name="connsiteY2" fmla="*/ 3845 h 895668"/>
                  <a:gd name="connsiteX3" fmla="*/ 18965 w 857101"/>
                  <a:gd name="connsiteY3" fmla="*/ 895668 h 895668"/>
                  <a:gd name="connsiteX0" fmla="*/ 0 w 838136"/>
                  <a:gd name="connsiteY0" fmla="*/ 895668 h 895668"/>
                  <a:gd name="connsiteX1" fmla="*/ 835377 w 838136"/>
                  <a:gd name="connsiteY1" fmla="*/ 568290 h 895668"/>
                  <a:gd name="connsiteX2" fmla="*/ 259644 w 838136"/>
                  <a:gd name="connsiteY2" fmla="*/ 3845 h 895668"/>
                  <a:gd name="connsiteX3" fmla="*/ 0 w 838136"/>
                  <a:gd name="connsiteY3" fmla="*/ 895668 h 895668"/>
                  <a:gd name="connsiteX0" fmla="*/ 0 w 838343"/>
                  <a:gd name="connsiteY0" fmla="*/ 891823 h 891823"/>
                  <a:gd name="connsiteX1" fmla="*/ 835377 w 838343"/>
                  <a:gd name="connsiteY1" fmla="*/ 564445 h 891823"/>
                  <a:gd name="connsiteX2" fmla="*/ 259644 w 838343"/>
                  <a:gd name="connsiteY2" fmla="*/ 0 h 891823"/>
                  <a:gd name="connsiteX3" fmla="*/ 0 w 838343"/>
                  <a:gd name="connsiteY3" fmla="*/ 891823 h 891823"/>
                  <a:gd name="connsiteX0" fmla="*/ 0 w 835377"/>
                  <a:gd name="connsiteY0" fmla="*/ 891823 h 891823"/>
                  <a:gd name="connsiteX1" fmla="*/ 835377 w 835377"/>
                  <a:gd name="connsiteY1" fmla="*/ 564445 h 891823"/>
                  <a:gd name="connsiteX2" fmla="*/ 259644 w 835377"/>
                  <a:gd name="connsiteY2" fmla="*/ 0 h 891823"/>
                  <a:gd name="connsiteX3" fmla="*/ 0 w 835377"/>
                  <a:gd name="connsiteY3" fmla="*/ 891823 h 89182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0137" h="905158">
                    <a:moveTo>
                      <a:pt x="0" y="905158"/>
                    </a:moveTo>
                    <a:cubicBezTo>
                      <a:pt x="301695" y="787777"/>
                      <a:pt x="677803" y="629262"/>
                      <a:pt x="820137" y="570160"/>
                    </a:cubicBezTo>
                    <a:cubicBezTo>
                      <a:pt x="669101" y="421523"/>
                      <a:pt x="427425" y="158750"/>
                      <a:pt x="257739" y="0"/>
                    </a:cubicBezTo>
                    <a:cubicBezTo>
                      <a:pt x="213783" y="127000"/>
                      <a:pt x="39300" y="765364"/>
                      <a:pt x="0" y="905158"/>
                    </a:cubicBezTo>
                    <a:close/>
                  </a:path>
                </a:pathLst>
              </a:custGeom>
              <a:solidFill>
                <a:srgbClr val="0F6FC6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FFB38A-B48D-3C4F-23B5-8963F4AC2D49}"/>
                </a:ext>
              </a:extLst>
            </p:cNvPr>
            <p:cNvSpPr txBox="1"/>
            <p:nvPr/>
          </p:nvSpPr>
          <p:spPr>
            <a:xfrm>
              <a:off x="8727966" y="5697962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E2304E-E53A-6571-08BB-F1B65EEE7844}"/>
                </a:ext>
              </a:extLst>
            </p:cNvPr>
            <p:cNvSpPr txBox="1"/>
            <p:nvPr/>
          </p:nvSpPr>
          <p:spPr>
            <a:xfrm>
              <a:off x="7807010" y="4691100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ru-RU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3B43D0-EC28-9C4A-5D31-C87B1D4F2713}"/>
                </a:ext>
              </a:extLst>
            </p:cNvPr>
            <p:cNvSpPr txBox="1"/>
            <p:nvPr/>
          </p:nvSpPr>
          <p:spPr>
            <a:xfrm>
              <a:off x="6943039" y="6406634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ru-RU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50E0ADF-F7A4-60F5-035E-C8EABC203E62}"/>
                </a:ext>
              </a:extLst>
            </p:cNvPr>
            <p:cNvSpPr txBox="1"/>
            <p:nvPr/>
          </p:nvSpPr>
          <p:spPr>
            <a:xfrm>
              <a:off x="7224381" y="5995117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1D96A5-E41E-92A1-17B9-AF4AA5A7FA35}"/>
                </a:ext>
              </a:extLst>
            </p:cNvPr>
            <p:cNvSpPr txBox="1"/>
            <p:nvPr/>
          </p:nvSpPr>
          <p:spPr>
            <a:xfrm>
              <a:off x="8123335" y="5624539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BD51F8A-D200-B6E9-B767-24D419270923}"/>
                </a:ext>
              </a:extLst>
            </p:cNvPr>
            <p:cNvSpPr txBox="1"/>
            <p:nvPr/>
          </p:nvSpPr>
          <p:spPr>
            <a:xfrm>
              <a:off x="7364475" y="5195477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06958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Отображение ключевых геометрических объектов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29540-B137-4862-89E5-334403E56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 </a:t>
            </a:r>
            <a:r>
              <a:rPr lang="en-US"/>
              <a:t>vs </a:t>
            </a:r>
            <a:r>
              <a:rPr lang="ru-RU"/>
              <a:t>Точка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862132" y="1484784"/>
            <a:ext cx="9567664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Вектор в пространстве задается при помощи упорядоченной тройки чисел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v</a:t>
            </a:r>
            <a:r>
              <a:rPr lang="en-US" dirty="0"/>
              <a:t> = (3, 1, -8)</a:t>
            </a:r>
            <a:r>
              <a:rPr lang="ru-RU" dirty="0"/>
              <a:t> 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Точка в пространстве тоже задается при помощи тройки чисел: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 = (3, 1, -8)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Однако, точки и векторы – это не одно и то же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Точка имеет местоположение в пространстве, но не имеет размера и направления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Вектор не имеет местоположения, но обладает размером и направлением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Системы координат и координатные фреймы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2017714"/>
            <a:ext cx="9495656" cy="4579937"/>
          </a:xfrm>
        </p:spPr>
        <p:txBody>
          <a:bodyPr/>
          <a:lstStyle/>
          <a:p>
            <a:pPr eaLnBrk="1" hangingPunct="1"/>
            <a:r>
              <a:rPr lang="ru-RU" dirty="0"/>
              <a:t>Система координат обычно задается в виде трех осей, исходящих из начала отсчета</a:t>
            </a:r>
          </a:p>
          <a:p>
            <a:pPr eaLnBrk="1" hangingPunct="1"/>
            <a:r>
              <a:rPr lang="ru-RU" dirty="0"/>
              <a:t>Однако, точка начала отсчета расположена где-нибудь в «мире»</a:t>
            </a:r>
          </a:p>
          <a:p>
            <a:pPr lvl="1" eaLnBrk="1" hangingPunct="1"/>
            <a:r>
              <a:rPr lang="ru-RU" dirty="0"/>
              <a:t>Направления осей лучше всего задавать векторами</a:t>
            </a:r>
          </a:p>
          <a:p>
            <a:pPr lvl="1" eaLnBrk="1" hangingPunct="1"/>
            <a:r>
              <a:rPr lang="ru-RU" dirty="0"/>
              <a:t>Местоположение начала координат должно быть явно задано точкой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Координатный фрейм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2017714"/>
            <a:ext cx="9567664" cy="4840287"/>
          </a:xfrm>
        </p:spPr>
        <p:txBody>
          <a:bodyPr/>
          <a:lstStyle/>
          <a:p>
            <a:pPr eaLnBrk="1" hangingPunct="1"/>
            <a:r>
              <a:rPr lang="ru-RU" b="1" dirty="0"/>
              <a:t>Координатный фрейм</a:t>
            </a:r>
            <a:r>
              <a:rPr lang="ru-RU" dirty="0"/>
              <a:t> состоит из заданной точки </a:t>
            </a:r>
            <a:r>
              <a:rPr lang="en-US" dirty="0"/>
              <a:t>O, </a:t>
            </a:r>
            <a:r>
              <a:rPr lang="ru-RU" dirty="0"/>
              <a:t>называемой </a:t>
            </a:r>
            <a:r>
              <a:rPr lang="ru-RU" b="1" dirty="0"/>
              <a:t>началом отсчета</a:t>
            </a:r>
            <a:r>
              <a:rPr lang="ru-RU" dirty="0"/>
              <a:t> и трех взаимно перпендикулярных единичных векторов </a:t>
            </a:r>
            <a:r>
              <a:rPr lang="en-US" dirty="0"/>
              <a:t>a, b </a:t>
            </a:r>
            <a:r>
              <a:rPr lang="ru-RU" dirty="0"/>
              <a:t>и </a:t>
            </a:r>
            <a:r>
              <a:rPr lang="en-US" dirty="0"/>
              <a:t>c</a:t>
            </a:r>
          </a:p>
          <a:p>
            <a:pPr lvl="1" eaLnBrk="1" hangingPunct="1"/>
            <a:r>
              <a:rPr lang="ru-RU" dirty="0"/>
              <a:t>Строго говоря, эти векторы должны быть линейно независимыми, однако взаимно перпендикулярные векторы координатных осей упрощают многие задачи компьютерной графики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Line 18"/>
          <p:cNvSpPr>
            <a:spLocks noChangeShapeType="1"/>
          </p:cNvSpPr>
          <p:nvPr/>
        </p:nvSpPr>
        <p:spPr bwMode="auto">
          <a:xfrm>
            <a:off x="3792538" y="2060575"/>
            <a:ext cx="65516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70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Координатный фрейм</a:t>
            </a:r>
          </a:p>
        </p:txBody>
      </p:sp>
      <p:sp>
        <p:nvSpPr>
          <p:cNvPr id="89092" name="Line 5"/>
          <p:cNvSpPr>
            <a:spLocks noChangeShapeType="1"/>
          </p:cNvSpPr>
          <p:nvPr/>
        </p:nvSpPr>
        <p:spPr bwMode="auto">
          <a:xfrm flipH="1" flipV="1">
            <a:off x="4800600" y="1989138"/>
            <a:ext cx="647700" cy="2519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9093" name="Line 6"/>
          <p:cNvSpPr>
            <a:spLocks noChangeShapeType="1"/>
          </p:cNvSpPr>
          <p:nvPr/>
        </p:nvSpPr>
        <p:spPr bwMode="auto">
          <a:xfrm flipH="1">
            <a:off x="3503614" y="4508500"/>
            <a:ext cx="1944687" cy="1512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9094" name="Line 7"/>
          <p:cNvSpPr>
            <a:spLocks noChangeShapeType="1"/>
          </p:cNvSpPr>
          <p:nvPr/>
        </p:nvSpPr>
        <p:spPr bwMode="auto">
          <a:xfrm>
            <a:off x="5448301" y="4508501"/>
            <a:ext cx="3311525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91144" name="Line 8"/>
          <p:cNvSpPr>
            <a:spLocks noChangeAspect="1" noChangeShapeType="1"/>
          </p:cNvSpPr>
          <p:nvPr/>
        </p:nvSpPr>
        <p:spPr bwMode="auto">
          <a:xfrm>
            <a:off x="4440238" y="5300664"/>
            <a:ext cx="1655762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1145" name="Line 9"/>
          <p:cNvSpPr>
            <a:spLocks noChangeAspect="1" noChangeShapeType="1"/>
          </p:cNvSpPr>
          <p:nvPr/>
        </p:nvSpPr>
        <p:spPr bwMode="auto">
          <a:xfrm flipH="1">
            <a:off x="6096000" y="4797426"/>
            <a:ext cx="1036638" cy="8048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1146" name="Line 10"/>
          <p:cNvSpPr>
            <a:spLocks noChangeAspect="1" noChangeShapeType="1"/>
          </p:cNvSpPr>
          <p:nvPr/>
        </p:nvSpPr>
        <p:spPr bwMode="auto">
          <a:xfrm flipH="1" flipV="1">
            <a:off x="5664200" y="3933826"/>
            <a:ext cx="420688" cy="16367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098" name="Text Box 11"/>
          <p:cNvSpPr txBox="1">
            <a:spLocks noChangeArrowheads="1"/>
          </p:cNvSpPr>
          <p:nvPr/>
        </p:nvSpPr>
        <p:spPr bwMode="auto">
          <a:xfrm>
            <a:off x="3411538" y="53927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/>
              <a:t>с</a:t>
            </a:r>
          </a:p>
        </p:txBody>
      </p:sp>
      <p:sp>
        <p:nvSpPr>
          <p:cNvPr id="89099" name="Text Box 12"/>
          <p:cNvSpPr txBox="1">
            <a:spLocks noChangeArrowheads="1"/>
          </p:cNvSpPr>
          <p:nvPr/>
        </p:nvSpPr>
        <p:spPr bwMode="auto">
          <a:xfrm>
            <a:off x="8472489" y="4578351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89100" name="Text Box 13"/>
          <p:cNvSpPr txBox="1">
            <a:spLocks noChangeArrowheads="1"/>
          </p:cNvSpPr>
          <p:nvPr/>
        </p:nvSpPr>
        <p:spPr bwMode="auto">
          <a:xfrm>
            <a:off x="5016501" y="191611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="1"/>
          </a:p>
        </p:txBody>
      </p:sp>
      <p:sp>
        <p:nvSpPr>
          <p:cNvPr id="91150" name="Oval 14"/>
          <p:cNvSpPr>
            <a:spLocks noChangeArrowheads="1"/>
          </p:cNvSpPr>
          <p:nvPr/>
        </p:nvSpPr>
        <p:spPr bwMode="auto">
          <a:xfrm>
            <a:off x="5591176" y="3860801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5788026" y="3733801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91152" name="Line 16"/>
          <p:cNvSpPr>
            <a:spLocks noChangeShapeType="1"/>
          </p:cNvSpPr>
          <p:nvPr/>
        </p:nvSpPr>
        <p:spPr bwMode="auto">
          <a:xfrm flipH="1" flipV="1">
            <a:off x="3648076" y="3284538"/>
            <a:ext cx="1368425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3916363" y="35179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89105" name="Line 19"/>
          <p:cNvSpPr>
            <a:spLocks noChangeShapeType="1"/>
          </p:cNvSpPr>
          <p:nvPr/>
        </p:nvSpPr>
        <p:spPr bwMode="auto">
          <a:xfrm>
            <a:off x="3792538" y="2060576"/>
            <a:ext cx="0" cy="28813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6" name="Line 20"/>
          <p:cNvSpPr>
            <a:spLocks noChangeShapeType="1"/>
          </p:cNvSpPr>
          <p:nvPr/>
        </p:nvSpPr>
        <p:spPr bwMode="auto">
          <a:xfrm>
            <a:off x="3792538" y="4941888"/>
            <a:ext cx="65516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7" name="Line 21"/>
          <p:cNvSpPr>
            <a:spLocks noChangeShapeType="1"/>
          </p:cNvSpPr>
          <p:nvPr/>
        </p:nvSpPr>
        <p:spPr bwMode="auto">
          <a:xfrm flipH="1">
            <a:off x="1524000" y="2060576"/>
            <a:ext cx="2268538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8" name="Line 22"/>
          <p:cNvSpPr>
            <a:spLocks noChangeShapeType="1"/>
          </p:cNvSpPr>
          <p:nvPr/>
        </p:nvSpPr>
        <p:spPr bwMode="auto">
          <a:xfrm flipH="1">
            <a:off x="1524000" y="4941889"/>
            <a:ext cx="2268538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9" name="Text Box 23"/>
          <p:cNvSpPr txBox="1">
            <a:spLocks noChangeArrowheads="1"/>
          </p:cNvSpPr>
          <p:nvPr/>
        </p:nvSpPr>
        <p:spPr bwMode="auto">
          <a:xfrm>
            <a:off x="5087939" y="4221163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</a:t>
            </a:r>
            <a:endParaRPr lang="ru-RU"/>
          </a:p>
        </p:txBody>
      </p:sp>
      <p:sp>
        <p:nvSpPr>
          <p:cNvPr id="91160" name="Text Box 24"/>
          <p:cNvSpPr txBox="1">
            <a:spLocks noChangeArrowheads="1"/>
          </p:cNvSpPr>
          <p:nvPr/>
        </p:nvSpPr>
        <p:spPr bwMode="auto">
          <a:xfrm>
            <a:off x="7227888" y="2220913"/>
            <a:ext cx="2227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/>
              <a:t> = v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v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v</a:t>
            </a:r>
            <a:r>
              <a:rPr lang="en-US" baseline="-25000"/>
              <a:t>3</a:t>
            </a:r>
            <a:r>
              <a:rPr lang="en-US" b="1"/>
              <a:t>c</a:t>
            </a:r>
            <a:endParaRPr lang="ru-RU" b="1"/>
          </a:p>
        </p:txBody>
      </p:sp>
      <p:sp>
        <p:nvSpPr>
          <p:cNvPr id="91161" name="Text Box 25"/>
          <p:cNvSpPr txBox="1">
            <a:spLocks noChangeArrowheads="1"/>
          </p:cNvSpPr>
          <p:nvPr/>
        </p:nvSpPr>
        <p:spPr bwMode="auto">
          <a:xfrm>
            <a:off x="7248526" y="3644901"/>
            <a:ext cx="274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 = </a:t>
            </a:r>
            <a:r>
              <a:rPr lang="ru-RU"/>
              <a:t>О +</a:t>
            </a:r>
            <a:r>
              <a:rPr lang="en-US"/>
              <a:t> p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p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p</a:t>
            </a:r>
            <a:r>
              <a:rPr lang="en-US" baseline="-25000"/>
              <a:t>3</a:t>
            </a:r>
            <a:r>
              <a:rPr lang="en-US" b="1"/>
              <a:t>c</a:t>
            </a:r>
            <a:endParaRPr lang="ru-RU" b="1"/>
          </a:p>
        </p:txBody>
      </p:sp>
      <p:sp>
        <p:nvSpPr>
          <p:cNvPr id="91162" name="Text Box 26"/>
          <p:cNvSpPr txBox="1">
            <a:spLocks noChangeArrowheads="1"/>
          </p:cNvSpPr>
          <p:nvPr/>
        </p:nvSpPr>
        <p:spPr bwMode="auto">
          <a:xfrm>
            <a:off x="7248526" y="2924176"/>
            <a:ext cx="268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 – O = p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p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p</a:t>
            </a:r>
            <a:r>
              <a:rPr lang="en-US" baseline="-25000"/>
              <a:t>3</a:t>
            </a:r>
            <a:r>
              <a:rPr lang="en-US" b="1"/>
              <a:t>c</a:t>
            </a:r>
            <a:endParaRPr lang="ru-RU"/>
          </a:p>
        </p:txBody>
      </p:sp>
      <p:sp>
        <p:nvSpPr>
          <p:cNvPr id="91164" name="Line 28"/>
          <p:cNvSpPr>
            <a:spLocks noChangeShapeType="1"/>
          </p:cNvSpPr>
          <p:nvPr/>
        </p:nvSpPr>
        <p:spPr bwMode="auto">
          <a:xfrm flipV="1">
            <a:off x="5448300" y="3933826"/>
            <a:ext cx="21590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1165" name="Rectangle 29"/>
          <p:cNvSpPr>
            <a:spLocks noChangeArrowheads="1"/>
          </p:cNvSpPr>
          <p:nvPr/>
        </p:nvSpPr>
        <p:spPr bwMode="auto">
          <a:xfrm>
            <a:off x="7248526" y="3644900"/>
            <a:ext cx="2735263" cy="4318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1166" name="Text Box 30"/>
          <p:cNvSpPr txBox="1">
            <a:spLocks noChangeArrowheads="1"/>
          </p:cNvSpPr>
          <p:nvPr/>
        </p:nvSpPr>
        <p:spPr bwMode="auto">
          <a:xfrm>
            <a:off x="6743700" y="5373689"/>
            <a:ext cx="362108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Точка </a:t>
            </a:r>
            <a:r>
              <a:rPr lang="en-US"/>
              <a:t>P </a:t>
            </a:r>
            <a:r>
              <a:rPr lang="ru-RU"/>
              <a:t>задается не просто тройкой чисел (</a:t>
            </a:r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, p</a:t>
            </a:r>
            <a:r>
              <a:rPr lang="en-US" baseline="-25000"/>
              <a:t>2</a:t>
            </a:r>
            <a:r>
              <a:rPr lang="en-US"/>
              <a:t>, p</a:t>
            </a:r>
            <a:r>
              <a:rPr lang="en-US" baseline="-25000"/>
              <a:t>3</a:t>
            </a:r>
            <a:r>
              <a:rPr lang="en-US"/>
              <a:t>), </a:t>
            </a:r>
            <a:r>
              <a:rPr lang="ru-RU"/>
              <a:t>а тройкой вместе с началом отсчета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9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4" grpId="0" animBg="1"/>
      <p:bldP spid="91145" grpId="0" animBg="1"/>
      <p:bldP spid="91146" grpId="0" animBg="1"/>
      <p:bldP spid="91150" grpId="0" animBg="1"/>
      <p:bldP spid="91151" grpId="0"/>
      <p:bldP spid="91152" grpId="0" animBg="1"/>
      <p:bldP spid="91153" grpId="0"/>
      <p:bldP spid="91160" grpId="0"/>
      <p:bldP spid="91161" grpId="0"/>
      <p:bldP spid="91162" grpId="0"/>
      <p:bldP spid="91164" grpId="0" animBg="1"/>
      <p:bldP spid="91165" grpId="0" animBg="1"/>
      <p:bldP spid="9116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Однородное представление точки и вектора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2017715"/>
            <a:ext cx="9495656" cy="371554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Полезно представлять точки и векторы с помощью </a:t>
            </a:r>
            <a:r>
              <a:rPr lang="ru-RU" b="1" i="1" dirty="0"/>
              <a:t>одного и того же</a:t>
            </a:r>
            <a:r>
              <a:rPr lang="ru-RU" dirty="0"/>
              <a:t> набора базовых объектов (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, </a:t>
            </a:r>
            <a:r>
              <a:rPr lang="en-US" b="1" dirty="0"/>
              <a:t>c</a:t>
            </a:r>
            <a:r>
              <a:rPr lang="en-US" dirty="0"/>
              <a:t>, O)</a:t>
            </a:r>
            <a:endParaRPr lang="ru-RU" dirty="0"/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Вектору </a:t>
            </a:r>
            <a:r>
              <a:rPr lang="en-US" b="1" dirty="0"/>
              <a:t>v</a:t>
            </a:r>
            <a:r>
              <a:rPr lang="en-US" dirty="0"/>
              <a:t> = v</a:t>
            </a:r>
            <a:r>
              <a:rPr lang="en-US" baseline="-25000" dirty="0"/>
              <a:t>1</a:t>
            </a:r>
            <a:r>
              <a:rPr lang="en-US" b="1" dirty="0"/>
              <a:t>a </a:t>
            </a:r>
            <a:r>
              <a:rPr lang="en-US" dirty="0"/>
              <a:t>+ v</a:t>
            </a:r>
            <a:r>
              <a:rPr lang="en-US" baseline="-25000" dirty="0"/>
              <a:t>2</a:t>
            </a:r>
            <a:r>
              <a:rPr lang="en-US" b="1" dirty="0"/>
              <a:t>b </a:t>
            </a:r>
            <a:r>
              <a:rPr lang="en-US" dirty="0"/>
              <a:t>+ v</a:t>
            </a:r>
            <a:r>
              <a:rPr lang="en-US" baseline="-25000" dirty="0"/>
              <a:t>3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/>
              <a:t>требуется четыре коэффициента (</a:t>
            </a:r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b="1" dirty="0"/>
              <a:t>, </a:t>
            </a:r>
            <a:r>
              <a:rPr lang="en-US" dirty="0"/>
              <a:t>v</a:t>
            </a:r>
            <a:r>
              <a:rPr lang="en-US" baseline="-25000" dirty="0"/>
              <a:t>2</a:t>
            </a:r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dirty="0"/>
              <a:t>v</a:t>
            </a:r>
            <a:r>
              <a:rPr lang="en-US" baseline="-25000" dirty="0"/>
              <a:t>3</a:t>
            </a:r>
            <a:r>
              <a:rPr lang="en-US" dirty="0"/>
              <a:t>, 0)</a:t>
            </a:r>
            <a:endParaRPr lang="ru-RU" b="1" dirty="0"/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Точке </a:t>
            </a:r>
            <a:r>
              <a:rPr lang="en-US" dirty="0"/>
              <a:t>P = p</a:t>
            </a:r>
            <a:r>
              <a:rPr lang="en-US" baseline="-25000" dirty="0"/>
              <a:t>1</a:t>
            </a:r>
            <a:r>
              <a:rPr lang="en-US" b="1" dirty="0"/>
              <a:t>a </a:t>
            </a:r>
            <a:r>
              <a:rPr lang="en-US" dirty="0"/>
              <a:t>+ p</a:t>
            </a:r>
            <a:r>
              <a:rPr lang="en-US" baseline="-25000" dirty="0"/>
              <a:t>2</a:t>
            </a:r>
            <a:r>
              <a:rPr lang="en-US" b="1" dirty="0"/>
              <a:t>b </a:t>
            </a:r>
            <a:r>
              <a:rPr lang="en-US" dirty="0"/>
              <a:t>+ p</a:t>
            </a:r>
            <a:r>
              <a:rPr lang="en-US" baseline="-25000" dirty="0"/>
              <a:t>3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/>
              <a:t>требуется четыре коэффициента (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b="1" dirty="0"/>
              <a:t>, </a:t>
            </a:r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, p</a:t>
            </a:r>
            <a:r>
              <a:rPr lang="en-US" baseline="-25000" dirty="0"/>
              <a:t>3</a:t>
            </a:r>
            <a:r>
              <a:rPr lang="en-US" dirty="0"/>
              <a:t>, 1)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Четвертый компонент показывает, входит ли в </a:t>
            </a:r>
            <a:r>
              <a:rPr lang="ru-RU" dirty="0" err="1"/>
              <a:t>в</a:t>
            </a:r>
            <a:r>
              <a:rPr lang="ru-RU" dirty="0"/>
              <a:t> состав объекта начало отсчета </a:t>
            </a:r>
            <a:r>
              <a:rPr lang="en-US" dirty="0"/>
              <a:t>O</a:t>
            </a:r>
            <a:endParaRPr lang="ru-RU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Представление точек и векторов при помощи умножения матриц</a:t>
            </a:r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927350" y="2227263"/>
          <a:ext cx="2519363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Формула" r:id="rId3" imgW="1155700" imgH="914400" progId="Equation.3">
                  <p:embed/>
                </p:oleObj>
              </mc:Choice>
              <mc:Fallback>
                <p:oleObj name="Формула" r:id="rId3" imgW="1155700" imgH="9144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2227263"/>
                        <a:ext cx="2519363" cy="199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6283326" y="2276475"/>
          <a:ext cx="2720975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Формула" r:id="rId5" imgW="1219200" imgH="914400" progId="Equation.3">
                  <p:embed/>
                </p:oleObj>
              </mc:Choice>
              <mc:Fallback>
                <p:oleObj name="Формула" r:id="rId5" imgW="1219200" imgH="914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326" y="2276475"/>
                        <a:ext cx="2720975" cy="203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2351089" y="4957763"/>
            <a:ext cx="81375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Эти уравнения являются примерами </a:t>
            </a:r>
            <a:r>
              <a:rPr lang="ru-RU" b="1" dirty="0"/>
              <a:t>однородного представления</a:t>
            </a:r>
            <a:r>
              <a:rPr lang="ru-RU" dirty="0"/>
              <a:t> векторов и точек</a:t>
            </a:r>
          </a:p>
          <a:p>
            <a:r>
              <a:rPr lang="ru-RU" dirty="0"/>
              <a:t>Однородное представление позволяет сохранять различие между точками и векторами и предоставляет компактную запись при работе с </a:t>
            </a:r>
            <a:r>
              <a:rPr lang="ru-RU" dirty="0" err="1"/>
              <a:t>афинными</a:t>
            </a:r>
            <a:r>
              <a:rPr lang="ru-RU" dirty="0"/>
              <a:t> преобразованиями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Линейные комбинации векторов в однородных координатах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72816"/>
            <a:ext cx="9829801" cy="525663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Разность двух точек</a:t>
            </a:r>
            <a:r>
              <a:rPr lang="en-US" sz="2400" dirty="0"/>
              <a:t> </a:t>
            </a:r>
            <a:r>
              <a:rPr lang="ru-RU" sz="2400" dirty="0"/>
              <a:t>- вектор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(</a:t>
            </a:r>
            <a:r>
              <a:rPr lang="en-US" sz="2000" dirty="0"/>
              <a:t>x,y,z,1) – (u,v,w,1) = (x-u,</a:t>
            </a:r>
            <a:r>
              <a:rPr lang="ru-RU" sz="2000" dirty="0"/>
              <a:t> </a:t>
            </a:r>
            <a:r>
              <a:rPr lang="en-US" sz="2000" dirty="0"/>
              <a:t>y-v, z-w, 0)</a:t>
            </a:r>
            <a:endParaRPr lang="ru-RU" sz="2000" dirty="0"/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Сумма точки и вектора – точка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(</a:t>
            </a:r>
            <a:r>
              <a:rPr lang="en-US" sz="2000" dirty="0"/>
              <a:t>x,y,z,1) + (d,e,f,0) = (</a:t>
            </a:r>
            <a:r>
              <a:rPr lang="en-US" sz="2000" dirty="0" err="1"/>
              <a:t>x+d</a:t>
            </a:r>
            <a:r>
              <a:rPr lang="en-US" sz="2000" dirty="0"/>
              <a:t>, </a:t>
            </a:r>
            <a:r>
              <a:rPr lang="en-US" sz="2000" dirty="0" err="1"/>
              <a:t>y+e</a:t>
            </a:r>
            <a:r>
              <a:rPr lang="en-US" sz="2000" dirty="0"/>
              <a:t>, </a:t>
            </a:r>
            <a:r>
              <a:rPr lang="en-US" sz="2000" dirty="0" err="1"/>
              <a:t>z+f</a:t>
            </a:r>
            <a:r>
              <a:rPr lang="en-US" sz="2000" dirty="0"/>
              <a:t>, 1)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Сумма двух векторов – вектор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(d,e,f,0)</a:t>
            </a:r>
            <a:r>
              <a:rPr lang="ru-RU" sz="2000" dirty="0"/>
              <a:t> + (</a:t>
            </a:r>
            <a:r>
              <a:rPr lang="en-US" sz="2000" dirty="0"/>
              <a:t>m,n,r,0) = (</a:t>
            </a:r>
            <a:r>
              <a:rPr lang="en-US" sz="2000" dirty="0" err="1"/>
              <a:t>d+m</a:t>
            </a:r>
            <a:r>
              <a:rPr lang="en-US" sz="2000" dirty="0"/>
              <a:t>, </a:t>
            </a:r>
            <a:r>
              <a:rPr lang="en-US" sz="2000" dirty="0" err="1"/>
              <a:t>e+n</a:t>
            </a:r>
            <a:r>
              <a:rPr lang="en-US" sz="2000" dirty="0"/>
              <a:t>, </a:t>
            </a:r>
            <a:r>
              <a:rPr lang="en-US" sz="2000" dirty="0" err="1"/>
              <a:t>f+r</a:t>
            </a:r>
            <a:r>
              <a:rPr lang="en-US" sz="2000" dirty="0"/>
              <a:t>, 0)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Имеет смысл масштабирование векторов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3(</a:t>
            </a:r>
            <a:r>
              <a:rPr lang="en-US" sz="2000" dirty="0"/>
              <a:t>d,e,f,0) = (3d, 3e, 3f, 0)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Имеет смысл создание любой линейной комбинации векторов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Для векторов </a:t>
            </a:r>
            <a:r>
              <a:rPr lang="en-US" sz="2000" b="1" dirty="0"/>
              <a:t>v</a:t>
            </a:r>
            <a:r>
              <a:rPr lang="en-US" sz="2000" dirty="0"/>
              <a:t>=(v</a:t>
            </a:r>
            <a:r>
              <a:rPr lang="en-US" sz="2000" baseline="-25000" dirty="0"/>
              <a:t>1</a:t>
            </a:r>
            <a:r>
              <a:rPr lang="en-US" sz="2000" dirty="0"/>
              <a:t>,v</a:t>
            </a:r>
            <a:r>
              <a:rPr lang="en-US" sz="2000" baseline="-25000" dirty="0"/>
              <a:t>2</a:t>
            </a:r>
            <a:r>
              <a:rPr lang="en-US" sz="2000" dirty="0"/>
              <a:t>,v</a:t>
            </a:r>
            <a:r>
              <a:rPr lang="en-US" sz="2000" baseline="-25000" dirty="0"/>
              <a:t>3</a:t>
            </a:r>
            <a:r>
              <a:rPr lang="en-US" sz="2000" dirty="0"/>
              <a:t>,0) </a:t>
            </a:r>
            <a:r>
              <a:rPr lang="ru-RU" sz="2000" dirty="0"/>
              <a:t>и </a:t>
            </a:r>
            <a:r>
              <a:rPr lang="en-US" sz="2000" b="1" dirty="0"/>
              <a:t>w</a:t>
            </a:r>
            <a:r>
              <a:rPr lang="en-US" sz="2000" dirty="0"/>
              <a:t>=(w</a:t>
            </a:r>
            <a:r>
              <a:rPr lang="en-US" sz="2000" baseline="-25000" dirty="0"/>
              <a:t>1</a:t>
            </a:r>
            <a:r>
              <a:rPr lang="en-US" sz="2000" dirty="0"/>
              <a:t>,w</a:t>
            </a:r>
            <a:r>
              <a:rPr lang="en-US" sz="2000" baseline="-25000" dirty="0"/>
              <a:t>2</a:t>
            </a:r>
            <a:r>
              <a:rPr lang="en-US" sz="2000" dirty="0"/>
              <a:t>,w</a:t>
            </a:r>
            <a:r>
              <a:rPr lang="en-US" sz="2000" baseline="-25000" dirty="0"/>
              <a:t>3</a:t>
            </a:r>
            <a:r>
              <a:rPr lang="en-US" sz="2000" dirty="0"/>
              <a:t>,0) </a:t>
            </a:r>
            <a:r>
              <a:rPr lang="ru-RU" sz="2000" dirty="0"/>
              <a:t>и произвольных скаляров </a:t>
            </a:r>
            <a:r>
              <a:rPr lang="en-US" sz="2000" dirty="0"/>
              <a:t>a </a:t>
            </a:r>
            <a:r>
              <a:rPr lang="ru-RU" sz="2000" dirty="0"/>
              <a:t>и </a:t>
            </a:r>
            <a:r>
              <a:rPr lang="en-US" sz="2000" dirty="0"/>
              <a:t>b </a:t>
            </a:r>
            <a:r>
              <a:rPr lang="ru-RU" sz="2000" dirty="0"/>
              <a:t>имеем</a:t>
            </a:r>
            <a:br>
              <a:rPr lang="en-US" sz="2000" dirty="0"/>
            </a:br>
            <a:r>
              <a:rPr lang="en-US" sz="2000" dirty="0" err="1"/>
              <a:t>a</a:t>
            </a:r>
            <a:r>
              <a:rPr lang="en-US" sz="2000" b="1" dirty="0" err="1"/>
              <a:t>v</a:t>
            </a:r>
            <a:r>
              <a:rPr lang="en-US" sz="2000" dirty="0" err="1"/>
              <a:t>+b</a:t>
            </a:r>
            <a:r>
              <a:rPr lang="en-US" sz="2000" b="1" dirty="0" err="1"/>
              <a:t>w</a:t>
            </a:r>
            <a:r>
              <a:rPr lang="en-US" sz="2000" dirty="0"/>
              <a:t>=(av</a:t>
            </a:r>
            <a:r>
              <a:rPr lang="en-US" sz="2000" baseline="-25000" dirty="0"/>
              <a:t>1</a:t>
            </a:r>
            <a:r>
              <a:rPr lang="en-US" sz="2000" dirty="0"/>
              <a:t>+bw</a:t>
            </a:r>
            <a:r>
              <a:rPr lang="en-US" sz="2000" baseline="-25000" dirty="0"/>
              <a:t>1</a:t>
            </a:r>
            <a:r>
              <a:rPr lang="en-US" sz="2000" dirty="0"/>
              <a:t>, av</a:t>
            </a:r>
            <a:r>
              <a:rPr lang="en-US" sz="2000" baseline="-25000" dirty="0"/>
              <a:t>2</a:t>
            </a:r>
            <a:r>
              <a:rPr lang="en-US" sz="2000" dirty="0"/>
              <a:t>+bw</a:t>
            </a:r>
            <a:r>
              <a:rPr lang="en-US" sz="2000" baseline="-25000" dirty="0"/>
              <a:t>2</a:t>
            </a:r>
            <a:r>
              <a:rPr lang="en-US" sz="2000" dirty="0"/>
              <a:t>, av</a:t>
            </a:r>
            <a:r>
              <a:rPr lang="en-US" sz="2000" baseline="-25000" dirty="0"/>
              <a:t>3</a:t>
            </a:r>
            <a:r>
              <a:rPr lang="en-US" sz="2000" dirty="0"/>
              <a:t>+bw</a:t>
            </a:r>
            <a:r>
              <a:rPr lang="en-US" sz="2000" baseline="-25000" dirty="0"/>
              <a:t>3</a:t>
            </a:r>
            <a:r>
              <a:rPr lang="en-US" sz="2000" dirty="0"/>
              <a:t>, 0), </a:t>
            </a:r>
            <a:r>
              <a:rPr lang="ru-RU" sz="2000" dirty="0"/>
              <a:t>что является вектором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Задачи визуализации трехмерных объектов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Описание объектов, источников света, виртуальных камер, сред (жидкости, </a:t>
            </a:r>
            <a:r>
              <a:rPr lang="ru-RU" dirty="0" err="1"/>
              <a:t>газы</a:t>
            </a:r>
            <a:r>
              <a:rPr lang="ru-RU" dirty="0"/>
              <a:t>, туман)</a:t>
            </a:r>
          </a:p>
          <a:p>
            <a:pPr eaLnBrk="1" hangingPunct="1"/>
            <a:r>
              <a:rPr lang="ru-RU" dirty="0"/>
              <a:t>Взаимодействие этих объектов со светом и вычисление значений соответствующих пикселей</a:t>
            </a:r>
          </a:p>
          <a:p>
            <a:pPr eaLnBrk="1" hangingPunct="1"/>
            <a:r>
              <a:rPr lang="ru-RU" dirty="0"/>
              <a:t>Эта задача, в общем случае, непростая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Аффинные комбинации точек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44824"/>
            <a:ext cx="9640888" cy="501317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Рассмотрим формирование линейной комбинации двух точек</a:t>
            </a:r>
            <a:br>
              <a:rPr lang="en-US" sz="2800" dirty="0"/>
            </a:br>
            <a:r>
              <a:rPr lang="en-US" sz="2800" dirty="0"/>
              <a:t>P=(P</a:t>
            </a:r>
            <a:r>
              <a:rPr lang="en-US" sz="2800" baseline="-25000" dirty="0"/>
              <a:t>1</a:t>
            </a:r>
            <a:r>
              <a:rPr lang="en-US" sz="2800" dirty="0"/>
              <a:t>,P</a:t>
            </a:r>
            <a:r>
              <a:rPr lang="en-US" sz="2800" baseline="-25000" dirty="0"/>
              <a:t>2</a:t>
            </a:r>
            <a:r>
              <a:rPr lang="en-US" sz="2800" dirty="0"/>
              <a:t>,P</a:t>
            </a:r>
            <a:r>
              <a:rPr lang="en-US" sz="2800" baseline="-25000" dirty="0"/>
              <a:t>3</a:t>
            </a:r>
            <a:r>
              <a:rPr lang="en-US" sz="2800" dirty="0"/>
              <a:t>,1) </a:t>
            </a:r>
            <a:r>
              <a:rPr lang="ru-RU" sz="2800" dirty="0"/>
              <a:t>и </a:t>
            </a:r>
            <a:r>
              <a:rPr lang="en-US" sz="2800" dirty="0"/>
              <a:t>R=(R</a:t>
            </a:r>
            <a:r>
              <a:rPr lang="en-US" sz="2800" baseline="-25000" dirty="0"/>
              <a:t>1</a:t>
            </a:r>
            <a:r>
              <a:rPr lang="en-US" sz="2800" dirty="0"/>
              <a:t>,R</a:t>
            </a:r>
            <a:r>
              <a:rPr lang="en-US" sz="2800" baseline="-25000" dirty="0"/>
              <a:t>2</a:t>
            </a:r>
            <a:r>
              <a:rPr lang="en-US" sz="2800" dirty="0"/>
              <a:t>,R</a:t>
            </a:r>
            <a:r>
              <a:rPr lang="en-US" sz="2800" baseline="-25000" dirty="0"/>
              <a:t>3</a:t>
            </a:r>
            <a:r>
              <a:rPr lang="en-US" sz="2800" dirty="0"/>
              <a:t>,1)</a:t>
            </a:r>
            <a:r>
              <a:rPr lang="ru-RU" sz="2800" dirty="0"/>
              <a:t> со скалярами </a:t>
            </a:r>
            <a:r>
              <a:rPr lang="en-US" sz="2800" dirty="0"/>
              <a:t>f </a:t>
            </a:r>
            <a:r>
              <a:rPr lang="ru-RU" sz="2800" dirty="0"/>
              <a:t>и </a:t>
            </a:r>
            <a:r>
              <a:rPr lang="en-US" sz="2800" dirty="0"/>
              <a:t>g</a:t>
            </a:r>
          </a:p>
          <a:p>
            <a:pPr lvl="1" eaLnBrk="1" hangingPunct="1">
              <a:lnSpc>
                <a:spcPct val="80000"/>
              </a:lnSpc>
            </a:pPr>
            <a:r>
              <a:rPr lang="en-US" i="1" dirty="0" err="1">
                <a:latin typeface="Times New Roman" pitchFamily="18" charset="0"/>
              </a:rPr>
              <a:t>fP+gR</a:t>
            </a:r>
            <a:r>
              <a:rPr lang="en-US" i="1" dirty="0">
                <a:latin typeface="Times New Roman" pitchFamily="18" charset="0"/>
              </a:rPr>
              <a:t>=(fP</a:t>
            </a:r>
            <a:r>
              <a:rPr lang="en-US" i="1" baseline="-25000" dirty="0">
                <a:latin typeface="Times New Roman" pitchFamily="18" charset="0"/>
              </a:rPr>
              <a:t>1</a:t>
            </a:r>
            <a:r>
              <a:rPr lang="en-US" i="1" dirty="0">
                <a:latin typeface="Times New Roman" pitchFamily="18" charset="0"/>
              </a:rPr>
              <a:t>+gR</a:t>
            </a:r>
            <a:r>
              <a:rPr lang="en-US" i="1" baseline="-25000" dirty="0">
                <a:latin typeface="Times New Roman" pitchFamily="18" charset="0"/>
              </a:rPr>
              <a:t>1</a:t>
            </a:r>
            <a:r>
              <a:rPr lang="en-US" i="1" dirty="0">
                <a:latin typeface="Times New Roman" pitchFamily="18" charset="0"/>
              </a:rPr>
              <a:t>, fP</a:t>
            </a:r>
            <a:r>
              <a:rPr lang="en-US" i="1" baseline="-25000" dirty="0">
                <a:latin typeface="Times New Roman" pitchFamily="18" charset="0"/>
              </a:rPr>
              <a:t>2</a:t>
            </a:r>
            <a:r>
              <a:rPr lang="en-US" i="1" dirty="0">
                <a:latin typeface="Times New Roman" pitchFamily="18" charset="0"/>
              </a:rPr>
              <a:t>+gR</a:t>
            </a:r>
            <a:r>
              <a:rPr lang="en-US" i="1" baseline="-25000" dirty="0">
                <a:latin typeface="Times New Roman" pitchFamily="18" charset="0"/>
              </a:rPr>
              <a:t>2</a:t>
            </a:r>
            <a:r>
              <a:rPr lang="en-US" i="1" dirty="0">
                <a:latin typeface="Times New Roman" pitchFamily="18" charset="0"/>
              </a:rPr>
              <a:t>, fP</a:t>
            </a:r>
            <a:r>
              <a:rPr lang="en-US" i="1" baseline="-25000" dirty="0">
                <a:latin typeface="Times New Roman" pitchFamily="18" charset="0"/>
              </a:rPr>
              <a:t>3</a:t>
            </a:r>
            <a:r>
              <a:rPr lang="en-US" i="1" dirty="0">
                <a:latin typeface="Times New Roman" pitchFamily="18" charset="0"/>
              </a:rPr>
              <a:t>+gR</a:t>
            </a:r>
            <a:r>
              <a:rPr lang="en-US" i="1" baseline="-25000" dirty="0">
                <a:latin typeface="Times New Roman" pitchFamily="18" charset="0"/>
              </a:rPr>
              <a:t>3</a:t>
            </a:r>
            <a:r>
              <a:rPr lang="en-US" i="1" dirty="0">
                <a:latin typeface="Times New Roman" pitchFamily="18" charset="0"/>
              </a:rPr>
              <a:t>, </a:t>
            </a:r>
            <a:r>
              <a:rPr lang="en-US" i="1" dirty="0" err="1">
                <a:latin typeface="Times New Roman" pitchFamily="18" charset="0"/>
              </a:rPr>
              <a:t>f+g</a:t>
            </a:r>
            <a:r>
              <a:rPr lang="en-US" i="1" dirty="0">
                <a:latin typeface="Times New Roman" pitchFamily="18" charset="0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Результат является истинной точкой лишь в том случае, когда </a:t>
            </a:r>
            <a:r>
              <a:rPr lang="en-US" i="1" dirty="0" err="1">
                <a:solidFill>
                  <a:schemeClr val="hlink"/>
                </a:solidFill>
                <a:latin typeface="Times New Roman" pitchFamily="18" charset="0"/>
              </a:rPr>
              <a:t>f+g</a:t>
            </a:r>
            <a:r>
              <a:rPr lang="en-US" dirty="0">
                <a:solidFill>
                  <a:schemeClr val="hlink"/>
                </a:solidFill>
              </a:rPr>
              <a:t>=1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Если сумма коэффициентов линейной комбинации равна 1, такая комбинация является аффинной, </a:t>
            </a:r>
            <a:r>
              <a:rPr lang="ru-RU" dirty="0" err="1"/>
              <a:t>т.о</a:t>
            </a:r>
            <a:r>
              <a:rPr lang="ru-RU" dirty="0"/>
              <a:t>. единственная истинная комбинация точек – аффинная комбинация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b="1" dirty="0"/>
              <a:t>Любая аффинная комбинация точек является истинной точкой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Произвольная линейная комбинация точек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16832"/>
            <a:ext cx="9640888" cy="494116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Пусть дана линейная комбинация двух точек </a:t>
            </a:r>
            <a:r>
              <a:rPr lang="en-US" sz="2800" i="1" dirty="0">
                <a:latin typeface="Times New Roman" pitchFamily="18" charset="0"/>
              </a:rPr>
              <a:t>E=</a:t>
            </a:r>
            <a:r>
              <a:rPr lang="en-US" sz="2800" i="1" dirty="0" err="1">
                <a:latin typeface="Times New Roman" pitchFamily="18" charset="0"/>
              </a:rPr>
              <a:t>fP+gR</a:t>
            </a:r>
            <a:r>
              <a:rPr lang="en-US" sz="2800" i="1" dirty="0">
                <a:latin typeface="Times New Roman" pitchFamily="18" charset="0"/>
              </a:rPr>
              <a:t>,</a:t>
            </a:r>
            <a:r>
              <a:rPr lang="ru-RU" sz="2800" i="1" dirty="0">
                <a:latin typeface="Times New Roman" pitchFamily="18" charset="0"/>
              </a:rPr>
              <a:t> </a:t>
            </a:r>
            <a:r>
              <a:rPr lang="ru-RU" sz="2800" dirty="0">
                <a:latin typeface="Arial" charset="0"/>
              </a:rPr>
              <a:t>такая, что</a:t>
            </a:r>
            <a:r>
              <a:rPr lang="en-US" sz="2800" i="1" dirty="0">
                <a:latin typeface="Times New Roman" pitchFamily="18" charset="0"/>
              </a:rPr>
              <a:t> f+g≠1</a:t>
            </a:r>
            <a:endParaRPr lang="ru-RU" sz="2800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ru-RU" dirty="0">
                <a:latin typeface="Times New Roman" pitchFamily="18" charset="0"/>
                <a:cs typeface="Tahoma" pitchFamily="34" charset="0"/>
              </a:rPr>
              <a:t>Пусть начало отсчета смещено на вектор </a:t>
            </a:r>
            <a:r>
              <a:rPr lang="en-US" b="1" i="1" dirty="0">
                <a:latin typeface="Times New Roman" pitchFamily="18" charset="0"/>
                <a:cs typeface="Tahoma" pitchFamily="34" charset="0"/>
              </a:rPr>
              <a:t>u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,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тогда точка </a:t>
            </a:r>
            <a:r>
              <a:rPr lang="en-US" i="1" dirty="0">
                <a:latin typeface="Times New Roman" pitchFamily="18" charset="0"/>
                <a:cs typeface="Tahoma" pitchFamily="34" charset="0"/>
              </a:rPr>
              <a:t>P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 смещена на </a:t>
            </a:r>
            <a:r>
              <a:rPr lang="en-US" i="1" dirty="0" err="1">
                <a:latin typeface="Times New Roman" pitchFamily="18" charset="0"/>
                <a:cs typeface="Tahoma" pitchFamily="34" charset="0"/>
              </a:rPr>
              <a:t>P+</a:t>
            </a:r>
            <a:r>
              <a:rPr lang="en-US" b="1" i="1" dirty="0" err="1">
                <a:latin typeface="Times New Roman" pitchFamily="18" charset="0"/>
                <a:cs typeface="Tahoma" pitchFamily="34" charset="0"/>
              </a:rPr>
              <a:t>u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,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а точка </a:t>
            </a:r>
            <a:r>
              <a:rPr lang="en-US" i="1" dirty="0">
                <a:latin typeface="Times New Roman" pitchFamily="18" charset="0"/>
                <a:cs typeface="Tahoma" pitchFamily="34" charset="0"/>
              </a:rPr>
              <a:t>R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 –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на </a:t>
            </a:r>
            <a:r>
              <a:rPr lang="en-US" i="1" dirty="0" err="1">
                <a:latin typeface="Times New Roman" pitchFamily="18" charset="0"/>
                <a:cs typeface="Tahoma" pitchFamily="34" charset="0"/>
              </a:rPr>
              <a:t>R+</a:t>
            </a:r>
            <a:r>
              <a:rPr lang="en-US" b="1" i="1" dirty="0" err="1">
                <a:latin typeface="Times New Roman" pitchFamily="18" charset="0"/>
                <a:cs typeface="Tahoma" pitchFamily="34" charset="0"/>
              </a:rPr>
              <a:t>u</a:t>
            </a:r>
            <a:endParaRPr lang="en-US" b="1" i="1" dirty="0">
              <a:latin typeface="Times New Roman" pitchFamily="18" charset="0"/>
              <a:cs typeface="Tahom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ru-RU" dirty="0">
                <a:latin typeface="Times New Roman" pitchFamily="18" charset="0"/>
                <a:cs typeface="Tahoma" pitchFamily="34" charset="0"/>
              </a:rPr>
              <a:t>Если 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E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является истинной точкой, то она также должна быть смещена в новую точку </a:t>
            </a:r>
            <a:r>
              <a:rPr lang="en-US" i="1" dirty="0">
                <a:latin typeface="Times New Roman" pitchFamily="18" charset="0"/>
                <a:cs typeface="Tahoma" pitchFamily="34" charset="0"/>
              </a:rPr>
              <a:t>E’=</a:t>
            </a:r>
            <a:r>
              <a:rPr lang="en-US" i="1" dirty="0" err="1">
                <a:latin typeface="Times New Roman" pitchFamily="18" charset="0"/>
                <a:cs typeface="Tahoma" pitchFamily="34" charset="0"/>
              </a:rPr>
              <a:t>E+</a:t>
            </a:r>
            <a:r>
              <a:rPr lang="en-US" b="1" i="1" dirty="0" err="1">
                <a:latin typeface="Times New Roman" pitchFamily="18" charset="0"/>
                <a:cs typeface="Tahoma" pitchFamily="34" charset="0"/>
              </a:rPr>
              <a:t>u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,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однако мы имеем: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i="1" dirty="0">
                <a:latin typeface="Times New Roman" pitchFamily="18" charset="0"/>
                <a:cs typeface="Tahoma" pitchFamily="34" charset="0"/>
              </a:rPr>
              <a:t>E’=</a:t>
            </a:r>
            <a:r>
              <a:rPr lang="en-US" sz="2000" i="1" dirty="0" err="1">
                <a:latin typeface="Times New Roman" pitchFamily="18" charset="0"/>
                <a:cs typeface="Tahoma" pitchFamily="34" charset="0"/>
              </a:rPr>
              <a:t>fP</a:t>
            </a:r>
            <a:r>
              <a:rPr lang="en-US" sz="2000" i="1" dirty="0">
                <a:latin typeface="Times New Roman" pitchFamily="18" charset="0"/>
                <a:cs typeface="Tahoma" pitchFamily="34" charset="0"/>
              </a:rPr>
              <a:t> + </a:t>
            </a:r>
            <a:r>
              <a:rPr lang="en-US" sz="2000" i="1" dirty="0" err="1">
                <a:latin typeface="Times New Roman" pitchFamily="18" charset="0"/>
                <a:cs typeface="Tahoma" pitchFamily="34" charset="0"/>
              </a:rPr>
              <a:t>gR</a:t>
            </a:r>
            <a:r>
              <a:rPr lang="en-US" sz="2000" i="1" dirty="0">
                <a:latin typeface="Times New Roman" pitchFamily="18" charset="0"/>
                <a:cs typeface="Tahoma" pitchFamily="34" charset="0"/>
              </a:rPr>
              <a:t> + (</a:t>
            </a:r>
            <a:r>
              <a:rPr lang="en-US" sz="2000" i="1" dirty="0" err="1">
                <a:latin typeface="Times New Roman" pitchFamily="18" charset="0"/>
                <a:cs typeface="Tahoma" pitchFamily="34" charset="0"/>
              </a:rPr>
              <a:t>f+g</a:t>
            </a:r>
            <a:r>
              <a:rPr lang="en-US" sz="2000" i="1" dirty="0">
                <a:latin typeface="Times New Roman" pitchFamily="18" charset="0"/>
                <a:cs typeface="Tahoma" pitchFamily="34" charset="0"/>
              </a:rPr>
              <a:t>)</a:t>
            </a:r>
            <a:r>
              <a:rPr lang="en-US" sz="2000" b="1" i="1" dirty="0">
                <a:latin typeface="Times New Roman" pitchFamily="18" charset="0"/>
                <a:cs typeface="Tahoma" pitchFamily="34" charset="0"/>
              </a:rPr>
              <a:t>u</a:t>
            </a:r>
          </a:p>
          <a:p>
            <a:pPr lvl="2" eaLnBrk="1" hangingPunct="1">
              <a:lnSpc>
                <a:spcPct val="90000"/>
              </a:lnSpc>
            </a:pPr>
            <a:r>
              <a:rPr lang="ru-RU" sz="2000" dirty="0">
                <a:latin typeface="Times New Roman" pitchFamily="18" charset="0"/>
                <a:cs typeface="Tahoma" pitchFamily="34" charset="0"/>
              </a:rPr>
              <a:t>Если </a:t>
            </a:r>
            <a:r>
              <a:rPr lang="en-US" sz="2000" dirty="0">
                <a:latin typeface="Times New Roman" pitchFamily="18" charset="0"/>
                <a:cs typeface="Tahoma" pitchFamily="34" charset="0"/>
              </a:rPr>
              <a:t>f+g≠1, </a:t>
            </a:r>
            <a:r>
              <a:rPr lang="ru-RU" sz="2000" dirty="0">
                <a:latin typeface="Times New Roman" pitchFamily="18" charset="0"/>
                <a:cs typeface="Tahoma" pitchFamily="34" charset="0"/>
              </a:rPr>
              <a:t>то </a:t>
            </a:r>
            <a:r>
              <a:rPr lang="en-US" sz="2000" dirty="0">
                <a:latin typeface="Times New Roman" pitchFamily="18" charset="0"/>
                <a:cs typeface="Tahoma" pitchFamily="34" charset="0"/>
              </a:rPr>
              <a:t>E’≠E + </a:t>
            </a:r>
            <a:r>
              <a:rPr lang="en-US" sz="2000" b="1" dirty="0">
                <a:latin typeface="Times New Roman" pitchFamily="18" charset="0"/>
                <a:cs typeface="Tahoma" pitchFamily="34" charset="0"/>
              </a:rPr>
              <a:t>u</a:t>
            </a:r>
          </a:p>
          <a:p>
            <a:pPr lvl="1" eaLnBrk="1" hangingPunct="1">
              <a:lnSpc>
                <a:spcPct val="90000"/>
              </a:lnSpc>
            </a:pPr>
            <a:r>
              <a:rPr lang="ru-RU" b="1" dirty="0">
                <a:latin typeface="Times New Roman" pitchFamily="18" charset="0"/>
                <a:cs typeface="Tahoma" pitchFamily="34" charset="0"/>
              </a:rPr>
              <a:t>Иными словами, </a:t>
            </a:r>
            <a:r>
              <a:rPr lang="ru-RU" b="1" dirty="0" err="1">
                <a:latin typeface="Times New Roman" pitchFamily="18" charset="0"/>
                <a:cs typeface="Tahoma" pitchFamily="34" charset="0"/>
              </a:rPr>
              <a:t>неаффинная</a:t>
            </a:r>
            <a:r>
              <a:rPr lang="ru-RU" b="1" dirty="0">
                <a:latin typeface="Times New Roman" pitchFamily="18" charset="0"/>
                <a:cs typeface="Tahoma" pitchFamily="34" charset="0"/>
              </a:rPr>
              <a:t> комбинация точек в различных системах координат дает различные точки</a:t>
            </a:r>
            <a:endParaRPr lang="en-US" b="1" dirty="0">
              <a:latin typeface="Times New Roman" pitchFamily="18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Точка плюс вектор – аффинная комбинация точек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2017714"/>
            <a:ext cx="9711680" cy="4579937"/>
          </a:xfrm>
        </p:spPr>
        <p:txBody>
          <a:bodyPr/>
          <a:lstStyle/>
          <a:p>
            <a:pPr eaLnBrk="1" hangingPunct="1"/>
            <a:r>
              <a:rPr lang="ru-RU" dirty="0"/>
              <a:t>Рассмотрим формирование точки </a:t>
            </a:r>
            <a:r>
              <a:rPr lang="en-US" dirty="0"/>
              <a:t>P </a:t>
            </a:r>
            <a:r>
              <a:rPr lang="ru-RU" dirty="0"/>
              <a:t>как смещение точки </a:t>
            </a:r>
            <a:r>
              <a:rPr lang="en-US" dirty="0"/>
              <a:t>A </a:t>
            </a:r>
            <a:r>
              <a:rPr lang="ru-RU" dirty="0"/>
              <a:t>на вектор </a:t>
            </a:r>
            <a:r>
              <a:rPr lang="en-US" b="1" dirty="0"/>
              <a:t>v</a:t>
            </a:r>
            <a:r>
              <a:rPr lang="ru-RU" dirty="0"/>
              <a:t>, масштабированный скаляром </a:t>
            </a:r>
            <a:r>
              <a:rPr lang="en-US" dirty="0"/>
              <a:t>t</a:t>
            </a:r>
          </a:p>
          <a:p>
            <a:pPr lvl="1" eaLnBrk="1" hangingPunct="1"/>
            <a:r>
              <a:rPr lang="en-US" dirty="0"/>
              <a:t>P = A + t</a:t>
            </a:r>
            <a:r>
              <a:rPr lang="en-US" b="1" dirty="0"/>
              <a:t>v</a:t>
            </a:r>
          </a:p>
          <a:p>
            <a:pPr lvl="1" eaLnBrk="1" hangingPunct="1"/>
            <a:r>
              <a:rPr lang="ru-RU" dirty="0"/>
              <a:t>Пусть </a:t>
            </a:r>
            <a:r>
              <a:rPr lang="en-US" b="1" dirty="0"/>
              <a:t>v</a:t>
            </a:r>
            <a:r>
              <a:rPr lang="en-US" dirty="0"/>
              <a:t>=B-A, </a:t>
            </a:r>
            <a:r>
              <a:rPr lang="ru-RU" dirty="0"/>
              <a:t>тогда:</a:t>
            </a:r>
            <a:endParaRPr lang="en-US" dirty="0"/>
          </a:p>
          <a:p>
            <a:pPr lvl="1" eaLnBrk="1" hangingPunct="1"/>
            <a:r>
              <a:rPr lang="en-US" dirty="0"/>
              <a:t>P = A + t(B-A)</a:t>
            </a:r>
          </a:p>
          <a:p>
            <a:pPr lvl="1" eaLnBrk="1" hangingPunct="1"/>
            <a:r>
              <a:rPr lang="en-US" dirty="0"/>
              <a:t>P = </a:t>
            </a:r>
            <a:r>
              <a:rPr lang="en-US" dirty="0" err="1"/>
              <a:t>tB</a:t>
            </a:r>
            <a:r>
              <a:rPr lang="en-US" dirty="0"/>
              <a:t> + (1-t)A</a:t>
            </a:r>
          </a:p>
          <a:p>
            <a:pPr lvl="2" eaLnBrk="1" hangingPunct="1"/>
            <a:r>
              <a:rPr lang="ru-RU" dirty="0"/>
              <a:t>А это – ни что иное, как аффинная комбинация точек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Линейная интерполяция двух точек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Аффинная комбинация точек, выраженная уравнением</a:t>
            </a:r>
            <a:br>
              <a:rPr lang="ru-RU" sz="2800"/>
            </a:br>
            <a:r>
              <a:rPr lang="en-US" sz="2800"/>
              <a:t>P=A(1-t) + Bt</a:t>
            </a:r>
            <a:br>
              <a:rPr lang="ru-RU" sz="2800"/>
            </a:br>
            <a:r>
              <a:rPr lang="ru-RU" sz="2800"/>
              <a:t>выполняет </a:t>
            </a:r>
            <a:r>
              <a:rPr lang="ru-RU" sz="2800" b="1"/>
              <a:t>линейную интерполяцию</a:t>
            </a:r>
            <a:r>
              <a:rPr lang="ru-RU" sz="2800"/>
              <a:t> между точками </a:t>
            </a:r>
            <a:r>
              <a:rPr lang="en-US" sz="2800"/>
              <a:t>A </a:t>
            </a:r>
            <a:r>
              <a:rPr lang="ru-RU" sz="2800"/>
              <a:t>и </a:t>
            </a:r>
            <a:r>
              <a:rPr lang="en-US" sz="2800"/>
              <a:t>B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Иными словами</a:t>
            </a:r>
            <a:r>
              <a:rPr lang="en-US" sz="2800"/>
              <a:t>, x-</a:t>
            </a:r>
            <a:r>
              <a:rPr lang="ru-RU" sz="2800"/>
              <a:t>компонент </a:t>
            </a:r>
            <a:r>
              <a:rPr lang="en-US" sz="2800"/>
              <a:t>P</a:t>
            </a:r>
            <a:r>
              <a:rPr lang="en-US" sz="2800" baseline="-25000"/>
              <a:t>x</a:t>
            </a:r>
            <a:r>
              <a:rPr lang="en-US" sz="2800"/>
              <a:t>(t) </a:t>
            </a:r>
            <a:r>
              <a:rPr lang="ru-RU" sz="2800"/>
              <a:t>генерирует величину, которая составляет </a:t>
            </a:r>
            <a:r>
              <a:rPr lang="en-US" sz="2800"/>
              <a:t>t-</a:t>
            </a:r>
            <a:r>
              <a:rPr lang="ru-RU" sz="2800"/>
              <a:t>ю часть расстояния между точками </a:t>
            </a:r>
            <a:r>
              <a:rPr lang="en-US" sz="2800"/>
              <a:t>A</a:t>
            </a:r>
            <a:r>
              <a:rPr lang="en-US" sz="2800" baseline="-25000"/>
              <a:t>x</a:t>
            </a:r>
            <a:r>
              <a:rPr lang="en-US" sz="2800"/>
              <a:t> </a:t>
            </a:r>
            <a:r>
              <a:rPr lang="ru-RU" sz="2800"/>
              <a:t>и </a:t>
            </a:r>
            <a:r>
              <a:rPr lang="en-US" sz="2800"/>
              <a:t>B</a:t>
            </a:r>
            <a:r>
              <a:rPr lang="en-US" sz="2800" baseline="-25000"/>
              <a:t>x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Аналогично для </a:t>
            </a:r>
            <a:r>
              <a:rPr lang="en-US"/>
              <a:t>y </a:t>
            </a:r>
            <a:r>
              <a:rPr lang="ru-RU"/>
              <a:t>и </a:t>
            </a:r>
            <a:r>
              <a:rPr lang="en-US"/>
              <a:t>z-</a:t>
            </a:r>
            <a:r>
              <a:rPr lang="ru-RU"/>
              <a:t> компонент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функции</a:t>
            </a:r>
            <a:r>
              <a:rPr lang="en-US"/>
              <a:t> lerp</a:t>
            </a:r>
            <a:endParaRPr lang="ru-RU"/>
          </a:p>
        </p:txBody>
      </p:sp>
      <p:sp>
        <p:nvSpPr>
          <p:cNvPr id="96259" name="Text Box 4"/>
          <p:cNvSpPr txBox="1">
            <a:spLocks noChangeArrowheads="1"/>
          </p:cNvSpPr>
          <p:nvPr/>
        </p:nvSpPr>
        <p:spPr bwMode="auto">
          <a:xfrm>
            <a:off x="2690814" y="2239963"/>
            <a:ext cx="765333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42925" algn="l"/>
              </a:tabLst>
            </a:pPr>
            <a:r>
              <a:rPr lang="en-US" sz="2400" i="1" dirty="0">
                <a:latin typeface="Courier New" pitchFamily="49" charset="0"/>
              </a:rPr>
              <a:t>// linear interpolation between a and b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float lerp(float a, float b, float t)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	return a + (b – a) * t;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}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96260" name="Text Box 5"/>
          <p:cNvSpPr txBox="1">
            <a:spLocks noChangeArrowheads="1"/>
          </p:cNvSpPr>
          <p:nvPr/>
        </p:nvSpPr>
        <p:spPr bwMode="auto">
          <a:xfrm>
            <a:off x="2690814" y="4381500"/>
            <a:ext cx="77358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Задание для самостоятельной работы – самостоятельно разработать функцию для линейной интерполяции между точками на 2</a:t>
            </a:r>
            <a:r>
              <a:rPr lang="en-US"/>
              <a:t>D </a:t>
            </a:r>
            <a:r>
              <a:rPr lang="ru-RU"/>
              <a:t>плоскости и в 3</a:t>
            </a:r>
            <a:r>
              <a:rPr lang="en-US"/>
              <a:t>D</a:t>
            </a:r>
            <a:r>
              <a:rPr lang="ru-RU"/>
              <a:t> пространстве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Твининг (</a:t>
            </a:r>
            <a:r>
              <a:rPr lang="en-US"/>
              <a:t>tweening)</a:t>
            </a:r>
            <a:endParaRPr lang="ru-RU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Используя линейную интерполяцию можно создать эффект т.н. </a:t>
            </a:r>
            <a:r>
              <a:rPr lang="en-US" sz="2800"/>
              <a:t>tweening’</a:t>
            </a:r>
            <a:r>
              <a:rPr lang="ru-RU" sz="2800"/>
              <a:t>а - плавной анимации превращения одной геометрической фигуры в другую</a:t>
            </a:r>
            <a:endParaRPr lang="en-US" sz="2800"/>
          </a:p>
          <a:p>
            <a:pPr eaLnBrk="1" hangingPunct="1"/>
            <a:r>
              <a:rPr lang="ru-RU" sz="2800"/>
              <a:t>При этом точки исходной фигуры равномерно интерполируются с течением времени в точки конечной фигуры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5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6925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5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</a:t>
            </a:r>
            <a:r>
              <a:rPr lang="en-US"/>
              <a:t>Tweening-</a:t>
            </a:r>
            <a:r>
              <a:rPr lang="ru-RU"/>
              <a:t>а двух изображений</a:t>
            </a:r>
          </a:p>
        </p:txBody>
      </p:sp>
      <p:pic>
        <p:nvPicPr>
          <p:cNvPr id="9830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9064" y="2465388"/>
            <a:ext cx="2928937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5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6925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4583113" y="2060575"/>
            <a:ext cx="295275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4583113" y="2060575"/>
            <a:ext cx="2952750" cy="215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5808663" y="1700213"/>
            <a:ext cx="26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endParaRPr lang="ru-RU"/>
          </a:p>
        </p:txBody>
      </p:sp>
      <p:sp>
        <p:nvSpPr>
          <p:cNvPr id="108558" name="Text Box 14"/>
          <p:cNvSpPr txBox="1">
            <a:spLocks noChangeArrowheads="1"/>
          </p:cNvSpPr>
          <p:nvPr/>
        </p:nvSpPr>
        <p:spPr bwMode="auto">
          <a:xfrm>
            <a:off x="4008438" y="19891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  <a:endParaRPr lang="ru-RU"/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7608888" y="19891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4" grpId="0" animBg="1"/>
      <p:bldP spid="108555" grpId="0" animBg="1"/>
      <p:bldP spid="108557" grpId="0"/>
      <p:bldP spid="108558" grpId="0"/>
      <p:bldP spid="10855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ru-RU"/>
              <a:t>Введение в преобразования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F34879-5D98-2090-CDC0-9710E6D5A3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преобразования двухмерной фигуры</a:t>
            </a:r>
          </a:p>
        </p:txBody>
      </p:sp>
      <p:sp>
        <p:nvSpPr>
          <p:cNvPr id="100355" name="AutoShape 4"/>
          <p:cNvSpPr>
            <a:spLocks noChangeArrowheads="1"/>
          </p:cNvSpPr>
          <p:nvPr/>
        </p:nvSpPr>
        <p:spPr bwMode="auto">
          <a:xfrm>
            <a:off x="3071813" y="4581526"/>
            <a:ext cx="1511300" cy="1484313"/>
          </a:xfrm>
          <a:prstGeom prst="flowChartManualIn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0356" name="Line 6"/>
          <p:cNvSpPr>
            <a:spLocks noChangeShapeType="1"/>
          </p:cNvSpPr>
          <p:nvPr/>
        </p:nvSpPr>
        <p:spPr bwMode="auto">
          <a:xfrm flipV="1">
            <a:off x="2640013" y="2924176"/>
            <a:ext cx="0" cy="3529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0357" name="Line 7"/>
          <p:cNvSpPr>
            <a:spLocks noChangeShapeType="1"/>
          </p:cNvSpPr>
          <p:nvPr/>
        </p:nvSpPr>
        <p:spPr bwMode="auto">
          <a:xfrm>
            <a:off x="2640013" y="6453188"/>
            <a:ext cx="39608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4696" name="AutoShape 8"/>
          <p:cNvSpPr>
            <a:spLocks noChangeArrowheads="1"/>
          </p:cNvSpPr>
          <p:nvPr/>
        </p:nvSpPr>
        <p:spPr bwMode="auto">
          <a:xfrm rot="1626720">
            <a:off x="4943476" y="3573464"/>
            <a:ext cx="792163" cy="777875"/>
          </a:xfrm>
          <a:prstGeom prst="flowChartManualIn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0359" name="Text Box 9"/>
          <p:cNvSpPr txBox="1">
            <a:spLocks noChangeArrowheads="1"/>
          </p:cNvSpPr>
          <p:nvPr/>
        </p:nvSpPr>
        <p:spPr bwMode="auto">
          <a:xfrm>
            <a:off x="4851400" y="5245101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до преобразования</a:t>
            </a:r>
          </a:p>
        </p:txBody>
      </p:sp>
      <p:sp>
        <p:nvSpPr>
          <p:cNvPr id="100360" name="Text Box 10"/>
          <p:cNvSpPr txBox="1">
            <a:spLocks noChangeArrowheads="1"/>
          </p:cNvSpPr>
          <p:nvPr/>
        </p:nvSpPr>
        <p:spPr bwMode="auto">
          <a:xfrm>
            <a:off x="2259013" y="2652713"/>
            <a:ext cx="296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100361" name="Text Box 11"/>
          <p:cNvSpPr txBox="1">
            <a:spLocks noChangeArrowheads="1"/>
          </p:cNvSpPr>
          <p:nvPr/>
        </p:nvSpPr>
        <p:spPr bwMode="auto">
          <a:xfrm>
            <a:off x="6743701" y="616585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6240464" y="3789363"/>
            <a:ext cx="3482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после преобразования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6" grpId="0" animBg="1"/>
      <p:bldP spid="11470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Составление трехмерной сцены из примитивов</a:t>
            </a:r>
          </a:p>
        </p:txBody>
      </p:sp>
      <p:sp>
        <p:nvSpPr>
          <p:cNvPr id="101379" name="AutoShape 4"/>
          <p:cNvSpPr>
            <a:spLocks noChangeArrowheads="1"/>
          </p:cNvSpPr>
          <p:nvPr/>
        </p:nvSpPr>
        <p:spPr bwMode="auto">
          <a:xfrm>
            <a:off x="2063750" y="2060576"/>
            <a:ext cx="1296988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1380" name="Text Box 5"/>
          <p:cNvSpPr txBox="1">
            <a:spLocks noChangeArrowheads="1"/>
          </p:cNvSpPr>
          <p:nvPr/>
        </p:nvSpPr>
        <p:spPr bwMode="auto">
          <a:xfrm>
            <a:off x="3432176" y="1916113"/>
            <a:ext cx="2314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Оригинальный блок</a:t>
            </a:r>
          </a:p>
        </p:txBody>
      </p:sp>
      <p:sp>
        <p:nvSpPr>
          <p:cNvPr id="116745" name="AutoShape 9"/>
          <p:cNvSpPr>
            <a:spLocks noChangeArrowheads="1"/>
          </p:cNvSpPr>
          <p:nvPr/>
        </p:nvSpPr>
        <p:spPr bwMode="auto">
          <a:xfrm>
            <a:off x="5808664" y="2060576"/>
            <a:ext cx="1296987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2" name="AutoShape 16"/>
          <p:cNvSpPr>
            <a:spLocks noChangeArrowheads="1"/>
          </p:cNvSpPr>
          <p:nvPr/>
        </p:nvSpPr>
        <p:spPr bwMode="auto">
          <a:xfrm>
            <a:off x="3503613" y="3644901"/>
            <a:ext cx="1873250" cy="1800225"/>
          </a:xfrm>
          <a:prstGeom prst="cube">
            <a:avLst>
              <a:gd name="adj" fmla="val 62333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>
            <a:off x="5303839" y="3284538"/>
            <a:ext cx="1296987" cy="1727200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8" name="AutoShape 12"/>
          <p:cNvSpPr>
            <a:spLocks noChangeArrowheads="1"/>
          </p:cNvSpPr>
          <p:nvPr/>
        </p:nvSpPr>
        <p:spPr bwMode="auto">
          <a:xfrm>
            <a:off x="6600826" y="2708276"/>
            <a:ext cx="2447925" cy="18716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0" name="AutoShape 14"/>
          <p:cNvSpPr>
            <a:spLocks noChangeArrowheads="1"/>
          </p:cNvSpPr>
          <p:nvPr/>
        </p:nvSpPr>
        <p:spPr bwMode="auto">
          <a:xfrm>
            <a:off x="4224339" y="4076701"/>
            <a:ext cx="1296987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9" name="AutoShape 13"/>
          <p:cNvSpPr>
            <a:spLocks noChangeArrowheads="1"/>
          </p:cNvSpPr>
          <p:nvPr/>
        </p:nvSpPr>
        <p:spPr bwMode="auto">
          <a:xfrm>
            <a:off x="5159375" y="5157788"/>
            <a:ext cx="3817938" cy="1439862"/>
          </a:xfrm>
          <a:prstGeom prst="cube">
            <a:avLst>
              <a:gd name="adj" fmla="val 7221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7" name="AutoShape 11"/>
          <p:cNvSpPr>
            <a:spLocks noChangeArrowheads="1"/>
          </p:cNvSpPr>
          <p:nvPr/>
        </p:nvSpPr>
        <p:spPr bwMode="auto">
          <a:xfrm>
            <a:off x="7319963" y="1916114"/>
            <a:ext cx="1008062" cy="1366837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6816725" y="4076700"/>
            <a:ext cx="1296988" cy="1943100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5" grpId="0" animBg="1"/>
      <p:bldP spid="116752" grpId="0" animBg="1"/>
      <p:bldP spid="116746" grpId="0" animBg="1"/>
      <p:bldP spid="116748" grpId="0" animBg="1"/>
      <p:bldP spid="116750" grpId="0" animBg="1"/>
      <p:bldP spid="116749" grpId="0" animBg="1"/>
      <p:bldP spid="116747" grpId="0" animBg="1"/>
      <p:bldP spid="1167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pic>
        <p:nvPicPr>
          <p:cNvPr id="54275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99656" y="1951602"/>
            <a:ext cx="6147825" cy="4069686"/>
          </a:xfrm>
          <a:noFill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Просмотр сцены с различных точек наблюдения</a:t>
            </a:r>
          </a:p>
        </p:txBody>
      </p:sp>
      <p:pic>
        <p:nvPicPr>
          <p:cNvPr id="1187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Преобразование точек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Объект задан последовательностью точек </a:t>
            </a:r>
            <a:r>
              <a:rPr lang="en-US" dirty="0"/>
              <a:t>Pi: P1, P2, P3…</a:t>
            </a:r>
          </a:p>
          <a:p>
            <a:pPr eaLnBrk="1" hangingPunct="1"/>
            <a:r>
              <a:rPr lang="ru-RU" dirty="0"/>
              <a:t>Преобразование изменяет значения этих точек так, что на выходе получаются точки </a:t>
            </a:r>
            <a:r>
              <a:rPr lang="en-US" dirty="0"/>
              <a:t>Q1, Q2, … </a:t>
            </a:r>
            <a:r>
              <a:rPr lang="ru-RU" dirty="0"/>
              <a:t>Эти точки описывают преобразованный вариант того же самого объекта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объекта и преобразование координат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Преобразование объекта</a:t>
            </a:r>
          </a:p>
          <a:p>
            <a:pPr lvl="1" eaLnBrk="1" hangingPunct="1"/>
            <a:r>
              <a:rPr lang="ru-RU" dirty="0"/>
              <a:t>Координаты каждой точки объекта меняются в соответствии с некоторыми правилами при неизменной системе координат</a:t>
            </a:r>
          </a:p>
          <a:p>
            <a:pPr eaLnBrk="1" hangingPunct="1"/>
            <a:r>
              <a:rPr lang="ru-RU" dirty="0"/>
              <a:t>Преобразование системы координат</a:t>
            </a:r>
          </a:p>
          <a:p>
            <a:pPr lvl="1" eaLnBrk="1" hangingPunct="1"/>
            <a:r>
              <a:rPr lang="ru-RU" dirty="0"/>
              <a:t>Старая система координат преобразовывается в новую, и все точки объекта получают представление в новой системе координат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точек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Любое преобразование переводит каждую точку </a:t>
            </a:r>
            <a:r>
              <a:rPr lang="en-US" dirty="0"/>
              <a:t>P </a:t>
            </a:r>
            <a:r>
              <a:rPr lang="ru-RU" dirty="0"/>
              <a:t>в пространстве в новую точку </a:t>
            </a:r>
            <a:r>
              <a:rPr lang="en-US" dirty="0"/>
              <a:t>Q </a:t>
            </a:r>
            <a:r>
              <a:rPr lang="ru-RU" dirty="0"/>
              <a:t>согласно заданной формуле или алгоритму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Отображение точек в новые точки</a:t>
            </a:r>
          </a:p>
        </p:txBody>
      </p:sp>
      <p:sp>
        <p:nvSpPr>
          <p:cNvPr id="106499" name="Line 5"/>
          <p:cNvSpPr>
            <a:spLocks noChangeShapeType="1"/>
          </p:cNvSpPr>
          <p:nvPr/>
        </p:nvSpPr>
        <p:spPr bwMode="auto">
          <a:xfrm flipV="1">
            <a:off x="2927350" y="3860801"/>
            <a:ext cx="0" cy="20161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6500" name="Line 6"/>
          <p:cNvSpPr>
            <a:spLocks noChangeShapeType="1"/>
          </p:cNvSpPr>
          <p:nvPr/>
        </p:nvSpPr>
        <p:spPr bwMode="auto">
          <a:xfrm>
            <a:off x="2927350" y="5876925"/>
            <a:ext cx="194468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6501" name="Text Box 7"/>
          <p:cNvSpPr txBox="1">
            <a:spLocks noChangeArrowheads="1"/>
          </p:cNvSpPr>
          <p:nvPr/>
        </p:nvSpPr>
        <p:spPr bwMode="auto">
          <a:xfrm>
            <a:off x="2424113" y="3860801"/>
            <a:ext cx="296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106502" name="Text Box 8"/>
          <p:cNvSpPr txBox="1">
            <a:spLocks noChangeArrowheads="1"/>
          </p:cNvSpPr>
          <p:nvPr/>
        </p:nvSpPr>
        <p:spPr bwMode="auto">
          <a:xfrm>
            <a:off x="4367213" y="5949951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106503" name="Oval 9"/>
          <p:cNvSpPr>
            <a:spLocks noChangeArrowheads="1"/>
          </p:cNvSpPr>
          <p:nvPr/>
        </p:nvSpPr>
        <p:spPr bwMode="auto">
          <a:xfrm>
            <a:off x="3143251" y="4797426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4511676" y="3789363"/>
            <a:ext cx="144463" cy="1444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2891" name="Arc 11"/>
          <p:cNvSpPr>
            <a:spLocks/>
          </p:cNvSpPr>
          <p:nvPr/>
        </p:nvSpPr>
        <p:spPr bwMode="auto">
          <a:xfrm>
            <a:off x="3290888" y="3860800"/>
            <a:ext cx="1160462" cy="876300"/>
          </a:xfrm>
          <a:custGeom>
            <a:avLst/>
            <a:gdLst>
              <a:gd name="T0" fmla="*/ 1498212 w 23223"/>
              <a:gd name="T1" fmla="*/ 1350370958 h 22323"/>
              <a:gd name="T2" fmla="*/ 2147483647 w 23223"/>
              <a:gd name="T3" fmla="*/ 3690682 h 22323"/>
              <a:gd name="T4" fmla="*/ 2147483647 w 23223"/>
              <a:gd name="T5" fmla="*/ 1306634405 h 22323"/>
              <a:gd name="T6" fmla="*/ 0 60000 65536"/>
              <a:gd name="T7" fmla="*/ 0 60000 65536"/>
              <a:gd name="T8" fmla="*/ 0 60000 65536"/>
              <a:gd name="T9" fmla="*/ 0 w 23223"/>
              <a:gd name="T10" fmla="*/ 0 h 22323"/>
              <a:gd name="T11" fmla="*/ 23223 w 23223"/>
              <a:gd name="T12" fmla="*/ 22323 h 223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23" h="22323" fill="none" extrusionOk="0">
                <a:moveTo>
                  <a:pt x="12" y="22322"/>
                </a:moveTo>
                <a:cubicBezTo>
                  <a:pt x="4" y="22082"/>
                  <a:pt x="0" y="2184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141" y="-1"/>
                  <a:pt x="22682" y="20"/>
                  <a:pt x="23222" y="61"/>
                </a:cubicBezTo>
              </a:path>
              <a:path w="23223" h="22323" stroke="0" extrusionOk="0">
                <a:moveTo>
                  <a:pt x="12" y="22322"/>
                </a:moveTo>
                <a:cubicBezTo>
                  <a:pt x="4" y="22082"/>
                  <a:pt x="0" y="2184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141" y="-1"/>
                  <a:pt x="22682" y="20"/>
                  <a:pt x="23222" y="61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6506" name="Text Box 12"/>
          <p:cNvSpPr txBox="1">
            <a:spLocks noChangeArrowheads="1"/>
          </p:cNvSpPr>
          <p:nvPr/>
        </p:nvSpPr>
        <p:spPr bwMode="auto">
          <a:xfrm>
            <a:off x="3359151" y="48688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22893" name="Text Box 13"/>
          <p:cNvSpPr txBox="1">
            <a:spLocks noChangeArrowheads="1"/>
          </p:cNvSpPr>
          <p:nvPr/>
        </p:nvSpPr>
        <p:spPr bwMode="auto">
          <a:xfrm>
            <a:off x="4367214" y="3357563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22894" name="Text Box 14"/>
          <p:cNvSpPr txBox="1">
            <a:spLocks noChangeArrowheads="1"/>
          </p:cNvSpPr>
          <p:nvPr/>
        </p:nvSpPr>
        <p:spPr bwMode="auto">
          <a:xfrm>
            <a:off x="3432175" y="357346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endParaRPr lang="ru-RU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5572126" y="2149476"/>
            <a:ext cx="487362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Точка </a:t>
            </a:r>
            <a:r>
              <a:rPr lang="en-US"/>
              <a:t>P </a:t>
            </a:r>
            <a:r>
              <a:rPr lang="ru-RU"/>
              <a:t>на плоскости </a:t>
            </a:r>
            <a:r>
              <a:rPr lang="ru-RU" b="1">
                <a:solidFill>
                  <a:schemeClr val="hlink"/>
                </a:solidFill>
              </a:rPr>
              <a:t>отображена</a:t>
            </a:r>
            <a:r>
              <a:rPr lang="ru-RU"/>
              <a:t> в точку </a:t>
            </a:r>
            <a:r>
              <a:rPr lang="en-US"/>
              <a:t>Q </a:t>
            </a:r>
            <a:r>
              <a:rPr lang="ru-RU"/>
              <a:t>при помощи отображения </a:t>
            </a:r>
            <a:r>
              <a:rPr lang="en-US"/>
              <a:t>T</a:t>
            </a:r>
          </a:p>
          <a:p>
            <a:endParaRPr lang="en-US"/>
          </a:p>
          <a:p>
            <a:r>
              <a:rPr lang="ru-RU"/>
              <a:t>Точка </a:t>
            </a:r>
            <a:r>
              <a:rPr lang="en-US"/>
              <a:t>Q </a:t>
            </a:r>
            <a:r>
              <a:rPr lang="ru-RU"/>
              <a:t>называется </a:t>
            </a:r>
            <a:r>
              <a:rPr lang="ru-RU" b="1">
                <a:solidFill>
                  <a:schemeClr val="hlink"/>
                </a:solidFill>
              </a:rPr>
              <a:t>образом</a:t>
            </a:r>
            <a:r>
              <a:rPr lang="ru-RU"/>
              <a:t> точки </a:t>
            </a:r>
            <a:r>
              <a:rPr lang="en-US"/>
              <a:t>P </a:t>
            </a:r>
            <a:r>
              <a:rPr lang="ru-RU"/>
              <a:t>при отображении </a:t>
            </a:r>
            <a:r>
              <a:rPr lang="en-US"/>
              <a:t>T</a:t>
            </a:r>
            <a:endParaRPr lang="ru-RU"/>
          </a:p>
        </p:txBody>
      </p:sp>
      <p:sp>
        <p:nvSpPr>
          <p:cNvPr id="122896" name="Text Box 16"/>
          <p:cNvSpPr txBox="1">
            <a:spLocks noChangeArrowheads="1"/>
          </p:cNvSpPr>
          <p:nvPr/>
        </p:nvSpPr>
        <p:spPr bwMode="auto">
          <a:xfrm>
            <a:off x="5591175" y="3716338"/>
            <a:ext cx="47879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Преобразование объекта = преобразования каждой точки объекта с использованием функции </a:t>
            </a:r>
            <a:r>
              <a:rPr lang="en-US" dirty="0"/>
              <a:t>T()</a:t>
            </a:r>
            <a:endParaRPr lang="ru-RU" dirty="0"/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5643564" y="5389564"/>
            <a:ext cx="426878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Непрерывные преобразования осуществляют преобразование прямой линии в некоторую связную линию (не обязательно прямую)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0" grpId="0" animBg="1"/>
      <p:bldP spid="122891" grpId="0" animBg="1"/>
      <p:bldP spid="122893" grpId="0"/>
      <p:bldP spid="122894" grpId="0"/>
      <p:bldP spid="122895" grpId="0"/>
      <p:bldP spid="122896" grpId="0"/>
      <p:bldP spid="12289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Как это выглядит формально?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980" name="Object 4"/>
              <p:cNvSpPr txBox="1">
                <a:spLocks noGrp="1"/>
              </p:cNvSpPr>
              <p:nvPr>
                <p:ph idx="4294967295"/>
              </p:nvPr>
            </p:nvSpPr>
            <p:spPr bwMode="auto">
              <a:xfrm>
                <a:off x="1762125" y="2890838"/>
                <a:ext cx="2101627" cy="12239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6980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 bwMode="auto">
              <a:xfrm>
                <a:off x="1762125" y="2890838"/>
                <a:ext cx="2101627" cy="12239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1199457" y="1690688"/>
            <a:ext cx="921772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/>
              <a:t>В любом двухмерном координатном фрейме точки </a:t>
            </a:r>
            <a:r>
              <a:rPr lang="en-US" sz="2400" dirty="0"/>
              <a:t>P </a:t>
            </a:r>
            <a:r>
              <a:rPr lang="ru-RU" sz="2400" dirty="0"/>
              <a:t>и </a:t>
            </a:r>
            <a:r>
              <a:rPr lang="en-US" sz="2400" dirty="0"/>
              <a:t>Q </a:t>
            </a:r>
            <a:r>
              <a:rPr lang="ru-RU" sz="2400" dirty="0"/>
              <a:t>имеют следующее представление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983" name="Object 7"/>
              <p:cNvSpPr txBox="1"/>
              <p:nvPr/>
            </p:nvSpPr>
            <p:spPr bwMode="auto">
              <a:xfrm>
                <a:off x="6527800" y="2816225"/>
                <a:ext cx="2101626" cy="12255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6983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7800" y="2816225"/>
                <a:ext cx="2101626" cy="1225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987" name="Text Box 11"/>
          <p:cNvSpPr txBox="1">
            <a:spLocks noChangeArrowheads="1"/>
          </p:cNvSpPr>
          <p:nvPr/>
        </p:nvSpPr>
        <p:spPr bwMode="auto">
          <a:xfrm>
            <a:off x="1199457" y="4115593"/>
            <a:ext cx="1036915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/>
              <a:t>Преобразование воздействует на представление координаты точки </a:t>
            </a:r>
            <a:r>
              <a:rPr lang="en-US" sz="2400" b="1" dirty="0"/>
              <a:t>P</a:t>
            </a:r>
            <a:r>
              <a:rPr lang="en-US" sz="2400" dirty="0"/>
              <a:t> </a:t>
            </a:r>
            <a:r>
              <a:rPr lang="ru-RU" sz="2400" dirty="0"/>
              <a:t>и дает представление точки </a:t>
            </a:r>
            <a:r>
              <a:rPr lang="en-US" sz="2400" b="1" dirty="0"/>
              <a:t>Q</a:t>
            </a:r>
            <a:r>
              <a:rPr lang="en-US" sz="2400" dirty="0"/>
              <a:t> </a:t>
            </a:r>
            <a:r>
              <a:rPr lang="ru-RU" sz="2400" dirty="0"/>
              <a:t>в соответствии с некоторой функцией </a:t>
            </a:r>
            <a:r>
              <a:rPr lang="en-US" sz="2400" b="1" dirty="0"/>
              <a:t>T</a:t>
            </a:r>
            <a:r>
              <a:rPr lang="ru-RU" sz="2400" b="1" dirty="0"/>
              <a:t>()</a:t>
            </a:r>
            <a:r>
              <a:rPr lang="en-US" sz="2400" dirty="0"/>
              <a:t>: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988" name="Object 12"/>
              <p:cNvSpPr txBox="1"/>
              <p:nvPr/>
            </p:nvSpPr>
            <p:spPr bwMode="auto">
              <a:xfrm>
                <a:off x="1489075" y="5338763"/>
                <a:ext cx="1942629" cy="12239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6988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9075" y="5338763"/>
                <a:ext cx="1942629" cy="1223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989" name="Object 13"/>
              <p:cNvSpPr txBox="1"/>
              <p:nvPr/>
            </p:nvSpPr>
            <p:spPr bwMode="auto">
              <a:xfrm>
                <a:off x="6165892" y="5584823"/>
                <a:ext cx="1512664" cy="7286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6989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5892" y="5584823"/>
                <a:ext cx="1512664" cy="728662"/>
              </a:xfrm>
              <a:prstGeom prst="rect">
                <a:avLst/>
              </a:prstGeom>
              <a:blipFill>
                <a:blip r:embed="rId5"/>
                <a:stretch>
                  <a:fillRect l="-8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3700240" y="5584823"/>
            <a:ext cx="2163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Или более кратко: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build="p"/>
      <p:bldP spid="126982" grpId="0"/>
      <p:bldP spid="126983" grpId="0"/>
      <p:bldP spid="126987" grpId="0"/>
      <p:bldP spid="126988" grpId="0"/>
      <p:bldP spid="126989" grpId="0"/>
      <p:bldP spid="12699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Аффинные преобразования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Отображение плоскости или пространства в себя со следующими свойствами</a:t>
            </a:r>
          </a:p>
          <a:p>
            <a:pPr lvl="1"/>
            <a:r>
              <a:rPr lang="ru-RU" dirty="0"/>
              <a:t>Сохраняется параллельность прямых</a:t>
            </a:r>
          </a:p>
          <a:p>
            <a:pPr lvl="1"/>
            <a:r>
              <a:rPr lang="ru-RU" dirty="0"/>
              <a:t>Пересекающиеся прямые пересекаются</a:t>
            </a:r>
          </a:p>
          <a:p>
            <a:pPr lvl="1"/>
            <a:r>
              <a:rPr lang="ru-RU" dirty="0"/>
              <a:t>Скрещивающиеся прямые скрещиваются</a:t>
            </a:r>
          </a:p>
          <a:p>
            <a:r>
              <a:rPr lang="ru-RU" dirty="0"/>
              <a:t>Аффинные преобразования наиболее часто используются в компьютерной графике</a:t>
            </a:r>
          </a:p>
          <a:p>
            <a:pPr lvl="1"/>
            <a:r>
              <a:rPr lang="ru-RU" dirty="0"/>
              <a:t>Упрощают масштабирование, поворот, перенос изображений</a:t>
            </a:r>
          </a:p>
          <a:p>
            <a:pPr lvl="1"/>
            <a:r>
              <a:rPr lang="ru-RU" dirty="0"/>
              <a:t>Компактно представляются в виде матриц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hape1">
            <a:extLst>
              <a:ext uri="{FF2B5EF4-FFF2-40B4-BE49-F238E27FC236}">
                <a16:creationId xmlns:a16="http://schemas.microsoft.com/office/drawing/2014/main" id="{CA183720-A4D7-4B2E-81FE-32DCFA801F6E}"/>
              </a:ext>
            </a:extLst>
          </p:cNvPr>
          <p:cNvSpPr/>
          <p:nvPr/>
        </p:nvSpPr>
        <p:spPr>
          <a:xfrm>
            <a:off x="6528048" y="1772816"/>
            <a:ext cx="158417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E6ACCD52-D040-4063-A77D-E00A76FAC6FE}"/>
              </a:ext>
            </a:extLst>
          </p:cNvPr>
          <p:cNvCxnSpPr/>
          <p:nvPr/>
        </p:nvCxnSpPr>
        <p:spPr>
          <a:xfrm>
            <a:off x="5951984" y="1772816"/>
            <a:ext cx="3024336" cy="0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277819A-A3F2-412E-AB37-E281BD639ED5}"/>
              </a:ext>
            </a:extLst>
          </p:cNvPr>
          <p:cNvCxnSpPr/>
          <p:nvPr/>
        </p:nvCxnSpPr>
        <p:spPr>
          <a:xfrm>
            <a:off x="6528048" y="1412776"/>
            <a:ext cx="0" cy="2088232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334C99DE-B930-43FB-9F4F-857990756190}"/>
              </a:ext>
            </a:extLst>
          </p:cNvPr>
          <p:cNvCxnSpPr/>
          <p:nvPr/>
        </p:nvCxnSpPr>
        <p:spPr>
          <a:xfrm>
            <a:off x="8112224" y="1412776"/>
            <a:ext cx="0" cy="2304256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60A7A18B-A117-43B1-941C-F6CE92C31C4F}"/>
              </a:ext>
            </a:extLst>
          </p:cNvPr>
          <p:cNvCxnSpPr/>
          <p:nvPr/>
        </p:nvCxnSpPr>
        <p:spPr>
          <a:xfrm>
            <a:off x="5951984" y="3140968"/>
            <a:ext cx="3168352" cy="0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Сердце 24">
            <a:extLst>
              <a:ext uri="{FF2B5EF4-FFF2-40B4-BE49-F238E27FC236}">
                <a16:creationId xmlns:a16="http://schemas.microsoft.com/office/drawing/2014/main" id="{88D4C724-097D-4117-BDBE-EBB41F0C10FD}"/>
              </a:ext>
            </a:extLst>
          </p:cNvPr>
          <p:cNvSpPr/>
          <p:nvPr/>
        </p:nvSpPr>
        <p:spPr>
          <a:xfrm rot="1133784">
            <a:off x="1487488" y="1052736"/>
            <a:ext cx="1512168" cy="1296144"/>
          </a:xfrm>
          <a:prstGeom prst="heart">
            <a:avLst/>
          </a:prstGeom>
          <a:solidFill>
            <a:srgbClr val="FF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5658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781633C-4329-42C7-998C-70BA6EDE99FD}"/>
              </a:ext>
            </a:extLst>
          </p:cNvPr>
          <p:cNvCxnSpPr>
            <a:cxnSpLocks/>
          </p:cNvCxnSpPr>
          <p:nvPr/>
        </p:nvCxnSpPr>
        <p:spPr>
          <a:xfrm>
            <a:off x="6780235" y="1827221"/>
            <a:ext cx="2372700" cy="1244841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822DBFF0-46FB-424B-AF4D-E9B0B5CD2C02}"/>
              </a:ext>
            </a:extLst>
          </p:cNvPr>
          <p:cNvCxnSpPr>
            <a:cxnSpLocks/>
          </p:cNvCxnSpPr>
          <p:nvPr/>
        </p:nvCxnSpPr>
        <p:spPr>
          <a:xfrm rot="1661029" flipH="1">
            <a:off x="6735815" y="1374478"/>
            <a:ext cx="595880" cy="2376264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3945F1C-DD30-4662-B9F6-E17D6401FE1E}"/>
              </a:ext>
            </a:extLst>
          </p:cNvPr>
          <p:cNvCxnSpPr>
            <a:cxnSpLocks/>
          </p:cNvCxnSpPr>
          <p:nvPr/>
        </p:nvCxnSpPr>
        <p:spPr>
          <a:xfrm>
            <a:off x="5953307" y="2938391"/>
            <a:ext cx="2333564" cy="1224308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82D29C5B-2EB2-4DEC-B03A-59F89D134C8E}"/>
              </a:ext>
            </a:extLst>
          </p:cNvPr>
          <p:cNvCxnSpPr>
            <a:cxnSpLocks/>
          </p:cNvCxnSpPr>
          <p:nvPr/>
        </p:nvCxnSpPr>
        <p:spPr>
          <a:xfrm rot="1661029" flipH="1">
            <a:off x="7791085" y="2009443"/>
            <a:ext cx="595880" cy="2376264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!!Shape1">
            <a:extLst>
              <a:ext uri="{FF2B5EF4-FFF2-40B4-BE49-F238E27FC236}">
                <a16:creationId xmlns:a16="http://schemas.microsoft.com/office/drawing/2014/main" id="{5BA6B830-CB01-4295-8823-2702B0106AE9}"/>
              </a:ext>
            </a:extLst>
          </p:cNvPr>
          <p:cNvSpPr/>
          <p:nvPr/>
        </p:nvSpPr>
        <p:spPr>
          <a:xfrm rot="1661029">
            <a:off x="6686523" y="2276210"/>
            <a:ext cx="1577329" cy="1380852"/>
          </a:xfrm>
          <a:custGeom>
            <a:avLst/>
            <a:gdLst>
              <a:gd name="connsiteX0" fmla="*/ 0 w 1243954"/>
              <a:gd name="connsiteY0" fmla="*/ 0 h 1368152"/>
              <a:gd name="connsiteX1" fmla="*/ 1243954 w 1243954"/>
              <a:gd name="connsiteY1" fmla="*/ 0 h 1368152"/>
              <a:gd name="connsiteX2" fmla="*/ 1243954 w 1243954"/>
              <a:gd name="connsiteY2" fmla="*/ 1368152 h 1368152"/>
              <a:gd name="connsiteX3" fmla="*/ 0 w 1243954"/>
              <a:gd name="connsiteY3" fmla="*/ 1368152 h 1368152"/>
              <a:gd name="connsiteX4" fmla="*/ 0 w 1243954"/>
              <a:gd name="connsiteY4" fmla="*/ 0 h 1368152"/>
              <a:gd name="connsiteX0" fmla="*/ 0 w 1593204"/>
              <a:gd name="connsiteY0" fmla="*/ 12700 h 1380852"/>
              <a:gd name="connsiteX1" fmla="*/ 1593204 w 1593204"/>
              <a:gd name="connsiteY1" fmla="*/ 0 h 1380852"/>
              <a:gd name="connsiteX2" fmla="*/ 1243954 w 1593204"/>
              <a:gd name="connsiteY2" fmla="*/ 1380852 h 1380852"/>
              <a:gd name="connsiteX3" fmla="*/ 0 w 1593204"/>
              <a:gd name="connsiteY3" fmla="*/ 1380852 h 1380852"/>
              <a:gd name="connsiteX4" fmla="*/ 0 w 1593204"/>
              <a:gd name="connsiteY4" fmla="*/ 12700 h 1380852"/>
              <a:gd name="connsiteX0" fmla="*/ 365125 w 1593204"/>
              <a:gd name="connsiteY0" fmla="*/ 6350 h 1380852"/>
              <a:gd name="connsiteX1" fmla="*/ 1593204 w 1593204"/>
              <a:gd name="connsiteY1" fmla="*/ 0 h 1380852"/>
              <a:gd name="connsiteX2" fmla="*/ 1243954 w 1593204"/>
              <a:gd name="connsiteY2" fmla="*/ 1380852 h 1380852"/>
              <a:gd name="connsiteX3" fmla="*/ 0 w 1593204"/>
              <a:gd name="connsiteY3" fmla="*/ 1380852 h 1380852"/>
              <a:gd name="connsiteX4" fmla="*/ 365125 w 1593204"/>
              <a:gd name="connsiteY4" fmla="*/ 6350 h 1380852"/>
              <a:gd name="connsiteX0" fmla="*/ 349250 w 1577329"/>
              <a:gd name="connsiteY0" fmla="*/ 6350 h 1380852"/>
              <a:gd name="connsiteX1" fmla="*/ 1577329 w 1577329"/>
              <a:gd name="connsiteY1" fmla="*/ 0 h 1380852"/>
              <a:gd name="connsiteX2" fmla="*/ 1228079 w 1577329"/>
              <a:gd name="connsiteY2" fmla="*/ 1380852 h 1380852"/>
              <a:gd name="connsiteX3" fmla="*/ 0 w 1577329"/>
              <a:gd name="connsiteY3" fmla="*/ 1377677 h 1380852"/>
              <a:gd name="connsiteX4" fmla="*/ 349250 w 1577329"/>
              <a:gd name="connsiteY4" fmla="*/ 6350 h 1380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7329" h="1380852">
                <a:moveTo>
                  <a:pt x="349250" y="6350"/>
                </a:moveTo>
                <a:lnTo>
                  <a:pt x="1577329" y="0"/>
                </a:lnTo>
                <a:lnTo>
                  <a:pt x="1228079" y="1380852"/>
                </a:lnTo>
                <a:lnTo>
                  <a:pt x="0" y="1377677"/>
                </a:lnTo>
                <a:lnTo>
                  <a:pt x="349250" y="63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ердце 19">
            <a:extLst>
              <a:ext uri="{FF2B5EF4-FFF2-40B4-BE49-F238E27FC236}">
                <a16:creationId xmlns:a16="http://schemas.microsoft.com/office/drawing/2014/main" id="{06AF5075-7B92-473A-B1D0-538462C5027D}"/>
              </a:ext>
            </a:extLst>
          </p:cNvPr>
          <p:cNvSpPr/>
          <p:nvPr/>
        </p:nvSpPr>
        <p:spPr>
          <a:xfrm rot="19205938">
            <a:off x="1283800" y="1853287"/>
            <a:ext cx="2604024" cy="1844040"/>
          </a:xfrm>
          <a:prstGeom prst="heart">
            <a:avLst/>
          </a:prstGeom>
          <a:solidFill>
            <a:srgbClr val="FF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879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BEC60-EBF5-EF22-8BAB-06D9FF96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аффинных преобразований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5133B-BCD0-1E89-59E5-E143CD3D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Эквиаффинное преобразование</a:t>
            </a:r>
          </a:p>
          <a:p>
            <a:pPr lvl="1"/>
            <a:r>
              <a:rPr lang="ru-RU" dirty="0"/>
              <a:t>Сохраняет площадь</a:t>
            </a:r>
          </a:p>
          <a:p>
            <a:r>
              <a:rPr lang="ru-RU" dirty="0"/>
              <a:t>Центроаффинное преобразование</a:t>
            </a:r>
          </a:p>
          <a:p>
            <a:pPr lvl="1"/>
            <a:r>
              <a:rPr lang="ru-RU" dirty="0"/>
              <a:t>Сохраняет начало координат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51041ED-9179-4077-AA61-EAC4F9355141}"/>
              </a:ext>
            </a:extLst>
          </p:cNvPr>
          <p:cNvSpPr/>
          <p:nvPr/>
        </p:nvSpPr>
        <p:spPr>
          <a:xfrm>
            <a:off x="1045219" y="4695305"/>
            <a:ext cx="79208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79B186A-C301-445D-B3FD-9659D091D317}"/>
              </a:ext>
            </a:extLst>
          </p:cNvPr>
          <p:cNvSpPr/>
          <p:nvPr/>
        </p:nvSpPr>
        <p:spPr>
          <a:xfrm>
            <a:off x="2567608" y="4695305"/>
            <a:ext cx="792088" cy="504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7F09529-5BDA-4392-A319-649377821ACA}"/>
              </a:ext>
            </a:extLst>
          </p:cNvPr>
          <p:cNvSpPr/>
          <p:nvPr/>
        </p:nvSpPr>
        <p:spPr>
          <a:xfrm>
            <a:off x="5935620" y="5235365"/>
            <a:ext cx="79208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0209079-3A32-4374-BA3B-99708B060101}"/>
              </a:ext>
            </a:extLst>
          </p:cNvPr>
          <p:cNvSpPr/>
          <p:nvPr/>
        </p:nvSpPr>
        <p:spPr>
          <a:xfrm>
            <a:off x="9452771" y="5055344"/>
            <a:ext cx="1282050" cy="8640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FAF57B8-4564-4222-A719-467CAAB85508}"/>
              </a:ext>
            </a:extLst>
          </p:cNvPr>
          <p:cNvGrpSpPr/>
          <p:nvPr/>
        </p:nvGrpSpPr>
        <p:grpSpPr>
          <a:xfrm>
            <a:off x="8941668" y="4407273"/>
            <a:ext cx="2592288" cy="1808584"/>
            <a:chOff x="7032104" y="3429000"/>
            <a:chExt cx="2592288" cy="1808584"/>
          </a:xfrm>
        </p:grpSpPr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703F656-52EF-4E58-BA5A-0968F92E314B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B8A5E227-EB04-45D5-BA2D-6C10713592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FCEBAC7C-CAF3-4374-877A-C2E48066284A}"/>
              </a:ext>
            </a:extLst>
          </p:cNvPr>
          <p:cNvGrpSpPr/>
          <p:nvPr/>
        </p:nvGrpSpPr>
        <p:grpSpPr>
          <a:xfrm>
            <a:off x="1117227" y="4407273"/>
            <a:ext cx="2592288" cy="1808584"/>
            <a:chOff x="7032104" y="3429000"/>
            <a:chExt cx="2592288" cy="1808584"/>
          </a:xfrm>
        </p:grpSpPr>
        <p:cxnSp>
          <p:nvCxnSpPr>
            <p:cNvPr id="5" name="Прямая со стрелкой 4">
              <a:extLst>
                <a:ext uri="{FF2B5EF4-FFF2-40B4-BE49-F238E27FC236}">
                  <a16:creationId xmlns:a16="http://schemas.microsoft.com/office/drawing/2014/main" id="{326D2386-C3DA-496A-952B-6CC2F28F0FF8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 стрелкой 5">
              <a:extLst>
                <a:ext uri="{FF2B5EF4-FFF2-40B4-BE49-F238E27FC236}">
                  <a16:creationId xmlns:a16="http://schemas.microsoft.com/office/drawing/2014/main" id="{C4B60F53-ED7E-40B9-9376-50028D8C84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93A82F32-50EA-492D-91FF-18BFC0C664F9}"/>
              </a:ext>
            </a:extLst>
          </p:cNvPr>
          <p:cNvGrpSpPr/>
          <p:nvPr/>
        </p:nvGrpSpPr>
        <p:grpSpPr>
          <a:xfrm>
            <a:off x="5179536" y="4407273"/>
            <a:ext cx="2592288" cy="1808584"/>
            <a:chOff x="7032104" y="3429000"/>
            <a:chExt cx="2592288" cy="1808584"/>
          </a:xfrm>
        </p:grpSpPr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F4BA4C9C-3C68-47CC-97C2-2F79C304A5D9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32CBEF64-2FD4-4142-957B-DA5CDBEB49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99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6 L 0.03763 0.1462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Векторный анализ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Векторный анализ – математическая дисциплина, облегчающая решение различных задач компьютерной графики</a:t>
            </a:r>
          </a:p>
          <a:p>
            <a:pPr lvl="1" eaLnBrk="1" hangingPunct="1"/>
            <a:r>
              <a:rPr lang="ru-RU"/>
              <a:t>Построение проекций трехмерных объектов</a:t>
            </a:r>
          </a:p>
          <a:p>
            <a:pPr lvl="1" eaLnBrk="1" hangingPunct="1"/>
            <a:r>
              <a:rPr lang="ru-RU"/>
              <a:t>Трассировка лучей с целью создания реалистичных изображений</a:t>
            </a:r>
          </a:p>
          <a:p>
            <a:pPr lvl="1" eaLnBrk="1" hangingPunct="1"/>
            <a:r>
              <a:rPr lang="ru-RU"/>
              <a:t>Решение геометрических задач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C2EA5-3BD3-45CB-852A-5A7D3755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Аффинные преобразования на плоскости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FE9BA6-9754-4621-BAD6-8D41235A20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776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86EC4-BD7B-4E71-8F46-C15FD903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вид аффинных преобразований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055" name="Object 7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2503078" y="3413049"/>
                <a:ext cx="6681787" cy="175736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30055" name="Object 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503078" y="3413049"/>
                <a:ext cx="6681787" cy="1757362"/>
              </a:xfrm>
              <a:prstGeom prst="rect">
                <a:avLst/>
              </a:prstGeom>
              <a:blipFill>
                <a:blip r:embed="rId2"/>
                <a:stretch>
                  <a:fillRect t="-10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7408" y="1725113"/>
            <a:ext cx="10801200" cy="1199831"/>
          </a:xfrm>
          <a:noFill/>
        </p:spPr>
        <p:txBody>
          <a:bodyPr/>
          <a:lstStyle/>
          <a:p>
            <a:pPr eaLnBrk="1" hangingPunct="1"/>
            <a:r>
              <a:rPr lang="ru-RU" sz="2800" dirty="0"/>
              <a:t>При аффинных преобразованиях координаты точки </a:t>
            </a:r>
            <a:r>
              <a:rPr lang="en-US" sz="2800" dirty="0"/>
              <a:t>Q </a:t>
            </a:r>
            <a:r>
              <a:rPr lang="ru-RU" sz="2800" dirty="0"/>
              <a:t>являются </a:t>
            </a:r>
            <a:r>
              <a:rPr lang="ru-RU" sz="2800" b="1" dirty="0"/>
              <a:t>линейными комбинациями</a:t>
            </a:r>
            <a:r>
              <a:rPr lang="ru-RU" sz="2800" dirty="0"/>
              <a:t> соответствующих координат точки </a:t>
            </a:r>
            <a:r>
              <a:rPr lang="en-US" sz="2800" dirty="0"/>
              <a:t>P</a:t>
            </a:r>
            <a:endParaRPr lang="ru-RU" sz="2800" dirty="0"/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2503078" y="5517232"/>
            <a:ext cx="78767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11</a:t>
            </a:r>
            <a:r>
              <a:rPr lang="en-US" sz="2800" dirty="0"/>
              <a:t>, m</a:t>
            </a:r>
            <a:r>
              <a:rPr lang="en-US" sz="2800" baseline="-25000" dirty="0"/>
              <a:t>12</a:t>
            </a:r>
            <a:r>
              <a:rPr lang="ru-RU" sz="2800" dirty="0"/>
              <a:t>, </a:t>
            </a:r>
            <a:r>
              <a:rPr lang="en-US" sz="2800" dirty="0"/>
              <a:t>m</a:t>
            </a:r>
            <a:r>
              <a:rPr lang="en-US" sz="2800" baseline="-25000" dirty="0"/>
              <a:t>13</a:t>
            </a:r>
            <a:r>
              <a:rPr lang="en-US" sz="2800" dirty="0"/>
              <a:t>, m</a:t>
            </a:r>
            <a:r>
              <a:rPr lang="en-US" sz="2800" baseline="-25000" dirty="0"/>
              <a:t>21</a:t>
            </a:r>
            <a:r>
              <a:rPr lang="en-US" sz="2800" dirty="0"/>
              <a:t>, m</a:t>
            </a:r>
            <a:r>
              <a:rPr lang="en-US" sz="2800" baseline="-25000" dirty="0"/>
              <a:t>22</a:t>
            </a:r>
            <a:r>
              <a:rPr lang="en-US" sz="2800" dirty="0"/>
              <a:t>, m</a:t>
            </a:r>
            <a:r>
              <a:rPr lang="en-US" sz="2800" baseline="-25000" dirty="0"/>
              <a:t>23</a:t>
            </a:r>
            <a:r>
              <a:rPr lang="en-US" sz="2800" dirty="0"/>
              <a:t> – </a:t>
            </a:r>
            <a:r>
              <a:rPr lang="ru-RU" sz="2800" dirty="0"/>
              <a:t>некоторые константы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/>
              <a:t>Матричное представление аффинных преобразований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838200" y="3573463"/>
            <a:ext cx="103703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/>
              <a:t>Для </a:t>
            </a:r>
            <a:r>
              <a:rPr lang="ru-RU" sz="2000" b="1" dirty="0"/>
              <a:t>любого аффинного преобразования</a:t>
            </a:r>
            <a:r>
              <a:rPr lang="ru-RU" sz="2000" dirty="0"/>
              <a:t> третья строка матрицы всегда равняется (0</a:t>
            </a:r>
            <a:r>
              <a:rPr lang="en-US" sz="2000" dirty="0"/>
              <a:t>, 0, 1)</a:t>
            </a:r>
            <a:endParaRPr lang="ru-RU" sz="2000" dirty="0"/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838200" y="4404048"/>
            <a:ext cx="949934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/>
              <a:t>Аффинные преобразования могут применяться не только к точкам, но и к векторам</a:t>
            </a:r>
            <a:r>
              <a:rPr lang="en-US" sz="2000" dirty="0"/>
              <a:t>.</a:t>
            </a:r>
          </a:p>
          <a:p>
            <a:r>
              <a:rPr lang="ru-RU" sz="2000" dirty="0"/>
              <a:t>Результат преобразования вектора является вектором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8654F7-2618-449B-B452-4C529BED0AB5}"/>
                  </a:ext>
                </a:extLst>
              </p:cNvPr>
              <p:cNvSpPr txBox="1"/>
              <p:nvPr/>
            </p:nvSpPr>
            <p:spPr>
              <a:xfrm>
                <a:off x="838200" y="2201480"/>
                <a:ext cx="9002217" cy="118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8654F7-2618-449B-B452-4C529BED0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01480"/>
                <a:ext cx="9002217" cy="11890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0F213E-6BEE-4504-9915-192A468CA4C6}"/>
                  </a:ext>
                </a:extLst>
              </p:cNvPr>
              <p:cNvSpPr txBox="1"/>
              <p:nvPr/>
            </p:nvSpPr>
            <p:spPr>
              <a:xfrm>
                <a:off x="838200" y="5542411"/>
                <a:ext cx="8863371" cy="118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0F213E-6BEE-4504-9915-192A468CA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42411"/>
                <a:ext cx="8863371" cy="11890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/>
      <p:bldP spid="133128" grpId="0"/>
      <p:bldP spid="2" grpId="0"/>
      <p:bldP spid="1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FC911A9-A4A7-4D43-AA28-B8AF7084C6AB}"/>
              </a:ext>
            </a:extLst>
          </p:cNvPr>
          <p:cNvSpPr/>
          <p:nvPr/>
        </p:nvSpPr>
        <p:spPr>
          <a:xfrm>
            <a:off x="8944704" y="5532852"/>
            <a:ext cx="79208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Геометрические эффекты элементарных аффинных преобразований</a:t>
            </a:r>
            <a:r>
              <a:rPr lang="ru-RU" sz="4000"/>
              <a:t> </a:t>
            </a:r>
          </a:p>
        </p:txBody>
      </p:sp>
      <p:sp>
        <p:nvSpPr>
          <p:cNvPr id="1085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Аффинные преобразования осуществляют комбинации из четырех элементарных преобразований</a:t>
            </a:r>
          </a:p>
          <a:p>
            <a:pPr lvl="1" eaLnBrk="1" hangingPunct="1"/>
            <a:r>
              <a:rPr lang="ru-RU"/>
              <a:t>Перемещение</a:t>
            </a:r>
          </a:p>
          <a:p>
            <a:pPr lvl="1" eaLnBrk="1" hangingPunct="1"/>
            <a:r>
              <a:rPr lang="ru-RU"/>
              <a:t>Масштабирование</a:t>
            </a:r>
          </a:p>
          <a:p>
            <a:pPr lvl="1" eaLnBrk="1" hangingPunct="1"/>
            <a:r>
              <a:rPr lang="ru-RU"/>
              <a:t>Поворот</a:t>
            </a:r>
          </a:p>
          <a:p>
            <a:pPr lvl="1" eaLnBrk="1" hangingPunct="1"/>
            <a:r>
              <a:rPr lang="ru-RU"/>
              <a:t>Сдвиг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1EEF013-E99F-4E7F-A019-72CB89AD8AB0}"/>
              </a:ext>
            </a:extLst>
          </p:cNvPr>
          <p:cNvSpPr/>
          <p:nvPr/>
        </p:nvSpPr>
        <p:spPr>
          <a:xfrm>
            <a:off x="1415480" y="5532852"/>
            <a:ext cx="79208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62A2DA80-DB69-4D36-8201-E59EA3BD013D}"/>
              </a:ext>
            </a:extLst>
          </p:cNvPr>
          <p:cNvGrpSpPr/>
          <p:nvPr/>
        </p:nvGrpSpPr>
        <p:grpSpPr>
          <a:xfrm>
            <a:off x="659396" y="4704760"/>
            <a:ext cx="2592288" cy="1808584"/>
            <a:chOff x="7032104" y="3429000"/>
            <a:chExt cx="2592288" cy="1808584"/>
          </a:xfrm>
        </p:grpSpPr>
        <p:cxnSp>
          <p:nvCxnSpPr>
            <p:cNvPr id="6" name="Прямая со стрелкой 5">
              <a:extLst>
                <a:ext uri="{FF2B5EF4-FFF2-40B4-BE49-F238E27FC236}">
                  <a16:creationId xmlns:a16="http://schemas.microsoft.com/office/drawing/2014/main" id="{0902D56E-D008-45FC-B088-2664BFE4672F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E4CA860B-EA2E-44F3-A495-693F189923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8174DC2-A4C5-4946-813C-D452948E9D50}"/>
              </a:ext>
            </a:extLst>
          </p:cNvPr>
          <p:cNvSpPr/>
          <p:nvPr/>
        </p:nvSpPr>
        <p:spPr>
          <a:xfrm>
            <a:off x="5088496" y="5532852"/>
            <a:ext cx="79208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42C74B6-17C4-4BEB-8F89-F9C9A7DB8602}"/>
              </a:ext>
            </a:extLst>
          </p:cNvPr>
          <p:cNvGrpSpPr/>
          <p:nvPr/>
        </p:nvGrpSpPr>
        <p:grpSpPr>
          <a:xfrm>
            <a:off x="4332412" y="4704760"/>
            <a:ext cx="2592288" cy="1808584"/>
            <a:chOff x="7032104" y="3429000"/>
            <a:chExt cx="2592288" cy="1808584"/>
          </a:xfrm>
        </p:grpSpPr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46865348-E178-4427-89EF-851C5F2C20DA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8E3A0304-9800-4445-8B7B-28C7223F1E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86AA1517-E0E9-4998-A2E6-977D9E6682FB}"/>
              </a:ext>
            </a:extLst>
          </p:cNvPr>
          <p:cNvGrpSpPr/>
          <p:nvPr/>
        </p:nvGrpSpPr>
        <p:grpSpPr>
          <a:xfrm>
            <a:off x="8188620" y="4704760"/>
            <a:ext cx="2592288" cy="1808584"/>
            <a:chOff x="7032104" y="3429000"/>
            <a:chExt cx="2592288" cy="1808584"/>
          </a:xfrm>
        </p:grpSpPr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122881EB-4C4E-4AB8-B239-E9F082061640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21585166-C25A-4C7C-985C-FF53B63258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нак ''плюс'' 1">
            <a:extLst>
              <a:ext uri="{FF2B5EF4-FFF2-40B4-BE49-F238E27FC236}">
                <a16:creationId xmlns:a16="http://schemas.microsoft.com/office/drawing/2014/main" id="{CB526247-52C5-4F90-B20E-E080C33F531E}"/>
              </a:ext>
            </a:extLst>
          </p:cNvPr>
          <p:cNvSpPr/>
          <p:nvPr/>
        </p:nvSpPr>
        <p:spPr>
          <a:xfrm>
            <a:off x="3503712" y="5532852"/>
            <a:ext cx="540667" cy="54066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авно 2">
            <a:extLst>
              <a:ext uri="{FF2B5EF4-FFF2-40B4-BE49-F238E27FC236}">
                <a16:creationId xmlns:a16="http://schemas.microsoft.com/office/drawing/2014/main" id="{4D416B34-E009-424F-AD76-207D835D4D76}"/>
              </a:ext>
            </a:extLst>
          </p:cNvPr>
          <p:cNvSpPr/>
          <p:nvPr/>
        </p:nvSpPr>
        <p:spPr>
          <a:xfrm>
            <a:off x="7268386" y="5516744"/>
            <a:ext cx="572881" cy="57288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48148E-6 L 0.06497 -0.0736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-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0.06497 -0.0736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-368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4" grpId="0" animBg="1"/>
      <p:bldP spid="8" grpId="0" animBg="1"/>
      <p:bldP spid="2" grpId="0" animBg="1"/>
      <p:bldP spid="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Перемещение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88841"/>
            <a:ext cx="8915400" cy="1646536"/>
          </a:xfrm>
        </p:spPr>
        <p:txBody>
          <a:bodyPr/>
          <a:lstStyle/>
          <a:p>
            <a:pPr eaLnBrk="1" hangingPunct="1"/>
            <a:r>
              <a:rPr lang="ru-RU" sz="2800" dirty="0"/>
              <a:t>Преобразование перемещения переносит </a:t>
            </a:r>
            <a:r>
              <a:rPr lang="ru-RU" sz="2800" b="1" dirty="0"/>
              <a:t>точку</a:t>
            </a:r>
            <a:r>
              <a:rPr lang="ru-RU" sz="2800" dirty="0"/>
              <a:t> вдоль заданного </a:t>
            </a:r>
            <a:r>
              <a:rPr lang="ru-RU" sz="2800" b="1" dirty="0"/>
              <a:t>вектора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85D16-7DDB-4EBB-B16B-BDB4F923B3B0}"/>
                  </a:ext>
                </a:extLst>
              </p:cNvPr>
              <p:cNvSpPr txBox="1"/>
              <p:nvPr/>
            </p:nvSpPr>
            <p:spPr>
              <a:xfrm>
                <a:off x="2423593" y="3804839"/>
                <a:ext cx="7488831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85D16-7DDB-4EBB-B16B-BDB4F923B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3" y="3804839"/>
                <a:ext cx="7488831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Перемещение объекта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4151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2207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4223793" y="3573017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8579E089-635A-4ABE-BC4B-FB2DE2FCA381}"/>
              </a:ext>
            </a:extLst>
          </p:cNvPr>
          <p:cNvGrpSpPr/>
          <p:nvPr/>
        </p:nvGrpSpPr>
        <p:grpSpPr>
          <a:xfrm>
            <a:off x="6063497" y="2780929"/>
            <a:ext cx="1352801" cy="1008103"/>
            <a:chOff x="2699792" y="3573016"/>
            <a:chExt cx="1352801" cy="1008103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FFD0A556-C93A-4C34-9D1D-6B29DCA7EEF4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1DA3126-8E34-4243-9408-0C11F34467C0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DF3ED05-64F8-44EB-97E7-507C2A1E1A98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9A67DC01-4463-404D-9FB5-2BB49CE41C00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43BE89A6-0CE8-4096-A026-DA60A4FE0D1D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A8CB4694-29A8-4F35-9603-36E0F3CD7D3D}"/>
              </a:ext>
            </a:extLst>
          </p:cNvPr>
          <p:cNvCxnSpPr>
            <a:cxnSpLocks/>
          </p:cNvCxnSpPr>
          <p:nvPr/>
        </p:nvCxnSpPr>
        <p:spPr>
          <a:xfrm flipV="1">
            <a:off x="4900192" y="3248980"/>
            <a:ext cx="1839704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2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16A64-6F10-9ECB-CCF1-121FA2AA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B4A7CD-5DF2-AEAB-932F-AF9CF9E2C080}"/>
                  </a:ext>
                </a:extLst>
              </p:cNvPr>
              <p:cNvSpPr txBox="1"/>
              <p:nvPr/>
            </p:nvSpPr>
            <p:spPr>
              <a:xfrm>
                <a:off x="1919536" y="3429001"/>
                <a:ext cx="7416824" cy="15573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B4A7CD-5DF2-AEAB-932F-AF9CF9E2C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3429001"/>
                <a:ext cx="7416824" cy="15573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336F047-3967-5CB7-4D61-BF74BA0FD022}"/>
              </a:ext>
            </a:extLst>
          </p:cNvPr>
          <p:cNvSpPr txBox="1"/>
          <p:nvPr/>
        </p:nvSpPr>
        <p:spPr>
          <a:xfrm>
            <a:off x="838200" y="1916833"/>
            <a:ext cx="821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Какое преобразование выполняет эта матрица</a:t>
            </a:r>
            <a:r>
              <a:rPr lang="en-US" sz="2800" dirty="0"/>
              <a:t>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9052644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D4E6D-4211-4EC8-8285-3C0156A3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EBA5F21-86A1-426E-9116-68F8026308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1200" y="1935164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800" dirty="0"/>
              <a:t>Чему равен результат переноса</a:t>
            </a:r>
            <a:r>
              <a:rPr lang="ru-RU" sz="2800" b="1" dirty="0"/>
              <a:t> </a:t>
            </a:r>
            <a:r>
              <a:rPr lang="ru-RU" sz="2800" dirty="0"/>
              <a:t>произвольного вектора </a:t>
            </a:r>
            <a:r>
              <a:rPr lang="en-US" sz="2800" dirty="0"/>
              <a:t>(Vx, </a:t>
            </a:r>
            <a:r>
              <a:rPr lang="en-US" sz="2800" dirty="0" err="1"/>
              <a:t>Vy</a:t>
            </a:r>
            <a:r>
              <a:rPr lang="en-US" sz="2800" dirty="0"/>
              <a:t>) </a:t>
            </a:r>
            <a:r>
              <a:rPr lang="ru-RU" sz="2800" dirty="0"/>
              <a:t>вдоль вектора </a:t>
            </a:r>
            <a:r>
              <a:rPr lang="en-US" sz="2800" dirty="0"/>
              <a:t>(dx, </a:t>
            </a:r>
            <a:r>
              <a:rPr lang="en-US" sz="2800" dirty="0" err="1"/>
              <a:t>dy</a:t>
            </a:r>
            <a:r>
              <a:rPr lang="en-US" sz="2800" dirty="0"/>
              <a:t>)?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0E133-87AC-48E1-B79A-69449AAB44BA}"/>
                  </a:ext>
                </a:extLst>
              </p:cNvPr>
              <p:cNvSpPr txBox="1"/>
              <p:nvPr/>
            </p:nvSpPr>
            <p:spPr>
              <a:xfrm>
                <a:off x="2423593" y="3804838"/>
                <a:ext cx="7488831" cy="19816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0E133-87AC-48E1-B79A-69449AAB4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3" y="3804838"/>
                <a:ext cx="7488831" cy="1981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90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Масштабирование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7B95-0FBB-477F-BECE-A55A9BDEB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Масштабирование изменяет размер объекта и использует два масштабных множителя </a:t>
            </a:r>
            <a:r>
              <a:rPr lang="en-US" sz="2400" b="1" dirty="0" err="1">
                <a:solidFill>
                  <a:schemeClr val="hlink"/>
                </a:solidFill>
              </a:rPr>
              <a:t>Sx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>
                <a:solidFill>
                  <a:schemeClr val="hlink"/>
                </a:solidFill>
              </a:rPr>
              <a:t>Sy</a:t>
            </a:r>
            <a:r>
              <a:rPr lang="en-US" sz="2400" dirty="0"/>
              <a:t> </a:t>
            </a:r>
            <a:r>
              <a:rPr lang="ru-RU" sz="2400" dirty="0"/>
              <a:t>для координат </a:t>
            </a:r>
            <a:r>
              <a:rPr lang="en-US" sz="2400" b="1" dirty="0"/>
              <a:t>x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/>
              <a:t>y</a:t>
            </a:r>
            <a:r>
              <a:rPr lang="en-US" sz="2400" dirty="0"/>
              <a:t> </a:t>
            </a:r>
            <a:r>
              <a:rPr lang="ru-RU" sz="2400" dirty="0"/>
              <a:t>соответственно</a:t>
            </a:r>
            <a:endParaRPr lang="en-US" sz="2400" dirty="0"/>
          </a:p>
          <a:p>
            <a:pPr eaLnBrk="1" hangingPunct="1"/>
            <a:endParaRPr lang="ru-RU" sz="2400" dirty="0"/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43ECA9-FF29-4548-83AC-FC20AB9D4483}"/>
                  </a:ext>
                </a:extLst>
              </p:cNvPr>
              <p:cNvSpPr txBox="1"/>
              <p:nvPr/>
            </p:nvSpPr>
            <p:spPr>
              <a:xfrm>
                <a:off x="2351585" y="3717033"/>
                <a:ext cx="6120680" cy="13871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43ECA9-FF29-4548-83AC-FC20AB9D4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5" y="3717033"/>
                <a:ext cx="6120680" cy="1387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Масштабирование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4151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2207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3750730" y="3838873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93CFBA0-A6C5-46C4-BA77-77232956BB05}"/>
              </a:ext>
            </a:extLst>
          </p:cNvPr>
          <p:cNvGrpSpPr/>
          <p:nvPr/>
        </p:nvGrpSpPr>
        <p:grpSpPr>
          <a:xfrm>
            <a:off x="3431705" y="3140968"/>
            <a:ext cx="2592013" cy="1886890"/>
            <a:chOff x="4539496" y="2780928"/>
            <a:chExt cx="2592013" cy="1886890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FFD0A556-C93A-4C34-9D1D-6B29DCA7EEF4}"/>
                </a:ext>
              </a:extLst>
            </p:cNvPr>
            <p:cNvSpPr/>
            <p:nvPr/>
          </p:nvSpPr>
          <p:spPr>
            <a:xfrm>
              <a:off x="4611502" y="2852946"/>
              <a:ext cx="2448000" cy="172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1DA3126-8E34-4243-9408-0C11F34467C0}"/>
                </a:ext>
              </a:extLst>
            </p:cNvPr>
            <p:cNvSpPr/>
            <p:nvPr/>
          </p:nvSpPr>
          <p:spPr>
            <a:xfrm>
              <a:off x="4539496" y="2780928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DF3ED05-64F8-44EB-97E7-507C2A1E1A98}"/>
                </a:ext>
              </a:extLst>
            </p:cNvPr>
            <p:cNvSpPr/>
            <p:nvPr/>
          </p:nvSpPr>
          <p:spPr>
            <a:xfrm>
              <a:off x="6987494" y="2780928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9A67DC01-4463-404D-9FB5-2BB49CE41C00}"/>
                </a:ext>
              </a:extLst>
            </p:cNvPr>
            <p:cNvSpPr/>
            <p:nvPr/>
          </p:nvSpPr>
          <p:spPr>
            <a:xfrm>
              <a:off x="4539497" y="4523803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43BE89A6-0CE8-4096-A026-DA60A4FE0D1D}"/>
                </a:ext>
              </a:extLst>
            </p:cNvPr>
            <p:cNvSpPr/>
            <p:nvPr/>
          </p:nvSpPr>
          <p:spPr>
            <a:xfrm>
              <a:off x="6987494" y="4523803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C1B2F51F-B834-4B49-B0D1-26E9613F873B}"/>
              </a:ext>
            </a:extLst>
          </p:cNvPr>
          <p:cNvGrpSpPr/>
          <p:nvPr/>
        </p:nvGrpSpPr>
        <p:grpSpPr>
          <a:xfrm>
            <a:off x="3495040" y="3200400"/>
            <a:ext cx="2456180" cy="1757680"/>
            <a:chOff x="1971040" y="3200400"/>
            <a:chExt cx="2456180" cy="1757680"/>
          </a:xfrm>
        </p:grpSpPr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0D278ABE-CDB0-4452-8643-9F64059071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7784" y="3210560"/>
              <a:ext cx="1799436" cy="1370568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60C8E98F-5469-4A3D-896C-18F8FFE094FC}"/>
                </a:ext>
              </a:extLst>
            </p:cNvPr>
            <p:cNvCxnSpPr>
              <a:cxnSpLocks/>
            </p:cNvCxnSpPr>
            <p:nvPr/>
          </p:nvCxnSpPr>
          <p:spPr>
            <a:xfrm>
              <a:off x="2617763" y="4578863"/>
              <a:ext cx="1791677" cy="363977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44DDD550-0EA0-4475-B80B-6C8B70D09B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1040" y="3200400"/>
              <a:ext cx="656254" cy="1378463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CE081BA5-1240-4C4A-BE18-24FF1796B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1200" y="4578863"/>
              <a:ext cx="623375" cy="379217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012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Все точки и векторы задаются в какой-либо системе координат</a:t>
            </a:r>
          </a:p>
          <a:p>
            <a:pPr eaLnBrk="1" hangingPunct="1"/>
            <a:r>
              <a:rPr lang="ru-RU" dirty="0"/>
              <a:t>Операции над векторами и точками имеют смысл, когда они заданы в одной и той же системе координат</a:t>
            </a:r>
          </a:p>
          <a:p>
            <a:pPr eaLnBrk="1" hangingPunct="1"/>
            <a:r>
              <a:rPr lang="ru-RU" dirty="0"/>
              <a:t>Система координат имеет точку </a:t>
            </a:r>
            <a:r>
              <a:rPr lang="ru-RU" b="1" dirty="0"/>
              <a:t>начала координат</a:t>
            </a:r>
            <a:r>
              <a:rPr lang="ru-RU" dirty="0"/>
              <a:t> и несколько </a:t>
            </a:r>
            <a:r>
              <a:rPr lang="ru-RU" b="1" dirty="0"/>
              <a:t>координатных осей</a:t>
            </a:r>
            <a:r>
              <a:rPr lang="ru-RU" dirty="0"/>
              <a:t>, обычно направленных под прямым углом друг к другу</a:t>
            </a:r>
            <a:endParaRPr lang="ru-RU" b="1" dirty="0"/>
          </a:p>
          <a:p>
            <a:pPr eaLnBrk="1" hangingPunct="1"/>
            <a:endParaRPr lang="ru-RU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Поворот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4A34781-4833-49DB-8C0C-0C467DF05F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4389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Одна из основных операций в компьютерной графике – поворот изображения относительно заданной точки на некоторый угол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поворота относительно начала координат имеет следующий вид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Попробуйте доказать это самостоятельно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B8BC0C-8C91-4243-8B6C-4E2E53D7C6D6}"/>
                  </a:ext>
                </a:extLst>
              </p:cNvPr>
              <p:cNvSpPr txBox="1"/>
              <p:nvPr/>
            </p:nvSpPr>
            <p:spPr>
              <a:xfrm>
                <a:off x="1379477" y="4984225"/>
                <a:ext cx="9433047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B8BC0C-8C91-4243-8B6C-4E2E53D7C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477" y="4984225"/>
                <a:ext cx="9433047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Поворот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4151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2207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3475384" y="4077077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13191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Сдвиг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При сдвиге вдоль оси </a:t>
            </a:r>
            <a:r>
              <a:rPr lang="en-US" sz="2400" dirty="0"/>
              <a:t>x</a:t>
            </a:r>
            <a:r>
              <a:rPr lang="ru-RU" sz="2400" dirty="0"/>
              <a:t> координата </a:t>
            </a:r>
            <a:r>
              <a:rPr lang="en-US" sz="2400" b="1" dirty="0"/>
              <a:t>y</a:t>
            </a:r>
            <a:r>
              <a:rPr lang="en-US" sz="2400" dirty="0"/>
              <a:t> </a:t>
            </a:r>
            <a:r>
              <a:rPr lang="ru-RU" sz="2400" dirty="0"/>
              <a:t>каждой точки остается неизменной, а координата </a:t>
            </a:r>
            <a:r>
              <a:rPr lang="en-US" sz="2400" b="1" dirty="0"/>
              <a:t>x</a:t>
            </a:r>
            <a:r>
              <a:rPr lang="en-US" sz="2400" dirty="0"/>
              <a:t> </a:t>
            </a:r>
            <a:r>
              <a:rPr lang="ru-RU" sz="2400" dirty="0"/>
              <a:t>перемещается на величину, линейно возрастающую с ростом </a:t>
            </a:r>
            <a:r>
              <a:rPr lang="en-US" sz="2400" dirty="0"/>
              <a:t>y</a:t>
            </a:r>
          </a:p>
          <a:p>
            <a:pPr lvl="1" eaLnBrk="1" hangingPunct="1"/>
            <a:r>
              <a:rPr lang="ru-RU" sz="2000" dirty="0"/>
              <a:t>При сдвиге вдоль оси </a:t>
            </a:r>
            <a:r>
              <a:rPr lang="en-US" sz="2000" dirty="0"/>
              <a:t>y – </a:t>
            </a:r>
            <a:r>
              <a:rPr lang="ru-RU" sz="2000" dirty="0"/>
              <a:t>ситуация противоположная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4C581D-1DDA-4B1C-9B83-5B0C95FB18C9}"/>
              </a:ext>
            </a:extLst>
          </p:cNvPr>
          <p:cNvGrpSpPr/>
          <p:nvPr/>
        </p:nvGrpSpPr>
        <p:grpSpPr>
          <a:xfrm>
            <a:off x="2882901" y="3998913"/>
            <a:ext cx="6130925" cy="1181100"/>
            <a:chOff x="1358900" y="3998913"/>
            <a:chExt cx="6130925" cy="1181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557" name="Object 5"/>
                <p:cNvSpPr txBox="1">
                  <a:spLocks noGrp="1"/>
                </p:cNvSpPr>
                <p:nvPr>
                  <p:ph sz="half" idx="2"/>
                </p:nvPr>
              </p:nvSpPr>
              <p:spPr bwMode="auto">
                <a:xfrm>
                  <a:off x="1358900" y="3998913"/>
                  <a:ext cx="3732213" cy="11811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55000" lnSpcReduction="20000"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1557" name="Object 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ph sz="half" idx="2"/>
                </p:nvPr>
              </p:nvSpPr>
              <p:spPr bwMode="auto">
                <a:xfrm>
                  <a:off x="1358900" y="3998913"/>
                  <a:ext cx="3732213" cy="11811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559" name="Text Box 7"/>
            <p:cNvSpPr txBox="1">
              <a:spLocks noChangeArrowheads="1"/>
            </p:cNvSpPr>
            <p:nvPr/>
          </p:nvSpPr>
          <p:spPr bwMode="auto">
            <a:xfrm>
              <a:off x="5343525" y="4310063"/>
              <a:ext cx="21463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/>
                <a:t>Сдвиг вдоль оси </a:t>
              </a:r>
              <a:r>
                <a:rPr lang="en-US" dirty="0"/>
                <a:t>x</a:t>
              </a:r>
              <a:endParaRPr lang="ru-R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9389FA5-37C0-439B-BAF4-1E534BA413C8}"/>
              </a:ext>
            </a:extLst>
          </p:cNvPr>
          <p:cNvGrpSpPr/>
          <p:nvPr/>
        </p:nvGrpSpPr>
        <p:grpSpPr>
          <a:xfrm>
            <a:off x="2882900" y="5373688"/>
            <a:ext cx="6153150" cy="1181100"/>
            <a:chOff x="1358900" y="5373688"/>
            <a:chExt cx="6153150" cy="1181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558" name="Object 6"/>
                <p:cNvSpPr txBox="1"/>
                <p:nvPr/>
              </p:nvSpPr>
              <p:spPr bwMode="auto">
                <a:xfrm>
                  <a:off x="1358900" y="5373688"/>
                  <a:ext cx="3732213" cy="11811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ru-RU"/>
                </a:p>
              </p:txBody>
            </p:sp>
          </mc:Choice>
          <mc:Fallback xmlns="">
            <p:sp>
              <p:nvSpPr>
                <p:cNvPr id="151558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58900" y="5373688"/>
                  <a:ext cx="3732213" cy="11811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560" name="Text Box 8"/>
            <p:cNvSpPr txBox="1">
              <a:spLocks noChangeArrowheads="1"/>
            </p:cNvSpPr>
            <p:nvPr/>
          </p:nvSpPr>
          <p:spPr bwMode="auto">
            <a:xfrm>
              <a:off x="5364163" y="5373688"/>
              <a:ext cx="21478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/>
                <a:t>Сдвиг вдоль оси </a:t>
              </a:r>
              <a:r>
                <a:rPr lang="en-US"/>
                <a:t>y</a:t>
              </a:r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Сдвиг</a:t>
            </a: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1847851" y="1916114"/>
            <a:ext cx="2532063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0" dirty="0">
                <a:latin typeface="Verdana" pitchFamily="34" charset="0"/>
              </a:rPr>
              <a:t>T</a:t>
            </a:r>
            <a:endParaRPr lang="ru-RU" sz="30000" dirty="0">
              <a:latin typeface="Verdana" pitchFamily="34" charset="0"/>
            </a:endParaRP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6383338" y="1916114"/>
            <a:ext cx="2532062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0" i="1" dirty="0">
                <a:latin typeface="Verdana" pitchFamily="34" charset="0"/>
              </a:rPr>
              <a:t>T</a:t>
            </a:r>
            <a:endParaRPr lang="ru-RU" sz="30000" i="1" dirty="0">
              <a:latin typeface="Verdana" pitchFamily="34" charset="0"/>
            </a:endParaRPr>
          </a:p>
        </p:txBody>
      </p:sp>
      <p:sp>
        <p:nvSpPr>
          <p:cNvPr id="112645" name="Line 6"/>
          <p:cNvSpPr>
            <a:spLocks noChangeShapeType="1"/>
          </p:cNvSpPr>
          <p:nvPr/>
        </p:nvSpPr>
        <p:spPr bwMode="auto">
          <a:xfrm>
            <a:off x="1847851" y="5732463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2646" name="Line 7"/>
          <p:cNvSpPr>
            <a:spLocks noChangeShapeType="1"/>
          </p:cNvSpPr>
          <p:nvPr/>
        </p:nvSpPr>
        <p:spPr bwMode="auto">
          <a:xfrm flipV="1">
            <a:off x="1847850" y="2347913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08" name="Line 8"/>
          <p:cNvSpPr>
            <a:spLocks noChangeShapeType="1"/>
          </p:cNvSpPr>
          <p:nvPr/>
        </p:nvSpPr>
        <p:spPr bwMode="auto">
          <a:xfrm>
            <a:off x="6383339" y="5743575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09" name="Line 9"/>
          <p:cNvSpPr>
            <a:spLocks noChangeShapeType="1"/>
          </p:cNvSpPr>
          <p:nvPr/>
        </p:nvSpPr>
        <p:spPr bwMode="auto">
          <a:xfrm flipV="1">
            <a:off x="6383338" y="235902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/>
      <p:bldP spid="153608" grpId="0" animBg="1"/>
      <p:bldP spid="153609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Инвертирование аффинного преобразования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Матрица </a:t>
            </a:r>
            <a:r>
              <a:rPr lang="en-US" sz="2400" i="1" dirty="0"/>
              <a:t>M</a:t>
            </a:r>
            <a:r>
              <a:rPr lang="en-US" sz="2400" dirty="0"/>
              <a:t> </a:t>
            </a:r>
            <a:r>
              <a:rPr lang="ru-RU" sz="2400" dirty="0"/>
              <a:t>размерностью </a:t>
            </a:r>
            <a:r>
              <a:rPr lang="en-US" sz="2400" dirty="0"/>
              <a:t>n</a:t>
            </a:r>
            <a:r>
              <a:rPr lang="ru-RU" sz="2400" dirty="0"/>
              <a:t> на </a:t>
            </a:r>
            <a:r>
              <a:rPr lang="en-US" sz="2400" dirty="0"/>
              <a:t>n </a:t>
            </a:r>
            <a:r>
              <a:rPr lang="ru-RU" sz="2400" dirty="0"/>
              <a:t>называется </a:t>
            </a:r>
            <a:r>
              <a:rPr lang="ru-RU" sz="2400" b="1" dirty="0"/>
              <a:t>невырожденной</a:t>
            </a:r>
            <a:r>
              <a:rPr lang="ru-RU" sz="2400" dirty="0"/>
              <a:t>, если ее определитель </a:t>
            </a:r>
            <a:r>
              <a:rPr lang="en-US" sz="2400" dirty="0"/>
              <a:t>|M| </a:t>
            </a:r>
            <a:r>
              <a:rPr lang="ru-RU" sz="2400" dirty="0"/>
              <a:t>отличен от нуля</a:t>
            </a:r>
          </a:p>
          <a:p>
            <a:pPr eaLnBrk="1" hangingPunct="1"/>
            <a:r>
              <a:rPr lang="ru-RU" sz="2400" dirty="0"/>
              <a:t>В этом случае матрица </a:t>
            </a:r>
            <a:r>
              <a:rPr lang="en-US" sz="2400" dirty="0"/>
              <a:t>M </a:t>
            </a:r>
            <a:r>
              <a:rPr lang="ru-RU" sz="2400" dirty="0"/>
              <a:t>имеет обратную матрицу </a:t>
            </a:r>
            <a:r>
              <a:rPr lang="en-US" sz="2400" dirty="0"/>
              <a:t>M</a:t>
            </a:r>
            <a:r>
              <a:rPr lang="en-US" sz="2400" baseline="30000" dirty="0"/>
              <a:t>-1</a:t>
            </a:r>
            <a:r>
              <a:rPr lang="en-US" sz="2400" dirty="0"/>
              <a:t>, </a:t>
            </a:r>
            <a:r>
              <a:rPr lang="ru-RU" sz="2400" dirty="0"/>
              <a:t>обладающую свойством:</a:t>
            </a:r>
          </a:p>
          <a:p>
            <a:pPr lvl="1" eaLnBrk="1" hangingPunct="1"/>
            <a:r>
              <a:rPr lang="en-US" sz="2000" b="1" dirty="0"/>
              <a:t>MM</a:t>
            </a:r>
            <a:r>
              <a:rPr lang="en-US" sz="2000" b="1" baseline="30000" dirty="0"/>
              <a:t>-1</a:t>
            </a:r>
            <a:r>
              <a:rPr lang="en-US" sz="2000" b="1" dirty="0"/>
              <a:t> = M</a:t>
            </a:r>
            <a:r>
              <a:rPr lang="en-US" sz="2000" b="1" baseline="30000" dirty="0"/>
              <a:t>-1</a:t>
            </a:r>
            <a:r>
              <a:rPr lang="en-US" sz="2000" b="1" dirty="0"/>
              <a:t>M = I,</a:t>
            </a:r>
            <a:br>
              <a:rPr lang="en-US" sz="2000" b="1" dirty="0"/>
            </a:br>
            <a:r>
              <a:rPr lang="ru-RU" sz="2000" dirty="0"/>
              <a:t>где </a:t>
            </a:r>
            <a:r>
              <a:rPr lang="en-US" sz="2000" dirty="0"/>
              <a:t>I – </a:t>
            </a:r>
            <a:r>
              <a:rPr lang="ru-RU" sz="2000" dirty="0"/>
              <a:t>единичная матрица размерностью </a:t>
            </a:r>
            <a:r>
              <a:rPr lang="en-US" sz="2000" dirty="0"/>
              <a:t>n </a:t>
            </a:r>
            <a:r>
              <a:rPr lang="ru-RU" sz="2000" dirty="0"/>
              <a:t>на </a:t>
            </a:r>
            <a:r>
              <a:rPr lang="en-US" sz="2000" dirty="0"/>
              <a:t>n</a:t>
            </a:r>
            <a:endParaRPr lang="ru-RU" sz="2000" dirty="0"/>
          </a:p>
          <a:p>
            <a:pPr eaLnBrk="1" hangingPunct="1"/>
            <a:r>
              <a:rPr lang="ru-RU" sz="2400" dirty="0"/>
              <a:t>Матрица, обратная к произведению квадратных матриц имеет вид:</a:t>
            </a:r>
          </a:p>
          <a:p>
            <a:pPr lvl="1" eaLnBrk="1" hangingPunct="1"/>
            <a:r>
              <a:rPr lang="ru-RU" sz="2000" dirty="0"/>
              <a:t>(</a:t>
            </a:r>
            <a:r>
              <a:rPr lang="en-US" sz="2000" dirty="0"/>
              <a:t>AB)</a:t>
            </a:r>
            <a:r>
              <a:rPr lang="en-US" sz="2000" b="1" baseline="30000" dirty="0"/>
              <a:t>-</a:t>
            </a:r>
            <a:r>
              <a:rPr lang="en-US" sz="2000" baseline="30000" dirty="0"/>
              <a:t>1</a:t>
            </a:r>
            <a:r>
              <a:rPr lang="en-US" sz="2000" dirty="0"/>
              <a:t> = B</a:t>
            </a:r>
            <a:r>
              <a:rPr lang="en-US" sz="2000" baseline="30000" dirty="0"/>
              <a:t>-1</a:t>
            </a:r>
            <a:r>
              <a:rPr lang="en-US" sz="2000" dirty="0"/>
              <a:t>A</a:t>
            </a:r>
            <a:r>
              <a:rPr lang="en-US" sz="2000" baseline="30000" dirty="0"/>
              <a:t>-1</a:t>
            </a:r>
            <a:endParaRPr lang="ru-RU" sz="2000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9CD5554-58D2-4AEC-B141-0B045F25C48B}"/>
              </a:ext>
            </a:extLst>
          </p:cNvPr>
          <p:cNvGrpSpPr/>
          <p:nvPr/>
        </p:nvGrpSpPr>
        <p:grpSpPr>
          <a:xfrm>
            <a:off x="4943872" y="4869160"/>
            <a:ext cx="2592288" cy="1808584"/>
            <a:chOff x="7032104" y="3429000"/>
            <a:chExt cx="2592288" cy="1808584"/>
          </a:xfrm>
        </p:grpSpPr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EA1E547E-4A6F-4295-A718-75003519DB88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9D6C921E-CDC7-43FE-8186-FA20FA873D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Овал 3">
            <a:extLst>
              <a:ext uri="{FF2B5EF4-FFF2-40B4-BE49-F238E27FC236}">
                <a16:creationId xmlns:a16="http://schemas.microsoft.com/office/drawing/2014/main" id="{986D4837-A194-4639-9048-E99EF8B48B09}"/>
              </a:ext>
            </a:extLst>
          </p:cNvPr>
          <p:cNvSpPr/>
          <p:nvPr/>
        </p:nvSpPr>
        <p:spPr>
          <a:xfrm>
            <a:off x="5087888" y="50851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FD9E260-19E3-4161-8DF5-FC621549ADCE}"/>
              </a:ext>
            </a:extLst>
          </p:cNvPr>
          <p:cNvSpPr/>
          <p:nvPr/>
        </p:nvSpPr>
        <p:spPr>
          <a:xfrm>
            <a:off x="6023992" y="50935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1A524B4E-449B-4D2F-9629-3E5992BEEB35}"/>
              </a:ext>
            </a:extLst>
          </p:cNvPr>
          <p:cNvSpPr/>
          <p:nvPr/>
        </p:nvSpPr>
        <p:spPr>
          <a:xfrm>
            <a:off x="6744072" y="5557490"/>
            <a:ext cx="144016" cy="144016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8A8A8027-7C84-4508-ABC0-628D86946EA8}"/>
              </a:ext>
            </a:extLst>
          </p:cNvPr>
          <p:cNvSpPr/>
          <p:nvPr/>
        </p:nvSpPr>
        <p:spPr>
          <a:xfrm>
            <a:off x="6023992" y="5557490"/>
            <a:ext cx="144016" cy="144016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C7A3ABB6-0B48-4E50-BC06-A0DBC706C137}"/>
              </a:ext>
            </a:extLst>
          </p:cNvPr>
          <p:cNvCxnSpPr>
            <a:stCxn id="12" idx="2"/>
            <a:endCxn id="13" idx="6"/>
          </p:cNvCxnSpPr>
          <p:nvPr/>
        </p:nvCxnSpPr>
        <p:spPr>
          <a:xfrm flipH="1">
            <a:off x="6168008" y="5629498"/>
            <a:ext cx="5760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94A8BBE-7676-445B-8DE4-20F800F5E866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5231904" y="5157192"/>
            <a:ext cx="792088" cy="83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Определитель матрицы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С каждой квадратной матрицей связано некоторое число, называемое ее </a:t>
            </a:r>
            <a:r>
              <a:rPr lang="ru-RU" sz="2800" b="1"/>
              <a:t>определителем</a:t>
            </a:r>
          </a:p>
          <a:p>
            <a:pPr lvl="1" eaLnBrk="1" hangingPunct="1"/>
            <a:r>
              <a:rPr lang="ru-RU"/>
              <a:t>Обозначается </a:t>
            </a:r>
            <a:r>
              <a:rPr lang="en-US"/>
              <a:t>|M| </a:t>
            </a:r>
            <a:r>
              <a:rPr lang="ru-RU"/>
              <a:t>или </a:t>
            </a:r>
            <a:r>
              <a:rPr lang="en-US"/>
              <a:t>det M</a:t>
            </a:r>
            <a:endParaRPr lang="ru-RU"/>
          </a:p>
        </p:txBody>
      </p:sp>
      <p:graphicFrame>
        <p:nvGraphicFramePr>
          <p:cNvPr id="15872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774825" y="3860800"/>
          <a:ext cx="38893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Формула" r:id="rId3" imgW="2082800" imgH="482600" progId="Equation.3">
                  <p:embed/>
                </p:oleObj>
              </mc:Choice>
              <mc:Fallback>
                <p:oleObj name="Формула" r:id="rId3" imgW="2082800" imgH="4826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3860800"/>
                        <a:ext cx="388937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6" name="Object 6"/>
          <p:cNvGraphicFramePr>
            <a:graphicFrameLocks noChangeAspect="1"/>
          </p:cNvGraphicFramePr>
          <p:nvPr/>
        </p:nvGraphicFramePr>
        <p:xfrm>
          <a:off x="1774825" y="4797426"/>
          <a:ext cx="8351838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5" imgW="4343400" imgH="939800" progId="Equation.3">
                  <p:embed/>
                </p:oleObj>
              </mc:Choice>
              <mc:Fallback>
                <p:oleObj name="Equation" r:id="rId5" imgW="43434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4797426"/>
                        <a:ext cx="8351838" cy="180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7" name="Text Box 7"/>
          <p:cNvSpPr txBox="1">
            <a:spLocks noChangeArrowheads="1"/>
          </p:cNvSpPr>
          <p:nvPr/>
        </p:nvSpPr>
        <p:spPr bwMode="auto">
          <a:xfrm>
            <a:off x="6508750" y="6253163"/>
            <a:ext cx="3754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aseline="-25000"/>
              <a:t>ij</a:t>
            </a:r>
            <a:r>
              <a:rPr lang="en-US"/>
              <a:t> – </a:t>
            </a:r>
            <a:r>
              <a:rPr lang="ru-RU"/>
              <a:t>алгебраическое дополнение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7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Обратная матрица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85F53DB-3EEB-41C0-9397-25EF427A8B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1565275"/>
          </a:xfrm>
        </p:spPr>
        <p:txBody>
          <a:bodyPr/>
          <a:lstStyle/>
          <a:p>
            <a:pPr eaLnBrk="1" hangingPunct="1"/>
            <a:r>
              <a:rPr lang="ru-RU" sz="2400" dirty="0"/>
              <a:t>Пусть </a:t>
            </a:r>
            <a:r>
              <a:rPr lang="en-US" sz="2400" dirty="0"/>
              <a:t>A – </a:t>
            </a:r>
            <a:r>
              <a:rPr lang="ru-RU" sz="2400" dirty="0"/>
              <a:t>матрица обратная к матрице </a:t>
            </a:r>
            <a:r>
              <a:rPr lang="en-US" sz="2400" dirty="0"/>
              <a:t>M. </a:t>
            </a:r>
            <a:r>
              <a:rPr lang="ru-RU" sz="2400" dirty="0"/>
              <a:t>В этом она равна: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782231E0-D280-4C0A-8311-203AF40A0DEC}"/>
                  </a:ext>
                </a:extLst>
              </p:cNvPr>
              <p:cNvSpPr txBox="1"/>
              <p:nvPr/>
            </p:nvSpPr>
            <p:spPr bwMode="auto">
              <a:xfrm>
                <a:off x="4583833" y="2996953"/>
                <a:ext cx="2384425" cy="13335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ru-RU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𝑎𝑑𝑗𝑀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ru-RU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782231E0-D280-4C0A-8311-203AF40A0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83833" y="2996953"/>
                <a:ext cx="2384425" cy="1333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9730DA8-761B-9A20-3B31-7EA4EE30BDA2}"/>
              </a:ext>
            </a:extLst>
          </p:cNvPr>
          <p:cNvSpPr txBox="1"/>
          <p:nvPr/>
        </p:nvSpPr>
        <p:spPr>
          <a:xfrm>
            <a:off x="3647728" y="522920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adjM</a:t>
            </a:r>
            <a:r>
              <a:rPr lang="en-US" dirty="0"/>
              <a:t> – </a:t>
            </a:r>
            <a:r>
              <a:rPr lang="ru-RU" dirty="0"/>
              <a:t>присоединенная матрица</a:t>
            </a:r>
            <a:r>
              <a:rPr lang="en-US" dirty="0"/>
              <a:t> (</a:t>
            </a:r>
            <a:r>
              <a:rPr lang="ru-RU" dirty="0"/>
              <a:t>матрица составленная из алгебраических дополнений транспонированной матрицы)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B4A59-6FC9-2E11-0A74-3D03CABD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FFA04B4-73A7-4BDC-AD84-5DE66959A9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935164"/>
                <a:ext cx="8229600" cy="4377955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Найдите обратную матрицу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ru-RU" dirty="0"/>
              </a:p>
              <a:p>
                <a:pPr lvl="2"/>
                <a:r>
                  <a:rPr lang="ru-RU" dirty="0"/>
                  <a:t>Ответ: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ru-RU" dirty="0"/>
              </a:p>
              <a:p>
                <a:pPr lvl="2"/>
                <a:r>
                  <a:rPr lang="ru-RU" dirty="0"/>
                  <a:t>Ответ: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FFA04B4-73A7-4BDC-AD84-5DE66959A9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935164"/>
                <a:ext cx="8229600" cy="4377955"/>
              </a:xfrm>
              <a:blipFill>
                <a:blip r:embed="rId2"/>
                <a:stretch>
                  <a:fillRect l="-1333" t="-22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96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Сложные преобразования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Часто требуется осуществить сложное преобразование, состоящее из нескольких элементарных</a:t>
            </a:r>
          </a:p>
          <a:p>
            <a:pPr lvl="1" eaLnBrk="1" hangingPunct="1"/>
            <a:r>
              <a:rPr lang="ru-RU" dirty="0"/>
              <a:t>Поворот относительно </a:t>
            </a:r>
            <a:r>
              <a:rPr lang="ru-RU" b="1" dirty="0"/>
              <a:t>произвольной</a:t>
            </a:r>
            <a:r>
              <a:rPr lang="ru-RU" dirty="0"/>
              <a:t> точки</a:t>
            </a:r>
            <a:r>
              <a:rPr lang="en-US" dirty="0"/>
              <a:t> (</a:t>
            </a:r>
            <a:r>
              <a:rPr lang="ru-RU" dirty="0"/>
              <a:t>оси в </a:t>
            </a:r>
            <a:r>
              <a:rPr lang="en-US" dirty="0"/>
              <a:t>3D)</a:t>
            </a:r>
            <a:endParaRPr lang="ru-RU" dirty="0"/>
          </a:p>
          <a:p>
            <a:pPr lvl="1" eaLnBrk="1" hangingPunct="1"/>
            <a:r>
              <a:rPr lang="ru-RU" dirty="0"/>
              <a:t>Отражение относительно произвольной прямой (плоскости в </a:t>
            </a:r>
            <a:r>
              <a:rPr lang="en-US" dirty="0"/>
              <a:t>3D)</a:t>
            </a:r>
          </a:p>
          <a:p>
            <a:pPr lvl="1" eaLnBrk="1" hangingPunct="1"/>
            <a:r>
              <a:rPr lang="ru-RU" dirty="0"/>
              <a:t>Масштабирование и сдвиг относительно произвольных «опорных точек»</a:t>
            </a:r>
            <a:endParaRPr lang="en-U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Композиция преобразований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Процесс последовательного применения нескольких преобразований с целью формирования единого суммарного преобразования называется </a:t>
            </a:r>
            <a:r>
              <a:rPr lang="ru-RU" b="1">
                <a:solidFill>
                  <a:schemeClr val="hlink"/>
                </a:solidFill>
              </a:rPr>
              <a:t>композицией</a:t>
            </a:r>
            <a:r>
              <a:rPr lang="ru-RU"/>
              <a:t> (компоновкой, конкатенацией) этих преобразований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SHSPRING_PRESENTATION_TITLE" val="Лекция 05"/>
  <p:tag name="ISPRING_ULTRA_SCORM_SLIDE_COUNT" val="147"/>
  <p:tag name="ISPRING_ULTRA_SCORM_DURATION" val="3600"/>
  <p:tag name="ISPRING_ULTRA_SCORM_QUIZ_NUMBER" val="0"/>
  <p:tag name="ISPRING_RESOURCE_PATHS_HASH_2" val="26cfde62a33ed6b70f917befc5e3c58e98c19"/>
  <p:tag name="ISPRING_RESOURCE_PATHS_HASH_PRESENTER" val="a4f382b94999eeac35a8106e7105655272b334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5898</TotalTime>
  <Words>5880</Words>
  <Application>Microsoft Office PowerPoint</Application>
  <PresentationFormat>Широкоэкранный</PresentationFormat>
  <Paragraphs>873</Paragraphs>
  <Slides>164</Slides>
  <Notes>11</Notes>
  <HiddenSlides>3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164</vt:i4>
      </vt:variant>
    </vt:vector>
  </HeadingPairs>
  <TitlesOfParts>
    <vt:vector size="176" baseType="lpstr">
      <vt:lpstr>Arial</vt:lpstr>
      <vt:lpstr>Calibri</vt:lpstr>
      <vt:lpstr>Calibri Light</vt:lpstr>
      <vt:lpstr>Cambria Math</vt:lpstr>
      <vt:lpstr>Courier New</vt:lpstr>
      <vt:lpstr>Impact</vt:lpstr>
      <vt:lpstr>Times New Roman</vt:lpstr>
      <vt:lpstr>Verdana</vt:lpstr>
      <vt:lpstr>Wingdings</vt:lpstr>
      <vt:lpstr>Office Theme</vt:lpstr>
      <vt:lpstr>Формула</vt:lpstr>
      <vt:lpstr>Equation</vt:lpstr>
      <vt:lpstr>Математические основы компьютерной графики</vt:lpstr>
      <vt:lpstr>Математические основы компьютерной графики</vt:lpstr>
      <vt:lpstr>Математические основы компьютерной графики</vt:lpstr>
      <vt:lpstr>Математические основы компьютерной графики</vt:lpstr>
      <vt:lpstr>Презентация PowerPoint</vt:lpstr>
      <vt:lpstr>Задачи визуализации трехмерных объектов</vt:lpstr>
      <vt:lpstr>Презентация PowerPoint</vt:lpstr>
      <vt:lpstr>Векторный анализ</vt:lpstr>
      <vt:lpstr>Система координат</vt:lpstr>
      <vt:lpstr>Двухмерная прямоугольная система координат</vt:lpstr>
      <vt:lpstr>Трехмерная прямоугольная система координат</vt:lpstr>
      <vt:lpstr>Правосторонняя система координат</vt:lpstr>
      <vt:lpstr>Левосторонняя система координат</vt:lpstr>
      <vt:lpstr>Важность системы координат</vt:lpstr>
      <vt:lpstr>Векторы и точки</vt:lpstr>
      <vt:lpstr>Вектор</vt:lpstr>
      <vt:lpstr>Точки и векторы</vt:lpstr>
      <vt:lpstr>Запись векторов</vt:lpstr>
      <vt:lpstr>Операции с векторами</vt:lpstr>
      <vt:lpstr>Сложение векторов</vt:lpstr>
      <vt:lpstr>Масштабирование векторов</vt:lpstr>
      <vt:lpstr>Линейная комбинация векторов</vt:lpstr>
      <vt:lpstr>Упражнения</vt:lpstr>
      <vt:lpstr>Аффинная комбинация векторов (affine combination)</vt:lpstr>
      <vt:lpstr>Аффинная комбинация трёх векторов</vt:lpstr>
      <vt:lpstr>Выпуклая комбинация векторов (convex combination)</vt:lpstr>
      <vt:lpstr>Множество всех выпуклых комбинаций</vt:lpstr>
      <vt:lpstr>Пример</vt:lpstr>
      <vt:lpstr>Выпуклая комбинация трёх векторов</vt:lpstr>
      <vt:lpstr>Модуль (длина, величина) вектора</vt:lpstr>
      <vt:lpstr>Единичный вектор (орт), нормирование</vt:lpstr>
      <vt:lpstr>Скалярное произведение векторов (dot product)</vt:lpstr>
      <vt:lpstr>Свойства скалярного произведения</vt:lpstr>
      <vt:lpstr>Угол между двумя векторами</vt:lpstr>
      <vt:lpstr>Угол между двумя векторами</vt:lpstr>
      <vt:lpstr>Знак скалярного произведения</vt:lpstr>
      <vt:lpstr>Перпендикулярность (ортогональность)</vt:lpstr>
      <vt:lpstr>Двумерный «перп» вектор</vt:lpstr>
      <vt:lpstr>Пример</vt:lpstr>
      <vt:lpstr>Упражнения на дом</vt:lpstr>
      <vt:lpstr>Перп-скалярное произведение</vt:lpstr>
      <vt:lpstr>Ортогональные проекции и расстояние от точки до прямой</vt:lpstr>
      <vt:lpstr>Пример</vt:lpstr>
      <vt:lpstr>Решение</vt:lpstr>
      <vt:lpstr>Отражение</vt:lpstr>
      <vt:lpstr>Отражение</vt:lpstr>
      <vt:lpstr>Векторное произведение двух векторов</vt:lpstr>
      <vt:lpstr>Свойства векторного произведения</vt:lpstr>
      <vt:lpstr>Геометрический смысл векторного произведения</vt:lpstr>
      <vt:lpstr>Нахождение нормали к плоскости</vt:lpstr>
      <vt:lpstr>Задание</vt:lpstr>
      <vt:lpstr>Отображение ключевых геометрических объектов</vt:lpstr>
      <vt:lpstr>Вектор vs Точка</vt:lpstr>
      <vt:lpstr>Системы координат и координатные фреймы</vt:lpstr>
      <vt:lpstr>Координатный фрейм</vt:lpstr>
      <vt:lpstr>Координатный фрейм</vt:lpstr>
      <vt:lpstr>Однородное представление точки и вектора</vt:lpstr>
      <vt:lpstr>Представление точек и векторов при помощи умножения матриц</vt:lpstr>
      <vt:lpstr>Линейные комбинации векторов в однородных координатах</vt:lpstr>
      <vt:lpstr>Аффинные комбинации точек</vt:lpstr>
      <vt:lpstr>Произвольная линейная комбинация точек</vt:lpstr>
      <vt:lpstr>Точка плюс вектор – аффинная комбинация точек</vt:lpstr>
      <vt:lpstr>Линейная интерполяция двух точек</vt:lpstr>
      <vt:lpstr>Пример функции lerp</vt:lpstr>
      <vt:lpstr>Твининг (tweening)</vt:lpstr>
      <vt:lpstr>Пример Tweening-а двух изображений</vt:lpstr>
      <vt:lpstr>Введение в преобразования</vt:lpstr>
      <vt:lpstr>Пример преобразования двухмерной фигуры</vt:lpstr>
      <vt:lpstr>Составление трехмерной сцены из примитивов</vt:lpstr>
      <vt:lpstr>Просмотр сцены с различных точек наблюдения</vt:lpstr>
      <vt:lpstr>Преобразование точек</vt:lpstr>
      <vt:lpstr>Преобразование объекта и преобразование координат</vt:lpstr>
      <vt:lpstr>Преобразование точек</vt:lpstr>
      <vt:lpstr>Отображение точек в новые точки</vt:lpstr>
      <vt:lpstr>Как это выглядит формально?</vt:lpstr>
      <vt:lpstr>Аффинные преобразования</vt:lpstr>
      <vt:lpstr>Презентация PowerPoint</vt:lpstr>
      <vt:lpstr>Презентация PowerPoint</vt:lpstr>
      <vt:lpstr>Виды аффинных преобразований</vt:lpstr>
      <vt:lpstr>Аффинные преобразования на плоскости</vt:lpstr>
      <vt:lpstr>Общий вид аффинных преобразований</vt:lpstr>
      <vt:lpstr>Матричное представление аффинных преобразований</vt:lpstr>
      <vt:lpstr>Геометрические эффекты элементарных аффинных преобразований </vt:lpstr>
      <vt:lpstr>Перемещение</vt:lpstr>
      <vt:lpstr>Перемещение объекта</vt:lpstr>
      <vt:lpstr>Задача</vt:lpstr>
      <vt:lpstr>Задача</vt:lpstr>
      <vt:lpstr>Масштабирование</vt:lpstr>
      <vt:lpstr>Масштабирование</vt:lpstr>
      <vt:lpstr>Поворот</vt:lpstr>
      <vt:lpstr>Поворот</vt:lpstr>
      <vt:lpstr>Сдвиг</vt:lpstr>
      <vt:lpstr>Сдвиг</vt:lpstr>
      <vt:lpstr>Инвертирование аффинного преобразования</vt:lpstr>
      <vt:lpstr>Определитель матрицы</vt:lpstr>
      <vt:lpstr>Обратная матрица</vt:lpstr>
      <vt:lpstr>Задача</vt:lpstr>
      <vt:lpstr>Сложные преобразования</vt:lpstr>
      <vt:lpstr>Композиция преобразований</vt:lpstr>
      <vt:lpstr>Пример</vt:lpstr>
      <vt:lpstr>Композиция аффинных преобразований</vt:lpstr>
      <vt:lpstr>Полезные свойства аффинных преобразований</vt:lpstr>
      <vt:lpstr>Задачи</vt:lpstr>
      <vt:lpstr>Трехмерные аффинные преобразования</vt:lpstr>
      <vt:lpstr>Однородное представление точек и векторов в 3D</vt:lpstr>
      <vt:lpstr>Матрица аффинного преобразования в 3D</vt:lpstr>
      <vt:lpstr>Элементарные трехмерные преобразования</vt:lpstr>
      <vt:lpstr>Перемещение</vt:lpstr>
      <vt:lpstr>Масштабирование</vt:lpstr>
      <vt:lpstr>Сдвиг</vt:lpstr>
      <vt:lpstr>Вращение</vt:lpstr>
      <vt:lpstr>Элементарные повороты вокруг координатных осей</vt:lpstr>
      <vt:lpstr>Матрицы элементарных поворотов</vt:lpstr>
      <vt:lpstr>Комбинирование поворотов</vt:lpstr>
      <vt:lpstr>Вращение вокруг произвольной оси</vt:lpstr>
      <vt:lpstr>Презентация PowerPoint</vt:lpstr>
      <vt:lpstr>Матрица поворота вокруг произвольной оси</vt:lpstr>
      <vt:lpstr>Определение оси и угла поворота по матрице поворота</vt:lpstr>
      <vt:lpstr>Изменения систем координат</vt:lpstr>
      <vt:lpstr>Презентация PowerPoint</vt:lpstr>
      <vt:lpstr>Преобразование координатного фрейма</vt:lpstr>
      <vt:lpstr>Последовательные преобразования координатного фрейма</vt:lpstr>
      <vt:lpstr>Двукратное преобразование координатного фрейма</vt:lpstr>
      <vt:lpstr>Рисование трехмерных сцен</vt:lpstr>
      <vt:lpstr>Составляющие элементы трехмерной сцены</vt:lpstr>
      <vt:lpstr>Процесс визуализации трехмерной сцены</vt:lpstr>
      <vt:lpstr>Процесс визуализации трехмерной сцены (продолжение)</vt:lpstr>
      <vt:lpstr>Позиционирование и ориентирование камеры</vt:lpstr>
      <vt:lpstr>Позиционирование и ориентирование камеры</vt:lpstr>
      <vt:lpstr>Система координат, связанная с камерой</vt:lpstr>
      <vt:lpstr>Свободное ориентирование камеры в пространстве</vt:lpstr>
      <vt:lpstr>Построение векторов  u, v и n</vt:lpstr>
      <vt:lpstr>Построение матрицы камеры</vt:lpstr>
      <vt:lpstr>Построение матрицы камеры</vt:lpstr>
      <vt:lpstr>Перспективная проекция точки</vt:lpstr>
      <vt:lpstr>Перспективная проекция прямых линий</vt:lpstr>
      <vt:lpstr>Проецирование параллельных прямых</vt:lpstr>
      <vt:lpstr>Точка схода параллельных прямых</vt:lpstr>
      <vt:lpstr>Прямые, проходящие за «глазом»</vt:lpstr>
      <vt:lpstr>Добавление псевдоглубины</vt:lpstr>
      <vt:lpstr>Особенности проецирования</vt:lpstr>
      <vt:lpstr>Расстояние от точки до глаза</vt:lpstr>
      <vt:lpstr>Псевдоглубина</vt:lpstr>
      <vt:lpstr>Проецирование точки с сохранением информации о ее псевдоглубине</vt:lpstr>
      <vt:lpstr>Изменение псевдоглубины</vt:lpstr>
      <vt:lpstr>Использование однородных координат</vt:lpstr>
      <vt:lpstr>Дальнейшее развитие</vt:lpstr>
      <vt:lpstr>Матрица аффинного преобразования</vt:lpstr>
      <vt:lpstr>Эксперимент</vt:lpstr>
      <vt:lpstr>Перспективное деление</vt:lpstr>
      <vt:lpstr>Матрица перспективного преобразования</vt:lpstr>
      <vt:lpstr>Презентация PowerPoint</vt:lpstr>
      <vt:lpstr>Получение перспективной проекции</vt:lpstr>
      <vt:lpstr>Что такое перспективная проекция?</vt:lpstr>
      <vt:lpstr>Геометрическая природа перспективного преобразования</vt:lpstr>
      <vt:lpstr>Перспективное преобразование</vt:lpstr>
      <vt:lpstr>Деформирование отображаемого объема перспективным преобразованием</vt:lpstr>
      <vt:lpstr>Преобразование в канонический отображаемый объем</vt:lpstr>
      <vt:lpstr>Матрица ортографического преобразования</vt:lpstr>
      <vt:lpstr>Порт просмотра</vt:lpstr>
      <vt:lpstr>Преобразование в порт просмотра</vt:lpstr>
      <vt:lpstr>Преобразование в порт просмотра</vt:lpstr>
      <vt:lpstr>Преобразование в порт просмотра</vt:lpstr>
      <vt:lpstr>Вопросы?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Векторная графика</dc:title>
  <dc:creator>Aleksey Malov</dc:creator>
  <cp:lastModifiedBy>Vivid</cp:lastModifiedBy>
  <cp:revision>341</cp:revision>
  <dcterms:created xsi:type="dcterms:W3CDTF">2006-10-11T18:13:04Z</dcterms:created>
  <dcterms:modified xsi:type="dcterms:W3CDTF">2024-04-28T22:50:35Z</dcterms:modified>
</cp:coreProperties>
</file>