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3124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70492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70492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3124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35720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57200" y="810360"/>
            <a:ext cx="6428880" cy="176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3124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704920" y="144648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0492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3124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357200" y="3128760"/>
            <a:ext cx="207000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357200" y="810360"/>
            <a:ext cx="6428880" cy="176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 rot="10800000">
            <a:off x="7786800" y="523800"/>
            <a:ext cx="64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143000" y="0"/>
            <a:ext cx="2892960" cy="5143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250520" y="3388680"/>
            <a:ext cx="3535920" cy="1426320"/>
          </a:xfrm>
          <a:prstGeom prst="rect">
            <a:avLst/>
          </a:prstGeom>
        </p:spPr>
        <p:txBody>
          <a:bodyPr tIns="91440" bIns="91440"/>
          <a:p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377240" y="1896840"/>
            <a:ext cx="3535920" cy="950760"/>
          </a:xfrm>
          <a:prstGeom prst="rect">
            <a:avLst/>
          </a:prstGeom>
        </p:spPr>
        <p:txBody>
          <a:bodyPr tIns="91440" bIns="91440" anchor="b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75840" y="227880"/>
            <a:ext cx="212040" cy="231120"/>
          </a:xfrm>
          <a:prstGeom prst="rect">
            <a:avLst/>
          </a:prstGeom>
        </p:spPr>
        <p:txBody>
          <a:bodyPr lIns="26640" rIns="26640" tIns="26640" bIns="26640"/>
          <a:p>
            <a:pPr algn="r">
              <a:lnSpc>
                <a:spcPct val="100000"/>
              </a:lnSpc>
            </a:pPr>
            <a:fld id="{2A7DB0C8-9438-414F-AE2B-C6210DFA0BF1}" type="slidenum">
              <a:rPr b="0" lang="ru-RU" sz="12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 flipH="1" rot="10800000">
            <a:off x="7786800" y="523800"/>
            <a:ext cx="64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tIns="91440" bIns="91440"/>
          <a:p>
            <a:r>
              <a:rPr b="0" lang="ru-R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9;p3" descr=""/>
          <p:cNvPicPr/>
          <p:nvPr/>
        </p:nvPicPr>
        <p:blipFill>
          <a:blip r:embed="rId2"/>
          <a:stretch/>
        </p:blipFill>
        <p:spPr>
          <a:xfrm>
            <a:off x="649800" y="4636080"/>
            <a:ext cx="413280" cy="44280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571520" y="227880"/>
            <a:ext cx="212040" cy="231120"/>
          </a:xfrm>
          <a:prstGeom prst="rect">
            <a:avLst/>
          </a:prstGeom>
        </p:spPr>
        <p:txBody>
          <a:bodyPr lIns="26640" rIns="26640" tIns="26640" bIns="26640"/>
          <a:p>
            <a:pPr algn="r">
              <a:lnSpc>
                <a:spcPct val="100000"/>
              </a:lnSpc>
            </a:pPr>
            <a:fld id="{D35BEB73-58F5-4990-A74A-CEB75F52A49B}" type="slidenum">
              <a:rPr b="0" lang="ru-RU" sz="12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s://jdk.java.net/java-se-ri/11" TargetMode="External"/><Relationship Id="rId3" Type="http://schemas.openxmlformats.org/officeDocument/2006/relationships/hyperlink" Target="https://www.jetbrains.com/idea/#chooseYourEdition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7;p18" descr=""/>
          <p:cNvPicPr/>
          <p:nvPr/>
        </p:nvPicPr>
        <p:blipFill>
          <a:blip r:embed="rId1"/>
          <a:srcRect l="347" t="0" r="347" b="0"/>
          <a:stretch/>
        </p:blipFill>
        <p:spPr>
          <a:xfrm>
            <a:off x="785880" y="1173240"/>
            <a:ext cx="2667600" cy="2686320"/>
          </a:xfrm>
          <a:prstGeom prst="rect">
            <a:avLst/>
          </a:prstGeom>
          <a:ln w="9360"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929400" y="1218600"/>
            <a:ext cx="3535920" cy="282240"/>
          </a:xfrm>
          <a:prstGeom prst="rect">
            <a:avLst/>
          </a:prstGeom>
          <a:noFill/>
          <a:ln>
            <a:noFill/>
          </a:ln>
        </p:spPr>
        <p:txBody>
          <a:bodyPr lIns="26640" rIns="26640" tIns="26640" bIns="26640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bdc2c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Java. Уровень 1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947400" y="1531440"/>
            <a:ext cx="3266280" cy="384120"/>
          </a:xfrm>
          <a:prstGeom prst="rect">
            <a:avLst/>
          </a:prstGeom>
          <a:noFill/>
          <a:ln>
            <a:noFill/>
          </a:ln>
        </p:spPr>
        <p:txBody>
          <a:bodyPr lIns="26640" rIns="26640" tIns="26640" bIns="26640" anchor="b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Урок 1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947400" y="2133720"/>
            <a:ext cx="4205880" cy="12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Введение в платформу Java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719160" y="3416760"/>
            <a:ext cx="5278320" cy="15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b="0" lang="ru-RU" sz="1600" spc="-1" strike="noStrike">
                <a:solidFill>
                  <a:srgbClr val="abb1b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Введение в платформу Java, инструменты разработчика, написание первой программы. Переменные, типы данных, арифметические операции. Условные операторы. Простые методы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42280" y="214560"/>
            <a:ext cx="68540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данных в Java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15240" y="938880"/>
            <a:ext cx="2861280" cy="426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Типы данных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568520" y="1756440"/>
            <a:ext cx="2861280" cy="426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Примитивные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084280" y="1756440"/>
            <a:ext cx="2861280" cy="426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Ссылочные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 flipH="1">
            <a:off x="2998800" y="1369800"/>
            <a:ext cx="1746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745880" y="1369800"/>
            <a:ext cx="176868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1568520" y="2269080"/>
            <a:ext cx="299952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Целочисленные: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byte</a:t>
            </a: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</a:t>
            </a: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 плавающей запятой: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float</a:t>
            </a: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Символьный: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Логический: 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5084280" y="2269080"/>
            <a:ext cx="2861280" cy="15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291600" algn="just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b="0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строка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1600" algn="just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Math </a:t>
            </a:r>
            <a:r>
              <a:rPr b="0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класс для работы с мат. операциями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1600" algn="just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</a:t>
            </a:r>
            <a:r>
              <a:rPr b="0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класс, для генерации случайных чисел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1600" algn="just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еще многие-многие тысячи классов.</a:t>
            </a:r>
            <a:r>
              <a:rPr b="0" lang="ru-RU" sz="8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ru-RU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 этих типах мы поговорим после темы ООП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1568520" y="3992040"/>
            <a:ext cx="6377040" cy="54828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Java принята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строгая типизация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То есть вы не можете объявить переменную типа boolean и хранить в ней целые числа, компилятор будет ругаться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44800" y="20736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Правила объявления переменных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44800" y="1843920"/>
            <a:ext cx="4132440" cy="22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main(String[] args)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= </a:t>
            </a:r>
            <a:r>
              <a:rPr b="0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20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boolean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isEmpty = false;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 = “John”;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float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temperature = 24.4f;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double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someValue = 100.1234561234;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System.out.println(a);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System.out.println(name);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System.out.println(temperature);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486440" y="1189800"/>
            <a:ext cx="6273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[тип переменной] [идентификатор] = [начальное значение]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"/>
          <p:cNvGraphicFramePr/>
          <p:nvPr/>
        </p:nvGraphicFramePr>
        <p:xfrm>
          <a:off x="1142280" y="1873800"/>
          <a:ext cx="6703560" cy="2676960"/>
        </p:xfrm>
        <a:graphic>
          <a:graphicData uri="http://schemas.openxmlformats.org/drawingml/2006/table">
            <a:tbl>
              <a:tblPr/>
              <a:tblGrid>
                <a:gridCol w="1442520"/>
                <a:gridCol w="5261040"/>
              </a:tblGrid>
              <a:tr h="5176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Операция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Описание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5964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+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Сложение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5964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Вычитание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5964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*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Умножение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5964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/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Деление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5964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%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Остаток от деления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610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++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Инкремент (приращение на 1)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2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Арифметические операции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1139400" y="1789920"/>
          <a:ext cx="6703560" cy="2791080"/>
        </p:xfrm>
        <a:graphic>
          <a:graphicData uri="http://schemas.openxmlformats.org/drawingml/2006/table">
            <a:tbl>
              <a:tblPr/>
              <a:tblGrid>
                <a:gridCol w="1442520"/>
                <a:gridCol w="5261040"/>
              </a:tblGrid>
              <a:tr h="5400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Операция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Описание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+=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Сложение с присваиванием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Вычитание с присваиванием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*=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Умножение с присваиванием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/=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Деление с присваиванием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%=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Остаток от деления с присваиванием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--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Декремент (отрицательное приращение на 1)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Арифметические операции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Арифметические операции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142280" y="1605960"/>
            <a:ext cx="7055640" cy="24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 args[]) {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= 10; //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= 10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a++; // увеличить значение переменной a на 1,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получим a = 11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a--; // уменьшить значение переменной a на 1,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получим a = 10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+= 10; // увеличить значение переменной a на 10,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получим a = 20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*= 2; // умножить значение переменной a на 2,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получим a = 40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/= 4; // поделить значение переменной a на 2,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получим a = 10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b = a + 5; //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 = 15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42280" y="57132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Условные операторы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42280" y="1375560"/>
            <a:ext cx="6758280" cy="28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(условие)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оператор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br/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(условие) {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последовательность операторов  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</a:t>
            </a: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else 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       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последовательность операторов  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2280" y="57132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 условия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4800" y="1330920"/>
            <a:ext cx="734328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ru-RU" sz="11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currentTemperature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20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Если в переменной currentTemperature лежит число больше 35,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то напечатаем сообщение про жару. В противном случае - про холод.</a:t>
            </a:r>
            <a:br/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// В нашем случае 20 &lt;= 35, поэтому в консоль отпечатается холод</a:t>
            </a:r>
            <a:br/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currentTemperature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 {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"Ох как жарко"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else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"Что-то прохладно сегодня на улице"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42280" y="57132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 условия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44800" y="1330920"/>
            <a:ext cx="734328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ru-RU" sz="11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dayOfMonth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dayOfMonth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 {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"Сегодня пятое число месяца"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else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"Сегодня точно не пятое число месяца"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142280" y="57132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 условия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144800" y="1330920"/>
            <a:ext cx="734328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ru-RU" sz="11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&gt;= 0) {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"В переменной a лежит положительное число или ноль"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else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"В переменной a лежит отрицательное число"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42280" y="571320"/>
            <a:ext cx="68540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 условия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44800" y="1330920"/>
            <a:ext cx="734328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ru-RU" sz="11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&gt;= 0 &amp;&amp; a &lt;= 20) {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"В переменной a лежит число от 0 до 20"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144800" y="2853360"/>
            <a:ext cx="734328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</a:t>
            </a:r>
            <a:r>
              <a:rPr b="0" lang="ru-RU" sz="11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r>
              <a:rPr b="0" lang="ru-RU" sz="1100" spc="-1" strike="noStrike">
                <a:solidFill>
                  <a:srgbClr val="1750e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== 2 || a == 5) {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1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1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"В переменной a лежит число 2 или 5"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1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42280" y="214560"/>
            <a:ext cx="685404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44800" y="1075320"/>
            <a:ext cx="685404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31640" indent="-26640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Особенности платформы Java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26640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Установка и настройка инструментов разработки (JDK, IDE)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26640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Написание и разбор первой программы «Hello, World!»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266400">
              <a:lnSpc>
                <a:spcPct val="10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Основные типы данных, переменные и работа с ними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266400">
              <a:lnSpc>
                <a:spcPct val="15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Условные операторы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26640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Простые методы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 1"/>
          <p:cNvGraphicFramePr/>
          <p:nvPr/>
        </p:nvGraphicFramePr>
        <p:xfrm>
          <a:off x="1139400" y="1789920"/>
          <a:ext cx="3774960" cy="2791080"/>
        </p:xfrm>
        <a:graphic>
          <a:graphicData uri="http://schemas.openxmlformats.org/drawingml/2006/table">
            <a:tbl>
              <a:tblPr/>
              <a:tblGrid>
                <a:gridCol w="1442520"/>
                <a:gridCol w="2332440"/>
              </a:tblGrid>
              <a:tr h="5400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Оператор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ru-RU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Значение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&lt;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Меньше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&lt;=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Меньше или равно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&gt;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Больше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&gt;=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Больше или равно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51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==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Равно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noFill/>
                  </a:tcPr>
                </a:tc>
              </a:tr>
              <a:tr h="375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!=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Не равно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99a8b7"/>
                      </a:solidFill>
                    </a:lnL>
                    <a:lnR w="12240">
                      <a:solidFill>
                        <a:srgbClr val="99a8b7"/>
                      </a:solidFill>
                    </a:lnR>
                    <a:lnT w="12240">
                      <a:solidFill>
                        <a:srgbClr val="99a8b7"/>
                      </a:solidFill>
                    </a:lnT>
                    <a:lnB w="12240">
                      <a:solidFill>
                        <a:srgbClr val="99a8b7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70" name="CustomShape 2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Доступные операторы сравнения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36120" y="1789920"/>
            <a:ext cx="3827520" cy="27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Можно объединять условия с помощью:</a:t>
            </a:r>
            <a:br/>
            <a:br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(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&amp;&amp;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br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(a &gt; 10 &amp;&amp; a &lt; 20) { ...</a:t>
            </a:r>
            <a:br/>
            <a:r>
              <a:rPr b="1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должно лежать в пределах от 10 до 20</a:t>
            </a:r>
            <a:br/>
            <a:br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ИЛИ (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||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(a &lt; 10 || a == 20) { …</a:t>
            </a:r>
            <a:br/>
            <a:r>
              <a:rPr b="1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должно быть меньше 10 или больше 20</a:t>
            </a:r>
            <a:br/>
            <a:br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 (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!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br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(!(a &gt; 10 &amp;&amp; a &lt; 20)) { …</a:t>
            </a:r>
            <a:br/>
            <a:r>
              <a:rPr b="1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i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должно не лежать в пределах от 10 до 20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44800" y="1149480"/>
            <a:ext cx="758124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Методы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именованные блоки кода, позволяющие уменьшить количество повторяющегося кода. На первом занятии вам надо запомнить форму создания методов.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ru-RU" sz="14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</a:t>
            </a:r>
            <a:r>
              <a:rPr b="0" lang="ru-RU" sz="14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имяМетода</a:t>
            </a:r>
            <a:r>
              <a:rPr b="0" lang="ru-RU" sz="14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14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Тело_метода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14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То что отмечено зеленым не меняйте, а вот имя метода и его тело можете прописывать какие хотите. На следующих занятиях вы разберетесь и с остальными элементами этой записи (</a:t>
            </a:r>
            <a:r>
              <a:rPr b="0" i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модификаторами доступа, возвращаемым значением, списком аргументов, модификатором static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значит </a:t>
            </a: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простые </a:t>
            </a: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 - в Java нет простых и сложных методов, но на этом занятии мы с ними совсем чуть-чуть знакомимся, и не разбираем их детально. Более подробно будем говорить о них на втором занятии. Поэтому и говорим </a:t>
            </a:r>
            <a:r>
              <a:rPr b="1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простые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44800" y="17748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Простые методы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144800" y="1060200"/>
            <a:ext cx="7581240" cy="26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1" lang="ru-RU" sz="12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</a:t>
            </a:r>
            <a:r>
              <a:rPr b="0" lang="ru-RU" sz="12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MainApp {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1" lang="ru-RU" sz="12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</a:t>
            </a:r>
            <a:r>
              <a:rPr b="0" lang="ru-RU" sz="12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62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drawCat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 {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i="1" lang="ru-RU" sz="12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.println(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       _..---...,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\"\"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-._     ,/}/)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    .''        ,      ``..'(/-&lt;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   /   _      {      )         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\\\n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  ;   _ `.     `.   &lt;         a(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,'   ( 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\\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)      `.  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\\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__.._ .: y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(  &lt;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\\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_-) )'-.____...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\\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`._   //-'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`. `-' /-._)))      `-._)))</a:t>
            </a:r>
            <a:r>
              <a:rPr b="0" lang="ru-RU" sz="1200" spc="-1" strike="noStrike">
                <a:solidFill>
                  <a:srgbClr val="0037a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</a:t>
            </a:r>
            <a:r>
              <a:rPr b="0" lang="ru-RU" sz="12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      `...'         "</a:t>
            </a: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12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144800" y="177480"/>
            <a:ext cx="68540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 метода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1144800" y="3746520"/>
          <a:ext cx="6219360" cy="12240"/>
        </p:xfrm>
        <a:graphic>
          <a:graphicData uri="http://schemas.openxmlformats.org/drawingml/2006/table">
            <a:tbl>
              <a:tblPr/>
              <a:tblGrid>
                <a:gridCol w="6219720"/>
              </a:tblGrid>
              <a:tr h="751320">
                <a:tc>
                  <a:txBody>
                    <a:bodyPr lIns="63360" rIns="63360" tIns="63360" bIns="6336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ru-RU" sz="1000" spc="-1" strike="noStrike">
                          <a:solidFill>
                            <a:srgbClr val="cc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Важно!</a:t>
                      </a: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91600" algn="just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Методы не могут быть объявлены за пределами тела класса;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91600" algn="just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Методы должны иметь понятные названия;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91600" algn="just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Имя метода записываются в camelCase;.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8720">
                      <a:solidFill>
                        <a:srgbClr val="ff0000"/>
                      </a:solidFill>
                    </a:lnL>
                    <a:lnR w="18720">
                      <a:solidFill>
                        <a:srgbClr val="ff0000"/>
                      </a:solidFill>
                    </a:lnR>
                    <a:lnT w="18720">
                      <a:solidFill>
                        <a:srgbClr val="ff0000"/>
                      </a:solidFill>
                    </a:lnT>
                    <a:lnB w="18720">
                      <a:solidFill>
                        <a:srgbClr val="ff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42280" y="571320"/>
            <a:ext cx="6854040" cy="39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Есть ли тут ошибки?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136600" y="5194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2133000" y="51804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a = 5;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b = 2;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 = a + b;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System.out.println(c);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136600" y="25840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2133000" y="258408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char c1 = “Hello”;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System.out.println(c1);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083960" y="48312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1083960" y="258408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136600" y="5194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2133000" y="51804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hw = “Hello, World!”;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System.out.println(hw);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136600" y="25840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2133000" y="258228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q = ‘Hello’;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System.out.println(q)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1083960" y="48312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083960" y="258408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136600" y="5194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2133000" y="51804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a = 10;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b = 20;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c = a * 2 - b + 5;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System.out.println(“c = “ + c);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136600" y="2584080"/>
            <a:ext cx="5488560" cy="1884240"/>
          </a:xfrm>
          <a:prstGeom prst="rect">
            <a:avLst/>
          </a:prstGeom>
          <a:noFill/>
          <a:ln w="19080">
            <a:solidFill>
              <a:srgbClr val="6588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2133000" y="2582280"/>
            <a:ext cx="5488560" cy="1884240"/>
          </a:xfrm>
          <a:prstGeom prst="rect">
            <a:avLst/>
          </a:prstGeom>
          <a:noFill/>
          <a:ln w="9360">
            <a:solidFill>
              <a:srgbClr val="4c5d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a = 20;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b = “myNumber = “;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 *= a; 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System.out.println(b + a);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4c5d6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083960" y="48312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083960" y="2584080"/>
            <a:ext cx="90432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ru-RU" sz="7000" spc="-1" strike="noStrike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b="0" lang="ru-RU" sz="7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42280" y="571320"/>
            <a:ext cx="685404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 что обратить внимание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142280" y="1605960"/>
            <a:ext cx="6790320" cy="27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Подготовка к работе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Синтаксис Java, чувствительность к регистру, названия методов, переменных и классов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переменные, типы данных, область их видимости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методы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Вывод информации в консоль - System.out.println(…), System.out.print(…)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42280" y="571320"/>
            <a:ext cx="6854040" cy="39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50000"/>
              </a:lnSpc>
            </a:pPr>
            <a:r>
              <a:rPr b="0" lang="ru-RU" sz="3200" spc="-1" strike="noStrike">
                <a:solidFill>
                  <a:srgbClr val="f9f9f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Вопросы участников . . .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44800" y="400680"/>
            <a:ext cx="68540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Особенности платформы Java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42280" y="1159920"/>
            <a:ext cx="6854040" cy="30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04560" algn="just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Язык Java был задуман как простой в изучении и эффективный в употреблении и мощный язык программирования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Программы на Java могут выполняться в любой среде, где есть исполняющая система Java (например, Windows, Linux, Android, MacOS и т.д.), не привязан к конкретному типу вычислительной машины или архитектуре операционной системы и следует принципу </a:t>
            </a:r>
            <a:r>
              <a:rPr b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«написано однажды –  работает всегда»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Java воплощена современная философия </a:t>
            </a:r>
            <a:r>
              <a:rPr b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объектно-ориентированного программирования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еще много других полезностей, о которых вы узнаете в процессе обучения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42280" y="944280"/>
            <a:ext cx="6973920" cy="32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29808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 Development Kit (JDK)</a:t>
            </a:r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br/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OracleJDK</a:t>
            </a:r>
            <a:br/>
            <a:r>
              <a:rPr b="0" lang="ru-RU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http://www.oracle.com/technetwork/java/javase/downloads/index.html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OpenJDK</a:t>
            </a:r>
            <a:br/>
            <a:r>
              <a:rPr b="0" lang="ru-RU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https://jdk.java.net/java-se-ri/11</a:t>
            </a:r>
            <a:br/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Среда разработки (Integrated development environment, IDE):</a:t>
            </a:r>
            <a:br/>
            <a:r>
              <a:rPr b="1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IntelliJ IDEA (Community Edition)</a:t>
            </a: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ru-RU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https://www.jetbrains.com/idea/#chooseYourEdition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NetBeans</a:t>
            </a:r>
            <a:br/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Eclipse </a:t>
            </a:r>
            <a:br/>
            <a:r>
              <a:rPr b="0" lang="ru-RU" sz="11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44800" y="229680"/>
            <a:ext cx="68540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Инструменты разработчика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800" y="229680"/>
            <a:ext cx="68540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Создание первого проекта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2280" y="1159920"/>
            <a:ext cx="6854040" cy="30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50000"/>
              </a:lnSpc>
            </a:pPr>
            <a:r>
              <a:rPr b="1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Сейчас посмотрим в IntelliJ IDEA как это сделать..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4800" y="229680"/>
            <a:ext cx="68540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Первая программа на Java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4800" y="1100520"/>
            <a:ext cx="5544720" cy="20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i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</a:t>
            </a:r>
            <a:br/>
            <a:r>
              <a:rPr b="0" i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Created by GeekBrains</a:t>
            </a:r>
            <a:br/>
            <a:r>
              <a:rPr b="0" i="1" lang="ru-RU" sz="12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main(String[] args) {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System.out.println(</a:t>
            </a: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"Hello, World!"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44800" y="3263400"/>
            <a:ext cx="3634200" cy="548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Такая программа при запуске выведет в консоль сообщение “Hello, World!”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144800" y="229680"/>
            <a:ext cx="68540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Первая программа на Java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44800" y="1100520"/>
            <a:ext cx="55447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i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</a:t>
            </a:r>
            <a:br/>
            <a:r>
              <a:rPr b="0" i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Created by GeekBrains</a:t>
            </a:r>
            <a:br/>
            <a:r>
              <a:rPr b="0" i="1" lang="ru-RU" sz="1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main(String[] args)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System.out.println(</a:t>
            </a:r>
            <a:r>
              <a:rPr b="1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"Hello, World!"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204200" y="1175040"/>
            <a:ext cx="2073600" cy="57960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 flipH="1" rot="10800000">
            <a:off x="5693040" y="1464840"/>
            <a:ext cx="2415240" cy="6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5693760" y="922320"/>
            <a:ext cx="2801520" cy="944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Так называемый комментарий. Строка, идущая после //, не является полезным кодом и ничего делать не будет. В данном случае три строки. Так можно делать для себя пометки или отключать блоки кода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1810080" y="2234160"/>
            <a:ext cx="2801520" cy="18180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>
            <a:off x="4611960" y="2325240"/>
            <a:ext cx="1081440" cy="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5693760" y="1903680"/>
            <a:ext cx="2801520" cy="944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System.out.println();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очень полезный метод, который позволяет вывести любое сообщение в консоль, сообщением является то что написано внутри круглых скобок.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1204200" y="2885040"/>
            <a:ext cx="2801520" cy="944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Все программы на Java состоят из классов. Пока работаем только с одним из них.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4611960" y="2885040"/>
            <a:ext cx="3886920" cy="944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main(String[] args) {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Метод с которого начинается выполнение Java программы. В одном классе может быть только один такой метод.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1204200" y="3869280"/>
            <a:ext cx="7294320" cy="54828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Язык Java чувствителен к регистру, т.е. нельзя вместо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ain писать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ain, или вместо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ublic 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ublic и т.д.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44800" y="30960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27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происходит с кодом при запуске программы из студии?</a:t>
            </a:r>
            <a:endParaRPr b="0" lang="ru-RU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35280" y="1553040"/>
            <a:ext cx="1428840" cy="30564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 Code (.java)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735280" y="2730600"/>
            <a:ext cx="1428840" cy="30564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Byte Code (.class)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887120" y="3231720"/>
            <a:ext cx="723600" cy="30564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JVM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088080" y="3231720"/>
            <a:ext cx="723600" cy="30564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JVM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288680" y="3231720"/>
            <a:ext cx="723600" cy="305640"/>
          </a:xfrm>
          <a:prstGeom prst="rect">
            <a:avLst/>
          </a:prstGeom>
          <a:solidFill>
            <a:srgbClr val="6588a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JVM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710720" y="3697920"/>
            <a:ext cx="1076760" cy="30564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Windows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2911680" y="3697920"/>
            <a:ext cx="1076760" cy="30564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Linux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4112280" y="3697920"/>
            <a:ext cx="1076760" cy="30564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2911680" y="2038320"/>
            <a:ext cx="1076760" cy="547200"/>
          </a:xfrm>
          <a:prstGeom prst="ellipse">
            <a:avLst/>
          </a:prstGeom>
          <a:solidFill>
            <a:srgbClr val="6588a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JAVAC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9ed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compiler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3449880" y="1859040"/>
            <a:ext cx="36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"/>
          <p:cNvSpPr/>
          <p:nvPr/>
        </p:nvSpPr>
        <p:spPr>
          <a:xfrm>
            <a:off x="3449880" y="2585880"/>
            <a:ext cx="360" cy="14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3450240" y="3537720"/>
            <a:ext cx="36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3449880" y="3036600"/>
            <a:ext cx="3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4650840" y="3530880"/>
            <a:ext cx="36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2248920" y="3530880"/>
            <a:ext cx="36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c5d6d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7"/>
          <p:cNvSpPr/>
          <p:nvPr/>
        </p:nvSpPr>
        <p:spPr>
          <a:xfrm flipH="1" rot="16200000">
            <a:off x="3448800" y="2031480"/>
            <a:ext cx="360" cy="2400840"/>
          </a:xfrm>
          <a:prstGeom prst="bentConnector3">
            <a:avLst>
              <a:gd name="adj1" fmla="val -19629445"/>
            </a:avLst>
          </a:prstGeom>
          <a:noFill/>
          <a:ln w="9360">
            <a:solidFill>
              <a:srgbClr val="4c5d6d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8"/>
          <p:cNvSpPr/>
          <p:nvPr/>
        </p:nvSpPr>
        <p:spPr>
          <a:xfrm>
            <a:off x="4288680" y="1553040"/>
            <a:ext cx="34189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Это код, который мы только что написали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4288680" y="2033280"/>
            <a:ext cx="30117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 запуске проекта из студии наш код передается компилятору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0"/>
          <p:cNvSpPr/>
          <p:nvPr/>
        </p:nvSpPr>
        <p:spPr>
          <a:xfrm>
            <a:off x="4288680" y="2632320"/>
            <a:ext cx="30117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Который преобразует его в промежуточный Java байт-код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1"/>
          <p:cNvSpPr/>
          <p:nvPr/>
        </p:nvSpPr>
        <p:spPr>
          <a:xfrm>
            <a:off x="5375520" y="3187440"/>
            <a:ext cx="2623320" cy="10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 запуске нашего приложения на любой ОС, Java машина “налету” преобразует Java байт-код в машинный код, который уже выполняется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144800" y="20736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Создание переменных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44800" y="1085040"/>
            <a:ext cx="4132440" cy="10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FirstApp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void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main(String[] args) {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= </a:t>
            </a:r>
            <a:r>
              <a:rPr b="0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20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</a:t>
            </a:r>
            <a:br/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11760" y="2072520"/>
            <a:ext cx="428112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тип переменной, указывающий на то, что вы можете в ней хранить. Если переменная имеет тип </a:t>
            </a: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то в нее можно складывать только целые числа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имя переменной, чтобы по этому имени вы могли к ней обращаться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начальное значение переменной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Переменная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это именованная область оперативной памяти, в которой что-то можно хранить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760720" y="1702440"/>
            <a:ext cx="2972520" cy="266076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5760720" y="1085040"/>
            <a:ext cx="29725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Когда вы запустили приложение, ОС выделяет вам какой-то </a:t>
            </a:r>
            <a:r>
              <a:rPr b="1" lang="ru-RU" sz="9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оперативной памяти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которую вы можете использовать по своему усмотрению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5888160" y="1858680"/>
            <a:ext cx="385920" cy="608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"/>
                <a:ea typeface="Avenir"/>
              </a:rPr>
              <a:t>20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 rot="10800000">
            <a:off x="6519960" y="2802600"/>
            <a:ext cx="438120" cy="54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6036840" y="2802600"/>
            <a:ext cx="2243160" cy="14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 же попросили туда закинуть число 20, вопрос как вы потом найдете это число. Чтобы не запоминать какой-то очень длинный и непонятный адрес, просто даете имя этой переменной. В данном случае ее имя (идентификатор) - </a:t>
            </a: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cp:revision>0</cp:revision>
  <dc:subject/>
  <dc:title/>
</cp:coreProperties>
</file>