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311" r:id="rId3"/>
    <p:sldId id="312" r:id="rId4"/>
    <p:sldId id="319" r:id="rId5"/>
    <p:sldId id="321" r:id="rId6"/>
    <p:sldId id="313" r:id="rId7"/>
    <p:sldId id="317" r:id="rId8"/>
    <p:sldId id="322" r:id="rId9"/>
    <p:sldId id="323" r:id="rId10"/>
    <p:sldId id="320" r:id="rId11"/>
    <p:sldId id="32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клин Илья Эдуардович" initials="КИЭ" lastIdx="1" clrIdx="0">
    <p:extLst>
      <p:ext uri="{19B8F6BF-5375-455C-9EA6-DF929625EA0E}">
        <p15:presenceInfo xmlns:p15="http://schemas.microsoft.com/office/powerpoint/2012/main" userId="Куклин Илья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0503" autoAdjust="0"/>
  </p:normalViewPr>
  <p:slideViewPr>
    <p:cSldViewPr snapToGrid="0">
      <p:cViewPr>
        <p:scale>
          <a:sx n="89" d="100"/>
          <a:sy n="89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Рейтинг средних</a:t>
            </a:r>
            <a:r>
              <a:rPr lang="ru-RU" baseline="0" dirty="0"/>
              <a:t> оценок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31-4A94-A343-659DC360B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31-4A94-A343-659DC360B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C31-4A94-A343-659DC360B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C31-4A94-A343-659DC360BC07}"/>
              </c:ext>
            </c:extLst>
          </c:dPt>
          <c:cat>
            <c:numRef>
              <c:f>Лист1!$A$2:$A$5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34-44E9-9F5B-895BB9C69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B84-0B0D-4466-9DFE-8222560C6747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1A0-1348-4CDB-B257-6A0BB20FD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C7B9EC-6E7D-456A-9320-AB0DA48B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D993372-415F-4907-9DE8-EA478BC7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E2D5568-35A6-49E0-9732-F2C89757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AE2-25C8-4164-BE4A-B1F2799A6A04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04E7682-E4C3-48A0-B1B5-7910220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EBB0212-7791-4E0C-9440-802667D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1FD8EE-A013-4476-80A2-504645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BDC8F0B-D8F6-44AD-BD41-3AEFC53A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248D6A7-7169-480D-BF32-194933E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E46-AD87-4C06-A883-E17FCD21C894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6752E8F-5D1D-40E9-B058-C609A0F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7F6278-C4F0-4DCC-BBD4-148ED56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7A246DCB-B8D4-40B7-ACC1-09E975232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DC8407-69E5-4BF3-A30F-090E0E5E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30B68A3-E801-4CA9-B744-E427F85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72B-5F9F-4B3C-9391-0CFCE1DB49A9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45D1824-D6F0-4542-A92D-6F05838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057FD2C-3D9E-4E04-A576-6E56961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4CC26-F756-4EF2-9425-216EFDD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C2143F2-3AEC-439F-808A-B2BA3348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8876DA6-A96C-47FD-B61B-52A80AB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F20-0035-49A2-98FE-BBEAF0E87D2D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9FCD5FB-B134-43FC-A835-55C83ABB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8B73E94-1334-42AA-B487-55643FE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FCA651-406A-48B9-A457-FF66F56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FFBCAF2-85E3-4ABB-BBC7-ED7F2FC8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3ECA351-0DD3-481A-A320-B4E4EFA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2A52-D4E7-4D0C-A036-610838B997D5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63DFFD2-0A99-450B-BEA0-4743A2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61E3397-C730-4120-8844-EEBBDD30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1E5924-93E0-4A7E-BCFE-903EFAD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F965FCC-3546-4C6C-975D-16148333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111165F-8C2B-4D74-B51A-B2E906DB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7539B27-197B-4FA4-997D-6405A63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2EE7-4BB6-4D38-AC3D-55E6B85A3555}" type="datetime1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A44311E-D294-4645-B987-6631638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97A456-20F6-48F0-811E-D7560F8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983662-01D4-4620-B278-5441DF1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D8A8B27-E061-4C40-8A4D-0838D30E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F6CAA78-E1E9-42E2-BC21-FA1FB5D1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B7623C0-15B7-4711-9875-FE4CB9DD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78C62F2D-6370-4DF7-8936-77A780A1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D3F6E80-3AAC-4235-961D-036AB4CF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D357-7D34-4FEC-93BD-E78DF8BFB24B}" type="datetime1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113E1753-ECA5-408C-8153-01557EE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D387A51-6A06-4322-9C86-0C6404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238615-9D3C-41B1-8D9B-BFB2886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C64AE24-D490-4B3E-B399-A7902B2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3B88-DC42-4722-A759-F248B67ACCA5}" type="datetime1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7C55579-3C3D-4F15-8A32-44A43AB8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11FEF65-C133-4C52-8928-379978F7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5DDBD61-C3B0-479F-9D21-0CA6CB4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172-151F-4938-B32E-0EB4CAB1152A}" type="datetime1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E902BCA-CB35-4825-9031-27ADD71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C2A4391-9941-47C8-AAEF-20ACC85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098BB66-31A2-4C7A-8E09-842E7816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DF6066-AC4A-447F-BE48-E24B50E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B21CAAF-9FBB-4CB9-A318-80DA65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FB6B7D4-3CD2-40B3-9C4A-37A0276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846-423A-4C12-8D78-CBCAE00887AD}" type="datetime1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536F5D-147C-4D41-9D3F-60355AD1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B12BF1D-4626-4513-A216-DF9EB82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877532-273C-47BF-A2D4-23D2A55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240D6A00-D067-4BA8-8F18-46E14F49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E80C72B-AC1F-4E8D-BE11-E8DD998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17A83CB-35FE-43FF-90BF-BEF34FE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3156-6502-43B1-93E2-C04FE30B6FAC}" type="datetime1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E07CC1E-333D-4D4D-BCEC-0861016D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BB77589-E170-4C37-8E96-4DD8479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A1EDFC-524A-4730-8E01-25C1076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25BCD3E-3349-4BEC-B7CC-C2AD626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A526D30-4D62-49FD-9508-B2808D50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9DB9-73CB-4B7F-BBFE-7B9F009AF86A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8BE96D9-D556-4AD2-A157-CA256D2F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E943452-03FF-4556-8909-E39C6B8C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кишечнополостное, медуза, гидроид&#10;&#10;Автоматически созданное описание">
            <a:extLst>
              <a:ext uri="{FF2B5EF4-FFF2-40B4-BE49-F238E27FC236}">
                <a16:creationId xmlns="" xmlns:a16="http://schemas.microsoft.com/office/drawing/2014/main" id="{EEFBD691-FD74-4BF4-9223-E919FE608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13315" y="2396862"/>
            <a:ext cx="8303994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b="0" i="0" dirty="0">
                <a:solidFill>
                  <a:schemeClr val="bg1"/>
                </a:solidFill>
                <a:effectLst/>
                <a:latin typeface="font_h4"/>
              </a:rPr>
              <a:t> "Оценка курсов"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408E75-A126-4EEB-B6B4-A2FC5F290A50}"/>
              </a:ext>
            </a:extLst>
          </p:cNvPr>
          <p:cNvSpPr txBox="1"/>
          <p:nvPr/>
        </p:nvSpPr>
        <p:spPr>
          <a:xfrm>
            <a:off x="418006" y="4728554"/>
            <a:ext cx="52405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команды: </a:t>
            </a:r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РиФо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Киприянова Полина Олеговна, РИ-100023</a:t>
            </a: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Ковешникова Татьяна Анатольевна, РИ-100023</a:t>
            </a:r>
          </a:p>
          <a:p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Гиззатуллин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Урал </a:t>
            </a:r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Ренартович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РИ-100023</a:t>
            </a:r>
          </a:p>
          <a:p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Муллагалямова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Алсу </a:t>
            </a:r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Ирековна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ФО-100006</a:t>
            </a:r>
            <a:endParaRPr lang="ru-RU" b="0" i="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Душевина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Елизавета Сергеевна, ФО-100007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Иванов И.И., РИ-280001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44E2F366-C197-46E7-B036-E68313085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4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67529A05-95D8-430C-8989-CF8F85F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>
                <a:solidFill>
                  <a:srgbClr val="0300FF"/>
                </a:solidFill>
              </a:rPr>
              <a:t>В процессе оценки деятельности </a:t>
            </a:r>
            <a:r>
              <a:rPr lang="ru-RU" dirty="0" smtClean="0">
                <a:solidFill>
                  <a:srgbClr val="0300FF"/>
                </a:solidFill>
              </a:rPr>
              <a:t>преподавателей необходимо </a:t>
            </a:r>
            <a:r>
              <a:rPr lang="ru-RU" dirty="0">
                <a:solidFill>
                  <a:srgbClr val="0300FF"/>
                </a:solidFill>
              </a:rPr>
              <a:t>стремиться к возможности представления </a:t>
            </a:r>
            <a:r>
              <a:rPr lang="ru-RU" dirty="0" smtClean="0">
                <a:solidFill>
                  <a:srgbClr val="0300FF"/>
                </a:solidFill>
              </a:rPr>
              <a:t>результатов опроса в виде наглядного примера – диаграммы. Чтобы избежать необъективных оценок, выставляемых педагогу студентом на </a:t>
            </a:r>
            <a:r>
              <a:rPr lang="ru-RU" dirty="0">
                <a:solidFill>
                  <a:srgbClr val="0300FF"/>
                </a:solidFill>
              </a:rPr>
              <a:t>основе личных предпочтений и расплывчатых формулировок критериев оценки</a:t>
            </a: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D6E20D47-D12D-492B-A5BA-FEED14AAC4F4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580EE5FA-EE9F-4330-8E5B-722A47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10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 descr="https://sun9-32.userapi.com/impg/zs6jSkb4czpxzbwcvJkGggpf2N8H2eK8wjWJqw/4DEuSXvIjiw.jpg?size=699x393&amp;quality=96&amp;sign=ca431973b30c885be9da842956b8dbe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8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E08E22F7-D057-4BA6-9BEE-75B31A7A4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89E4C9A5-0CA0-4E57-A2FF-371112588390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Проблема/Актуальность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28AEACC-C086-4382-96B4-06E5015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2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12" name="Объект 6">
            <a:extLst>
              <a:ext uri="{FF2B5EF4-FFF2-40B4-BE49-F238E27FC236}">
                <a16:creationId xmlns="" xmlns:a16="http://schemas.microsoft.com/office/drawing/2014/main" id="{79CF83A7-6B0C-4C49-B5C1-B19A95F3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173660"/>
            <a:ext cx="11436824" cy="5046165"/>
          </a:xfrm>
        </p:spPr>
        <p:txBody>
          <a:bodyPr/>
          <a:lstStyle/>
          <a:p>
            <a:pPr marL="0" indent="0" algn="just">
              <a:buNone/>
            </a:pPr>
            <a:endParaRPr lang="ru-RU" dirty="0">
              <a:solidFill>
                <a:srgbClr val="0300FF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300FF"/>
                </a:solidFill>
              </a:rPr>
              <a:t>Проблема:</a:t>
            </a:r>
            <a:r>
              <a:rPr lang="ru-RU" dirty="0">
                <a:solidFill>
                  <a:srgbClr val="0300FF"/>
                </a:solidFill>
              </a:rPr>
              <a:t> Сложность объективного выбора преподавателей и треков.</a:t>
            </a:r>
          </a:p>
          <a:p>
            <a:pPr marL="0" indent="0" algn="just">
              <a:buNone/>
            </a:pPr>
            <a:endParaRPr lang="ru-RU" b="1" dirty="0">
              <a:solidFill>
                <a:srgbClr val="0300FF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300FF"/>
                </a:solidFill>
              </a:rPr>
              <a:t>Актуальность:</a:t>
            </a:r>
            <a:r>
              <a:rPr lang="ru-RU" dirty="0">
                <a:solidFill>
                  <a:srgbClr val="0300FF"/>
                </a:solidFill>
              </a:rPr>
              <a:t> Студенты с ИОТ должны выбрать курс, которого ещё у них не было. Они не могут объективно выбрать преподавателей и сам курс. Таким образом студенты выбирают наугад и получают далеко не то, что хотел бы. </a:t>
            </a:r>
          </a:p>
          <a:p>
            <a:pPr marL="0" indent="0">
              <a:buNone/>
            </a:pPr>
            <a:endParaRPr lang="ru-RU" dirty="0">
              <a:solidFill>
                <a:srgbClr val="0300FF"/>
              </a:solidFill>
            </a:endParaRPr>
          </a:p>
          <a:p>
            <a:endParaRPr lang="ru-RU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E7F404C6-1FEE-4B5D-B1DB-D91AD1F9E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38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https://sun9-48.userapi.com/impf/HTXCFISVfE_gviK6082gVeyqysP2J35XdyXRdA/Q_pJD4aqTTE.jpg?size=532x479&amp;quality=96&amp;sign=7c4a08baa1d9b101d51a82fdb91a0f9c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9" y="2242867"/>
            <a:ext cx="4447791" cy="40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5D450C97-64A5-41F0-B711-0A3DFFE8F039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конкурентов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="" xmlns:a16="http://schemas.microsoft.com/office/drawing/2014/main" id="{B36BC1E5-FD1D-41FE-B800-4F26DD5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730" y="2722646"/>
            <a:ext cx="6098875" cy="304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+Одна из первых систем оценивания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+Обязательный характер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+Форма для заполнения индивидуальна для каждого </a:t>
            </a: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студента                       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+Также есть критерии оценки дисциплин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  <a:t>-Нет визуальной </a:t>
            </a: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составляющей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  <a:t>-Обязательный </a:t>
            </a:r>
            <a: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характер</a:t>
            </a:r>
            <a:br>
              <a:rPr lang="ru-RU" sz="2000" dirty="0" smtClean="0">
                <a:solidFill>
                  <a:srgbClr val="0300FF"/>
                </a:solidFill>
                <a:latin typeface="Corbel Light" panose="020B0303020204020204" pitchFamily="34" charset="0"/>
              </a:rPr>
            </a:br>
            <a: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  <a:t>-Нет комментарий, обоснований</a:t>
            </a:r>
            <a:br>
              <a:rPr lang="ru-RU" sz="2000" dirty="0">
                <a:solidFill>
                  <a:srgbClr val="0300FF"/>
                </a:solidFill>
                <a:latin typeface="Corbel Light" panose="020B0303020204020204" pitchFamily="34" charset="0"/>
              </a:rPr>
            </a:br>
            <a:endParaRPr lang="ru-RU" sz="2000" dirty="0" smtClean="0">
              <a:solidFill>
                <a:srgbClr val="0300FF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="" xmlns:a16="http://schemas.microsoft.com/office/drawing/2014/main" id="{BFF56116-6C7D-46EC-9761-E619C01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3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60" y="1258084"/>
            <a:ext cx="910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300FF"/>
                </a:solidFill>
                <a:latin typeface="Corbel Light" panose="020B0303020204020204" pitchFamily="34" charset="0"/>
              </a:rPr>
              <a:t>Студенческая  оценка преподавателя (НИУ ВШЭ)</a:t>
            </a:r>
          </a:p>
        </p:txBody>
      </p:sp>
    </p:spTree>
    <p:extLst>
      <p:ext uri="{BB962C8B-B14F-4D97-AF65-F5344CB8AC3E}">
        <p14:creationId xmlns:p14="http://schemas.microsoft.com/office/powerpoint/2010/main" val="6978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="" xmlns:a16="http://schemas.microsoft.com/office/drawing/2014/main" id="{E3DCAC5B-A446-4E7B-80EE-E3461870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</a:rPr>
              <a:t>После прохождения курса предоставляется короткий опрос. В нем нужно выставить баллы по нескольким критериям. Например: интересно ли слушать лектора? </a:t>
            </a:r>
          </a:p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</a:rPr>
              <a:t>Все эти баллы собираются в круговую диаграмму. Она помогает зрительно лучше воспринять информацию о рейтинге курса или преподавателя</a:t>
            </a:r>
          </a:p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</a:rPr>
              <a:t>После нескольких таких вопросов предоставляется план с различными вопросами или темами, по которому студент может написать отзыв по курсу и преподавателю своими словами.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=""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4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ttps://sun9-68.userapi.com/impg/CaCumEAJKT-BGWg6qsiU8_7QOge3IZZjXSNjbw/D8ZT1fRO8To.jpg?size=800x591&amp;quality=96&amp;sign=a5e1be3abce1a6f4b08ce6512d22bed9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62" y="1805326"/>
            <a:ext cx="5777123" cy="42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=""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2535135"/>
            <a:ext cx="5130142" cy="2959891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  Целью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данной работы является разработка системы количественной оценки </a:t>
            </a:r>
            <a:r>
              <a:rPr lang="ru-RU" dirty="0" err="1">
                <a:solidFill>
                  <a:srgbClr val="0300FF"/>
                </a:solidFill>
                <a:latin typeface="Corbel Light" panose="020B0303020204020204" pitchFamily="34" charset="0"/>
              </a:rPr>
              <a:t>рейтингования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 научно-педагогических работников в высших учебных заведениях.</a:t>
            </a:r>
            <a:endParaRPr lang="ru-RU" dirty="0">
              <a:solidFill>
                <a:srgbClr val="0300FF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=""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5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=""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974315"/>
            <a:ext cx="11436824" cy="5046165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300FF"/>
              </a:solidFill>
            </a:endParaRP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Создать прототип системы оценивания при помощи которого студент, стоящий перед выбором преподавателя для </a:t>
            </a:r>
            <a:r>
              <a:rPr lang="ru-RU" dirty="0" smtClean="0">
                <a:solidFill>
                  <a:srgbClr val="0300FF"/>
                </a:solidFill>
              </a:rPr>
              <a:t>ИОТ </a:t>
            </a:r>
            <a:r>
              <a:rPr lang="ru-RU" dirty="0">
                <a:solidFill>
                  <a:srgbClr val="0300FF"/>
                </a:solidFill>
              </a:rPr>
              <a:t>сможет объективно выбрать подходящий под свои </a:t>
            </a:r>
            <a:r>
              <a:rPr lang="ru-RU" dirty="0" smtClean="0">
                <a:solidFill>
                  <a:srgbClr val="0300FF"/>
                </a:solidFill>
              </a:rPr>
              <a:t>требования </a:t>
            </a:r>
            <a:r>
              <a:rPr lang="ru-RU" dirty="0" smtClean="0">
                <a:solidFill>
                  <a:srgbClr val="0300FF"/>
                </a:solidFill>
              </a:rPr>
              <a:t>преподавателя </a:t>
            </a:r>
            <a:r>
              <a:rPr lang="ru-RU" dirty="0">
                <a:solidFill>
                  <a:srgbClr val="0300FF"/>
                </a:solidFill>
              </a:rPr>
              <a:t>и уровень</a:t>
            </a:r>
            <a:r>
              <a:rPr lang="ru-RU" dirty="0" smtClean="0">
                <a:solidFill>
                  <a:srgbClr val="0300FF"/>
                </a:solidFill>
              </a:rPr>
              <a:t>.</a:t>
            </a: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замотивировать студентов, которые будут отсылать свои оценки, проходить </a:t>
            </a:r>
            <a:r>
              <a:rPr lang="ru-RU" dirty="0" smtClean="0">
                <a:solidFill>
                  <a:srgbClr val="0300FF"/>
                </a:solidFill>
              </a:rPr>
              <a:t>опрос</a:t>
            </a: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придумать вопросы для </a:t>
            </a:r>
            <a:r>
              <a:rPr lang="ru-RU" dirty="0" smtClean="0">
                <a:solidFill>
                  <a:srgbClr val="0300FF"/>
                </a:solidFill>
              </a:rPr>
              <a:t>опроса </a:t>
            </a:r>
            <a:br>
              <a:rPr lang="ru-RU" dirty="0" smtClean="0">
                <a:solidFill>
                  <a:srgbClr val="0300FF"/>
                </a:solidFill>
              </a:rPr>
            </a:b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=""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6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36A85D9A-FED2-4D49-89F7-226EAFF98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D61252F0-F960-44A2-881E-5A84B5576DF9}"/>
              </a:ext>
            </a:extLst>
          </p:cNvPr>
          <p:cNvSpPr/>
          <p:nvPr/>
        </p:nvSpPr>
        <p:spPr>
          <a:xfrm>
            <a:off x="251459" y="162480"/>
            <a:ext cx="62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описание решения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="" xmlns:a16="http://schemas.microsoft.com/office/drawing/2014/main" id="{D03B86CA-0C3D-4CA2-8E78-848FA9EA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Главное -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опросы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анонимные. Важно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, чтобы все ответы учащихся проходили </a:t>
            </a:r>
            <a:r>
              <a:rPr lang="ru-RU" dirty="0" err="1" smtClean="0">
                <a:solidFill>
                  <a:srgbClr val="0300FF"/>
                </a:solidFill>
                <a:latin typeface="Corbel Light" panose="020B0303020204020204" pitchFamily="34" charset="0"/>
              </a:rPr>
              <a:t>модерацию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.</a:t>
            </a:r>
          </a:p>
          <a:p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Опросы делаются по окончании семестра/курса. Важна общая картина, общий вид, чтобы студент (выбирающий) наглядно видел ситуацию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.</a:t>
            </a:r>
          </a:p>
          <a:p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 </a:t>
            </a:r>
            <a:r>
              <a:rPr lang="ru-RU" dirty="0">
                <a:solidFill>
                  <a:srgbClr val="0300FF"/>
                </a:solidFill>
                <a:latin typeface="Corbel Light" panose="020B0303020204020204" pitchFamily="34" charset="0"/>
              </a:rPr>
              <a:t>интерактивное </a:t>
            </a:r>
            <a:r>
              <a:rPr lang="ru-RU" dirty="0" smtClean="0">
                <a:solidFill>
                  <a:srgbClr val="0300FF"/>
                </a:solidFill>
                <a:latin typeface="Corbel Light" panose="020B0303020204020204" pitchFamily="34" charset="0"/>
              </a:rPr>
              <a:t>взаимодействие</a:t>
            </a:r>
            <a:endParaRPr lang="ru-RU" dirty="0">
              <a:solidFill>
                <a:srgbClr val="0300FF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="" xmlns:a16="http://schemas.microsoft.com/office/drawing/2014/main" id="{F9656749-2446-421A-81CE-73ED10E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7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9EB6C893-CF63-49C7-B66D-47FAC687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" y="966099"/>
            <a:ext cx="11799418" cy="492580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F1E6A99-C8F9-4AEC-ACED-F9E63E03B2A1}"/>
              </a:ext>
            </a:extLst>
          </p:cNvPr>
          <p:cNvSpPr/>
          <p:nvPr/>
        </p:nvSpPr>
        <p:spPr>
          <a:xfrm>
            <a:off x="8961120" y="4389120"/>
            <a:ext cx="2771335" cy="253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Посмотреть рейтинг</a:t>
            </a:r>
          </a:p>
        </p:txBody>
      </p:sp>
      <p:sp>
        <p:nvSpPr>
          <p:cNvPr id="6" name="Управляющая кнопка: &quot;Пусто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DC8E1B88-96FB-43D3-A912-B7EF0F8F5A43}"/>
              </a:ext>
            </a:extLst>
          </p:cNvPr>
          <p:cNvSpPr/>
          <p:nvPr/>
        </p:nvSpPr>
        <p:spPr>
          <a:xfrm>
            <a:off x="8961119" y="4389120"/>
            <a:ext cx="2771335" cy="253218"/>
          </a:xfrm>
          <a:prstGeom prst="actionButtonBlank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B9A6FEE-58C5-4999-A9E1-ACFAA652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966444"/>
            <a:ext cx="11803122" cy="4925112"/>
          </a:xfrm>
          <a:prstGeom prst="rect">
            <a:avLst/>
          </a:prstGeom>
        </p:spPr>
      </p:pic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xmlns="" id="{A9350327-77F6-4CC2-837C-56E806B35DDF}"/>
              </a:ext>
            </a:extLst>
          </p:cNvPr>
          <p:cNvGraphicFramePr/>
          <p:nvPr>
            <p:extLst/>
          </p:nvPr>
        </p:nvGraphicFramePr>
        <p:xfrm>
          <a:off x="2808315" y="2562939"/>
          <a:ext cx="5439148" cy="313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Управляющая кнопка: &quot;Пустой&quot; 3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2BD406AF-1880-45D9-9965-DDB1884B01FD}"/>
              </a:ext>
            </a:extLst>
          </p:cNvPr>
          <p:cNvSpPr/>
          <p:nvPr/>
        </p:nvSpPr>
        <p:spPr>
          <a:xfrm>
            <a:off x="8961120" y="4389120"/>
            <a:ext cx="2771335" cy="253218"/>
          </a:xfrm>
          <a:prstGeom prst="actionButtonBlank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468C2CE9-1291-4006-9CF8-5428C7EA7548}"/>
              </a:ext>
            </a:extLst>
          </p:cNvPr>
          <p:cNvSpPr/>
          <p:nvPr/>
        </p:nvSpPr>
        <p:spPr>
          <a:xfrm>
            <a:off x="9255462" y="4331063"/>
            <a:ext cx="218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Посмотреть рейтинг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C2A24F5F-3FC9-48FC-ABD6-2889E9ECACF1}"/>
              </a:ext>
            </a:extLst>
          </p:cNvPr>
          <p:cNvSpPr/>
          <p:nvPr/>
        </p:nvSpPr>
        <p:spPr>
          <a:xfrm>
            <a:off x="5894363" y="2912012"/>
            <a:ext cx="2926080" cy="2053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B7616BBA-2CE7-4A04-91E5-7572737E4663}"/>
              </a:ext>
            </a:extLst>
          </p:cNvPr>
          <p:cNvSpPr/>
          <p:nvPr/>
        </p:nvSpPr>
        <p:spPr>
          <a:xfrm>
            <a:off x="5617432" y="2562938"/>
            <a:ext cx="2976848" cy="31388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/>
              <a:t>Оценили на 5 звезд.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Преподносит материал очень интересно, на лекциях не скучно…</a:t>
            </a:r>
          </a:p>
          <a:p>
            <a:pPr marL="342900" indent="-342900" algn="just">
              <a:buAutoNum type="arabicPeriod"/>
            </a:pPr>
            <a:r>
              <a:rPr lang="ru-RU" dirty="0"/>
              <a:t>Слушать интересно…</a:t>
            </a:r>
          </a:p>
          <a:p>
            <a:pPr marL="342900" indent="-342900" algn="just">
              <a:buAutoNum type="arabicPeriod"/>
            </a:pPr>
            <a:r>
              <a:rPr lang="ru-RU" dirty="0"/>
              <a:t>Очень веселая…</a:t>
            </a:r>
          </a:p>
          <a:p>
            <a:pPr marL="342900" indent="-342900" algn="just">
              <a:buAutoNum type="arabicPeriod"/>
            </a:pPr>
            <a:r>
              <a:rPr lang="ru-RU" dirty="0"/>
              <a:t>В меру строгая…</a:t>
            </a:r>
          </a:p>
          <a:p>
            <a:pPr marL="342900" indent="-342900" algn="just">
              <a:buAutoNum type="arabicPeriod"/>
            </a:pPr>
            <a:r>
              <a:rPr lang="ru-RU" dirty="0"/>
              <a:t>Очень понравилась…</a:t>
            </a:r>
          </a:p>
          <a:p>
            <a:pPr algn="ctr"/>
            <a:endParaRPr lang="ru-RU" dirty="0"/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3BD0257E-DE61-4E54-8CC8-DBFCEF9C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168" y="2562936"/>
            <a:ext cx="96844" cy="3138891"/>
          </a:xfrm>
          <a:prstGeom prst="rect">
            <a:avLst/>
          </a:prstGeom>
        </p:spPr>
      </p:pic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xmlns="" id="{0658407B-1A60-4E75-9CDB-504249D0F8B4}"/>
              </a:ext>
            </a:extLst>
          </p:cNvPr>
          <p:cNvSpPr/>
          <p:nvPr/>
        </p:nvSpPr>
        <p:spPr>
          <a:xfrm>
            <a:off x="5617432" y="2564722"/>
            <a:ext cx="2976848" cy="3138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/>
              <a:t>Оценили на 4 звезды.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Довольно </a:t>
            </a:r>
            <a:r>
              <a:rPr lang="ru-RU" dirty="0" smtClean="0"/>
              <a:t>строгий, </a:t>
            </a:r>
            <a:r>
              <a:rPr lang="ru-RU" dirty="0"/>
              <a:t>но очень интересно преподносит информацию…</a:t>
            </a:r>
          </a:p>
          <a:p>
            <a:pPr marL="342900" indent="-342900" algn="just">
              <a:buAutoNum type="arabicPeriod"/>
            </a:pPr>
            <a:r>
              <a:rPr lang="ru-RU" dirty="0"/>
              <a:t>Немного занижает оценки, но хорошо дает материал…</a:t>
            </a:r>
          </a:p>
          <a:p>
            <a:pPr marL="342900" indent="-342900" algn="just">
              <a:buAutoNum type="arabicPeriod"/>
            </a:pPr>
            <a:r>
              <a:rPr lang="ru-RU" dirty="0"/>
              <a:t>Все супер, но немного...</a:t>
            </a:r>
          </a:p>
        </p:txBody>
      </p:sp>
    </p:spTree>
    <p:extLst>
      <p:ext uri="{BB962C8B-B14F-4D97-AF65-F5344CB8AC3E}">
        <p14:creationId xmlns:p14="http://schemas.microsoft.com/office/powerpoint/2010/main" val="28955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12448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42" grpId="0" animBg="1"/>
      <p:bldP spid="42" grpId="1" animBg="1"/>
      <p:bldP spid="4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383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 Light</vt:lpstr>
      <vt:lpstr>font_h4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Куклин Илья Эдуардович</dc:creator>
  <cp:lastModifiedBy>Учетная запись Майкрософт</cp:lastModifiedBy>
  <cp:revision>31</cp:revision>
  <dcterms:created xsi:type="dcterms:W3CDTF">2020-12-07T11:18:14Z</dcterms:created>
  <dcterms:modified xsi:type="dcterms:W3CDTF">2021-02-25T19:40:35Z</dcterms:modified>
</cp:coreProperties>
</file>