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6"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dJ7GPG39+sIuBD6XtJfm5jjWpB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EE0"/>
    <a:srgbClr val="DAFCBC"/>
    <a:srgbClr val="78B832"/>
    <a:srgbClr val="70AC2E"/>
    <a:srgbClr val="74B2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EB9BF3-0376-471F-BE78-1820E54EDFB7}">
  <a:tblStyle styleId="{08EB9BF3-0376-471F-BE78-1820E54EDFB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16" autoAdjust="0"/>
  </p:normalViewPr>
  <p:slideViewPr>
    <p:cSldViewPr snapToGrid="0">
      <p:cViewPr>
        <p:scale>
          <a:sx n="84" d="100"/>
          <a:sy n="84" d="100"/>
        </p:scale>
        <p:origin x="19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customschemas.google.com/relationships/presentationmetadata" Target="metadata"/><Relationship Id="rId10"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doughnutChart>
        <c:varyColors val="1"/>
        <c:ser>
          <c:idx val="0"/>
          <c:order val="0"/>
          <c:tx>
            <c:strRef>
              <c:f>Лист1!$B$1</c:f>
              <c:strCache>
                <c:ptCount val="1"/>
                <c:pt idx="0">
                  <c:v>Продажи</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D9D-4AED-A799-BE165452575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D9D-4AED-A799-BE165452575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D9D-4AED-A799-BE165452575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D9D-4AED-A799-BE1654525756}"/>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doughnutChart>
        <c:varyColors val="1"/>
        <c:ser>
          <c:idx val="0"/>
          <c:order val="0"/>
          <c:tx>
            <c:strRef>
              <c:f>Лист1!$B$1</c:f>
              <c:strCache>
                <c:ptCount val="1"/>
                <c:pt idx="0">
                  <c:v>Продажи</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C1D-423C-A917-798184983ED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C1D-423C-A917-798184983ED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C1D-423C-A917-798184983ED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C1D-423C-A917-798184983ED9}"/>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doughnutChart>
        <c:varyColors val="1"/>
        <c:ser>
          <c:idx val="0"/>
          <c:order val="0"/>
          <c:tx>
            <c:strRef>
              <c:f>Лист1!$B$1</c:f>
              <c:strCache>
                <c:ptCount val="1"/>
                <c:pt idx="0">
                  <c:v>Продажи</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249-4DA6-B2DB-E8DC8BDA6D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249-4DA6-B2DB-E8DC8BDA6D6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249-4DA6-B2DB-E8DC8BDA6D6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249-4DA6-B2DB-E8DC8BDA6D69}"/>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doughnutChart>
        <c:varyColors val="1"/>
        <c:ser>
          <c:idx val="0"/>
          <c:order val="0"/>
          <c:tx>
            <c:strRef>
              <c:f>Лист1!$B$1</c:f>
              <c:strCache>
                <c:ptCount val="1"/>
                <c:pt idx="0">
                  <c:v>Продажи</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0F8-4D97-972A-3E16CAABB3F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0F8-4D97-972A-3E16CAABB3F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0F8-4D97-972A-3E16CAABB3F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0F8-4D97-972A-3E16CAABB3FA}"/>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chemeClr val="accent6"/>
            </a:solidFill>
            <a:ln w="19050">
              <a:solidFill>
                <a:schemeClr val="lt1"/>
              </a:solidFill>
            </a:ln>
            <a:effectLst/>
          </c:spPr>
          <c:invertIfNegative val="0"/>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rgbClr val="80BC00"/>
            </a:solidFill>
            <a:ln w="19050">
              <a:solidFill>
                <a:schemeClr val="lt1"/>
              </a:solidFill>
            </a:ln>
            <a:effectLst/>
          </c:spPr>
          <c:invertIfNegative val="0"/>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chemeClr val="accent1"/>
            </a:solidFill>
            <a:ln w="19050">
              <a:solidFill>
                <a:schemeClr val="lt1"/>
              </a:solidFill>
            </a:ln>
            <a:effectLst/>
          </c:spPr>
          <c:invertIfNegative val="0"/>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chemeClr val="accent1"/>
            </a:solidFill>
            <a:ln w="19050">
              <a:solidFill>
                <a:schemeClr val="lt1"/>
              </a:solidFill>
            </a:ln>
            <a:effectLst/>
          </c:spPr>
          <c:invertIfNegative val="0"/>
          <c:dPt>
            <c:idx val="0"/>
            <c:invertIfNegative val="0"/>
            <c:bubble3D val="0"/>
            <c:spPr>
              <a:solidFill>
                <a:srgbClr val="80BC00"/>
              </a:solidFill>
              <a:ln w="19050">
                <a:solidFill>
                  <a:schemeClr val="lt1"/>
                </a:solidFill>
              </a:ln>
              <a:effectLst/>
            </c:spPr>
            <c:extLst>
              <c:ext xmlns:c16="http://schemas.microsoft.com/office/drawing/2014/chart" uri="{C3380CC4-5D6E-409C-BE32-E72D297353CC}">
                <c16:uniqueId val="{00000003-FE9A-4C9E-B5E5-536D6313177E}"/>
              </c:ext>
            </c:extLst>
          </c:dPt>
          <c:dPt>
            <c:idx val="1"/>
            <c:invertIfNegative val="0"/>
            <c:bubble3D val="0"/>
            <c:spPr>
              <a:solidFill>
                <a:srgbClr val="80BC00"/>
              </a:solidFill>
              <a:ln w="19050">
                <a:solidFill>
                  <a:schemeClr val="lt1"/>
                </a:solidFill>
              </a:ln>
              <a:effectLst/>
            </c:spPr>
            <c:extLst>
              <c:ext xmlns:c16="http://schemas.microsoft.com/office/drawing/2014/chart" uri="{C3380CC4-5D6E-409C-BE32-E72D297353CC}">
                <c16:uniqueId val="{00000002-FE9A-4C9E-B5E5-536D6313177E}"/>
              </c:ext>
            </c:extLst>
          </c:dPt>
          <c:dPt>
            <c:idx val="2"/>
            <c:invertIfNegative val="0"/>
            <c:bubble3D val="0"/>
            <c:spPr>
              <a:solidFill>
                <a:srgbClr val="80BC00"/>
              </a:solidFill>
              <a:ln w="19050">
                <a:solidFill>
                  <a:schemeClr val="lt1"/>
                </a:solidFill>
              </a:ln>
              <a:effectLst/>
            </c:spPr>
            <c:extLst>
              <c:ext xmlns:c16="http://schemas.microsoft.com/office/drawing/2014/chart" uri="{C3380CC4-5D6E-409C-BE32-E72D297353CC}">
                <c16:uniqueId val="{00000000-FE9A-4C9E-B5E5-536D6313177E}"/>
              </c:ext>
            </c:extLst>
          </c:dPt>
          <c:dPt>
            <c:idx val="3"/>
            <c:invertIfNegative val="0"/>
            <c:bubble3D val="0"/>
            <c:spPr>
              <a:solidFill>
                <a:srgbClr val="80BC00"/>
              </a:solidFill>
              <a:ln w="19050">
                <a:solidFill>
                  <a:schemeClr val="lt1"/>
                </a:solidFill>
              </a:ln>
              <a:effectLst/>
            </c:spPr>
            <c:extLst>
              <c:ext xmlns:c16="http://schemas.microsoft.com/office/drawing/2014/chart" uri="{C3380CC4-5D6E-409C-BE32-E72D297353CC}">
                <c16:uniqueId val="{00000001-FE9A-4C9E-B5E5-536D6313177E}"/>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9">
  <a:schemeClr val="accent6"/>
</cs:colorStyle>
</file>

<file path=ppt/charts/colors6.xml><?xml version="1.0" encoding="utf-8"?>
<cs:colorStyle xmlns:cs="http://schemas.microsoft.com/office/drawing/2012/chartStyle" xmlns:a="http://schemas.openxmlformats.org/drawingml/2006/main" meth="withinLinear" id="19">
  <a:schemeClr val="accent6"/>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 Id="rId8"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 Id="rId8"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
  <p:cSld name="Титул">
    <p:spTree>
      <p:nvGrpSpPr>
        <p:cNvPr id="1" name="Shape 14"/>
        <p:cNvGrpSpPr/>
        <p:nvPr/>
      </p:nvGrpSpPr>
      <p:grpSpPr>
        <a:xfrm>
          <a:off x="0" y="0"/>
          <a:ext cx="0" cy="0"/>
          <a:chOff x="0" y="0"/>
          <a:chExt cx="0" cy="0"/>
        </a:xfrm>
      </p:grpSpPr>
      <p:sp>
        <p:nvSpPr>
          <p:cNvPr id="15" name="Google Shape;15;p22"/>
          <p:cNvSpPr txBox="1">
            <a:spLocks noGrp="1"/>
          </p:cNvSpPr>
          <p:nvPr>
            <p:ph type="ctrTitle"/>
          </p:nvPr>
        </p:nvSpPr>
        <p:spPr>
          <a:xfrm>
            <a:off x="620489" y="4683228"/>
            <a:ext cx="816606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2"/>
          <p:cNvSpPr txBox="1">
            <a:spLocks noGrp="1"/>
          </p:cNvSpPr>
          <p:nvPr>
            <p:ph type="subTitle" idx="1"/>
          </p:nvPr>
        </p:nvSpPr>
        <p:spPr>
          <a:xfrm>
            <a:off x="620489" y="5596154"/>
            <a:ext cx="5921628" cy="33792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800"/>
              <a:buFont typeface="Calibri"/>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7" name="Google Shape;17;p22"/>
          <p:cNvPicPr preferRelativeResize="0"/>
          <p:nvPr/>
        </p:nvPicPr>
        <p:blipFill rotWithShape="1">
          <a:blip r:embed="rId2">
            <a:alphaModFix/>
          </a:blip>
          <a:srcRect/>
          <a:stretch/>
        </p:blipFill>
        <p:spPr>
          <a:xfrm>
            <a:off x="0" y="-1"/>
            <a:ext cx="12191999" cy="4199467"/>
          </a:xfrm>
          <a:prstGeom prst="rect">
            <a:avLst/>
          </a:prstGeom>
          <a:noFill/>
          <a:ln>
            <a:noFill/>
          </a:ln>
        </p:spPr>
      </p:pic>
      <p:sp>
        <p:nvSpPr>
          <p:cNvPr id="18" name="Google Shape;18;p22"/>
          <p:cNvSpPr txBox="1">
            <a:spLocks noGrp="1"/>
          </p:cNvSpPr>
          <p:nvPr>
            <p:ph type="body" idx="2"/>
          </p:nvPr>
        </p:nvSpPr>
        <p:spPr>
          <a:xfrm>
            <a:off x="620489" y="6088616"/>
            <a:ext cx="5921627" cy="33792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0BC00"/>
              </a:buClr>
              <a:buSzPts val="1800"/>
              <a:buFont typeface="Calibri"/>
              <a:buNone/>
              <a:defRPr sz="1800"/>
            </a:lvl1pPr>
            <a:lvl2pPr marL="914400" lvl="1" indent="-228600" algn="l">
              <a:lnSpc>
                <a:spcPct val="90000"/>
              </a:lnSpc>
              <a:spcBef>
                <a:spcPts val="500"/>
              </a:spcBef>
              <a:spcAft>
                <a:spcPts val="0"/>
              </a:spcAft>
              <a:buClr>
                <a:srgbClr val="80BC00"/>
              </a:buClr>
              <a:buSzPts val="1400"/>
              <a:buFont typeface="Calibri"/>
              <a:buNone/>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9" name="Google Shape;19;p22"/>
          <p:cNvPicPr preferRelativeResize="0"/>
          <p:nvPr/>
        </p:nvPicPr>
        <p:blipFill rotWithShape="1">
          <a:blip r:embed="rId3">
            <a:alphaModFix/>
          </a:blip>
          <a:srcRect/>
          <a:stretch/>
        </p:blipFill>
        <p:spPr>
          <a:xfrm>
            <a:off x="634936" y="431463"/>
            <a:ext cx="1759226" cy="3958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крывающий слайд">
  <p:cSld name="Закрывающий слайд">
    <p:spTree>
      <p:nvGrpSpPr>
        <p:cNvPr id="1" name="Shape 83"/>
        <p:cNvGrpSpPr/>
        <p:nvPr/>
      </p:nvGrpSpPr>
      <p:grpSpPr>
        <a:xfrm>
          <a:off x="0" y="0"/>
          <a:ext cx="0" cy="0"/>
          <a:chOff x="0" y="0"/>
          <a:chExt cx="0" cy="0"/>
        </a:xfrm>
      </p:grpSpPr>
      <p:sp>
        <p:nvSpPr>
          <p:cNvPr id="84" name="Google Shape;84;p32"/>
          <p:cNvSpPr txBox="1">
            <a:spLocks noGrp="1"/>
          </p:cNvSpPr>
          <p:nvPr>
            <p:ph type="ctrTitle"/>
          </p:nvPr>
        </p:nvSpPr>
        <p:spPr>
          <a:xfrm>
            <a:off x="620489" y="4683228"/>
            <a:ext cx="816606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2"/>
          <p:cNvSpPr txBox="1">
            <a:spLocks noGrp="1"/>
          </p:cNvSpPr>
          <p:nvPr>
            <p:ph type="subTitle" idx="1"/>
          </p:nvPr>
        </p:nvSpPr>
        <p:spPr>
          <a:xfrm>
            <a:off x="620489" y="5596154"/>
            <a:ext cx="5921627" cy="33792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800"/>
              <a:buFont typeface="Calibri"/>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6" name="Google Shape;86;p32"/>
          <p:cNvSpPr txBox="1">
            <a:spLocks noGrp="1"/>
          </p:cNvSpPr>
          <p:nvPr>
            <p:ph type="body" idx="2"/>
          </p:nvPr>
        </p:nvSpPr>
        <p:spPr>
          <a:xfrm>
            <a:off x="620490" y="6088616"/>
            <a:ext cx="5921626" cy="337921"/>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rgbClr val="80BC00"/>
              </a:buClr>
              <a:buSzPts val="1800"/>
              <a:buFont typeface="Calibri"/>
              <a:buNone/>
              <a:defRPr sz="1800"/>
            </a:lvl1pPr>
            <a:lvl2pPr marL="914400" lvl="1" indent="-228600" algn="l">
              <a:lnSpc>
                <a:spcPct val="90000"/>
              </a:lnSpc>
              <a:spcBef>
                <a:spcPts val="500"/>
              </a:spcBef>
              <a:spcAft>
                <a:spcPts val="0"/>
              </a:spcAft>
              <a:buClr>
                <a:srgbClr val="80BC00"/>
              </a:buClr>
              <a:buSzPts val="1400"/>
              <a:buFont typeface="Calibri"/>
              <a:buNone/>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7" name="Google Shape;87;p32"/>
          <p:cNvPicPr preferRelativeResize="0"/>
          <p:nvPr/>
        </p:nvPicPr>
        <p:blipFill rotWithShape="1">
          <a:blip r:embed="rId2">
            <a:alphaModFix/>
          </a:blip>
          <a:srcRect/>
          <a:stretch/>
        </p:blipFill>
        <p:spPr>
          <a:xfrm>
            <a:off x="0" y="0"/>
            <a:ext cx="12192000" cy="4199467"/>
          </a:xfrm>
          <a:prstGeom prst="rect">
            <a:avLst/>
          </a:prstGeom>
          <a:noFill/>
          <a:ln>
            <a:noFill/>
          </a:ln>
        </p:spPr>
      </p:pic>
      <p:pic>
        <p:nvPicPr>
          <p:cNvPr id="88" name="Google Shape;88;p32"/>
          <p:cNvPicPr preferRelativeResize="0"/>
          <p:nvPr/>
        </p:nvPicPr>
        <p:blipFill rotWithShape="1">
          <a:blip r:embed="rId3">
            <a:alphaModFix/>
          </a:blip>
          <a:srcRect/>
          <a:stretch/>
        </p:blipFill>
        <p:spPr>
          <a:xfrm>
            <a:off x="634936" y="431463"/>
            <a:ext cx="1759226" cy="39582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Заголовок раздела (зеленый)">
  <p:cSld name="Заголовок раздела (зеленый)">
    <p:bg>
      <p:bgPr>
        <a:solidFill>
          <a:srgbClr val="80BC00"/>
        </a:solidFill>
        <a:effectLst/>
      </p:bgPr>
    </p:bg>
    <p:spTree>
      <p:nvGrpSpPr>
        <p:cNvPr id="1" name="Shape 89"/>
        <p:cNvGrpSpPr/>
        <p:nvPr/>
      </p:nvGrpSpPr>
      <p:grpSpPr>
        <a:xfrm>
          <a:off x="0" y="0"/>
          <a:ext cx="0" cy="0"/>
          <a:chOff x="0" y="0"/>
          <a:chExt cx="0" cy="0"/>
        </a:xfrm>
      </p:grpSpPr>
      <p:sp>
        <p:nvSpPr>
          <p:cNvPr id="90" name="Google Shape;90;p33"/>
          <p:cNvSpPr txBox="1">
            <a:spLocks noGrp="1"/>
          </p:cNvSpPr>
          <p:nvPr>
            <p:ph type="title"/>
          </p:nvPr>
        </p:nvSpPr>
        <p:spPr>
          <a:xfrm>
            <a:off x="831850" y="2834640"/>
            <a:ext cx="10515600" cy="192024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Иконки (зеленый)">
  <p:cSld name="Иконки (зеленый)">
    <p:spTree>
      <p:nvGrpSpPr>
        <p:cNvPr id="1" name="Shape 91"/>
        <p:cNvGrpSpPr/>
        <p:nvPr/>
      </p:nvGrpSpPr>
      <p:grpSpPr>
        <a:xfrm>
          <a:off x="0" y="0"/>
          <a:ext cx="0" cy="0"/>
          <a:chOff x="0" y="0"/>
          <a:chExt cx="0" cy="0"/>
        </a:xfrm>
      </p:grpSpPr>
      <p:sp>
        <p:nvSpPr>
          <p:cNvPr id="92" name="Google Shape;92;p34"/>
          <p:cNvSpPr txBox="1">
            <a:spLocks noGrp="1"/>
          </p:cNvSpPr>
          <p:nvPr>
            <p:ph type="ctrTitle"/>
          </p:nvPr>
        </p:nvSpPr>
        <p:spPr>
          <a:xfrm>
            <a:off x="838199" y="628956"/>
            <a:ext cx="773430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3" name="Google Shape;93;p34"/>
          <p:cNvPicPr preferRelativeResize="0"/>
          <p:nvPr/>
        </p:nvPicPr>
        <p:blipFill rotWithShape="1">
          <a:blip r:embed="rId2">
            <a:alphaModFix/>
          </a:blip>
          <a:srcRect/>
          <a:stretch/>
        </p:blipFill>
        <p:spPr>
          <a:xfrm>
            <a:off x="819709" y="2057712"/>
            <a:ext cx="589424" cy="589424"/>
          </a:xfrm>
          <a:prstGeom prst="rect">
            <a:avLst/>
          </a:prstGeom>
          <a:noFill/>
          <a:ln>
            <a:noFill/>
          </a:ln>
        </p:spPr>
      </p:pic>
      <p:pic>
        <p:nvPicPr>
          <p:cNvPr id="94" name="Google Shape;94;p34"/>
          <p:cNvPicPr preferRelativeResize="0"/>
          <p:nvPr/>
        </p:nvPicPr>
        <p:blipFill rotWithShape="1">
          <a:blip r:embed="rId3">
            <a:alphaModFix/>
          </a:blip>
          <a:srcRect/>
          <a:stretch/>
        </p:blipFill>
        <p:spPr>
          <a:xfrm>
            <a:off x="2243155" y="2057712"/>
            <a:ext cx="589147" cy="589424"/>
          </a:xfrm>
          <a:prstGeom prst="rect">
            <a:avLst/>
          </a:prstGeom>
          <a:noFill/>
          <a:ln>
            <a:noFill/>
          </a:ln>
        </p:spPr>
      </p:pic>
      <p:pic>
        <p:nvPicPr>
          <p:cNvPr id="95" name="Google Shape;95;p34"/>
          <p:cNvPicPr preferRelativeResize="0"/>
          <p:nvPr/>
        </p:nvPicPr>
        <p:blipFill rotWithShape="1">
          <a:blip r:embed="rId4">
            <a:alphaModFix/>
          </a:blip>
          <a:srcRect/>
          <a:stretch/>
        </p:blipFill>
        <p:spPr>
          <a:xfrm>
            <a:off x="3666325" y="2082156"/>
            <a:ext cx="589424" cy="540535"/>
          </a:xfrm>
          <a:prstGeom prst="rect">
            <a:avLst/>
          </a:prstGeom>
          <a:noFill/>
          <a:ln>
            <a:noFill/>
          </a:ln>
        </p:spPr>
      </p:pic>
      <p:pic>
        <p:nvPicPr>
          <p:cNvPr id="96" name="Google Shape;96;p34"/>
          <p:cNvPicPr preferRelativeResize="0"/>
          <p:nvPr/>
        </p:nvPicPr>
        <p:blipFill rotWithShape="1">
          <a:blip r:embed="rId5">
            <a:alphaModFix/>
          </a:blip>
          <a:srcRect/>
          <a:stretch/>
        </p:blipFill>
        <p:spPr>
          <a:xfrm>
            <a:off x="5089633" y="2057712"/>
            <a:ext cx="589424" cy="589424"/>
          </a:xfrm>
          <a:prstGeom prst="rect">
            <a:avLst/>
          </a:prstGeom>
          <a:noFill/>
          <a:ln>
            <a:noFill/>
          </a:ln>
        </p:spPr>
      </p:pic>
      <p:pic>
        <p:nvPicPr>
          <p:cNvPr id="97" name="Google Shape;97;p34"/>
          <p:cNvPicPr preferRelativeResize="0"/>
          <p:nvPr/>
        </p:nvPicPr>
        <p:blipFill rotWithShape="1">
          <a:blip r:embed="rId6">
            <a:alphaModFix/>
          </a:blip>
          <a:srcRect/>
          <a:stretch/>
        </p:blipFill>
        <p:spPr>
          <a:xfrm>
            <a:off x="6512941" y="2057712"/>
            <a:ext cx="589424" cy="589424"/>
          </a:xfrm>
          <a:prstGeom prst="rect">
            <a:avLst/>
          </a:prstGeom>
          <a:noFill/>
          <a:ln>
            <a:noFill/>
          </a:ln>
        </p:spPr>
      </p:pic>
      <p:pic>
        <p:nvPicPr>
          <p:cNvPr id="98" name="Google Shape;98;p34"/>
          <p:cNvPicPr preferRelativeResize="0"/>
          <p:nvPr/>
        </p:nvPicPr>
        <p:blipFill rotWithShape="1">
          <a:blip r:embed="rId7">
            <a:alphaModFix/>
          </a:blip>
          <a:srcRect/>
          <a:stretch/>
        </p:blipFill>
        <p:spPr>
          <a:xfrm>
            <a:off x="7936387" y="2057712"/>
            <a:ext cx="589147" cy="589424"/>
          </a:xfrm>
          <a:prstGeom prst="rect">
            <a:avLst/>
          </a:prstGeom>
          <a:noFill/>
          <a:ln>
            <a:noFill/>
          </a:ln>
        </p:spPr>
      </p:pic>
      <p:pic>
        <p:nvPicPr>
          <p:cNvPr id="99" name="Google Shape;99;p34"/>
          <p:cNvPicPr preferRelativeResize="0"/>
          <p:nvPr/>
        </p:nvPicPr>
        <p:blipFill rotWithShape="1">
          <a:blip r:embed="rId8">
            <a:alphaModFix/>
          </a:blip>
          <a:srcRect/>
          <a:stretch/>
        </p:blipFill>
        <p:spPr>
          <a:xfrm>
            <a:off x="9359557" y="2057712"/>
            <a:ext cx="589424" cy="589424"/>
          </a:xfrm>
          <a:prstGeom prst="rect">
            <a:avLst/>
          </a:prstGeom>
          <a:noFill/>
          <a:ln>
            <a:noFill/>
          </a:ln>
        </p:spPr>
      </p:pic>
      <p:pic>
        <p:nvPicPr>
          <p:cNvPr id="100" name="Google Shape;100;p34"/>
          <p:cNvPicPr preferRelativeResize="0"/>
          <p:nvPr/>
        </p:nvPicPr>
        <p:blipFill rotWithShape="1">
          <a:blip r:embed="rId9">
            <a:alphaModFix/>
          </a:blip>
          <a:srcRect/>
          <a:stretch/>
        </p:blipFill>
        <p:spPr>
          <a:xfrm>
            <a:off x="10782867" y="2094585"/>
            <a:ext cx="589424" cy="515677"/>
          </a:xfrm>
          <a:prstGeom prst="rect">
            <a:avLst/>
          </a:prstGeom>
          <a:noFill/>
          <a:ln>
            <a:noFill/>
          </a:ln>
        </p:spPr>
      </p:pic>
      <p:pic>
        <p:nvPicPr>
          <p:cNvPr id="101" name="Google Shape;101;p34"/>
          <p:cNvPicPr preferRelativeResize="0"/>
          <p:nvPr/>
        </p:nvPicPr>
        <p:blipFill rotWithShape="1">
          <a:blip r:embed="rId10">
            <a:alphaModFix/>
          </a:blip>
          <a:srcRect/>
          <a:stretch/>
        </p:blipFill>
        <p:spPr>
          <a:xfrm>
            <a:off x="3693438" y="5487180"/>
            <a:ext cx="589424" cy="589424"/>
          </a:xfrm>
          <a:prstGeom prst="rect">
            <a:avLst/>
          </a:prstGeom>
          <a:noFill/>
          <a:ln>
            <a:noFill/>
          </a:ln>
        </p:spPr>
      </p:pic>
      <p:pic>
        <p:nvPicPr>
          <p:cNvPr id="102" name="Google Shape;102;p34"/>
          <p:cNvPicPr preferRelativeResize="0"/>
          <p:nvPr/>
        </p:nvPicPr>
        <p:blipFill rotWithShape="1">
          <a:blip r:embed="rId11">
            <a:alphaModFix/>
          </a:blip>
          <a:srcRect/>
          <a:stretch/>
        </p:blipFill>
        <p:spPr>
          <a:xfrm>
            <a:off x="5182431" y="5487180"/>
            <a:ext cx="466788" cy="589424"/>
          </a:xfrm>
          <a:prstGeom prst="rect">
            <a:avLst/>
          </a:prstGeom>
          <a:noFill/>
          <a:ln>
            <a:noFill/>
          </a:ln>
        </p:spPr>
      </p:pic>
      <p:pic>
        <p:nvPicPr>
          <p:cNvPr id="103" name="Google Shape;103;p34"/>
          <p:cNvPicPr preferRelativeResize="0"/>
          <p:nvPr/>
        </p:nvPicPr>
        <p:blipFill rotWithShape="1">
          <a:blip r:embed="rId12">
            <a:alphaModFix/>
          </a:blip>
          <a:srcRect/>
          <a:stretch/>
        </p:blipFill>
        <p:spPr>
          <a:xfrm>
            <a:off x="6548788" y="5622107"/>
            <a:ext cx="589424" cy="319570"/>
          </a:xfrm>
          <a:prstGeom prst="rect">
            <a:avLst/>
          </a:prstGeom>
          <a:noFill/>
          <a:ln>
            <a:noFill/>
          </a:ln>
        </p:spPr>
      </p:pic>
      <p:pic>
        <p:nvPicPr>
          <p:cNvPr id="104" name="Google Shape;104;p34"/>
          <p:cNvPicPr preferRelativeResize="0"/>
          <p:nvPr/>
        </p:nvPicPr>
        <p:blipFill rotWithShape="1">
          <a:blip r:embed="rId13">
            <a:alphaModFix/>
          </a:blip>
          <a:srcRect/>
          <a:stretch/>
        </p:blipFill>
        <p:spPr>
          <a:xfrm>
            <a:off x="10863850" y="4260804"/>
            <a:ext cx="466788" cy="589424"/>
          </a:xfrm>
          <a:prstGeom prst="rect">
            <a:avLst/>
          </a:prstGeom>
          <a:noFill/>
          <a:ln>
            <a:noFill/>
          </a:ln>
        </p:spPr>
      </p:pic>
      <p:pic>
        <p:nvPicPr>
          <p:cNvPr id="105" name="Google Shape;105;p34"/>
          <p:cNvPicPr preferRelativeResize="0"/>
          <p:nvPr/>
        </p:nvPicPr>
        <p:blipFill rotWithShape="1">
          <a:blip r:embed="rId14">
            <a:alphaModFix/>
          </a:blip>
          <a:srcRect/>
          <a:stretch/>
        </p:blipFill>
        <p:spPr>
          <a:xfrm>
            <a:off x="838199" y="4260804"/>
            <a:ext cx="589424" cy="589424"/>
          </a:xfrm>
          <a:prstGeom prst="rect">
            <a:avLst/>
          </a:prstGeom>
          <a:noFill/>
          <a:ln>
            <a:noFill/>
          </a:ln>
        </p:spPr>
      </p:pic>
      <p:pic>
        <p:nvPicPr>
          <p:cNvPr id="106" name="Google Shape;106;p34"/>
          <p:cNvPicPr preferRelativeResize="0"/>
          <p:nvPr/>
        </p:nvPicPr>
        <p:blipFill rotWithShape="1">
          <a:blip r:embed="rId15">
            <a:alphaModFix/>
          </a:blip>
          <a:srcRect/>
          <a:stretch/>
        </p:blipFill>
        <p:spPr>
          <a:xfrm>
            <a:off x="2261675" y="4260804"/>
            <a:ext cx="589424" cy="589424"/>
          </a:xfrm>
          <a:prstGeom prst="rect">
            <a:avLst/>
          </a:prstGeom>
          <a:noFill/>
          <a:ln>
            <a:noFill/>
          </a:ln>
        </p:spPr>
      </p:pic>
      <p:pic>
        <p:nvPicPr>
          <p:cNvPr id="107" name="Google Shape;107;p34"/>
          <p:cNvPicPr preferRelativeResize="0"/>
          <p:nvPr/>
        </p:nvPicPr>
        <p:blipFill rotWithShape="1">
          <a:blip r:embed="rId16">
            <a:alphaModFix/>
          </a:blip>
          <a:srcRect/>
          <a:stretch/>
        </p:blipFill>
        <p:spPr>
          <a:xfrm>
            <a:off x="3771051" y="4260804"/>
            <a:ext cx="417623" cy="589424"/>
          </a:xfrm>
          <a:prstGeom prst="rect">
            <a:avLst/>
          </a:prstGeom>
          <a:noFill/>
          <a:ln>
            <a:noFill/>
          </a:ln>
        </p:spPr>
      </p:pic>
      <p:pic>
        <p:nvPicPr>
          <p:cNvPr id="108" name="Google Shape;108;p34"/>
          <p:cNvPicPr preferRelativeResize="0"/>
          <p:nvPr/>
        </p:nvPicPr>
        <p:blipFill rotWithShape="1">
          <a:blip r:embed="rId17">
            <a:alphaModFix/>
          </a:blip>
          <a:srcRect/>
          <a:stretch/>
        </p:blipFill>
        <p:spPr>
          <a:xfrm>
            <a:off x="5108627" y="4273095"/>
            <a:ext cx="589424" cy="564841"/>
          </a:xfrm>
          <a:prstGeom prst="rect">
            <a:avLst/>
          </a:prstGeom>
          <a:noFill/>
          <a:ln>
            <a:noFill/>
          </a:ln>
        </p:spPr>
      </p:pic>
      <p:pic>
        <p:nvPicPr>
          <p:cNvPr id="109" name="Google Shape;109;p34"/>
          <p:cNvPicPr preferRelativeResize="0"/>
          <p:nvPr/>
        </p:nvPicPr>
        <p:blipFill rotWithShape="1">
          <a:blip r:embed="rId18">
            <a:alphaModFix/>
          </a:blip>
          <a:srcRect/>
          <a:stretch/>
        </p:blipFill>
        <p:spPr>
          <a:xfrm>
            <a:off x="6532103" y="4260804"/>
            <a:ext cx="589424" cy="589424"/>
          </a:xfrm>
          <a:prstGeom prst="rect">
            <a:avLst/>
          </a:prstGeom>
          <a:noFill/>
          <a:ln>
            <a:noFill/>
          </a:ln>
        </p:spPr>
      </p:pic>
      <p:pic>
        <p:nvPicPr>
          <p:cNvPr id="110" name="Google Shape;110;p34"/>
          <p:cNvPicPr preferRelativeResize="0"/>
          <p:nvPr/>
        </p:nvPicPr>
        <p:blipFill rotWithShape="1">
          <a:blip r:embed="rId19">
            <a:alphaModFix/>
          </a:blip>
          <a:srcRect/>
          <a:stretch/>
        </p:blipFill>
        <p:spPr>
          <a:xfrm>
            <a:off x="8016897" y="4260804"/>
            <a:ext cx="466788" cy="589424"/>
          </a:xfrm>
          <a:prstGeom prst="rect">
            <a:avLst/>
          </a:prstGeom>
          <a:noFill/>
          <a:ln>
            <a:noFill/>
          </a:ln>
        </p:spPr>
      </p:pic>
      <p:pic>
        <p:nvPicPr>
          <p:cNvPr id="111" name="Google Shape;111;p34"/>
          <p:cNvPicPr preferRelativeResize="0"/>
          <p:nvPr/>
        </p:nvPicPr>
        <p:blipFill rotWithShape="1">
          <a:blip r:embed="rId20">
            <a:alphaModFix/>
          </a:blip>
          <a:srcRect/>
          <a:stretch/>
        </p:blipFill>
        <p:spPr>
          <a:xfrm>
            <a:off x="9379055" y="4260804"/>
            <a:ext cx="589424" cy="589424"/>
          </a:xfrm>
          <a:prstGeom prst="rect">
            <a:avLst/>
          </a:prstGeom>
          <a:noFill/>
          <a:ln>
            <a:noFill/>
          </a:ln>
        </p:spPr>
      </p:pic>
      <p:pic>
        <p:nvPicPr>
          <p:cNvPr id="112" name="Google Shape;112;p34"/>
          <p:cNvPicPr preferRelativeResize="0"/>
          <p:nvPr/>
        </p:nvPicPr>
        <p:blipFill rotWithShape="1">
          <a:blip r:embed="rId21">
            <a:alphaModFix/>
          </a:blip>
          <a:srcRect/>
          <a:stretch/>
        </p:blipFill>
        <p:spPr>
          <a:xfrm>
            <a:off x="10831948" y="5487180"/>
            <a:ext cx="589147" cy="589424"/>
          </a:xfrm>
          <a:prstGeom prst="rect">
            <a:avLst/>
          </a:prstGeom>
          <a:noFill/>
          <a:ln>
            <a:noFill/>
          </a:ln>
        </p:spPr>
      </p:pic>
      <p:pic>
        <p:nvPicPr>
          <p:cNvPr id="113" name="Google Shape;113;p34"/>
          <p:cNvPicPr preferRelativeResize="0"/>
          <p:nvPr/>
        </p:nvPicPr>
        <p:blipFill rotWithShape="1">
          <a:blip r:embed="rId22">
            <a:alphaModFix/>
          </a:blip>
          <a:srcRect/>
          <a:stretch/>
        </p:blipFill>
        <p:spPr>
          <a:xfrm>
            <a:off x="8025490" y="5487180"/>
            <a:ext cx="491370" cy="589424"/>
          </a:xfrm>
          <a:prstGeom prst="rect">
            <a:avLst/>
          </a:prstGeom>
          <a:noFill/>
          <a:ln>
            <a:noFill/>
          </a:ln>
        </p:spPr>
      </p:pic>
      <p:pic>
        <p:nvPicPr>
          <p:cNvPr id="114" name="Google Shape;114;p34"/>
          <p:cNvPicPr preferRelativeResize="0"/>
          <p:nvPr/>
        </p:nvPicPr>
        <p:blipFill rotWithShape="1">
          <a:blip r:embed="rId23">
            <a:alphaModFix/>
          </a:blip>
          <a:srcRect/>
          <a:stretch/>
        </p:blipFill>
        <p:spPr>
          <a:xfrm>
            <a:off x="9404138" y="5511624"/>
            <a:ext cx="589424" cy="540535"/>
          </a:xfrm>
          <a:prstGeom prst="rect">
            <a:avLst/>
          </a:prstGeom>
          <a:noFill/>
          <a:ln>
            <a:noFill/>
          </a:ln>
        </p:spPr>
      </p:pic>
      <p:pic>
        <p:nvPicPr>
          <p:cNvPr id="115" name="Google Shape;115;p34"/>
          <p:cNvPicPr preferRelativeResize="0"/>
          <p:nvPr/>
        </p:nvPicPr>
        <p:blipFill rotWithShape="1">
          <a:blip r:embed="rId24">
            <a:alphaModFix/>
          </a:blip>
          <a:srcRect/>
          <a:stretch/>
        </p:blipFill>
        <p:spPr>
          <a:xfrm>
            <a:off x="852313" y="3146771"/>
            <a:ext cx="589424" cy="589424"/>
          </a:xfrm>
          <a:prstGeom prst="rect">
            <a:avLst/>
          </a:prstGeom>
          <a:noFill/>
          <a:ln>
            <a:noFill/>
          </a:ln>
        </p:spPr>
      </p:pic>
      <p:pic>
        <p:nvPicPr>
          <p:cNvPr id="116" name="Google Shape;116;p34"/>
          <p:cNvPicPr preferRelativeResize="0"/>
          <p:nvPr/>
        </p:nvPicPr>
        <p:blipFill rotWithShape="1">
          <a:blip r:embed="rId25">
            <a:alphaModFix/>
          </a:blip>
          <a:srcRect/>
          <a:stretch/>
        </p:blipFill>
        <p:spPr>
          <a:xfrm>
            <a:off x="838227" y="5487180"/>
            <a:ext cx="589147" cy="589424"/>
          </a:xfrm>
          <a:prstGeom prst="rect">
            <a:avLst/>
          </a:prstGeom>
          <a:noFill/>
          <a:ln>
            <a:noFill/>
          </a:ln>
        </p:spPr>
      </p:pic>
      <p:pic>
        <p:nvPicPr>
          <p:cNvPr id="117" name="Google Shape;117;p34"/>
          <p:cNvPicPr preferRelativeResize="0"/>
          <p:nvPr/>
        </p:nvPicPr>
        <p:blipFill rotWithShape="1">
          <a:blip r:embed="rId26">
            <a:alphaModFix/>
          </a:blip>
          <a:srcRect/>
          <a:stretch/>
        </p:blipFill>
        <p:spPr>
          <a:xfrm>
            <a:off x="2265763" y="5487180"/>
            <a:ext cx="589424" cy="589424"/>
          </a:xfrm>
          <a:prstGeom prst="rect">
            <a:avLst/>
          </a:prstGeom>
          <a:noFill/>
          <a:ln>
            <a:noFill/>
          </a:ln>
        </p:spPr>
      </p:pic>
      <p:pic>
        <p:nvPicPr>
          <p:cNvPr id="118" name="Google Shape;118;p34"/>
          <p:cNvPicPr preferRelativeResize="0"/>
          <p:nvPr/>
        </p:nvPicPr>
        <p:blipFill rotWithShape="1">
          <a:blip r:embed="rId27">
            <a:alphaModFix/>
          </a:blip>
          <a:srcRect/>
          <a:stretch/>
        </p:blipFill>
        <p:spPr>
          <a:xfrm>
            <a:off x="2270964" y="3146771"/>
            <a:ext cx="589424" cy="589424"/>
          </a:xfrm>
          <a:prstGeom prst="rect">
            <a:avLst/>
          </a:prstGeom>
          <a:noFill/>
          <a:ln>
            <a:noFill/>
          </a:ln>
        </p:spPr>
      </p:pic>
      <p:pic>
        <p:nvPicPr>
          <p:cNvPr id="119" name="Google Shape;119;p34"/>
          <p:cNvPicPr preferRelativeResize="0"/>
          <p:nvPr/>
        </p:nvPicPr>
        <p:blipFill rotWithShape="1">
          <a:blip r:embed="rId28">
            <a:alphaModFix/>
          </a:blip>
          <a:srcRect/>
          <a:stretch/>
        </p:blipFill>
        <p:spPr>
          <a:xfrm>
            <a:off x="3750933" y="3146771"/>
            <a:ext cx="466788" cy="589424"/>
          </a:xfrm>
          <a:prstGeom prst="rect">
            <a:avLst/>
          </a:prstGeom>
          <a:noFill/>
          <a:ln>
            <a:noFill/>
          </a:ln>
        </p:spPr>
      </p:pic>
      <p:pic>
        <p:nvPicPr>
          <p:cNvPr id="120" name="Google Shape;120;p34"/>
          <p:cNvPicPr preferRelativeResize="0"/>
          <p:nvPr/>
        </p:nvPicPr>
        <p:blipFill rotWithShape="1">
          <a:blip r:embed="rId29">
            <a:alphaModFix/>
          </a:blip>
          <a:srcRect/>
          <a:stretch/>
        </p:blipFill>
        <p:spPr>
          <a:xfrm>
            <a:off x="5108266" y="3183644"/>
            <a:ext cx="589424" cy="515677"/>
          </a:xfrm>
          <a:prstGeom prst="rect">
            <a:avLst/>
          </a:prstGeom>
          <a:noFill/>
          <a:ln>
            <a:noFill/>
          </a:ln>
        </p:spPr>
      </p:pic>
      <p:pic>
        <p:nvPicPr>
          <p:cNvPr id="121" name="Google Shape;121;p34"/>
          <p:cNvPicPr preferRelativeResize="0"/>
          <p:nvPr/>
        </p:nvPicPr>
        <p:blipFill rotWithShape="1">
          <a:blip r:embed="rId30">
            <a:alphaModFix/>
          </a:blip>
          <a:srcRect/>
          <a:stretch/>
        </p:blipFill>
        <p:spPr>
          <a:xfrm>
            <a:off x="6526917" y="3146771"/>
            <a:ext cx="589424" cy="589424"/>
          </a:xfrm>
          <a:prstGeom prst="rect">
            <a:avLst/>
          </a:prstGeom>
          <a:noFill/>
          <a:ln>
            <a:noFill/>
          </a:ln>
        </p:spPr>
      </p:pic>
      <p:pic>
        <p:nvPicPr>
          <p:cNvPr id="122" name="Google Shape;122;p34"/>
          <p:cNvPicPr preferRelativeResize="0"/>
          <p:nvPr/>
        </p:nvPicPr>
        <p:blipFill rotWithShape="1">
          <a:blip r:embed="rId31">
            <a:alphaModFix/>
          </a:blip>
          <a:srcRect/>
          <a:stretch/>
        </p:blipFill>
        <p:spPr>
          <a:xfrm>
            <a:off x="7970012" y="3146771"/>
            <a:ext cx="540535" cy="589424"/>
          </a:xfrm>
          <a:prstGeom prst="rect">
            <a:avLst/>
          </a:prstGeom>
          <a:noFill/>
          <a:ln>
            <a:noFill/>
          </a:ln>
        </p:spPr>
      </p:pic>
      <p:pic>
        <p:nvPicPr>
          <p:cNvPr id="123" name="Google Shape;123;p34"/>
          <p:cNvPicPr preferRelativeResize="0"/>
          <p:nvPr/>
        </p:nvPicPr>
        <p:blipFill rotWithShape="1">
          <a:blip r:embed="rId32">
            <a:alphaModFix/>
          </a:blip>
          <a:srcRect/>
          <a:stretch/>
        </p:blipFill>
        <p:spPr>
          <a:xfrm>
            <a:off x="9364219" y="3146771"/>
            <a:ext cx="589424" cy="589424"/>
          </a:xfrm>
          <a:prstGeom prst="rect">
            <a:avLst/>
          </a:prstGeom>
          <a:noFill/>
          <a:ln>
            <a:noFill/>
          </a:ln>
        </p:spPr>
      </p:pic>
      <p:pic>
        <p:nvPicPr>
          <p:cNvPr id="124" name="Google Shape;124;p34"/>
          <p:cNvPicPr preferRelativeResize="0"/>
          <p:nvPr/>
        </p:nvPicPr>
        <p:blipFill rotWithShape="1">
          <a:blip r:embed="rId33">
            <a:alphaModFix/>
          </a:blip>
          <a:srcRect/>
          <a:stretch/>
        </p:blipFill>
        <p:spPr>
          <a:xfrm>
            <a:off x="10782867" y="3146771"/>
            <a:ext cx="589424" cy="58942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Иконки (синий)">
  <p:cSld name="Иконки (синий)">
    <p:spTree>
      <p:nvGrpSpPr>
        <p:cNvPr id="1" name="Shape 125"/>
        <p:cNvGrpSpPr/>
        <p:nvPr/>
      </p:nvGrpSpPr>
      <p:grpSpPr>
        <a:xfrm>
          <a:off x="0" y="0"/>
          <a:ext cx="0" cy="0"/>
          <a:chOff x="0" y="0"/>
          <a:chExt cx="0" cy="0"/>
        </a:xfrm>
      </p:grpSpPr>
      <p:sp>
        <p:nvSpPr>
          <p:cNvPr id="126" name="Google Shape;126;p35"/>
          <p:cNvSpPr txBox="1">
            <a:spLocks noGrp="1"/>
          </p:cNvSpPr>
          <p:nvPr>
            <p:ph type="ctrTitle"/>
          </p:nvPr>
        </p:nvSpPr>
        <p:spPr>
          <a:xfrm>
            <a:off x="635003" y="628956"/>
            <a:ext cx="773430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7" name="Google Shape;127;p35"/>
          <p:cNvPicPr preferRelativeResize="0"/>
          <p:nvPr/>
        </p:nvPicPr>
        <p:blipFill rotWithShape="1">
          <a:blip r:embed="rId2">
            <a:alphaModFix/>
          </a:blip>
          <a:srcRect/>
          <a:stretch/>
        </p:blipFill>
        <p:spPr>
          <a:xfrm>
            <a:off x="819709" y="2057712"/>
            <a:ext cx="589424" cy="589424"/>
          </a:xfrm>
          <a:prstGeom prst="rect">
            <a:avLst/>
          </a:prstGeom>
          <a:noFill/>
          <a:ln>
            <a:noFill/>
          </a:ln>
        </p:spPr>
      </p:pic>
      <p:pic>
        <p:nvPicPr>
          <p:cNvPr id="128" name="Google Shape;128;p35"/>
          <p:cNvPicPr preferRelativeResize="0"/>
          <p:nvPr/>
        </p:nvPicPr>
        <p:blipFill rotWithShape="1">
          <a:blip r:embed="rId3">
            <a:alphaModFix/>
          </a:blip>
          <a:srcRect/>
          <a:stretch/>
        </p:blipFill>
        <p:spPr>
          <a:xfrm>
            <a:off x="2243155" y="2057712"/>
            <a:ext cx="589147" cy="589424"/>
          </a:xfrm>
          <a:prstGeom prst="rect">
            <a:avLst/>
          </a:prstGeom>
          <a:noFill/>
          <a:ln>
            <a:noFill/>
          </a:ln>
        </p:spPr>
      </p:pic>
      <p:pic>
        <p:nvPicPr>
          <p:cNvPr id="129" name="Google Shape;129;p35"/>
          <p:cNvPicPr preferRelativeResize="0"/>
          <p:nvPr/>
        </p:nvPicPr>
        <p:blipFill rotWithShape="1">
          <a:blip r:embed="rId4">
            <a:alphaModFix/>
          </a:blip>
          <a:srcRect/>
          <a:stretch/>
        </p:blipFill>
        <p:spPr>
          <a:xfrm>
            <a:off x="3666325" y="2082156"/>
            <a:ext cx="589424" cy="540535"/>
          </a:xfrm>
          <a:prstGeom prst="rect">
            <a:avLst/>
          </a:prstGeom>
          <a:noFill/>
          <a:ln>
            <a:noFill/>
          </a:ln>
        </p:spPr>
      </p:pic>
      <p:pic>
        <p:nvPicPr>
          <p:cNvPr id="130" name="Google Shape;130;p35"/>
          <p:cNvPicPr preferRelativeResize="0"/>
          <p:nvPr/>
        </p:nvPicPr>
        <p:blipFill rotWithShape="1">
          <a:blip r:embed="rId5">
            <a:alphaModFix/>
          </a:blip>
          <a:srcRect/>
          <a:stretch/>
        </p:blipFill>
        <p:spPr>
          <a:xfrm>
            <a:off x="5089633" y="2057712"/>
            <a:ext cx="589424" cy="589424"/>
          </a:xfrm>
          <a:prstGeom prst="rect">
            <a:avLst/>
          </a:prstGeom>
          <a:noFill/>
          <a:ln>
            <a:noFill/>
          </a:ln>
        </p:spPr>
      </p:pic>
      <p:pic>
        <p:nvPicPr>
          <p:cNvPr id="131" name="Google Shape;131;p35"/>
          <p:cNvPicPr preferRelativeResize="0"/>
          <p:nvPr/>
        </p:nvPicPr>
        <p:blipFill rotWithShape="1">
          <a:blip r:embed="rId6">
            <a:alphaModFix/>
          </a:blip>
          <a:srcRect/>
          <a:stretch/>
        </p:blipFill>
        <p:spPr>
          <a:xfrm>
            <a:off x="6512941" y="2057712"/>
            <a:ext cx="589424" cy="589424"/>
          </a:xfrm>
          <a:prstGeom prst="rect">
            <a:avLst/>
          </a:prstGeom>
          <a:noFill/>
          <a:ln>
            <a:noFill/>
          </a:ln>
        </p:spPr>
      </p:pic>
      <p:pic>
        <p:nvPicPr>
          <p:cNvPr id="132" name="Google Shape;132;p35"/>
          <p:cNvPicPr preferRelativeResize="0"/>
          <p:nvPr/>
        </p:nvPicPr>
        <p:blipFill rotWithShape="1">
          <a:blip r:embed="rId7">
            <a:alphaModFix/>
          </a:blip>
          <a:srcRect/>
          <a:stretch/>
        </p:blipFill>
        <p:spPr>
          <a:xfrm>
            <a:off x="7936387" y="2057712"/>
            <a:ext cx="589147" cy="589424"/>
          </a:xfrm>
          <a:prstGeom prst="rect">
            <a:avLst/>
          </a:prstGeom>
          <a:noFill/>
          <a:ln>
            <a:noFill/>
          </a:ln>
        </p:spPr>
      </p:pic>
      <p:pic>
        <p:nvPicPr>
          <p:cNvPr id="133" name="Google Shape;133;p35"/>
          <p:cNvPicPr preferRelativeResize="0"/>
          <p:nvPr/>
        </p:nvPicPr>
        <p:blipFill rotWithShape="1">
          <a:blip r:embed="rId8">
            <a:alphaModFix/>
          </a:blip>
          <a:srcRect/>
          <a:stretch/>
        </p:blipFill>
        <p:spPr>
          <a:xfrm>
            <a:off x="9359557" y="2057712"/>
            <a:ext cx="589424" cy="589424"/>
          </a:xfrm>
          <a:prstGeom prst="rect">
            <a:avLst/>
          </a:prstGeom>
          <a:noFill/>
          <a:ln>
            <a:noFill/>
          </a:ln>
        </p:spPr>
      </p:pic>
      <p:pic>
        <p:nvPicPr>
          <p:cNvPr id="134" name="Google Shape;134;p35"/>
          <p:cNvPicPr preferRelativeResize="0"/>
          <p:nvPr/>
        </p:nvPicPr>
        <p:blipFill rotWithShape="1">
          <a:blip r:embed="rId9">
            <a:alphaModFix/>
          </a:blip>
          <a:srcRect/>
          <a:stretch/>
        </p:blipFill>
        <p:spPr>
          <a:xfrm>
            <a:off x="10782867" y="2094585"/>
            <a:ext cx="589424" cy="515677"/>
          </a:xfrm>
          <a:prstGeom prst="rect">
            <a:avLst/>
          </a:prstGeom>
          <a:noFill/>
          <a:ln>
            <a:noFill/>
          </a:ln>
        </p:spPr>
      </p:pic>
      <p:pic>
        <p:nvPicPr>
          <p:cNvPr id="135" name="Google Shape;135;p35"/>
          <p:cNvPicPr preferRelativeResize="0"/>
          <p:nvPr/>
        </p:nvPicPr>
        <p:blipFill rotWithShape="1">
          <a:blip r:embed="rId10">
            <a:alphaModFix/>
          </a:blip>
          <a:srcRect/>
          <a:stretch/>
        </p:blipFill>
        <p:spPr>
          <a:xfrm>
            <a:off x="3693438" y="5487180"/>
            <a:ext cx="589424" cy="589424"/>
          </a:xfrm>
          <a:prstGeom prst="rect">
            <a:avLst/>
          </a:prstGeom>
          <a:noFill/>
          <a:ln>
            <a:noFill/>
          </a:ln>
        </p:spPr>
      </p:pic>
      <p:pic>
        <p:nvPicPr>
          <p:cNvPr id="136" name="Google Shape;136;p35"/>
          <p:cNvPicPr preferRelativeResize="0"/>
          <p:nvPr/>
        </p:nvPicPr>
        <p:blipFill rotWithShape="1">
          <a:blip r:embed="rId11">
            <a:alphaModFix/>
          </a:blip>
          <a:srcRect/>
          <a:stretch/>
        </p:blipFill>
        <p:spPr>
          <a:xfrm>
            <a:off x="5182431" y="5487180"/>
            <a:ext cx="466788" cy="589424"/>
          </a:xfrm>
          <a:prstGeom prst="rect">
            <a:avLst/>
          </a:prstGeom>
          <a:noFill/>
          <a:ln>
            <a:noFill/>
          </a:ln>
        </p:spPr>
      </p:pic>
      <p:pic>
        <p:nvPicPr>
          <p:cNvPr id="137" name="Google Shape;137;p35"/>
          <p:cNvPicPr preferRelativeResize="0"/>
          <p:nvPr/>
        </p:nvPicPr>
        <p:blipFill rotWithShape="1">
          <a:blip r:embed="rId12">
            <a:alphaModFix/>
          </a:blip>
          <a:srcRect/>
          <a:stretch/>
        </p:blipFill>
        <p:spPr>
          <a:xfrm>
            <a:off x="6548788" y="5622107"/>
            <a:ext cx="589424" cy="319570"/>
          </a:xfrm>
          <a:prstGeom prst="rect">
            <a:avLst/>
          </a:prstGeom>
          <a:noFill/>
          <a:ln>
            <a:noFill/>
          </a:ln>
        </p:spPr>
      </p:pic>
      <p:pic>
        <p:nvPicPr>
          <p:cNvPr id="138" name="Google Shape;138;p35"/>
          <p:cNvPicPr preferRelativeResize="0"/>
          <p:nvPr/>
        </p:nvPicPr>
        <p:blipFill rotWithShape="1">
          <a:blip r:embed="rId13">
            <a:alphaModFix/>
          </a:blip>
          <a:srcRect/>
          <a:stretch/>
        </p:blipFill>
        <p:spPr>
          <a:xfrm>
            <a:off x="10863850" y="4260804"/>
            <a:ext cx="466788" cy="589424"/>
          </a:xfrm>
          <a:prstGeom prst="rect">
            <a:avLst/>
          </a:prstGeom>
          <a:noFill/>
          <a:ln>
            <a:noFill/>
          </a:ln>
        </p:spPr>
      </p:pic>
      <p:pic>
        <p:nvPicPr>
          <p:cNvPr id="139" name="Google Shape;139;p35"/>
          <p:cNvPicPr preferRelativeResize="0"/>
          <p:nvPr/>
        </p:nvPicPr>
        <p:blipFill rotWithShape="1">
          <a:blip r:embed="rId14">
            <a:alphaModFix/>
          </a:blip>
          <a:srcRect/>
          <a:stretch/>
        </p:blipFill>
        <p:spPr>
          <a:xfrm>
            <a:off x="838199" y="4260804"/>
            <a:ext cx="589424" cy="589424"/>
          </a:xfrm>
          <a:prstGeom prst="rect">
            <a:avLst/>
          </a:prstGeom>
          <a:noFill/>
          <a:ln>
            <a:noFill/>
          </a:ln>
        </p:spPr>
      </p:pic>
      <p:pic>
        <p:nvPicPr>
          <p:cNvPr id="140" name="Google Shape;140;p35"/>
          <p:cNvPicPr preferRelativeResize="0"/>
          <p:nvPr/>
        </p:nvPicPr>
        <p:blipFill rotWithShape="1">
          <a:blip r:embed="rId15">
            <a:alphaModFix/>
          </a:blip>
          <a:srcRect/>
          <a:stretch/>
        </p:blipFill>
        <p:spPr>
          <a:xfrm>
            <a:off x="2261675" y="4260804"/>
            <a:ext cx="589424" cy="589424"/>
          </a:xfrm>
          <a:prstGeom prst="rect">
            <a:avLst/>
          </a:prstGeom>
          <a:noFill/>
          <a:ln>
            <a:noFill/>
          </a:ln>
        </p:spPr>
      </p:pic>
      <p:pic>
        <p:nvPicPr>
          <p:cNvPr id="141" name="Google Shape;141;p35"/>
          <p:cNvPicPr preferRelativeResize="0"/>
          <p:nvPr/>
        </p:nvPicPr>
        <p:blipFill rotWithShape="1">
          <a:blip r:embed="rId16">
            <a:alphaModFix/>
          </a:blip>
          <a:srcRect/>
          <a:stretch/>
        </p:blipFill>
        <p:spPr>
          <a:xfrm>
            <a:off x="3771051" y="4260804"/>
            <a:ext cx="417623" cy="589424"/>
          </a:xfrm>
          <a:prstGeom prst="rect">
            <a:avLst/>
          </a:prstGeom>
          <a:noFill/>
          <a:ln>
            <a:noFill/>
          </a:ln>
        </p:spPr>
      </p:pic>
      <p:pic>
        <p:nvPicPr>
          <p:cNvPr id="142" name="Google Shape;142;p35"/>
          <p:cNvPicPr preferRelativeResize="0"/>
          <p:nvPr/>
        </p:nvPicPr>
        <p:blipFill rotWithShape="1">
          <a:blip r:embed="rId17">
            <a:alphaModFix/>
          </a:blip>
          <a:srcRect/>
          <a:stretch/>
        </p:blipFill>
        <p:spPr>
          <a:xfrm>
            <a:off x="5108627" y="4273095"/>
            <a:ext cx="589424" cy="564841"/>
          </a:xfrm>
          <a:prstGeom prst="rect">
            <a:avLst/>
          </a:prstGeom>
          <a:noFill/>
          <a:ln>
            <a:noFill/>
          </a:ln>
        </p:spPr>
      </p:pic>
      <p:pic>
        <p:nvPicPr>
          <p:cNvPr id="143" name="Google Shape;143;p35"/>
          <p:cNvPicPr preferRelativeResize="0"/>
          <p:nvPr/>
        </p:nvPicPr>
        <p:blipFill rotWithShape="1">
          <a:blip r:embed="rId18">
            <a:alphaModFix/>
          </a:blip>
          <a:srcRect/>
          <a:stretch/>
        </p:blipFill>
        <p:spPr>
          <a:xfrm>
            <a:off x="6532103" y="4260804"/>
            <a:ext cx="589424" cy="589424"/>
          </a:xfrm>
          <a:prstGeom prst="rect">
            <a:avLst/>
          </a:prstGeom>
          <a:noFill/>
          <a:ln>
            <a:noFill/>
          </a:ln>
        </p:spPr>
      </p:pic>
      <p:pic>
        <p:nvPicPr>
          <p:cNvPr id="144" name="Google Shape;144;p35"/>
          <p:cNvPicPr preferRelativeResize="0"/>
          <p:nvPr/>
        </p:nvPicPr>
        <p:blipFill rotWithShape="1">
          <a:blip r:embed="rId19">
            <a:alphaModFix/>
          </a:blip>
          <a:srcRect/>
          <a:stretch/>
        </p:blipFill>
        <p:spPr>
          <a:xfrm>
            <a:off x="8016897" y="4260804"/>
            <a:ext cx="466788" cy="589424"/>
          </a:xfrm>
          <a:prstGeom prst="rect">
            <a:avLst/>
          </a:prstGeom>
          <a:noFill/>
          <a:ln>
            <a:noFill/>
          </a:ln>
        </p:spPr>
      </p:pic>
      <p:pic>
        <p:nvPicPr>
          <p:cNvPr id="145" name="Google Shape;145;p35"/>
          <p:cNvPicPr preferRelativeResize="0"/>
          <p:nvPr/>
        </p:nvPicPr>
        <p:blipFill rotWithShape="1">
          <a:blip r:embed="rId20">
            <a:alphaModFix/>
          </a:blip>
          <a:srcRect/>
          <a:stretch/>
        </p:blipFill>
        <p:spPr>
          <a:xfrm>
            <a:off x="9379055" y="4260804"/>
            <a:ext cx="589424" cy="589424"/>
          </a:xfrm>
          <a:prstGeom prst="rect">
            <a:avLst/>
          </a:prstGeom>
          <a:noFill/>
          <a:ln>
            <a:noFill/>
          </a:ln>
        </p:spPr>
      </p:pic>
      <p:pic>
        <p:nvPicPr>
          <p:cNvPr id="146" name="Google Shape;146;p35"/>
          <p:cNvPicPr preferRelativeResize="0"/>
          <p:nvPr/>
        </p:nvPicPr>
        <p:blipFill rotWithShape="1">
          <a:blip r:embed="rId21">
            <a:alphaModFix/>
          </a:blip>
          <a:srcRect/>
          <a:stretch/>
        </p:blipFill>
        <p:spPr>
          <a:xfrm>
            <a:off x="10831948" y="5487180"/>
            <a:ext cx="589147" cy="589424"/>
          </a:xfrm>
          <a:prstGeom prst="rect">
            <a:avLst/>
          </a:prstGeom>
          <a:noFill/>
          <a:ln>
            <a:noFill/>
          </a:ln>
        </p:spPr>
      </p:pic>
      <p:pic>
        <p:nvPicPr>
          <p:cNvPr id="147" name="Google Shape;147;p35"/>
          <p:cNvPicPr preferRelativeResize="0"/>
          <p:nvPr/>
        </p:nvPicPr>
        <p:blipFill rotWithShape="1">
          <a:blip r:embed="rId22">
            <a:alphaModFix/>
          </a:blip>
          <a:srcRect/>
          <a:stretch/>
        </p:blipFill>
        <p:spPr>
          <a:xfrm>
            <a:off x="8025490" y="5487180"/>
            <a:ext cx="491370" cy="589424"/>
          </a:xfrm>
          <a:prstGeom prst="rect">
            <a:avLst/>
          </a:prstGeom>
          <a:noFill/>
          <a:ln>
            <a:noFill/>
          </a:ln>
        </p:spPr>
      </p:pic>
      <p:pic>
        <p:nvPicPr>
          <p:cNvPr id="148" name="Google Shape;148;p35"/>
          <p:cNvPicPr preferRelativeResize="0"/>
          <p:nvPr/>
        </p:nvPicPr>
        <p:blipFill rotWithShape="1">
          <a:blip r:embed="rId23">
            <a:alphaModFix/>
          </a:blip>
          <a:srcRect/>
          <a:stretch/>
        </p:blipFill>
        <p:spPr>
          <a:xfrm>
            <a:off x="9404138" y="5511624"/>
            <a:ext cx="589424" cy="540535"/>
          </a:xfrm>
          <a:prstGeom prst="rect">
            <a:avLst/>
          </a:prstGeom>
          <a:noFill/>
          <a:ln>
            <a:noFill/>
          </a:ln>
        </p:spPr>
      </p:pic>
      <p:pic>
        <p:nvPicPr>
          <p:cNvPr id="149" name="Google Shape;149;p35"/>
          <p:cNvPicPr preferRelativeResize="0"/>
          <p:nvPr/>
        </p:nvPicPr>
        <p:blipFill rotWithShape="1">
          <a:blip r:embed="rId24">
            <a:alphaModFix/>
          </a:blip>
          <a:srcRect/>
          <a:stretch/>
        </p:blipFill>
        <p:spPr>
          <a:xfrm>
            <a:off x="852313" y="3146771"/>
            <a:ext cx="589424" cy="589424"/>
          </a:xfrm>
          <a:prstGeom prst="rect">
            <a:avLst/>
          </a:prstGeom>
          <a:noFill/>
          <a:ln>
            <a:noFill/>
          </a:ln>
        </p:spPr>
      </p:pic>
      <p:pic>
        <p:nvPicPr>
          <p:cNvPr id="150" name="Google Shape;150;p35"/>
          <p:cNvPicPr preferRelativeResize="0"/>
          <p:nvPr/>
        </p:nvPicPr>
        <p:blipFill rotWithShape="1">
          <a:blip r:embed="rId25">
            <a:alphaModFix/>
          </a:blip>
          <a:srcRect/>
          <a:stretch/>
        </p:blipFill>
        <p:spPr>
          <a:xfrm>
            <a:off x="838227" y="5487180"/>
            <a:ext cx="589147" cy="589424"/>
          </a:xfrm>
          <a:prstGeom prst="rect">
            <a:avLst/>
          </a:prstGeom>
          <a:noFill/>
          <a:ln>
            <a:noFill/>
          </a:ln>
        </p:spPr>
      </p:pic>
      <p:pic>
        <p:nvPicPr>
          <p:cNvPr id="151" name="Google Shape;151;p35"/>
          <p:cNvPicPr preferRelativeResize="0"/>
          <p:nvPr/>
        </p:nvPicPr>
        <p:blipFill rotWithShape="1">
          <a:blip r:embed="rId26">
            <a:alphaModFix/>
          </a:blip>
          <a:srcRect/>
          <a:stretch/>
        </p:blipFill>
        <p:spPr>
          <a:xfrm>
            <a:off x="2265763" y="5487180"/>
            <a:ext cx="589424" cy="589424"/>
          </a:xfrm>
          <a:prstGeom prst="rect">
            <a:avLst/>
          </a:prstGeom>
          <a:noFill/>
          <a:ln>
            <a:noFill/>
          </a:ln>
        </p:spPr>
      </p:pic>
      <p:pic>
        <p:nvPicPr>
          <p:cNvPr id="152" name="Google Shape;152;p35"/>
          <p:cNvPicPr preferRelativeResize="0"/>
          <p:nvPr/>
        </p:nvPicPr>
        <p:blipFill rotWithShape="1">
          <a:blip r:embed="rId27">
            <a:alphaModFix/>
          </a:blip>
          <a:srcRect/>
          <a:stretch/>
        </p:blipFill>
        <p:spPr>
          <a:xfrm>
            <a:off x="2270964" y="3146771"/>
            <a:ext cx="589424" cy="589424"/>
          </a:xfrm>
          <a:prstGeom prst="rect">
            <a:avLst/>
          </a:prstGeom>
          <a:noFill/>
          <a:ln>
            <a:noFill/>
          </a:ln>
        </p:spPr>
      </p:pic>
      <p:pic>
        <p:nvPicPr>
          <p:cNvPr id="153" name="Google Shape;153;p35"/>
          <p:cNvPicPr preferRelativeResize="0"/>
          <p:nvPr/>
        </p:nvPicPr>
        <p:blipFill rotWithShape="1">
          <a:blip r:embed="rId28">
            <a:alphaModFix/>
          </a:blip>
          <a:srcRect/>
          <a:stretch/>
        </p:blipFill>
        <p:spPr>
          <a:xfrm>
            <a:off x="3750933" y="3146771"/>
            <a:ext cx="466788" cy="589424"/>
          </a:xfrm>
          <a:prstGeom prst="rect">
            <a:avLst/>
          </a:prstGeom>
          <a:noFill/>
          <a:ln>
            <a:noFill/>
          </a:ln>
        </p:spPr>
      </p:pic>
      <p:pic>
        <p:nvPicPr>
          <p:cNvPr id="154" name="Google Shape;154;p35"/>
          <p:cNvPicPr preferRelativeResize="0"/>
          <p:nvPr/>
        </p:nvPicPr>
        <p:blipFill rotWithShape="1">
          <a:blip r:embed="rId29">
            <a:alphaModFix/>
          </a:blip>
          <a:srcRect/>
          <a:stretch/>
        </p:blipFill>
        <p:spPr>
          <a:xfrm>
            <a:off x="5108266" y="3183644"/>
            <a:ext cx="589424" cy="515677"/>
          </a:xfrm>
          <a:prstGeom prst="rect">
            <a:avLst/>
          </a:prstGeom>
          <a:noFill/>
          <a:ln>
            <a:noFill/>
          </a:ln>
        </p:spPr>
      </p:pic>
      <p:pic>
        <p:nvPicPr>
          <p:cNvPr id="155" name="Google Shape;155;p35"/>
          <p:cNvPicPr preferRelativeResize="0"/>
          <p:nvPr/>
        </p:nvPicPr>
        <p:blipFill rotWithShape="1">
          <a:blip r:embed="rId30">
            <a:alphaModFix/>
          </a:blip>
          <a:srcRect/>
          <a:stretch/>
        </p:blipFill>
        <p:spPr>
          <a:xfrm>
            <a:off x="6526917" y="3146771"/>
            <a:ext cx="589424" cy="589424"/>
          </a:xfrm>
          <a:prstGeom prst="rect">
            <a:avLst/>
          </a:prstGeom>
          <a:noFill/>
          <a:ln>
            <a:noFill/>
          </a:ln>
        </p:spPr>
      </p:pic>
      <p:pic>
        <p:nvPicPr>
          <p:cNvPr id="156" name="Google Shape;156;p35"/>
          <p:cNvPicPr preferRelativeResize="0"/>
          <p:nvPr/>
        </p:nvPicPr>
        <p:blipFill rotWithShape="1">
          <a:blip r:embed="rId31">
            <a:alphaModFix/>
          </a:blip>
          <a:srcRect/>
          <a:stretch/>
        </p:blipFill>
        <p:spPr>
          <a:xfrm>
            <a:off x="7970012" y="3146771"/>
            <a:ext cx="540535" cy="589424"/>
          </a:xfrm>
          <a:prstGeom prst="rect">
            <a:avLst/>
          </a:prstGeom>
          <a:noFill/>
          <a:ln>
            <a:noFill/>
          </a:ln>
        </p:spPr>
      </p:pic>
      <p:pic>
        <p:nvPicPr>
          <p:cNvPr id="157" name="Google Shape;157;p35"/>
          <p:cNvPicPr preferRelativeResize="0"/>
          <p:nvPr/>
        </p:nvPicPr>
        <p:blipFill rotWithShape="1">
          <a:blip r:embed="rId32">
            <a:alphaModFix/>
          </a:blip>
          <a:srcRect/>
          <a:stretch/>
        </p:blipFill>
        <p:spPr>
          <a:xfrm>
            <a:off x="9364219" y="3146771"/>
            <a:ext cx="589424" cy="589424"/>
          </a:xfrm>
          <a:prstGeom prst="rect">
            <a:avLst/>
          </a:prstGeom>
          <a:noFill/>
          <a:ln>
            <a:noFill/>
          </a:ln>
        </p:spPr>
      </p:pic>
      <p:pic>
        <p:nvPicPr>
          <p:cNvPr id="158" name="Google Shape;158;p35"/>
          <p:cNvPicPr preferRelativeResize="0"/>
          <p:nvPr/>
        </p:nvPicPr>
        <p:blipFill rotWithShape="1">
          <a:blip r:embed="rId33">
            <a:alphaModFix/>
          </a:blip>
          <a:srcRect/>
          <a:stretch/>
        </p:blipFill>
        <p:spPr>
          <a:xfrm>
            <a:off x="10782867" y="3146771"/>
            <a:ext cx="589424" cy="58942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Круговая диаграмма (зеленый)">
  <p:cSld name="Круговая диаграмма (зеленый)">
    <p:spTree>
      <p:nvGrpSpPr>
        <p:cNvPr id="1" name="Shape 159"/>
        <p:cNvGrpSpPr/>
        <p:nvPr/>
      </p:nvGrpSpPr>
      <p:grpSpPr>
        <a:xfrm>
          <a:off x="0" y="0"/>
          <a:ext cx="0" cy="0"/>
          <a:chOff x="0" y="0"/>
          <a:chExt cx="0" cy="0"/>
        </a:xfrm>
      </p:grpSpPr>
      <p:sp>
        <p:nvSpPr>
          <p:cNvPr id="160" name="Google Shape;160;p36"/>
          <p:cNvSpPr txBox="1">
            <a:spLocks noGrp="1"/>
          </p:cNvSpPr>
          <p:nvPr>
            <p:ph type="ctrTitle"/>
          </p:nvPr>
        </p:nvSpPr>
        <p:spPr>
          <a:xfrm>
            <a:off x="620489" y="628956"/>
            <a:ext cx="7952012"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36"/>
          <p:cNvSpPr txBox="1">
            <a:spLocks noGrp="1"/>
          </p:cNvSpPr>
          <p:nvPr>
            <p:ph type="body" idx="1"/>
          </p:nvPr>
        </p:nvSpPr>
        <p:spPr>
          <a:xfrm>
            <a:off x="620489" y="1895301"/>
            <a:ext cx="5165169" cy="3948545"/>
          </a:xfrm>
          <a:prstGeom prst="rect">
            <a:avLst/>
          </a:prstGeom>
          <a:noFill/>
          <a:ln>
            <a:noFill/>
          </a:ln>
        </p:spPr>
        <p:txBody>
          <a:bodyPr spcFirstLastPara="1" wrap="square" lIns="91425" tIns="45700" rIns="91425" bIns="45700" anchor="ctr"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aphicFrame>
        <p:nvGraphicFramePr>
          <p:cNvPr id="162" name="Google Shape;162;p36"/>
          <p:cNvGraphicFramePr/>
          <p:nvPr/>
        </p:nvGraphicFramePr>
        <p:xfrm>
          <a:off x="6697980" y="1812175"/>
          <a:ext cx="4148050" cy="40316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3" name="Google Shape;163;p36"/>
          <p:cNvGraphicFramePr/>
          <p:nvPr/>
        </p:nvGraphicFramePr>
        <p:xfrm>
          <a:off x="6697980" y="1812175"/>
          <a:ext cx="4148050" cy="4031672"/>
        </p:xfrm>
        <a:graphic>
          <a:graphicData uri="http://schemas.openxmlformats.org/drawingml/2006/chart">
            <c:chart xmlns:c="http://schemas.openxmlformats.org/drawingml/2006/chart" xmlns:r="http://schemas.openxmlformats.org/officeDocument/2006/relationships" r:id="rId3"/>
          </a:graphicData>
        </a:graphic>
      </p:graphicFrame>
      <p:sp>
        <p:nvSpPr>
          <p:cNvPr id="164" name="Google Shape;164;p36"/>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Круговая диаграмма (синий)">
  <p:cSld name="Круговая диаграмма (синий)">
    <p:spTree>
      <p:nvGrpSpPr>
        <p:cNvPr id="1" name="Shape 165"/>
        <p:cNvGrpSpPr/>
        <p:nvPr/>
      </p:nvGrpSpPr>
      <p:grpSpPr>
        <a:xfrm>
          <a:off x="0" y="0"/>
          <a:ext cx="0" cy="0"/>
          <a:chOff x="0" y="0"/>
          <a:chExt cx="0" cy="0"/>
        </a:xfrm>
      </p:grpSpPr>
      <p:sp>
        <p:nvSpPr>
          <p:cNvPr id="166" name="Google Shape;166;p37"/>
          <p:cNvSpPr txBox="1">
            <a:spLocks noGrp="1"/>
          </p:cNvSpPr>
          <p:nvPr>
            <p:ph type="ctrTitle"/>
          </p:nvPr>
        </p:nvSpPr>
        <p:spPr>
          <a:xfrm>
            <a:off x="620489" y="628956"/>
            <a:ext cx="7952012"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37"/>
          <p:cNvSpPr txBox="1">
            <a:spLocks noGrp="1"/>
          </p:cNvSpPr>
          <p:nvPr>
            <p:ph type="body" idx="1"/>
          </p:nvPr>
        </p:nvSpPr>
        <p:spPr>
          <a:xfrm>
            <a:off x="620489" y="1895301"/>
            <a:ext cx="5165169" cy="3948545"/>
          </a:xfrm>
          <a:prstGeom prst="rect">
            <a:avLst/>
          </a:prstGeom>
          <a:noFill/>
          <a:ln>
            <a:noFill/>
          </a:ln>
        </p:spPr>
        <p:txBody>
          <a:bodyPr spcFirstLastPara="1" wrap="square" lIns="91425" tIns="45700" rIns="91425" bIns="45700" anchor="ctr"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aphicFrame>
        <p:nvGraphicFramePr>
          <p:cNvPr id="168" name="Google Shape;168;p37"/>
          <p:cNvGraphicFramePr/>
          <p:nvPr/>
        </p:nvGraphicFramePr>
        <p:xfrm>
          <a:off x="6697980" y="1812175"/>
          <a:ext cx="4148050" cy="40316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9" name="Google Shape;169;p37"/>
          <p:cNvGraphicFramePr/>
          <p:nvPr/>
        </p:nvGraphicFramePr>
        <p:xfrm>
          <a:off x="6697980" y="1812175"/>
          <a:ext cx="4148050" cy="4031672"/>
        </p:xfrm>
        <a:graphic>
          <a:graphicData uri="http://schemas.openxmlformats.org/drawingml/2006/chart">
            <c:chart xmlns:c="http://schemas.openxmlformats.org/drawingml/2006/chart" xmlns:r="http://schemas.openxmlformats.org/officeDocument/2006/relationships" r:id="rId3"/>
          </a:graphicData>
        </a:graphic>
      </p:graphicFrame>
      <p:sp>
        <p:nvSpPr>
          <p:cNvPr id="170" name="Google Shape;170;p37"/>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Гистограмма (зеленый)">
  <p:cSld name="Гистограмма (зеленый)">
    <p:spTree>
      <p:nvGrpSpPr>
        <p:cNvPr id="1" name="Shape 171"/>
        <p:cNvGrpSpPr/>
        <p:nvPr/>
      </p:nvGrpSpPr>
      <p:grpSpPr>
        <a:xfrm>
          <a:off x="0" y="0"/>
          <a:ext cx="0" cy="0"/>
          <a:chOff x="0" y="0"/>
          <a:chExt cx="0" cy="0"/>
        </a:xfrm>
      </p:grpSpPr>
      <p:sp>
        <p:nvSpPr>
          <p:cNvPr id="172" name="Google Shape;172;p38"/>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38"/>
          <p:cNvSpPr txBox="1">
            <a:spLocks noGrp="1"/>
          </p:cNvSpPr>
          <p:nvPr>
            <p:ph type="body" idx="1"/>
          </p:nvPr>
        </p:nvSpPr>
        <p:spPr>
          <a:xfrm>
            <a:off x="620489" y="1895301"/>
            <a:ext cx="5165169" cy="3948545"/>
          </a:xfrm>
          <a:prstGeom prst="rect">
            <a:avLst/>
          </a:prstGeom>
          <a:noFill/>
          <a:ln>
            <a:noFill/>
          </a:ln>
        </p:spPr>
        <p:txBody>
          <a:bodyPr spcFirstLastPara="1" wrap="square" lIns="91425" tIns="45700" rIns="91425" bIns="45700" anchor="ctr"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aphicFrame>
        <p:nvGraphicFramePr>
          <p:cNvPr id="174" name="Google Shape;174;p38"/>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5" name="Google Shape;175;p38"/>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3"/>
          </a:graphicData>
        </a:graphic>
      </p:graphicFrame>
      <p:sp>
        <p:nvSpPr>
          <p:cNvPr id="176" name="Google Shape;176;p38"/>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Гистограмма (синий)">
  <p:cSld name="Гистограмма (синий)">
    <p:spTree>
      <p:nvGrpSpPr>
        <p:cNvPr id="1" name="Shape 177"/>
        <p:cNvGrpSpPr/>
        <p:nvPr/>
      </p:nvGrpSpPr>
      <p:grpSpPr>
        <a:xfrm>
          <a:off x="0" y="0"/>
          <a:ext cx="0" cy="0"/>
          <a:chOff x="0" y="0"/>
          <a:chExt cx="0" cy="0"/>
        </a:xfrm>
      </p:grpSpPr>
      <p:sp>
        <p:nvSpPr>
          <p:cNvPr id="178" name="Google Shape;178;p39"/>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39"/>
          <p:cNvSpPr txBox="1">
            <a:spLocks noGrp="1"/>
          </p:cNvSpPr>
          <p:nvPr>
            <p:ph type="body" idx="1"/>
          </p:nvPr>
        </p:nvSpPr>
        <p:spPr>
          <a:xfrm>
            <a:off x="620489" y="1895301"/>
            <a:ext cx="5165169" cy="3948545"/>
          </a:xfrm>
          <a:prstGeom prst="rect">
            <a:avLst/>
          </a:prstGeom>
          <a:noFill/>
          <a:ln>
            <a:noFill/>
          </a:ln>
        </p:spPr>
        <p:txBody>
          <a:bodyPr spcFirstLastPara="1" wrap="square" lIns="91425" tIns="45700" rIns="91425" bIns="45700" anchor="ctr"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aphicFrame>
        <p:nvGraphicFramePr>
          <p:cNvPr id="180" name="Google Shape;180;p39"/>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1" name="Google Shape;181;p39"/>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3"/>
          </a:graphicData>
        </a:graphic>
      </p:graphicFrame>
      <p:sp>
        <p:nvSpPr>
          <p:cNvPr id="182" name="Google Shape;182;p39"/>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Таблица (зеленый)">
  <p:cSld name="Таблица (зеленый)">
    <p:spTree>
      <p:nvGrpSpPr>
        <p:cNvPr id="1" name="Shape 183"/>
        <p:cNvGrpSpPr/>
        <p:nvPr/>
      </p:nvGrpSpPr>
      <p:grpSpPr>
        <a:xfrm>
          <a:off x="0" y="0"/>
          <a:ext cx="0" cy="0"/>
          <a:chOff x="0" y="0"/>
          <a:chExt cx="0" cy="0"/>
        </a:xfrm>
      </p:grpSpPr>
      <p:sp>
        <p:nvSpPr>
          <p:cNvPr id="184" name="Google Shape;184;p40"/>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aphicFrame>
        <p:nvGraphicFramePr>
          <p:cNvPr id="185" name="Google Shape;185;p40"/>
          <p:cNvGraphicFramePr/>
          <p:nvPr/>
        </p:nvGraphicFramePr>
        <p:xfrm>
          <a:off x="620489" y="1605189"/>
          <a:ext cx="3000000" cy="3000000"/>
        </p:xfrm>
        <a:graphic>
          <a:graphicData uri="http://schemas.openxmlformats.org/drawingml/2006/table">
            <a:tbl>
              <a:tblPr firstRow="1" bandRow="1">
                <a:noFill/>
                <a:tableStyleId>{08EB9BF3-0376-471F-BE78-1820E54EDFB7}</a:tableStyleId>
              </a:tblPr>
              <a:tblGrid>
                <a:gridCol w="2190200">
                  <a:extLst>
                    <a:ext uri="{9D8B030D-6E8A-4147-A177-3AD203B41FA5}">
                      <a16:colId xmlns:a16="http://schemas.microsoft.com/office/drawing/2014/main" val="20000"/>
                    </a:ext>
                  </a:extLst>
                </a:gridCol>
                <a:gridCol w="2190200">
                  <a:extLst>
                    <a:ext uri="{9D8B030D-6E8A-4147-A177-3AD203B41FA5}">
                      <a16:colId xmlns:a16="http://schemas.microsoft.com/office/drawing/2014/main" val="20001"/>
                    </a:ext>
                  </a:extLst>
                </a:gridCol>
                <a:gridCol w="2190200">
                  <a:extLst>
                    <a:ext uri="{9D8B030D-6E8A-4147-A177-3AD203B41FA5}">
                      <a16:colId xmlns:a16="http://schemas.microsoft.com/office/drawing/2014/main" val="20002"/>
                    </a:ext>
                  </a:extLst>
                </a:gridCol>
                <a:gridCol w="2190200">
                  <a:extLst>
                    <a:ext uri="{9D8B030D-6E8A-4147-A177-3AD203B41FA5}">
                      <a16:colId xmlns:a16="http://schemas.microsoft.com/office/drawing/2014/main" val="20003"/>
                    </a:ext>
                  </a:extLst>
                </a:gridCol>
                <a:gridCol w="2190200">
                  <a:extLst>
                    <a:ext uri="{9D8B030D-6E8A-4147-A177-3AD203B41FA5}">
                      <a16:colId xmlns:a16="http://schemas.microsoft.com/office/drawing/2014/main" val="20004"/>
                    </a:ext>
                  </a:extLst>
                </a:gridCol>
              </a:tblGrid>
              <a:tr h="656950">
                <a:tc>
                  <a:txBody>
                    <a:bodyPr/>
                    <a:lstStyle/>
                    <a:p>
                      <a:pPr marL="0" marR="0" lvl="0" indent="0" algn="l" rtl="0">
                        <a:spcBef>
                          <a:spcPts val="0"/>
                        </a:spcBef>
                        <a:spcAft>
                          <a:spcPts val="0"/>
                        </a:spcAft>
                        <a:buNone/>
                      </a:pPr>
                      <a:endParaRPr sz="1800"/>
                    </a:p>
                    <a:p>
                      <a:pPr marL="0" marR="0" lvl="0" indent="0" algn="ctr" rtl="0">
                        <a:lnSpc>
                          <a:spcPct val="100000"/>
                        </a:lnSpc>
                        <a:spcBef>
                          <a:spcPts val="0"/>
                        </a:spcBef>
                        <a:spcAft>
                          <a:spcPts val="0"/>
                        </a:spcAft>
                        <a:buClr>
                          <a:schemeClr val="dk1"/>
                        </a:buClr>
                        <a:buSzPts val="1800"/>
                        <a:buFont typeface="Arial"/>
                        <a:buNone/>
                      </a:pPr>
                      <a:r>
                        <a:rPr lang="ru-RU" sz="1800"/>
                        <a:t>Название</a:t>
                      </a:r>
                      <a:endParaRPr/>
                    </a:p>
                  </a:txBody>
                  <a:tcPr marL="7200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a:p>
                    <a:p>
                      <a:pPr marL="0" marR="0" lvl="0" indent="0" algn="ctr" rtl="0">
                        <a:lnSpc>
                          <a:spcPct val="100000"/>
                        </a:lnSpc>
                        <a:spcBef>
                          <a:spcPts val="0"/>
                        </a:spcBef>
                        <a:spcAft>
                          <a:spcPts val="0"/>
                        </a:spcAft>
                        <a:buClr>
                          <a:schemeClr val="dk1"/>
                        </a:buClr>
                        <a:buSzPts val="1800"/>
                        <a:buFont typeface="Calibri"/>
                        <a:buNone/>
                      </a:pPr>
                      <a:r>
                        <a:rPr lang="ru-RU" sz="1800"/>
                        <a:t>Название</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a:p>
                    <a:p>
                      <a:pPr marL="0" marR="0" lvl="0" indent="0" algn="ctr" rtl="0">
                        <a:lnSpc>
                          <a:spcPct val="100000"/>
                        </a:lnSpc>
                        <a:spcBef>
                          <a:spcPts val="0"/>
                        </a:spcBef>
                        <a:spcAft>
                          <a:spcPts val="0"/>
                        </a:spcAft>
                        <a:buClr>
                          <a:schemeClr val="dk1"/>
                        </a:buClr>
                        <a:buSzPts val="1800"/>
                        <a:buFont typeface="Calibri"/>
                        <a:buNone/>
                      </a:pPr>
                      <a:r>
                        <a:rPr lang="ru-RU" sz="1800"/>
                        <a:t>Название</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spcBef>
                          <a:spcPts val="0"/>
                        </a:spcBef>
                        <a:spcAft>
                          <a:spcPts val="0"/>
                        </a:spcAft>
                        <a:buNone/>
                      </a:pPr>
                      <a:endParaRPr sz="1800"/>
                    </a:p>
                    <a:p>
                      <a:pPr marL="0" marR="0" lvl="0" indent="0" algn="ctr" rtl="0">
                        <a:spcBef>
                          <a:spcPts val="0"/>
                        </a:spcBef>
                        <a:spcAft>
                          <a:spcPts val="0"/>
                        </a:spcAft>
                        <a:buNone/>
                      </a:pPr>
                      <a:r>
                        <a:rPr lang="ru-RU" sz="1800"/>
                        <a:t>Название</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spcBef>
                          <a:spcPts val="0"/>
                        </a:spcBef>
                        <a:spcAft>
                          <a:spcPts val="0"/>
                        </a:spcAft>
                        <a:buNone/>
                      </a:pPr>
                      <a:endParaRPr sz="1800"/>
                    </a:p>
                    <a:p>
                      <a:pPr marL="0" marR="0" lvl="0" indent="0" algn="ctr" rtl="0">
                        <a:spcBef>
                          <a:spcPts val="0"/>
                        </a:spcBef>
                        <a:spcAft>
                          <a:spcPts val="0"/>
                        </a:spcAft>
                        <a:buNone/>
                      </a:pPr>
                      <a:r>
                        <a:rPr lang="ru-RU" sz="1800"/>
                        <a:t>Название</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extLst>
                  <a:ext uri="{0D108BD9-81ED-4DB2-BD59-A6C34878D82A}">
                    <a16:rowId xmlns:a16="http://schemas.microsoft.com/office/drawing/2014/main" val="10000"/>
                  </a:ext>
                </a:extLst>
              </a:tr>
              <a:tr h="635750">
                <a:tc>
                  <a:txBody>
                    <a:bodyPr/>
                    <a:lstStyle/>
                    <a:p>
                      <a:pPr marL="0" marR="0" lvl="0" indent="0" algn="ctr" rtl="0">
                        <a:spcBef>
                          <a:spcPts val="0"/>
                        </a:spcBef>
                        <a:spcAft>
                          <a:spcPts val="0"/>
                        </a:spcAft>
                        <a:buNone/>
                      </a:pPr>
                      <a:endParaRPr sz="1400"/>
                    </a:p>
                    <a:p>
                      <a:pPr marL="0" marR="0" lvl="0" indent="0" algn="ctr" rtl="0">
                        <a:spcBef>
                          <a:spcPts val="0"/>
                        </a:spcBef>
                        <a:spcAft>
                          <a:spcPts val="0"/>
                        </a:spcAft>
                        <a:buNone/>
                      </a:pPr>
                      <a:r>
                        <a:rPr lang="ru-RU" sz="1400"/>
                        <a:t>Текст</a:t>
                      </a:r>
                      <a:r>
                        <a:rPr lang="ru-RU" sz="1200"/>
                        <a:t> </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spcBef>
                          <a:spcPts val="0"/>
                        </a:spcBef>
                        <a:spcAft>
                          <a:spcPts val="0"/>
                        </a:spcAft>
                        <a:buNone/>
                      </a:pPr>
                      <a:endParaRPr sz="1200"/>
                    </a:p>
                    <a:p>
                      <a:pPr marL="0" marR="0" lvl="0" indent="0" algn="ctr" rtl="0">
                        <a:spcBef>
                          <a:spcPts val="0"/>
                        </a:spcBef>
                        <a:spcAft>
                          <a:spcPts val="0"/>
                        </a:spcAft>
                        <a:buNone/>
                      </a:pPr>
                      <a:r>
                        <a:rPr lang="ru-RU" sz="1200"/>
                        <a:t>Текст</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5"/>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86" name="Google Shape;186;p40"/>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Таблица (синий)">
  <p:cSld name="Таблица (синий)">
    <p:spTree>
      <p:nvGrpSpPr>
        <p:cNvPr id="1" name="Shape 187"/>
        <p:cNvGrpSpPr/>
        <p:nvPr/>
      </p:nvGrpSpPr>
      <p:grpSpPr>
        <a:xfrm>
          <a:off x="0" y="0"/>
          <a:ext cx="0" cy="0"/>
          <a:chOff x="0" y="0"/>
          <a:chExt cx="0" cy="0"/>
        </a:xfrm>
      </p:grpSpPr>
      <p:sp>
        <p:nvSpPr>
          <p:cNvPr id="188" name="Google Shape;188;p41"/>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aphicFrame>
        <p:nvGraphicFramePr>
          <p:cNvPr id="189" name="Google Shape;189;p41"/>
          <p:cNvGraphicFramePr/>
          <p:nvPr/>
        </p:nvGraphicFramePr>
        <p:xfrm>
          <a:off x="620489" y="1605189"/>
          <a:ext cx="3000000" cy="3000000"/>
        </p:xfrm>
        <a:graphic>
          <a:graphicData uri="http://schemas.openxmlformats.org/drawingml/2006/table">
            <a:tbl>
              <a:tblPr firstRow="1" bandRow="1">
                <a:noFill/>
                <a:tableStyleId>{08EB9BF3-0376-471F-BE78-1820E54EDFB7}</a:tableStyleId>
              </a:tblPr>
              <a:tblGrid>
                <a:gridCol w="2190200">
                  <a:extLst>
                    <a:ext uri="{9D8B030D-6E8A-4147-A177-3AD203B41FA5}">
                      <a16:colId xmlns:a16="http://schemas.microsoft.com/office/drawing/2014/main" val="20000"/>
                    </a:ext>
                  </a:extLst>
                </a:gridCol>
                <a:gridCol w="2190200">
                  <a:extLst>
                    <a:ext uri="{9D8B030D-6E8A-4147-A177-3AD203B41FA5}">
                      <a16:colId xmlns:a16="http://schemas.microsoft.com/office/drawing/2014/main" val="20001"/>
                    </a:ext>
                  </a:extLst>
                </a:gridCol>
                <a:gridCol w="2190200">
                  <a:extLst>
                    <a:ext uri="{9D8B030D-6E8A-4147-A177-3AD203B41FA5}">
                      <a16:colId xmlns:a16="http://schemas.microsoft.com/office/drawing/2014/main" val="20002"/>
                    </a:ext>
                  </a:extLst>
                </a:gridCol>
                <a:gridCol w="2190200">
                  <a:extLst>
                    <a:ext uri="{9D8B030D-6E8A-4147-A177-3AD203B41FA5}">
                      <a16:colId xmlns:a16="http://schemas.microsoft.com/office/drawing/2014/main" val="20003"/>
                    </a:ext>
                  </a:extLst>
                </a:gridCol>
                <a:gridCol w="2190200">
                  <a:extLst>
                    <a:ext uri="{9D8B030D-6E8A-4147-A177-3AD203B41FA5}">
                      <a16:colId xmlns:a16="http://schemas.microsoft.com/office/drawing/2014/main" val="20004"/>
                    </a:ext>
                  </a:extLst>
                </a:gridCol>
              </a:tblGrid>
              <a:tr h="656950">
                <a:tc>
                  <a:txBody>
                    <a:bodyPr/>
                    <a:lstStyle/>
                    <a:p>
                      <a:pPr marL="0" marR="0" lvl="0" indent="0" algn="l" rtl="0">
                        <a:spcBef>
                          <a:spcPts val="0"/>
                        </a:spcBef>
                        <a:spcAft>
                          <a:spcPts val="0"/>
                        </a:spcAft>
                        <a:buNone/>
                      </a:pPr>
                      <a:endParaRPr sz="1800"/>
                    </a:p>
                    <a:p>
                      <a:pPr marL="0" marR="0" lvl="0" indent="0" algn="ctr" rtl="0">
                        <a:lnSpc>
                          <a:spcPct val="100000"/>
                        </a:lnSpc>
                        <a:spcBef>
                          <a:spcPts val="0"/>
                        </a:spcBef>
                        <a:spcAft>
                          <a:spcPts val="0"/>
                        </a:spcAft>
                        <a:buClr>
                          <a:schemeClr val="dk1"/>
                        </a:buClr>
                        <a:buSzPts val="1800"/>
                        <a:buFont typeface="Arial"/>
                        <a:buNone/>
                      </a:pPr>
                      <a:r>
                        <a:rPr lang="ru-RU" sz="1800"/>
                        <a:t>Название</a:t>
                      </a:r>
                      <a:endParaRPr/>
                    </a:p>
                  </a:txBody>
                  <a:tcPr marL="7200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a:p>
                    <a:p>
                      <a:pPr marL="0" marR="0" lvl="0" indent="0" algn="ctr" rtl="0">
                        <a:lnSpc>
                          <a:spcPct val="100000"/>
                        </a:lnSpc>
                        <a:spcBef>
                          <a:spcPts val="0"/>
                        </a:spcBef>
                        <a:spcAft>
                          <a:spcPts val="0"/>
                        </a:spcAft>
                        <a:buClr>
                          <a:schemeClr val="dk1"/>
                        </a:buClr>
                        <a:buSzPts val="1800"/>
                        <a:buFont typeface="Calibri"/>
                        <a:buNone/>
                      </a:pPr>
                      <a:r>
                        <a:rPr lang="ru-RU" sz="1800"/>
                        <a:t>Название</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a:p>
                    <a:p>
                      <a:pPr marL="0" marR="0" lvl="0" indent="0" algn="ctr" rtl="0">
                        <a:lnSpc>
                          <a:spcPct val="100000"/>
                        </a:lnSpc>
                        <a:spcBef>
                          <a:spcPts val="0"/>
                        </a:spcBef>
                        <a:spcAft>
                          <a:spcPts val="0"/>
                        </a:spcAft>
                        <a:buClr>
                          <a:schemeClr val="dk1"/>
                        </a:buClr>
                        <a:buSzPts val="1800"/>
                        <a:buFont typeface="Calibri"/>
                        <a:buNone/>
                      </a:pPr>
                      <a:r>
                        <a:rPr lang="ru-RU" sz="1800"/>
                        <a:t>Название</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spcBef>
                          <a:spcPts val="0"/>
                        </a:spcBef>
                        <a:spcAft>
                          <a:spcPts val="0"/>
                        </a:spcAft>
                        <a:buNone/>
                      </a:pPr>
                      <a:endParaRPr sz="1800"/>
                    </a:p>
                    <a:p>
                      <a:pPr marL="0" marR="0" lvl="0" indent="0" algn="ctr" rtl="0">
                        <a:spcBef>
                          <a:spcPts val="0"/>
                        </a:spcBef>
                        <a:spcAft>
                          <a:spcPts val="0"/>
                        </a:spcAft>
                        <a:buNone/>
                      </a:pPr>
                      <a:r>
                        <a:rPr lang="ru-RU" sz="1800"/>
                        <a:t>Название</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spcBef>
                          <a:spcPts val="0"/>
                        </a:spcBef>
                        <a:spcAft>
                          <a:spcPts val="0"/>
                        </a:spcAft>
                        <a:buNone/>
                      </a:pPr>
                      <a:endParaRPr sz="1800"/>
                    </a:p>
                    <a:p>
                      <a:pPr marL="0" marR="0" lvl="0" indent="0" algn="ctr" rtl="0">
                        <a:spcBef>
                          <a:spcPts val="0"/>
                        </a:spcBef>
                        <a:spcAft>
                          <a:spcPts val="0"/>
                        </a:spcAft>
                        <a:buNone/>
                      </a:pPr>
                      <a:r>
                        <a:rPr lang="ru-RU" sz="1800"/>
                        <a:t>Название</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extLst>
                  <a:ext uri="{0D108BD9-81ED-4DB2-BD59-A6C34878D82A}">
                    <a16:rowId xmlns:a16="http://schemas.microsoft.com/office/drawing/2014/main" val="10000"/>
                  </a:ext>
                </a:extLst>
              </a:tr>
              <a:tr h="635750">
                <a:tc>
                  <a:txBody>
                    <a:bodyPr/>
                    <a:lstStyle/>
                    <a:p>
                      <a:pPr marL="0" marR="0" lvl="0" indent="0" algn="ctr" rtl="0">
                        <a:spcBef>
                          <a:spcPts val="0"/>
                        </a:spcBef>
                        <a:spcAft>
                          <a:spcPts val="0"/>
                        </a:spcAft>
                        <a:buNone/>
                      </a:pPr>
                      <a:endParaRPr sz="1400"/>
                    </a:p>
                    <a:p>
                      <a:pPr marL="0" marR="0" lvl="0" indent="0" algn="ctr" rtl="0">
                        <a:spcBef>
                          <a:spcPts val="0"/>
                        </a:spcBef>
                        <a:spcAft>
                          <a:spcPts val="0"/>
                        </a:spcAft>
                        <a:buNone/>
                      </a:pPr>
                      <a:r>
                        <a:rPr lang="ru-RU" sz="1400"/>
                        <a:t>Текст</a:t>
                      </a:r>
                      <a:r>
                        <a:rPr lang="ru-RU" sz="1200"/>
                        <a:t> </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spcBef>
                          <a:spcPts val="0"/>
                        </a:spcBef>
                        <a:spcAft>
                          <a:spcPts val="0"/>
                        </a:spcAft>
                        <a:buNone/>
                      </a:pPr>
                      <a:endParaRPr sz="1200"/>
                    </a:p>
                    <a:p>
                      <a:pPr marL="0" marR="0" lvl="0" indent="0" algn="ctr" rtl="0">
                        <a:spcBef>
                          <a:spcPts val="0"/>
                        </a:spcBef>
                        <a:spcAft>
                          <a:spcPts val="0"/>
                        </a:spcAft>
                        <a:buNone/>
                      </a:pPr>
                      <a:r>
                        <a:rPr lang="ru-RU" sz="1200"/>
                        <a:t>Текст</a:t>
                      </a:r>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5"/>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a:p>
                    <a:p>
                      <a:pPr marL="0" marR="0" lvl="0" indent="0" algn="ctr" rtl="0">
                        <a:lnSpc>
                          <a:spcPct val="100000"/>
                        </a:lnSpc>
                        <a:spcBef>
                          <a:spcPts val="0"/>
                        </a:spcBef>
                        <a:spcAft>
                          <a:spcPts val="0"/>
                        </a:spcAft>
                        <a:buClr>
                          <a:schemeClr val="dk1"/>
                        </a:buClr>
                        <a:buSzPts val="1200"/>
                        <a:buFont typeface="Calibri"/>
                        <a:buNone/>
                      </a:pPr>
                      <a:r>
                        <a:rPr lang="ru-RU" sz="1200"/>
                        <a:t>Текст </a:t>
                      </a:r>
                      <a:endParaRPr/>
                    </a:p>
                    <a:p>
                      <a:pPr marL="0" marR="0" lvl="0" indent="0" algn="l" rtl="0">
                        <a:spcBef>
                          <a:spcPts val="0"/>
                        </a:spcBef>
                        <a:spcAft>
                          <a:spcPts val="0"/>
                        </a:spcAft>
                        <a:buNone/>
                      </a:pPr>
                      <a:endParaRPr sz="1200"/>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90" name="Google Shape;190;p41"/>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раздела (синий)">
  <p:cSld name="Заголовок раздела (синий)">
    <p:bg>
      <p:bgPr>
        <a:solidFill>
          <a:srgbClr val="0071CE"/>
        </a:solidFill>
        <a:effectLst/>
      </p:bgPr>
    </p:bg>
    <p:spTree>
      <p:nvGrpSpPr>
        <p:cNvPr id="1" name="Shape 20"/>
        <p:cNvGrpSpPr/>
        <p:nvPr/>
      </p:nvGrpSpPr>
      <p:grpSpPr>
        <a:xfrm>
          <a:off x="0" y="0"/>
          <a:ext cx="0" cy="0"/>
          <a:chOff x="0" y="0"/>
          <a:chExt cx="0" cy="0"/>
        </a:xfrm>
      </p:grpSpPr>
      <p:sp>
        <p:nvSpPr>
          <p:cNvPr id="21" name="Google Shape;21;p23"/>
          <p:cNvSpPr txBox="1">
            <a:spLocks noGrp="1"/>
          </p:cNvSpPr>
          <p:nvPr>
            <p:ph type="title"/>
          </p:nvPr>
        </p:nvSpPr>
        <p:spPr>
          <a:xfrm>
            <a:off x="831850" y="2834640"/>
            <a:ext cx="10515600" cy="192024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Схема (зеленый)">
  <p:cSld name="Схема (зеленый)">
    <p:spTree>
      <p:nvGrpSpPr>
        <p:cNvPr id="1" name="Shape 191"/>
        <p:cNvGrpSpPr/>
        <p:nvPr/>
      </p:nvGrpSpPr>
      <p:grpSpPr>
        <a:xfrm>
          <a:off x="0" y="0"/>
          <a:ext cx="0" cy="0"/>
          <a:chOff x="0" y="0"/>
          <a:chExt cx="0" cy="0"/>
        </a:xfrm>
      </p:grpSpPr>
      <p:sp>
        <p:nvSpPr>
          <p:cNvPr id="192" name="Google Shape;192;p42"/>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42"/>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Схема (синий)">
  <p:cSld name="Схема (синий)">
    <p:spTree>
      <p:nvGrpSpPr>
        <p:cNvPr id="1" name="Shape 194"/>
        <p:cNvGrpSpPr/>
        <p:nvPr/>
      </p:nvGrpSpPr>
      <p:grpSpPr>
        <a:xfrm>
          <a:off x="0" y="0"/>
          <a:ext cx="0" cy="0"/>
          <a:chOff x="0" y="0"/>
          <a:chExt cx="0" cy="0"/>
        </a:xfrm>
      </p:grpSpPr>
      <p:sp>
        <p:nvSpPr>
          <p:cNvPr id="195" name="Google Shape;195;p43"/>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6" name="Google Shape;196;p43"/>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текст+картинка (синий)">
  <p:cSld name="текст+картинка (синий)">
    <p:spTree>
      <p:nvGrpSpPr>
        <p:cNvPr id="1" name="Shape 22"/>
        <p:cNvGrpSpPr/>
        <p:nvPr/>
      </p:nvGrpSpPr>
      <p:grpSpPr>
        <a:xfrm>
          <a:off x="0" y="0"/>
          <a:ext cx="0" cy="0"/>
          <a:chOff x="0" y="0"/>
          <a:chExt cx="0" cy="0"/>
        </a:xfrm>
      </p:grpSpPr>
      <p:sp>
        <p:nvSpPr>
          <p:cNvPr id="23" name="Google Shape;23;p24"/>
          <p:cNvSpPr txBox="1">
            <a:spLocks noGrp="1"/>
          </p:cNvSpPr>
          <p:nvPr>
            <p:ph type="ctrTitle"/>
          </p:nvPr>
        </p:nvSpPr>
        <p:spPr>
          <a:xfrm>
            <a:off x="620489" y="628956"/>
            <a:ext cx="794835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4"/>
          <p:cNvSpPr txBox="1">
            <a:spLocks noGrp="1"/>
          </p:cNvSpPr>
          <p:nvPr>
            <p:ph type="subTitle" idx="1"/>
          </p:nvPr>
        </p:nvSpPr>
        <p:spPr>
          <a:xfrm>
            <a:off x="620489" y="1948079"/>
            <a:ext cx="5703917" cy="92812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800"/>
              <a:buFont typeface="Calibri"/>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5" name="Google Shape;25;p24"/>
          <p:cNvSpPr>
            <a:spLocks noGrp="1"/>
          </p:cNvSpPr>
          <p:nvPr>
            <p:ph type="pic" idx="2"/>
          </p:nvPr>
        </p:nvSpPr>
        <p:spPr>
          <a:xfrm>
            <a:off x="6734629" y="1948079"/>
            <a:ext cx="4619172" cy="39825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Google Shape;26;p24"/>
          <p:cNvSpPr txBox="1">
            <a:spLocks noGrp="1"/>
          </p:cNvSpPr>
          <p:nvPr>
            <p:ph type="body" idx="3"/>
          </p:nvPr>
        </p:nvSpPr>
        <p:spPr>
          <a:xfrm>
            <a:off x="620488" y="3308782"/>
            <a:ext cx="5703917" cy="2621843"/>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Symbols"/>
              <a:buChar char="▪"/>
              <a:defRPr sz="1800"/>
            </a:lvl1pPr>
            <a:lvl2pPr marL="914400" lvl="1" indent="-317500" algn="l">
              <a:lnSpc>
                <a:spcPct val="90000"/>
              </a:lnSpc>
              <a:spcBef>
                <a:spcPts val="500"/>
              </a:spcBef>
              <a:spcAft>
                <a:spcPts val="0"/>
              </a:spcAft>
              <a:buClr>
                <a:srgbClr val="80BC00"/>
              </a:buClr>
              <a:buSzPts val="1400"/>
              <a:buFont typeface="Noto Sans Symbol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4"/>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Calibri"/>
                <a:ea typeface="Calibri"/>
                <a:cs typeface="Calibri"/>
                <a:sym typeface="Calibri"/>
              </a:defRPr>
            </a:lvl1pPr>
            <a:lvl2pPr marL="0" lvl="1" indent="0" algn="r">
              <a:spcBef>
                <a:spcPts val="0"/>
              </a:spcBef>
              <a:buNone/>
              <a:defRPr sz="900" b="0" i="0" u="none" strike="noStrike" cap="none">
                <a:solidFill>
                  <a:srgbClr val="888888"/>
                </a:solidFill>
                <a:latin typeface="Calibri"/>
                <a:ea typeface="Calibri"/>
                <a:cs typeface="Calibri"/>
                <a:sym typeface="Calibri"/>
              </a:defRPr>
            </a:lvl2pPr>
            <a:lvl3pPr marL="0" lvl="2" indent="0" algn="r">
              <a:spcBef>
                <a:spcPts val="0"/>
              </a:spcBef>
              <a:buNone/>
              <a:defRPr sz="900" b="0" i="0" u="none" strike="noStrike" cap="none">
                <a:solidFill>
                  <a:srgbClr val="888888"/>
                </a:solidFill>
                <a:latin typeface="Calibri"/>
                <a:ea typeface="Calibri"/>
                <a:cs typeface="Calibri"/>
                <a:sym typeface="Calibri"/>
              </a:defRPr>
            </a:lvl3pPr>
            <a:lvl4pPr marL="0" lvl="3" indent="0" algn="r">
              <a:spcBef>
                <a:spcPts val="0"/>
              </a:spcBef>
              <a:buNone/>
              <a:defRPr sz="900" b="0" i="0" u="none" strike="noStrike" cap="none">
                <a:solidFill>
                  <a:srgbClr val="888888"/>
                </a:solidFill>
                <a:latin typeface="Calibri"/>
                <a:ea typeface="Calibri"/>
                <a:cs typeface="Calibri"/>
                <a:sym typeface="Calibri"/>
              </a:defRPr>
            </a:lvl4pPr>
            <a:lvl5pPr marL="0" lvl="4" indent="0" algn="r">
              <a:spcBef>
                <a:spcPts val="0"/>
              </a:spcBef>
              <a:buNone/>
              <a:defRPr sz="900" b="0" i="0" u="none" strike="noStrike" cap="none">
                <a:solidFill>
                  <a:srgbClr val="888888"/>
                </a:solidFill>
                <a:latin typeface="Calibri"/>
                <a:ea typeface="Calibri"/>
                <a:cs typeface="Calibri"/>
                <a:sym typeface="Calibri"/>
              </a:defRPr>
            </a:lvl5pPr>
            <a:lvl6pPr marL="0" lvl="5" indent="0" algn="r">
              <a:spcBef>
                <a:spcPts val="0"/>
              </a:spcBef>
              <a:buNone/>
              <a:defRPr sz="900" b="0" i="0" u="none" strike="noStrike" cap="none">
                <a:solidFill>
                  <a:srgbClr val="888888"/>
                </a:solidFill>
                <a:latin typeface="Calibri"/>
                <a:ea typeface="Calibri"/>
                <a:cs typeface="Calibri"/>
                <a:sym typeface="Calibri"/>
              </a:defRPr>
            </a:lvl6pPr>
            <a:lvl7pPr marL="0" lvl="6" indent="0" algn="r">
              <a:spcBef>
                <a:spcPts val="0"/>
              </a:spcBef>
              <a:buNone/>
              <a:defRPr sz="900" b="0" i="0" u="none" strike="noStrike" cap="none">
                <a:solidFill>
                  <a:srgbClr val="888888"/>
                </a:solidFill>
                <a:latin typeface="Calibri"/>
                <a:ea typeface="Calibri"/>
                <a:cs typeface="Calibri"/>
                <a:sym typeface="Calibri"/>
              </a:defRPr>
            </a:lvl7pPr>
            <a:lvl8pPr marL="0" lvl="7" indent="0" algn="r">
              <a:spcBef>
                <a:spcPts val="0"/>
              </a:spcBef>
              <a:buNone/>
              <a:defRPr sz="900" b="0" i="0" u="none" strike="noStrike" cap="none">
                <a:solidFill>
                  <a:srgbClr val="888888"/>
                </a:solidFill>
                <a:latin typeface="Calibri"/>
                <a:ea typeface="Calibri"/>
                <a:cs typeface="Calibri"/>
                <a:sym typeface="Calibri"/>
              </a:defRPr>
            </a:lvl8pPr>
            <a:lvl9pPr marL="0" lvl="8" indent="0" algn="r">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Текст+картинка (зеленый) 2">
  <p:cSld name="Текст+картинка (зеленый) 2">
    <p:spTree>
      <p:nvGrpSpPr>
        <p:cNvPr id="1" name="Shape 28"/>
        <p:cNvGrpSpPr/>
        <p:nvPr/>
      </p:nvGrpSpPr>
      <p:grpSpPr>
        <a:xfrm>
          <a:off x="0" y="0"/>
          <a:ext cx="0" cy="0"/>
          <a:chOff x="0" y="0"/>
          <a:chExt cx="0" cy="0"/>
        </a:xfrm>
      </p:grpSpPr>
      <p:sp>
        <p:nvSpPr>
          <p:cNvPr id="29" name="Google Shape;29;p25"/>
          <p:cNvSpPr>
            <a:spLocks noGrp="1"/>
          </p:cNvSpPr>
          <p:nvPr>
            <p:ph type="pic" idx="2"/>
          </p:nvPr>
        </p:nvSpPr>
        <p:spPr>
          <a:xfrm>
            <a:off x="6734630" y="0"/>
            <a:ext cx="5457370" cy="685799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25"/>
          <p:cNvSpPr/>
          <p:nvPr/>
        </p:nvSpPr>
        <p:spPr>
          <a:xfrm>
            <a:off x="-1" y="1719131"/>
            <a:ext cx="7743825" cy="1262193"/>
          </a:xfrm>
          <a:custGeom>
            <a:avLst/>
            <a:gdLst/>
            <a:ahLst/>
            <a:cxnLst/>
            <a:rect l="l" t="t" r="r" b="b"/>
            <a:pathLst>
              <a:path w="13111480" h="2016125" extrusionOk="0">
                <a:moveTo>
                  <a:pt x="0" y="2015697"/>
                </a:moveTo>
                <a:lnTo>
                  <a:pt x="13111422" y="2015697"/>
                </a:lnTo>
                <a:lnTo>
                  <a:pt x="13111422" y="0"/>
                </a:lnTo>
                <a:lnTo>
                  <a:pt x="0" y="0"/>
                </a:lnTo>
                <a:lnTo>
                  <a:pt x="0" y="2015697"/>
                </a:lnTo>
                <a:close/>
              </a:path>
            </a:pathLst>
          </a:custGeom>
          <a:solidFill>
            <a:srgbClr val="80B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31;p25"/>
          <p:cNvSpPr/>
          <p:nvPr/>
        </p:nvSpPr>
        <p:spPr>
          <a:xfrm>
            <a:off x="-1" y="1719131"/>
            <a:ext cx="7743825" cy="1262193"/>
          </a:xfrm>
          <a:custGeom>
            <a:avLst/>
            <a:gdLst/>
            <a:ahLst/>
            <a:cxnLst/>
            <a:rect l="l" t="t" r="r" b="b"/>
            <a:pathLst>
              <a:path w="13111480" h="2016125" extrusionOk="0">
                <a:moveTo>
                  <a:pt x="0" y="2015697"/>
                </a:moveTo>
                <a:lnTo>
                  <a:pt x="13111422" y="2015697"/>
                </a:lnTo>
                <a:lnTo>
                  <a:pt x="13111422" y="0"/>
                </a:lnTo>
                <a:lnTo>
                  <a:pt x="0" y="0"/>
                </a:lnTo>
                <a:lnTo>
                  <a:pt x="0" y="2015697"/>
                </a:lnTo>
                <a:close/>
              </a:path>
            </a:pathLst>
          </a:custGeom>
          <a:solidFill>
            <a:srgbClr val="80B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25"/>
          <p:cNvSpPr txBox="1">
            <a:spLocks noGrp="1"/>
          </p:cNvSpPr>
          <p:nvPr>
            <p:ph type="ctrTitle"/>
          </p:nvPr>
        </p:nvSpPr>
        <p:spPr>
          <a:xfrm>
            <a:off x="620489" y="628956"/>
            <a:ext cx="5703916"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5"/>
          <p:cNvSpPr txBox="1">
            <a:spLocks noGrp="1"/>
          </p:cNvSpPr>
          <p:nvPr>
            <p:ph type="subTitle" idx="1"/>
          </p:nvPr>
        </p:nvSpPr>
        <p:spPr>
          <a:xfrm>
            <a:off x="620489" y="1948079"/>
            <a:ext cx="6724651" cy="92812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800"/>
              <a:buFont typeface="Calibri"/>
              <a:buNone/>
              <a:defRPr sz="1800">
                <a:solidFill>
                  <a:schemeClr val="lt1"/>
                </a:solidFill>
              </a:defRPr>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4" name="Google Shape;34;p25"/>
          <p:cNvSpPr txBox="1">
            <a:spLocks noGrp="1"/>
          </p:cNvSpPr>
          <p:nvPr>
            <p:ph type="body" idx="3"/>
          </p:nvPr>
        </p:nvSpPr>
        <p:spPr>
          <a:xfrm>
            <a:off x="620489" y="4700455"/>
            <a:ext cx="5703916" cy="123017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Symbols"/>
              <a:buChar char="▪"/>
              <a:defRPr sz="1800"/>
            </a:lvl1pPr>
            <a:lvl2pPr marL="914400" lvl="1" indent="-317500" algn="l">
              <a:lnSpc>
                <a:spcPct val="90000"/>
              </a:lnSpc>
              <a:spcBef>
                <a:spcPts val="500"/>
              </a:spcBef>
              <a:spcAft>
                <a:spcPts val="0"/>
              </a:spcAft>
              <a:buClr>
                <a:srgbClr val="80BC00"/>
              </a:buClr>
              <a:buSzPts val="1400"/>
              <a:buFont typeface="Noto Sans Symbol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5"/>
          <p:cNvSpPr txBox="1">
            <a:spLocks noGrp="1"/>
          </p:cNvSpPr>
          <p:nvPr>
            <p:ph type="body" idx="4"/>
          </p:nvPr>
        </p:nvSpPr>
        <p:spPr>
          <a:xfrm>
            <a:off x="620490" y="3305175"/>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5"/>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Calibri"/>
                <a:ea typeface="Calibri"/>
                <a:cs typeface="Calibri"/>
                <a:sym typeface="Calibri"/>
              </a:defRPr>
            </a:lvl1pPr>
            <a:lvl2pPr marL="0" lvl="1" indent="0" algn="r">
              <a:spcBef>
                <a:spcPts val="0"/>
              </a:spcBef>
              <a:buNone/>
              <a:defRPr sz="900" b="0" i="0" u="none" strike="noStrike" cap="none">
                <a:solidFill>
                  <a:srgbClr val="888888"/>
                </a:solidFill>
                <a:latin typeface="Calibri"/>
                <a:ea typeface="Calibri"/>
                <a:cs typeface="Calibri"/>
                <a:sym typeface="Calibri"/>
              </a:defRPr>
            </a:lvl2pPr>
            <a:lvl3pPr marL="0" lvl="2" indent="0" algn="r">
              <a:spcBef>
                <a:spcPts val="0"/>
              </a:spcBef>
              <a:buNone/>
              <a:defRPr sz="900" b="0" i="0" u="none" strike="noStrike" cap="none">
                <a:solidFill>
                  <a:srgbClr val="888888"/>
                </a:solidFill>
                <a:latin typeface="Calibri"/>
                <a:ea typeface="Calibri"/>
                <a:cs typeface="Calibri"/>
                <a:sym typeface="Calibri"/>
              </a:defRPr>
            </a:lvl3pPr>
            <a:lvl4pPr marL="0" lvl="3" indent="0" algn="r">
              <a:spcBef>
                <a:spcPts val="0"/>
              </a:spcBef>
              <a:buNone/>
              <a:defRPr sz="900" b="0" i="0" u="none" strike="noStrike" cap="none">
                <a:solidFill>
                  <a:srgbClr val="888888"/>
                </a:solidFill>
                <a:latin typeface="Calibri"/>
                <a:ea typeface="Calibri"/>
                <a:cs typeface="Calibri"/>
                <a:sym typeface="Calibri"/>
              </a:defRPr>
            </a:lvl4pPr>
            <a:lvl5pPr marL="0" lvl="4" indent="0" algn="r">
              <a:spcBef>
                <a:spcPts val="0"/>
              </a:spcBef>
              <a:buNone/>
              <a:defRPr sz="900" b="0" i="0" u="none" strike="noStrike" cap="none">
                <a:solidFill>
                  <a:srgbClr val="888888"/>
                </a:solidFill>
                <a:latin typeface="Calibri"/>
                <a:ea typeface="Calibri"/>
                <a:cs typeface="Calibri"/>
                <a:sym typeface="Calibri"/>
              </a:defRPr>
            </a:lvl5pPr>
            <a:lvl6pPr marL="0" lvl="5" indent="0" algn="r">
              <a:spcBef>
                <a:spcPts val="0"/>
              </a:spcBef>
              <a:buNone/>
              <a:defRPr sz="900" b="0" i="0" u="none" strike="noStrike" cap="none">
                <a:solidFill>
                  <a:srgbClr val="888888"/>
                </a:solidFill>
                <a:latin typeface="Calibri"/>
                <a:ea typeface="Calibri"/>
                <a:cs typeface="Calibri"/>
                <a:sym typeface="Calibri"/>
              </a:defRPr>
            </a:lvl6pPr>
            <a:lvl7pPr marL="0" lvl="6" indent="0" algn="r">
              <a:spcBef>
                <a:spcPts val="0"/>
              </a:spcBef>
              <a:buNone/>
              <a:defRPr sz="900" b="0" i="0" u="none" strike="noStrike" cap="none">
                <a:solidFill>
                  <a:srgbClr val="888888"/>
                </a:solidFill>
                <a:latin typeface="Calibri"/>
                <a:ea typeface="Calibri"/>
                <a:cs typeface="Calibri"/>
                <a:sym typeface="Calibri"/>
              </a:defRPr>
            </a:lvl7pPr>
            <a:lvl8pPr marL="0" lvl="7" indent="0" algn="r">
              <a:spcBef>
                <a:spcPts val="0"/>
              </a:spcBef>
              <a:buNone/>
              <a:defRPr sz="900" b="0" i="0" u="none" strike="noStrike" cap="none">
                <a:solidFill>
                  <a:srgbClr val="888888"/>
                </a:solidFill>
                <a:latin typeface="Calibri"/>
                <a:ea typeface="Calibri"/>
                <a:cs typeface="Calibri"/>
                <a:sym typeface="Calibri"/>
              </a:defRPr>
            </a:lvl8pPr>
            <a:lvl9pPr marL="0" lvl="8" indent="0" algn="r">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Текст+картинка (синий) 2">
  <p:cSld name="Текст+картинка (синий) 2">
    <p:spTree>
      <p:nvGrpSpPr>
        <p:cNvPr id="1" name="Shape 37"/>
        <p:cNvGrpSpPr/>
        <p:nvPr/>
      </p:nvGrpSpPr>
      <p:grpSpPr>
        <a:xfrm>
          <a:off x="0" y="0"/>
          <a:ext cx="0" cy="0"/>
          <a:chOff x="0" y="0"/>
          <a:chExt cx="0" cy="0"/>
        </a:xfrm>
      </p:grpSpPr>
      <p:sp>
        <p:nvSpPr>
          <p:cNvPr id="38" name="Google Shape;38;p26"/>
          <p:cNvSpPr>
            <a:spLocks noGrp="1"/>
          </p:cNvSpPr>
          <p:nvPr>
            <p:ph type="pic" idx="2"/>
          </p:nvPr>
        </p:nvSpPr>
        <p:spPr>
          <a:xfrm>
            <a:off x="6734630" y="0"/>
            <a:ext cx="5457370" cy="685799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Google Shape;39;p26"/>
          <p:cNvSpPr txBox="1">
            <a:spLocks noGrp="1"/>
          </p:cNvSpPr>
          <p:nvPr>
            <p:ph type="ctrTitle"/>
          </p:nvPr>
        </p:nvSpPr>
        <p:spPr>
          <a:xfrm>
            <a:off x="620489" y="628956"/>
            <a:ext cx="5703916"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6"/>
          <p:cNvSpPr txBox="1">
            <a:spLocks noGrp="1"/>
          </p:cNvSpPr>
          <p:nvPr>
            <p:ph type="body" idx="1"/>
          </p:nvPr>
        </p:nvSpPr>
        <p:spPr>
          <a:xfrm>
            <a:off x="620489" y="4700455"/>
            <a:ext cx="5703916" cy="123017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Symbols"/>
              <a:buChar char="▪"/>
              <a:defRPr sz="1800">
                <a:latin typeface="Calibri"/>
                <a:ea typeface="Calibri"/>
                <a:cs typeface="Calibri"/>
                <a:sym typeface="Calibri"/>
              </a:defRPr>
            </a:lvl1pPr>
            <a:lvl2pPr marL="914400" lvl="1" indent="-317500" algn="l">
              <a:lnSpc>
                <a:spcPct val="90000"/>
              </a:lnSpc>
              <a:spcBef>
                <a:spcPts val="500"/>
              </a:spcBef>
              <a:spcAft>
                <a:spcPts val="0"/>
              </a:spcAft>
              <a:buClr>
                <a:srgbClr val="80BC00"/>
              </a:buClr>
              <a:buSzPts val="1400"/>
              <a:buFont typeface="Noto Sans Symbols"/>
              <a:buChar char="▪"/>
              <a:defRPr sz="1400">
                <a:latin typeface="Calibri"/>
                <a:ea typeface="Calibri"/>
                <a:cs typeface="Calibri"/>
                <a:sym typeface="Calibri"/>
              </a:defRPr>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6"/>
          <p:cNvSpPr txBox="1">
            <a:spLocks noGrp="1"/>
          </p:cNvSpPr>
          <p:nvPr>
            <p:ph type="body" idx="3"/>
          </p:nvPr>
        </p:nvSpPr>
        <p:spPr>
          <a:xfrm>
            <a:off x="620490" y="3305175"/>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6"/>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
        <p:nvSpPr>
          <p:cNvPr id="43" name="Google Shape;43;p26"/>
          <p:cNvSpPr/>
          <p:nvPr/>
        </p:nvSpPr>
        <p:spPr>
          <a:xfrm>
            <a:off x="0" y="1733552"/>
            <a:ext cx="7743825" cy="1262193"/>
          </a:xfrm>
          <a:custGeom>
            <a:avLst/>
            <a:gdLst/>
            <a:ahLst/>
            <a:cxnLst/>
            <a:rect l="l" t="t" r="r" b="b"/>
            <a:pathLst>
              <a:path w="13111480" h="2016125" extrusionOk="0">
                <a:moveTo>
                  <a:pt x="0" y="2015697"/>
                </a:moveTo>
                <a:lnTo>
                  <a:pt x="13111422" y="2015697"/>
                </a:lnTo>
                <a:lnTo>
                  <a:pt x="13111422" y="0"/>
                </a:lnTo>
                <a:lnTo>
                  <a:pt x="0" y="0"/>
                </a:lnTo>
                <a:lnTo>
                  <a:pt x="0" y="2015697"/>
                </a:lnTo>
                <a:close/>
              </a:path>
            </a:pathLst>
          </a:custGeom>
          <a:solidFill>
            <a:srgbClr val="80B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6"/>
          <p:cNvSpPr txBox="1">
            <a:spLocks noGrp="1"/>
          </p:cNvSpPr>
          <p:nvPr>
            <p:ph type="subTitle" idx="4"/>
          </p:nvPr>
        </p:nvSpPr>
        <p:spPr>
          <a:xfrm>
            <a:off x="620489" y="1948079"/>
            <a:ext cx="6724651" cy="92812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800"/>
              <a:buFont typeface="Calibri"/>
              <a:buNone/>
              <a:defRPr sz="1800">
                <a:solidFill>
                  <a:schemeClr val="lt1"/>
                </a:solidFill>
              </a:defRPr>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Заголовок+подзаголовок (зеленый)">
  <p:cSld name="Заголовок+подзаголовок (зеленый)">
    <p:spTree>
      <p:nvGrpSpPr>
        <p:cNvPr id="1" name="Shape 45"/>
        <p:cNvGrpSpPr/>
        <p:nvPr/>
      </p:nvGrpSpPr>
      <p:grpSpPr>
        <a:xfrm>
          <a:off x="0" y="0"/>
          <a:ext cx="0" cy="0"/>
          <a:chOff x="0" y="0"/>
          <a:chExt cx="0" cy="0"/>
        </a:xfrm>
      </p:grpSpPr>
      <p:sp>
        <p:nvSpPr>
          <p:cNvPr id="46" name="Google Shape;46;p27"/>
          <p:cNvSpPr txBox="1">
            <a:spLocks noGrp="1"/>
          </p:cNvSpPr>
          <p:nvPr>
            <p:ph type="ctrTitle"/>
          </p:nvPr>
        </p:nvSpPr>
        <p:spPr>
          <a:xfrm>
            <a:off x="620489" y="628956"/>
            <a:ext cx="794835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7"/>
          <p:cNvSpPr>
            <a:spLocks noGrp="1"/>
          </p:cNvSpPr>
          <p:nvPr>
            <p:ph type="pic" idx="2"/>
          </p:nvPr>
        </p:nvSpPr>
        <p:spPr>
          <a:xfrm>
            <a:off x="6734629" y="1948079"/>
            <a:ext cx="4619172" cy="39825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27"/>
          <p:cNvSpPr txBox="1">
            <a:spLocks noGrp="1"/>
          </p:cNvSpPr>
          <p:nvPr>
            <p:ph type="body" idx="1"/>
          </p:nvPr>
        </p:nvSpPr>
        <p:spPr>
          <a:xfrm>
            <a:off x="620489" y="3981796"/>
            <a:ext cx="5703916" cy="194882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Symbols"/>
              <a:buChar char="▪"/>
              <a:defRPr sz="1800"/>
            </a:lvl1pPr>
            <a:lvl2pPr marL="914400" lvl="1" indent="-317500" algn="l">
              <a:lnSpc>
                <a:spcPct val="90000"/>
              </a:lnSpc>
              <a:spcBef>
                <a:spcPts val="500"/>
              </a:spcBef>
              <a:spcAft>
                <a:spcPts val="0"/>
              </a:spcAft>
              <a:buClr>
                <a:srgbClr val="80BC00"/>
              </a:buClr>
              <a:buSzPts val="1400"/>
              <a:buFont typeface="Noto Sans Symbol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7"/>
          <p:cNvSpPr txBox="1">
            <a:spLocks noGrp="1"/>
          </p:cNvSpPr>
          <p:nvPr>
            <p:ph type="body" idx="3"/>
          </p:nvPr>
        </p:nvSpPr>
        <p:spPr>
          <a:xfrm>
            <a:off x="620490" y="2602640"/>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7"/>
          <p:cNvSpPr txBox="1">
            <a:spLocks noGrp="1"/>
          </p:cNvSpPr>
          <p:nvPr>
            <p:ph type="body" idx="4"/>
          </p:nvPr>
        </p:nvSpPr>
        <p:spPr>
          <a:xfrm>
            <a:off x="620490" y="1379425"/>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rgbClr val="80BC00"/>
              </a:buClr>
              <a:buSzPts val="2000"/>
              <a:buFont typeface="Arial"/>
              <a:buNone/>
              <a:defRPr sz="2000">
                <a:solidFill>
                  <a:srgbClr val="80BC00"/>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7"/>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Заголовок+подзаголовок (синий)">
  <p:cSld name="Заголовок+подзаголовок (синий)">
    <p:spTree>
      <p:nvGrpSpPr>
        <p:cNvPr id="1" name="Shape 52"/>
        <p:cNvGrpSpPr/>
        <p:nvPr/>
      </p:nvGrpSpPr>
      <p:grpSpPr>
        <a:xfrm>
          <a:off x="0" y="0"/>
          <a:ext cx="0" cy="0"/>
          <a:chOff x="0" y="0"/>
          <a:chExt cx="0" cy="0"/>
        </a:xfrm>
      </p:grpSpPr>
      <p:sp>
        <p:nvSpPr>
          <p:cNvPr id="53" name="Google Shape;53;p28"/>
          <p:cNvSpPr txBox="1">
            <a:spLocks noGrp="1"/>
          </p:cNvSpPr>
          <p:nvPr>
            <p:ph type="ctrTitle"/>
          </p:nvPr>
        </p:nvSpPr>
        <p:spPr>
          <a:xfrm>
            <a:off x="620489" y="628956"/>
            <a:ext cx="794835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28"/>
          <p:cNvSpPr>
            <a:spLocks noGrp="1"/>
          </p:cNvSpPr>
          <p:nvPr>
            <p:ph type="pic" idx="2"/>
          </p:nvPr>
        </p:nvSpPr>
        <p:spPr>
          <a:xfrm>
            <a:off x="6734629" y="1948079"/>
            <a:ext cx="4619172" cy="39825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5" name="Google Shape;55;p28"/>
          <p:cNvSpPr txBox="1">
            <a:spLocks noGrp="1"/>
          </p:cNvSpPr>
          <p:nvPr>
            <p:ph type="body" idx="1"/>
          </p:nvPr>
        </p:nvSpPr>
        <p:spPr>
          <a:xfrm>
            <a:off x="620489" y="3981796"/>
            <a:ext cx="5703916" cy="194882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Symbols"/>
              <a:buChar char="▪"/>
              <a:defRPr sz="1800"/>
            </a:lvl1pPr>
            <a:lvl2pPr marL="914400" lvl="1" indent="-317500" algn="l">
              <a:lnSpc>
                <a:spcPct val="90000"/>
              </a:lnSpc>
              <a:spcBef>
                <a:spcPts val="500"/>
              </a:spcBef>
              <a:spcAft>
                <a:spcPts val="0"/>
              </a:spcAft>
              <a:buClr>
                <a:srgbClr val="80BC00"/>
              </a:buClr>
              <a:buSzPts val="1400"/>
              <a:buFont typeface="Noto Sans Symbol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8"/>
          <p:cNvSpPr txBox="1">
            <a:spLocks noGrp="1"/>
          </p:cNvSpPr>
          <p:nvPr>
            <p:ph type="body" idx="3"/>
          </p:nvPr>
        </p:nvSpPr>
        <p:spPr>
          <a:xfrm>
            <a:off x="620490" y="2602640"/>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8"/>
          <p:cNvSpPr txBox="1">
            <a:spLocks noGrp="1"/>
          </p:cNvSpPr>
          <p:nvPr>
            <p:ph type="body" idx="4"/>
          </p:nvPr>
        </p:nvSpPr>
        <p:spPr>
          <a:xfrm>
            <a:off x="620490" y="1379425"/>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rgbClr val="80BC00"/>
              </a:buClr>
              <a:buSzPts val="2000"/>
              <a:buFont typeface="Arial"/>
              <a:buNone/>
              <a:defRPr sz="2000">
                <a:solidFill>
                  <a:srgbClr val="80BC00"/>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8"/>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Сравнение (зеленый)">
  <p:cSld name="Сравнение (зеленый)">
    <p:spTree>
      <p:nvGrpSpPr>
        <p:cNvPr id="1" name="Shape 59"/>
        <p:cNvGrpSpPr/>
        <p:nvPr/>
      </p:nvGrpSpPr>
      <p:grpSpPr>
        <a:xfrm>
          <a:off x="0" y="0"/>
          <a:ext cx="0" cy="0"/>
          <a:chOff x="0" y="0"/>
          <a:chExt cx="0" cy="0"/>
        </a:xfrm>
      </p:grpSpPr>
      <p:sp>
        <p:nvSpPr>
          <p:cNvPr id="60" name="Google Shape;60;p29"/>
          <p:cNvSpPr txBox="1">
            <a:spLocks noGrp="1"/>
          </p:cNvSpPr>
          <p:nvPr>
            <p:ph type="ctrTitle"/>
          </p:nvPr>
        </p:nvSpPr>
        <p:spPr>
          <a:xfrm>
            <a:off x="620489" y="628956"/>
            <a:ext cx="773430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9"/>
          <p:cNvSpPr txBox="1">
            <a:spLocks noGrp="1"/>
          </p:cNvSpPr>
          <p:nvPr>
            <p:ph type="subTitle" idx="1"/>
          </p:nvPr>
        </p:nvSpPr>
        <p:spPr>
          <a:xfrm>
            <a:off x="620489" y="3851694"/>
            <a:ext cx="5161543" cy="928125"/>
          </a:xfrm>
          <a:prstGeom prst="rect">
            <a:avLst/>
          </a:prstGeom>
          <a:noFill/>
          <a:ln>
            <a:noFill/>
          </a:ln>
        </p:spPr>
        <p:txBody>
          <a:bodyPr spcFirstLastPara="1" wrap="square" lIns="91425" tIns="45700" rIns="91425" bIns="45700" anchor="t" anchorCtr="0">
            <a:noAutofit/>
          </a:bodyPr>
          <a:lstStyle>
            <a:lvl1pPr marR="0" lvl="0" algn="l">
              <a:lnSpc>
                <a:spcPct val="90000"/>
              </a:lnSpc>
              <a:spcBef>
                <a:spcPts val="1000"/>
              </a:spcBef>
              <a:spcAft>
                <a:spcPts val="0"/>
              </a:spcAft>
              <a:buClr>
                <a:schemeClr val="dk1"/>
              </a:buClr>
              <a:buSzPts val="1800"/>
              <a:buFont typeface="Arial"/>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2" name="Google Shape;62;p29"/>
          <p:cNvSpPr>
            <a:spLocks noGrp="1"/>
          </p:cNvSpPr>
          <p:nvPr>
            <p:ph type="pic" idx="2"/>
          </p:nvPr>
        </p:nvSpPr>
        <p:spPr>
          <a:xfrm>
            <a:off x="620488" y="1601151"/>
            <a:ext cx="5161543" cy="203151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 name="Google Shape;63;p29"/>
          <p:cNvSpPr txBox="1">
            <a:spLocks noGrp="1"/>
          </p:cNvSpPr>
          <p:nvPr>
            <p:ph type="body" idx="3"/>
          </p:nvPr>
        </p:nvSpPr>
        <p:spPr>
          <a:xfrm>
            <a:off x="620489" y="5045455"/>
            <a:ext cx="5161543" cy="9281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Symbols"/>
              <a:buChar char="▪"/>
              <a:defRPr sz="1800"/>
            </a:lvl1pPr>
            <a:lvl2pPr marL="914400" lvl="1" indent="-317500" algn="l">
              <a:lnSpc>
                <a:spcPct val="90000"/>
              </a:lnSpc>
              <a:spcBef>
                <a:spcPts val="500"/>
              </a:spcBef>
              <a:spcAft>
                <a:spcPts val="0"/>
              </a:spcAft>
              <a:buClr>
                <a:srgbClr val="80BC00"/>
              </a:buClr>
              <a:buSzPts val="1400"/>
              <a:buFont typeface="Noto Sans Symbol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9"/>
          <p:cNvSpPr>
            <a:spLocks noGrp="1"/>
          </p:cNvSpPr>
          <p:nvPr>
            <p:ph type="pic" idx="4"/>
          </p:nvPr>
        </p:nvSpPr>
        <p:spPr>
          <a:xfrm>
            <a:off x="6200990" y="1601151"/>
            <a:ext cx="5167325" cy="203151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 name="Google Shape;65;p29"/>
          <p:cNvSpPr txBox="1">
            <a:spLocks noGrp="1"/>
          </p:cNvSpPr>
          <p:nvPr>
            <p:ph type="body" idx="5"/>
          </p:nvPr>
        </p:nvSpPr>
        <p:spPr>
          <a:xfrm>
            <a:off x="6206772" y="5045455"/>
            <a:ext cx="5161544" cy="9281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Symbols"/>
              <a:buChar char="▪"/>
              <a:defRPr sz="1800"/>
            </a:lvl1pPr>
            <a:lvl2pPr marL="914400" lvl="1" indent="-317500" algn="l">
              <a:lnSpc>
                <a:spcPct val="90000"/>
              </a:lnSpc>
              <a:spcBef>
                <a:spcPts val="500"/>
              </a:spcBef>
              <a:spcAft>
                <a:spcPts val="0"/>
              </a:spcAft>
              <a:buClr>
                <a:srgbClr val="80BC00"/>
              </a:buClr>
              <a:buSzPts val="1400"/>
              <a:buFont typeface="Noto Sans Symbol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29"/>
          <p:cNvSpPr txBox="1">
            <a:spLocks noGrp="1"/>
          </p:cNvSpPr>
          <p:nvPr>
            <p:ph type="body" idx="6"/>
          </p:nvPr>
        </p:nvSpPr>
        <p:spPr>
          <a:xfrm>
            <a:off x="6206771" y="3835825"/>
            <a:ext cx="5161544" cy="943994"/>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9"/>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Сравнение (синий)">
  <p:cSld name="Сравнение (синий)">
    <p:spTree>
      <p:nvGrpSpPr>
        <p:cNvPr id="1" name="Shape 68"/>
        <p:cNvGrpSpPr/>
        <p:nvPr/>
      </p:nvGrpSpPr>
      <p:grpSpPr>
        <a:xfrm>
          <a:off x="0" y="0"/>
          <a:ext cx="0" cy="0"/>
          <a:chOff x="0" y="0"/>
          <a:chExt cx="0" cy="0"/>
        </a:xfrm>
      </p:grpSpPr>
      <p:sp>
        <p:nvSpPr>
          <p:cNvPr id="69" name="Google Shape;69;p30"/>
          <p:cNvSpPr txBox="1">
            <a:spLocks noGrp="1"/>
          </p:cNvSpPr>
          <p:nvPr>
            <p:ph type="ctrTitle"/>
          </p:nvPr>
        </p:nvSpPr>
        <p:spPr>
          <a:xfrm>
            <a:off x="628483" y="628956"/>
            <a:ext cx="807464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0"/>
          <p:cNvSpPr txBox="1">
            <a:spLocks noGrp="1"/>
          </p:cNvSpPr>
          <p:nvPr>
            <p:ph type="subTitle" idx="1"/>
          </p:nvPr>
        </p:nvSpPr>
        <p:spPr>
          <a:xfrm>
            <a:off x="620489" y="3851694"/>
            <a:ext cx="5165169" cy="928125"/>
          </a:xfrm>
          <a:prstGeom prst="rect">
            <a:avLst/>
          </a:prstGeom>
          <a:noFill/>
          <a:ln>
            <a:noFill/>
          </a:ln>
        </p:spPr>
        <p:txBody>
          <a:bodyPr spcFirstLastPara="1" wrap="square" lIns="91425" tIns="45700" rIns="91425" bIns="45700" anchor="t" anchorCtr="0">
            <a:noAutofit/>
          </a:bodyPr>
          <a:lstStyle>
            <a:lvl1pPr marR="0" lvl="0" algn="l">
              <a:lnSpc>
                <a:spcPct val="90000"/>
              </a:lnSpc>
              <a:spcBef>
                <a:spcPts val="1000"/>
              </a:spcBef>
              <a:spcAft>
                <a:spcPts val="0"/>
              </a:spcAft>
              <a:buClr>
                <a:schemeClr val="dk1"/>
              </a:buClr>
              <a:buSzPts val="1800"/>
              <a:buFont typeface="Arial"/>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1" name="Google Shape;71;p30"/>
          <p:cNvSpPr>
            <a:spLocks noGrp="1"/>
          </p:cNvSpPr>
          <p:nvPr>
            <p:ph type="pic" idx="2"/>
          </p:nvPr>
        </p:nvSpPr>
        <p:spPr>
          <a:xfrm>
            <a:off x="620488" y="1601151"/>
            <a:ext cx="5165169" cy="203151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30"/>
          <p:cNvSpPr txBox="1">
            <a:spLocks noGrp="1"/>
          </p:cNvSpPr>
          <p:nvPr>
            <p:ph type="body" idx="3"/>
          </p:nvPr>
        </p:nvSpPr>
        <p:spPr>
          <a:xfrm>
            <a:off x="620489" y="5045455"/>
            <a:ext cx="5165169" cy="9281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Symbols"/>
              <a:buChar char="▪"/>
              <a:defRPr sz="1800"/>
            </a:lvl1pPr>
            <a:lvl2pPr marL="914400" lvl="1" indent="-317500" algn="l">
              <a:lnSpc>
                <a:spcPct val="90000"/>
              </a:lnSpc>
              <a:spcBef>
                <a:spcPts val="500"/>
              </a:spcBef>
              <a:spcAft>
                <a:spcPts val="0"/>
              </a:spcAft>
              <a:buClr>
                <a:srgbClr val="80BC00"/>
              </a:buClr>
              <a:buSzPts val="1400"/>
              <a:buFont typeface="Noto Sans Symbol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0"/>
          <p:cNvSpPr>
            <a:spLocks noGrp="1"/>
          </p:cNvSpPr>
          <p:nvPr>
            <p:ph type="pic" idx="4"/>
          </p:nvPr>
        </p:nvSpPr>
        <p:spPr>
          <a:xfrm>
            <a:off x="6188633" y="1601151"/>
            <a:ext cx="5165168" cy="203151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4" name="Google Shape;74;p30"/>
          <p:cNvSpPr txBox="1">
            <a:spLocks noGrp="1"/>
          </p:cNvSpPr>
          <p:nvPr>
            <p:ph type="body" idx="5"/>
          </p:nvPr>
        </p:nvSpPr>
        <p:spPr>
          <a:xfrm>
            <a:off x="6188634" y="5045455"/>
            <a:ext cx="5165168" cy="9281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Symbols"/>
              <a:buChar char="▪"/>
              <a:defRPr sz="1800"/>
            </a:lvl1pPr>
            <a:lvl2pPr marL="914400" lvl="1" indent="-317500" algn="l">
              <a:lnSpc>
                <a:spcPct val="90000"/>
              </a:lnSpc>
              <a:spcBef>
                <a:spcPts val="500"/>
              </a:spcBef>
              <a:spcAft>
                <a:spcPts val="0"/>
              </a:spcAft>
              <a:buClr>
                <a:srgbClr val="80BC00"/>
              </a:buClr>
              <a:buSzPts val="1400"/>
              <a:buFont typeface="Noto Sans Symbol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0"/>
          <p:cNvSpPr txBox="1">
            <a:spLocks noGrp="1"/>
          </p:cNvSpPr>
          <p:nvPr>
            <p:ph type="body" idx="6"/>
          </p:nvPr>
        </p:nvSpPr>
        <p:spPr>
          <a:xfrm>
            <a:off x="6188633" y="3835825"/>
            <a:ext cx="5165168" cy="943994"/>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0"/>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Calibri"/>
                <a:ea typeface="Calibri"/>
                <a:cs typeface="Calibri"/>
                <a:sym typeface="Calibri"/>
              </a:defRPr>
            </a:lvl1pPr>
            <a:lvl2pPr marL="0" lvl="1" indent="0" algn="r">
              <a:spcBef>
                <a:spcPts val="0"/>
              </a:spcBef>
              <a:buNone/>
              <a:defRPr sz="900">
                <a:solidFill>
                  <a:srgbClr val="888888"/>
                </a:solidFill>
                <a:latin typeface="Calibri"/>
                <a:ea typeface="Calibri"/>
                <a:cs typeface="Calibri"/>
                <a:sym typeface="Calibri"/>
              </a:defRPr>
            </a:lvl2pPr>
            <a:lvl3pPr marL="0" lvl="2" indent="0" algn="r">
              <a:spcBef>
                <a:spcPts val="0"/>
              </a:spcBef>
              <a:buNone/>
              <a:defRPr sz="900">
                <a:solidFill>
                  <a:srgbClr val="888888"/>
                </a:solidFill>
                <a:latin typeface="Calibri"/>
                <a:ea typeface="Calibri"/>
                <a:cs typeface="Calibri"/>
                <a:sym typeface="Calibri"/>
              </a:defRPr>
            </a:lvl3pPr>
            <a:lvl4pPr marL="0" lvl="3" indent="0" algn="r">
              <a:spcBef>
                <a:spcPts val="0"/>
              </a:spcBef>
              <a:buNone/>
              <a:defRPr sz="900">
                <a:solidFill>
                  <a:srgbClr val="888888"/>
                </a:solidFill>
                <a:latin typeface="Calibri"/>
                <a:ea typeface="Calibri"/>
                <a:cs typeface="Calibri"/>
                <a:sym typeface="Calibri"/>
              </a:defRPr>
            </a:lvl4pPr>
            <a:lvl5pPr marL="0" lvl="4" indent="0" algn="r">
              <a:spcBef>
                <a:spcPts val="0"/>
              </a:spcBef>
              <a:buNone/>
              <a:defRPr sz="900">
                <a:solidFill>
                  <a:srgbClr val="888888"/>
                </a:solidFill>
                <a:latin typeface="Calibri"/>
                <a:ea typeface="Calibri"/>
                <a:cs typeface="Calibri"/>
                <a:sym typeface="Calibri"/>
              </a:defRPr>
            </a:lvl5pPr>
            <a:lvl6pPr marL="0" lvl="5" indent="0" algn="r">
              <a:spcBef>
                <a:spcPts val="0"/>
              </a:spcBef>
              <a:buNone/>
              <a:defRPr sz="900">
                <a:solidFill>
                  <a:srgbClr val="888888"/>
                </a:solidFill>
                <a:latin typeface="Calibri"/>
                <a:ea typeface="Calibri"/>
                <a:cs typeface="Calibri"/>
                <a:sym typeface="Calibri"/>
              </a:defRPr>
            </a:lvl6pPr>
            <a:lvl7pPr marL="0" lvl="6" indent="0" algn="r">
              <a:spcBef>
                <a:spcPts val="0"/>
              </a:spcBef>
              <a:buNone/>
              <a:defRPr sz="900">
                <a:solidFill>
                  <a:srgbClr val="888888"/>
                </a:solidFill>
                <a:latin typeface="Calibri"/>
                <a:ea typeface="Calibri"/>
                <a:cs typeface="Calibri"/>
                <a:sym typeface="Calibri"/>
              </a:defRPr>
            </a:lvl7pPr>
            <a:lvl8pPr marL="0" lvl="7" indent="0" algn="r">
              <a:spcBef>
                <a:spcPts val="0"/>
              </a:spcBef>
              <a:buNone/>
              <a:defRPr sz="900">
                <a:solidFill>
                  <a:srgbClr val="888888"/>
                </a:solidFill>
                <a:latin typeface="Calibri"/>
                <a:ea typeface="Calibri"/>
                <a:cs typeface="Calibri"/>
                <a:sym typeface="Calibri"/>
              </a:defRPr>
            </a:lvl8pPr>
            <a:lvl9pPr marL="0" lvl="8" indent="0" algn="r">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602037"/>
            <a:ext cx="10515600" cy="108267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rgbClr val="0071CE"/>
              </a:buClr>
              <a:buSzPts val="3600"/>
              <a:buFont typeface="Calibri"/>
              <a:buNone/>
              <a:defRPr sz="3600" b="0" i="0" u="none" strike="noStrike" cap="none">
                <a:solidFill>
                  <a:srgbClr val="0071CE"/>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2078183"/>
            <a:ext cx="10515600" cy="4006734"/>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0.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42.jpg"/></Relationships>
</file>

<file path=ppt/slides/_rels/slide11.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46.jpg"/></Relationships>
</file>

<file path=ppt/slides/_rels/slide14.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8.jpg"/></Relationships>
</file>

<file path=ppt/slides/_rels/slide8.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00"/>
        <p:cNvGrpSpPr/>
        <p:nvPr/>
      </p:nvGrpSpPr>
      <p:grpSpPr>
        <a:xfrm>
          <a:off x="0" y="0"/>
          <a:ext cx="0" cy="0"/>
          <a:chOff x="0" y="0"/>
          <a:chExt cx="0" cy="0"/>
        </a:xfrm>
      </p:grpSpPr>
      <p:sp>
        <p:nvSpPr>
          <p:cNvPr id="201" name="Google Shape;201;p1"/>
          <p:cNvSpPr txBox="1">
            <a:spLocks noGrp="1"/>
          </p:cNvSpPr>
          <p:nvPr>
            <p:ph type="ctrTitle"/>
          </p:nvPr>
        </p:nvSpPr>
        <p:spPr>
          <a:xfrm>
            <a:off x="649940" y="4431436"/>
            <a:ext cx="10322859" cy="589424"/>
          </a:xfrm>
          <a:prstGeom prst="rect">
            <a:avLst/>
          </a:prstGeom>
          <a:noFill/>
          <a:ln>
            <a:noFill/>
          </a:ln>
        </p:spPr>
        <p:txBody>
          <a:bodyPr spcFirstLastPara="1" wrap="square" lIns="91425" tIns="45700" rIns="91425" bIns="45700" anchor="t" anchorCtr="0">
            <a:normAutofit fontScale="90000"/>
          </a:bodyPr>
          <a:lstStyle/>
          <a:p>
            <a:pPr>
              <a:buSzPts val="3240"/>
            </a:pPr>
            <a:r>
              <a:rPr lang="ru-RU" dirty="0"/>
              <a:t>«Анализ и прогнозирование количества заболеваний COVID-19 в Бельгии».</a:t>
            </a:r>
            <a:br>
              <a:rPr lang="ru-RU" dirty="0"/>
            </a:br>
            <a:br>
              <a:rPr lang="ru-RU" dirty="0"/>
            </a:br>
            <a:r>
              <a:rPr lang="ru-RU" dirty="0"/>
              <a:t>                                                                       </a:t>
            </a:r>
            <a:r>
              <a:rPr lang="ru-RU" sz="2200" b="1" dirty="0">
                <a:solidFill>
                  <a:schemeClr val="tx1"/>
                </a:solidFill>
              </a:rPr>
              <a:t>Подготовила Кузьмина Татьяна</a:t>
            </a:r>
            <a:br>
              <a:rPr lang="ru-RU" b="1" dirty="0">
                <a:latin typeface="Calibri"/>
                <a:ea typeface="Calibri"/>
                <a:cs typeface="Calibri"/>
                <a:sym typeface="Calibri"/>
              </a:rPr>
            </a:br>
            <a:endParaRPr dirty="0"/>
          </a:p>
        </p:txBody>
      </p:sp>
      <p:sp>
        <p:nvSpPr>
          <p:cNvPr id="202" name="Google Shape;202;p1"/>
          <p:cNvSpPr txBox="1">
            <a:spLocks noGrp="1"/>
          </p:cNvSpPr>
          <p:nvPr>
            <p:ph type="body" idx="2"/>
          </p:nvPr>
        </p:nvSpPr>
        <p:spPr>
          <a:xfrm>
            <a:off x="649940" y="5501039"/>
            <a:ext cx="5703916" cy="36331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80BC00"/>
              </a:buClr>
              <a:buSzPts val="1800"/>
              <a:buFont typeface="Calibri"/>
              <a:buNone/>
            </a:pPr>
            <a:r>
              <a:rPr lang="ru-RU" sz="2000" b="1" dirty="0">
                <a:solidFill>
                  <a:srgbClr val="92D050"/>
                </a:solidFill>
                <a:latin typeface="Calibri"/>
                <a:ea typeface="Calibri"/>
                <a:cs typeface="Calibri"/>
                <a:sym typeface="Calibri"/>
              </a:rPr>
              <a:t>Итоговая аттестационная работа.</a:t>
            </a:r>
            <a:endParaRPr sz="2000" b="1" dirty="0">
              <a:solidFill>
                <a:srgbClr val="92D050"/>
              </a:solidFill>
              <a:latin typeface="Calibri"/>
              <a:ea typeface="Calibri"/>
              <a:cs typeface="Calibri"/>
              <a:sym typeface="Calibri"/>
            </a:endParaRPr>
          </a:p>
        </p:txBody>
      </p:sp>
      <p:pic>
        <p:nvPicPr>
          <p:cNvPr id="203" name="Google Shape;203;p1"/>
          <p:cNvPicPr preferRelativeResize="0"/>
          <p:nvPr/>
        </p:nvPicPr>
        <p:blipFill rotWithShape="1">
          <a:blip r:embed="rId3">
            <a:alphaModFix/>
          </a:blip>
          <a:srcRect/>
          <a:stretch/>
        </p:blipFill>
        <p:spPr>
          <a:xfrm>
            <a:off x="-5705" y="17491"/>
            <a:ext cx="12196990" cy="4201185"/>
          </a:xfrm>
          <a:prstGeom prst="rect">
            <a:avLst/>
          </a:prstGeom>
          <a:noFill/>
          <a:ln>
            <a:noFill/>
          </a:ln>
        </p:spPr>
      </p:pic>
      <p:pic>
        <p:nvPicPr>
          <p:cNvPr id="204" name="Google Shape;204;p1" descr="Изображение выглядит как рисунок, тарелка&#10;&#10;Автоматически созданное описание"/>
          <p:cNvPicPr preferRelativeResize="0"/>
          <p:nvPr/>
        </p:nvPicPr>
        <p:blipFill rotWithShape="1">
          <a:blip r:embed="rId4">
            <a:alphaModFix/>
          </a:blip>
          <a:srcRect/>
          <a:stretch/>
        </p:blipFill>
        <p:spPr>
          <a:xfrm>
            <a:off x="729455" y="438012"/>
            <a:ext cx="1930970" cy="4344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0"/>
          <p:cNvSpPr txBox="1">
            <a:spLocks noGrp="1"/>
          </p:cNvSpPr>
          <p:nvPr>
            <p:ph type="ctrTitle"/>
          </p:nvPr>
        </p:nvSpPr>
        <p:spPr>
          <a:xfrm>
            <a:off x="445770" y="548946"/>
            <a:ext cx="7734301"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sz="2800" b="1" dirty="0"/>
              <a:t>Метод прогнозирования </a:t>
            </a:r>
            <a:r>
              <a:rPr lang="en-US" sz="2800" b="1" dirty="0" err="1"/>
              <a:t>Sarima</a:t>
            </a:r>
            <a:endParaRPr sz="2800" b="1" dirty="0">
              <a:latin typeface="Calibri"/>
              <a:ea typeface="Calibri"/>
              <a:cs typeface="Calibri"/>
              <a:sym typeface="Calibri"/>
            </a:endParaRPr>
          </a:p>
        </p:txBody>
      </p:sp>
      <p:sp>
        <p:nvSpPr>
          <p:cNvPr id="297" name="Google Shape;297;p10"/>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sp>
        <p:nvSpPr>
          <p:cNvPr id="7" name="Прямоугольник 6">
            <a:extLst>
              <a:ext uri="{FF2B5EF4-FFF2-40B4-BE49-F238E27FC236}">
                <a16:creationId xmlns:a16="http://schemas.microsoft.com/office/drawing/2014/main" id="{ACF97482-D115-452A-90F3-0980610EAEA3}"/>
              </a:ext>
            </a:extLst>
          </p:cNvPr>
          <p:cNvSpPr/>
          <p:nvPr/>
        </p:nvSpPr>
        <p:spPr>
          <a:xfrm>
            <a:off x="-1" y="1243368"/>
            <a:ext cx="8332471" cy="1200329"/>
          </a:xfrm>
          <a:prstGeom prst="rect">
            <a:avLst/>
          </a:prstGeom>
          <a:solidFill>
            <a:srgbClr val="78B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a:extLst>
              <a:ext uri="{FF2B5EF4-FFF2-40B4-BE49-F238E27FC236}">
                <a16:creationId xmlns:a16="http://schemas.microsoft.com/office/drawing/2014/main" id="{214B1CC8-2747-4591-BC76-6B19714BE1B3}"/>
              </a:ext>
            </a:extLst>
          </p:cNvPr>
          <p:cNvSpPr txBox="1"/>
          <p:nvPr/>
        </p:nvSpPr>
        <p:spPr>
          <a:xfrm>
            <a:off x="445770" y="1243368"/>
            <a:ext cx="7258050" cy="1200329"/>
          </a:xfrm>
          <a:prstGeom prst="rect">
            <a:avLst/>
          </a:prstGeom>
          <a:noFill/>
        </p:spPr>
        <p:txBody>
          <a:bodyPr wrap="square" rtlCol="0">
            <a:spAutoFit/>
          </a:bodyPr>
          <a:lstStyle/>
          <a:p>
            <a:r>
              <a:rPr lang="ru-RU" b="1" dirty="0">
                <a:solidFill>
                  <a:schemeClr val="bg1"/>
                </a:solidFill>
                <a:effectLst/>
                <a:latin typeface="Calibri" panose="020F0502020204030204" pitchFamily="34" charset="0"/>
                <a:cs typeface="Calibri" panose="020F0502020204030204" pitchFamily="34" charset="0"/>
              </a:rPr>
              <a:t>Сезонное </a:t>
            </a:r>
            <a:r>
              <a:rPr lang="ru-RU" b="1" dirty="0" err="1">
                <a:solidFill>
                  <a:schemeClr val="bg1"/>
                </a:solidFill>
                <a:effectLst/>
                <a:latin typeface="Calibri" panose="020F0502020204030204" pitchFamily="34" charset="0"/>
                <a:cs typeface="Calibri" panose="020F0502020204030204" pitchFamily="34" charset="0"/>
              </a:rPr>
              <a:t>авторегрессионное</a:t>
            </a:r>
            <a:r>
              <a:rPr lang="ru-RU" b="1" dirty="0">
                <a:solidFill>
                  <a:schemeClr val="bg1"/>
                </a:solidFill>
                <a:effectLst/>
                <a:latin typeface="Calibri" panose="020F0502020204030204" pitchFamily="34" charset="0"/>
                <a:cs typeface="Calibri" panose="020F0502020204030204" pitchFamily="34" charset="0"/>
              </a:rPr>
              <a:t> интегрированное скользящее среднее, SARIMA или </a:t>
            </a:r>
            <a:r>
              <a:rPr lang="ru-RU" b="1" dirty="0" err="1">
                <a:solidFill>
                  <a:schemeClr val="bg1"/>
                </a:solidFill>
                <a:effectLst/>
                <a:latin typeface="Calibri" panose="020F0502020204030204" pitchFamily="34" charset="0"/>
                <a:cs typeface="Calibri" panose="020F0502020204030204" pitchFamily="34" charset="0"/>
              </a:rPr>
              <a:t>Seasonal</a:t>
            </a:r>
            <a:r>
              <a:rPr lang="ru-RU" b="1" dirty="0">
                <a:solidFill>
                  <a:schemeClr val="bg1"/>
                </a:solidFill>
                <a:effectLst/>
                <a:latin typeface="Calibri" panose="020F0502020204030204" pitchFamily="34" charset="0"/>
                <a:cs typeface="Calibri" panose="020F0502020204030204" pitchFamily="34" charset="0"/>
              </a:rPr>
              <a:t> ARIMA, является расширением ARIMA, которое явно поддерживает одномерные данные временных рядов с сезонным компонентом. Он добавляет три новых </a:t>
            </a:r>
            <a:r>
              <a:rPr lang="ru-RU" b="1" dirty="0" err="1">
                <a:solidFill>
                  <a:schemeClr val="bg1"/>
                </a:solidFill>
                <a:effectLst/>
                <a:latin typeface="Calibri" panose="020F0502020204030204" pitchFamily="34" charset="0"/>
                <a:cs typeface="Calibri" panose="020F0502020204030204" pitchFamily="34" charset="0"/>
              </a:rPr>
              <a:t>гиперпараметра</a:t>
            </a:r>
            <a:r>
              <a:rPr lang="ru-RU" b="1" dirty="0">
                <a:solidFill>
                  <a:schemeClr val="bg1"/>
                </a:solidFill>
                <a:effectLst/>
                <a:latin typeface="Calibri" panose="020F0502020204030204" pitchFamily="34" charset="0"/>
                <a:cs typeface="Calibri" panose="020F0502020204030204" pitchFamily="34" charset="0"/>
              </a:rPr>
              <a:t> для указания авторегрессии (AR), разности (I) и скользящего среднего (MA) для сезонной составляющей ряда, а также дополнительный параметр для периода сезонности</a:t>
            </a:r>
            <a:r>
              <a:rPr lang="ru-RU" sz="1600" b="0" dirty="0">
                <a:solidFill>
                  <a:srgbClr val="000000"/>
                </a:solidFill>
                <a:effectLst/>
                <a:latin typeface="Calibri" panose="020F0502020204030204" pitchFamily="34" charset="0"/>
                <a:cs typeface="Calibri" panose="020F0502020204030204" pitchFamily="34" charset="0"/>
              </a:rPr>
              <a:t>.</a:t>
            </a:r>
          </a:p>
        </p:txBody>
      </p:sp>
      <p:pic>
        <p:nvPicPr>
          <p:cNvPr id="4" name="Рисунок 3" descr="Изображение выглядит как стол&#10;&#10;Автоматически созданное описание">
            <a:extLst>
              <a:ext uri="{FF2B5EF4-FFF2-40B4-BE49-F238E27FC236}">
                <a16:creationId xmlns:a16="http://schemas.microsoft.com/office/drawing/2014/main" id="{0B7CA315-0027-48EC-AD88-3743426E7C1F}"/>
              </a:ext>
            </a:extLst>
          </p:cNvPr>
          <p:cNvPicPr>
            <a:picLocks noChangeAspect="1"/>
          </p:cNvPicPr>
          <p:nvPr/>
        </p:nvPicPr>
        <p:blipFill>
          <a:blip r:embed="rId3"/>
          <a:stretch>
            <a:fillRect/>
          </a:stretch>
        </p:blipFill>
        <p:spPr>
          <a:xfrm>
            <a:off x="445770" y="2599791"/>
            <a:ext cx="4371975" cy="4029609"/>
          </a:xfrm>
          <a:prstGeom prst="rect">
            <a:avLst/>
          </a:prstGeom>
        </p:spPr>
      </p:pic>
      <p:pic>
        <p:nvPicPr>
          <p:cNvPr id="6" name="Рисунок 5">
            <a:extLst>
              <a:ext uri="{FF2B5EF4-FFF2-40B4-BE49-F238E27FC236}">
                <a16:creationId xmlns:a16="http://schemas.microsoft.com/office/drawing/2014/main" id="{10332A42-EAB6-4683-B8F6-AF9527C4050C}"/>
              </a:ext>
            </a:extLst>
          </p:cNvPr>
          <p:cNvPicPr>
            <a:picLocks noChangeAspect="1"/>
          </p:cNvPicPr>
          <p:nvPr/>
        </p:nvPicPr>
        <p:blipFill>
          <a:blip r:embed="rId4"/>
          <a:stretch>
            <a:fillRect/>
          </a:stretch>
        </p:blipFill>
        <p:spPr>
          <a:xfrm>
            <a:off x="4996528" y="3081972"/>
            <a:ext cx="6357272" cy="35474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6" name="Google Shape;306;p11"/>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sp>
        <p:nvSpPr>
          <p:cNvPr id="2" name="TextBox 1">
            <a:extLst>
              <a:ext uri="{FF2B5EF4-FFF2-40B4-BE49-F238E27FC236}">
                <a16:creationId xmlns:a16="http://schemas.microsoft.com/office/drawing/2014/main" id="{3F50F3A3-FAD3-4990-B714-777DA261456F}"/>
              </a:ext>
            </a:extLst>
          </p:cNvPr>
          <p:cNvSpPr txBox="1"/>
          <p:nvPr/>
        </p:nvSpPr>
        <p:spPr>
          <a:xfrm>
            <a:off x="548640" y="491490"/>
            <a:ext cx="7475220" cy="338554"/>
          </a:xfrm>
          <a:prstGeom prst="rect">
            <a:avLst/>
          </a:prstGeom>
          <a:noFill/>
        </p:spPr>
        <p:txBody>
          <a:bodyPr wrap="square" rtlCol="0">
            <a:spAutoFit/>
          </a:bodyPr>
          <a:lstStyle/>
          <a:p>
            <a:r>
              <a:rPr lang="ru-RU" sz="1600" b="0" dirty="0">
                <a:solidFill>
                  <a:srgbClr val="008000"/>
                </a:solidFill>
                <a:effectLst/>
                <a:latin typeface="Calibri" panose="020F0502020204030204" pitchFamily="34" charset="0"/>
                <a:cs typeface="Calibri" panose="020F0502020204030204" pitchFamily="34" charset="0"/>
              </a:rPr>
              <a:t>- оцениваем качество модели методом MSE, RMSE, MAE, MAPE</a:t>
            </a:r>
            <a:endParaRPr lang="ru-RU" sz="1600" b="0" dirty="0">
              <a:solidFill>
                <a:srgbClr val="000000"/>
              </a:solidFill>
              <a:effectLs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0AE0F19E-C235-417B-8C42-B0A6521A52E2}"/>
              </a:ext>
            </a:extLst>
          </p:cNvPr>
          <p:cNvSpPr txBox="1"/>
          <p:nvPr/>
        </p:nvSpPr>
        <p:spPr>
          <a:xfrm>
            <a:off x="548640" y="943392"/>
            <a:ext cx="6097904" cy="584775"/>
          </a:xfrm>
          <a:prstGeom prst="rect">
            <a:avLst/>
          </a:prstGeom>
          <a:noFill/>
        </p:spPr>
        <p:txBody>
          <a:bodyPr wrap="square">
            <a:spAutoFit/>
          </a:bodyPr>
          <a:lstStyle/>
          <a:p>
            <a:r>
              <a:rPr lang="ru-RU" sz="1600" b="0" dirty="0">
                <a:solidFill>
                  <a:srgbClr val="008000"/>
                </a:solidFill>
                <a:effectLst/>
                <a:latin typeface="Calibri" panose="020F0502020204030204" pitchFamily="34" charset="0"/>
                <a:cs typeface="Calibri" panose="020F0502020204030204" pitchFamily="34" charset="0"/>
              </a:rPr>
              <a:t>- обучаем модель на всем </a:t>
            </a:r>
            <a:r>
              <a:rPr lang="ru-RU" sz="1600" b="0" dirty="0" err="1">
                <a:solidFill>
                  <a:srgbClr val="008000"/>
                </a:solidFill>
                <a:effectLst/>
                <a:latin typeface="Calibri" panose="020F0502020204030204" pitchFamily="34" charset="0"/>
                <a:cs typeface="Calibri" panose="020F0502020204030204" pitchFamily="34" charset="0"/>
              </a:rPr>
              <a:t>датасете</a:t>
            </a:r>
            <a:r>
              <a:rPr lang="ru-RU" sz="1600" b="0" dirty="0">
                <a:solidFill>
                  <a:srgbClr val="008000"/>
                </a:solidFill>
                <a:effectLst/>
                <a:latin typeface="Calibri" panose="020F0502020204030204" pitchFamily="34" charset="0"/>
                <a:cs typeface="Calibri" panose="020F0502020204030204" pitchFamily="34" charset="0"/>
              </a:rPr>
              <a:t>, строим график на будущее</a:t>
            </a:r>
            <a:endParaRPr lang="ru-RU" sz="1600" b="0" dirty="0">
              <a:solidFill>
                <a:srgbClr val="000000"/>
              </a:solidFill>
              <a:effectLst/>
              <a:latin typeface="Calibri" panose="020F0502020204030204" pitchFamily="34" charset="0"/>
              <a:cs typeface="Calibri" panose="020F0502020204030204" pitchFamily="34" charset="0"/>
            </a:endParaRPr>
          </a:p>
          <a:p>
            <a:endParaRPr lang="ru-RU" sz="1600" b="0" dirty="0">
              <a:solidFill>
                <a:srgbClr val="000000"/>
              </a:solidFill>
              <a:effectLst/>
              <a:latin typeface="Calibri" panose="020F0502020204030204" pitchFamily="34" charset="0"/>
              <a:cs typeface="Calibri" panose="020F0502020204030204" pitchFamily="34" charset="0"/>
            </a:endParaRPr>
          </a:p>
        </p:txBody>
      </p:sp>
      <p:pic>
        <p:nvPicPr>
          <p:cNvPr id="5" name="Рисунок 4">
            <a:extLst>
              <a:ext uri="{FF2B5EF4-FFF2-40B4-BE49-F238E27FC236}">
                <a16:creationId xmlns:a16="http://schemas.microsoft.com/office/drawing/2014/main" id="{134349C6-CD7B-48A0-A3D1-82AD9C832D55}"/>
              </a:ext>
            </a:extLst>
          </p:cNvPr>
          <p:cNvPicPr>
            <a:picLocks noChangeAspect="1"/>
          </p:cNvPicPr>
          <p:nvPr/>
        </p:nvPicPr>
        <p:blipFill>
          <a:blip r:embed="rId3"/>
          <a:stretch>
            <a:fillRect/>
          </a:stretch>
        </p:blipFill>
        <p:spPr>
          <a:xfrm>
            <a:off x="237172" y="1421666"/>
            <a:ext cx="7648575" cy="3436084"/>
          </a:xfrm>
          <a:prstGeom prst="rect">
            <a:avLst/>
          </a:prstGeom>
        </p:spPr>
      </p:pic>
      <p:sp>
        <p:nvSpPr>
          <p:cNvPr id="12" name="TextBox 11">
            <a:extLst>
              <a:ext uri="{FF2B5EF4-FFF2-40B4-BE49-F238E27FC236}">
                <a16:creationId xmlns:a16="http://schemas.microsoft.com/office/drawing/2014/main" id="{810BF97C-FFB4-4023-95BA-C4C1FFA4744E}"/>
              </a:ext>
            </a:extLst>
          </p:cNvPr>
          <p:cNvSpPr txBox="1"/>
          <p:nvPr/>
        </p:nvSpPr>
        <p:spPr>
          <a:xfrm>
            <a:off x="358140" y="5043636"/>
            <a:ext cx="11403330" cy="1569660"/>
          </a:xfrm>
          <a:prstGeom prst="rect">
            <a:avLst/>
          </a:prstGeom>
          <a:noFill/>
        </p:spPr>
        <p:txBody>
          <a:bodyPr wrap="square">
            <a:spAutoFit/>
          </a:bodyPr>
          <a:lstStyle/>
          <a:p>
            <a:r>
              <a:rPr lang="ru-RU" sz="1600" b="0" dirty="0">
                <a:solidFill>
                  <a:srgbClr val="000000"/>
                </a:solidFill>
                <a:effectLst/>
                <a:latin typeface="Calibri" panose="020F0502020204030204" pitchFamily="34" charset="0"/>
                <a:cs typeface="Calibri" panose="020F0502020204030204" pitchFamily="34" charset="0"/>
              </a:rPr>
              <a:t>Модель SARIMA неудовлетворительно показала себя на нашем </a:t>
            </a:r>
            <a:r>
              <a:rPr lang="ru-RU" sz="1600" b="0" dirty="0" err="1">
                <a:solidFill>
                  <a:srgbClr val="000000"/>
                </a:solidFill>
                <a:effectLst/>
                <a:latin typeface="Calibri" panose="020F0502020204030204" pitchFamily="34" charset="0"/>
                <a:cs typeface="Calibri" panose="020F0502020204030204" pitchFamily="34" charset="0"/>
              </a:rPr>
              <a:t>датасете</a:t>
            </a:r>
            <a:r>
              <a:rPr lang="ru-RU" sz="1600" b="0" dirty="0">
                <a:solidFill>
                  <a:srgbClr val="000000"/>
                </a:solidFill>
                <a:effectLst/>
                <a:latin typeface="Calibri" panose="020F0502020204030204" pitchFamily="34" charset="0"/>
                <a:cs typeface="Calibri" panose="020F0502020204030204" pitchFamily="34" charset="0"/>
              </a:rPr>
              <a:t>, прогноз в большинстве случаев далек от реальных данных, лишь повторяет направление с реальными данными. Значение среднеквадратичной ошибки в количестве 6767 случаев это много. Причинами в данном случае, скорее всего, является наличие ряда других признаков, которые оказывают влияние на количество возникновения новых случаев заболевания, и которые мы учитываем в данной модели. На такой прогноз при принятии важных решений опираться бы не следовало. </a:t>
            </a:r>
          </a:p>
          <a:p>
            <a:endParaRPr lang="ru-RU" sz="1600" b="0" dirty="0">
              <a:solidFill>
                <a:srgbClr val="000000"/>
              </a:solidFill>
              <a:effectLst/>
              <a:latin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2"/>
          <p:cNvSpPr txBox="1">
            <a:spLocks noGrp="1"/>
          </p:cNvSpPr>
          <p:nvPr>
            <p:ph type="ctrTitle"/>
          </p:nvPr>
        </p:nvSpPr>
        <p:spPr>
          <a:xfrm>
            <a:off x="480060" y="623167"/>
            <a:ext cx="7734301" cy="589424"/>
          </a:xfrm>
          <a:prstGeom prst="rect">
            <a:avLst/>
          </a:prstGeom>
          <a:noFill/>
          <a:ln>
            <a:noFill/>
          </a:ln>
        </p:spPr>
        <p:txBody>
          <a:bodyPr spcFirstLastPara="1" wrap="square" lIns="91425" tIns="45700" rIns="91425" bIns="45700" anchor="t" anchorCtr="0">
            <a:normAutofit fontScale="90000"/>
          </a:bodyPr>
          <a:lstStyle/>
          <a:p>
            <a:r>
              <a:rPr lang="ru-RU" sz="2700" b="1" dirty="0">
                <a:solidFill>
                  <a:srgbClr val="78B832"/>
                </a:solidFill>
                <a:latin typeface="Calibri" panose="020F0502020204030204" pitchFamily="34" charset="0"/>
                <a:cs typeface="Calibri" panose="020F0502020204030204" pitchFamily="34" charset="0"/>
              </a:rPr>
              <a:t>М</a:t>
            </a:r>
            <a:r>
              <a:rPr lang="ru-RU" sz="2700" b="1" dirty="0">
                <a:solidFill>
                  <a:srgbClr val="78B832"/>
                </a:solidFill>
                <a:effectLst/>
                <a:latin typeface="Calibri" panose="020F0502020204030204" pitchFamily="34" charset="0"/>
                <a:cs typeface="Calibri" panose="020F0502020204030204" pitchFamily="34" charset="0"/>
              </a:rPr>
              <a:t>етод прогнозирования - </a:t>
            </a:r>
            <a:r>
              <a:rPr lang="en-US" sz="2700" b="1" dirty="0">
                <a:solidFill>
                  <a:srgbClr val="78B832"/>
                </a:solidFill>
                <a:effectLst/>
                <a:latin typeface="Calibri" panose="020F0502020204030204" pitchFamily="34" charset="0"/>
                <a:cs typeface="Calibri" panose="020F0502020204030204" pitchFamily="34" charset="0"/>
              </a:rPr>
              <a:t>PROPHET</a:t>
            </a:r>
            <a:br>
              <a:rPr lang="en-US" b="0" dirty="0">
                <a:solidFill>
                  <a:srgbClr val="000000"/>
                </a:solidFill>
                <a:effectLst/>
                <a:latin typeface="Courier New" panose="02070309020205020404" pitchFamily="49" charset="0"/>
              </a:rPr>
            </a:br>
            <a:endParaRPr b="1" dirty="0">
              <a:latin typeface="Calibri"/>
              <a:ea typeface="Calibri"/>
              <a:cs typeface="Calibri"/>
              <a:sym typeface="Calibri"/>
            </a:endParaRPr>
          </a:p>
        </p:txBody>
      </p:sp>
      <p:sp>
        <p:nvSpPr>
          <p:cNvPr id="315" name="Google Shape;315;p12"/>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sp>
        <p:nvSpPr>
          <p:cNvPr id="7" name="Прямоугольник 6">
            <a:extLst>
              <a:ext uri="{FF2B5EF4-FFF2-40B4-BE49-F238E27FC236}">
                <a16:creationId xmlns:a16="http://schemas.microsoft.com/office/drawing/2014/main" id="{06EE864F-2449-48E5-9E11-152BA83B139B}"/>
              </a:ext>
            </a:extLst>
          </p:cNvPr>
          <p:cNvSpPr/>
          <p:nvPr/>
        </p:nvSpPr>
        <p:spPr>
          <a:xfrm>
            <a:off x="-1" y="1243368"/>
            <a:ext cx="8332471" cy="1200329"/>
          </a:xfrm>
          <a:prstGeom prst="rect">
            <a:avLst/>
          </a:prstGeom>
          <a:solidFill>
            <a:srgbClr val="78B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a:extLst>
              <a:ext uri="{FF2B5EF4-FFF2-40B4-BE49-F238E27FC236}">
                <a16:creationId xmlns:a16="http://schemas.microsoft.com/office/drawing/2014/main" id="{3FBC8200-5F93-40CA-A078-D88B296A99C8}"/>
              </a:ext>
            </a:extLst>
          </p:cNvPr>
          <p:cNvSpPr txBox="1"/>
          <p:nvPr/>
        </p:nvSpPr>
        <p:spPr>
          <a:xfrm>
            <a:off x="480060" y="1304923"/>
            <a:ext cx="7646670" cy="1077218"/>
          </a:xfrm>
          <a:prstGeom prst="rect">
            <a:avLst/>
          </a:prstGeom>
          <a:noFill/>
        </p:spPr>
        <p:txBody>
          <a:bodyPr wrap="square" rtlCol="0">
            <a:spAutoFit/>
          </a:bodyPr>
          <a:lstStyle/>
          <a:p>
            <a:r>
              <a:rPr lang="ru-RU" sz="1600" b="1" dirty="0">
                <a:solidFill>
                  <a:schemeClr val="bg1"/>
                </a:solidFill>
                <a:effectLst/>
                <a:latin typeface="Calibri" panose="020F0502020204030204" pitchFamily="34" charset="0"/>
                <a:cs typeface="Calibri" panose="020F0502020204030204" pitchFamily="34" charset="0"/>
              </a:rPr>
              <a:t>В основе модели </a:t>
            </a:r>
            <a:r>
              <a:rPr lang="ru-RU" sz="1600" b="1" dirty="0" err="1">
                <a:solidFill>
                  <a:schemeClr val="bg1"/>
                </a:solidFill>
                <a:effectLst/>
                <a:latin typeface="Calibri" panose="020F0502020204030204" pitchFamily="34" charset="0"/>
                <a:cs typeface="Calibri" panose="020F0502020204030204" pitchFamily="34" charset="0"/>
              </a:rPr>
              <a:t>Prophet</a:t>
            </a:r>
            <a:r>
              <a:rPr lang="ru-RU" sz="1600" b="1" dirty="0">
                <a:solidFill>
                  <a:schemeClr val="bg1"/>
                </a:solidFill>
                <a:effectLst/>
                <a:latin typeface="Calibri" panose="020F0502020204030204" pitchFamily="34" charset="0"/>
                <a:cs typeface="Calibri" panose="020F0502020204030204" pitchFamily="34" charset="0"/>
              </a:rPr>
              <a:t> лежит процедура подгонки аддитивных регрессионных моделей со следующими четырьмя основными компонентами: тренд, сезонность, аномальные дни(праздники) и ошибки (содержит информацию, которая не учтена моделью).</a:t>
            </a:r>
          </a:p>
        </p:txBody>
      </p:sp>
      <p:pic>
        <p:nvPicPr>
          <p:cNvPr id="4" name="Рисунок 3">
            <a:extLst>
              <a:ext uri="{FF2B5EF4-FFF2-40B4-BE49-F238E27FC236}">
                <a16:creationId xmlns:a16="http://schemas.microsoft.com/office/drawing/2014/main" id="{D5A77576-31B0-47F8-9E00-025CB872D641}"/>
              </a:ext>
            </a:extLst>
          </p:cNvPr>
          <p:cNvPicPr>
            <a:picLocks noChangeAspect="1"/>
          </p:cNvPicPr>
          <p:nvPr/>
        </p:nvPicPr>
        <p:blipFill>
          <a:blip r:embed="rId3"/>
          <a:stretch>
            <a:fillRect/>
          </a:stretch>
        </p:blipFill>
        <p:spPr>
          <a:xfrm>
            <a:off x="322896" y="2795845"/>
            <a:ext cx="7686675" cy="3799265"/>
          </a:xfrm>
          <a:prstGeom prst="rect">
            <a:avLst/>
          </a:prstGeom>
        </p:spPr>
      </p:pic>
      <p:sp>
        <p:nvSpPr>
          <p:cNvPr id="5" name="TextBox 4">
            <a:extLst>
              <a:ext uri="{FF2B5EF4-FFF2-40B4-BE49-F238E27FC236}">
                <a16:creationId xmlns:a16="http://schemas.microsoft.com/office/drawing/2014/main" id="{ADC380DB-798F-4939-A37F-EE218F850064}"/>
              </a:ext>
            </a:extLst>
          </p:cNvPr>
          <p:cNvSpPr txBox="1"/>
          <p:nvPr/>
        </p:nvSpPr>
        <p:spPr>
          <a:xfrm>
            <a:off x="8332470" y="2960370"/>
            <a:ext cx="2617470" cy="2062103"/>
          </a:xfrm>
          <a:prstGeom prst="rect">
            <a:avLst/>
          </a:prstGeom>
          <a:noFill/>
        </p:spPr>
        <p:txBody>
          <a:bodyPr wrap="square" rtlCol="0">
            <a:spAutoFit/>
          </a:bodyPr>
          <a:lstStyle/>
          <a:p>
            <a:r>
              <a:rPr lang="ru-RU" sz="1600" i="1" dirty="0">
                <a:solidFill>
                  <a:srgbClr val="212121"/>
                </a:solidFill>
                <a:effectLst/>
                <a:latin typeface="Calibri" panose="020F0502020204030204" pitchFamily="34" charset="0"/>
                <a:cs typeface="Calibri" panose="020F0502020204030204" pitchFamily="34" charset="0"/>
              </a:rPr>
              <a:t>Выводы работы метода PROPHET.</a:t>
            </a:r>
          </a:p>
          <a:p>
            <a:r>
              <a:rPr lang="ru-RU" sz="1600" i="0" dirty="0">
                <a:solidFill>
                  <a:srgbClr val="212121"/>
                </a:solidFill>
                <a:effectLst/>
                <a:latin typeface="Calibri" panose="020F0502020204030204" pitchFamily="34" charset="0"/>
                <a:cs typeface="Calibri" panose="020F0502020204030204" pitchFamily="34" charset="0"/>
              </a:rPr>
              <a:t> </a:t>
            </a:r>
            <a:r>
              <a:rPr lang="ru-RU" sz="1600" b="0" i="0" dirty="0">
                <a:solidFill>
                  <a:srgbClr val="212121"/>
                </a:solidFill>
                <a:effectLst/>
                <a:latin typeface="Calibri" panose="020F0502020204030204" pitchFamily="34" charset="0"/>
                <a:cs typeface="Calibri" panose="020F0502020204030204" pitchFamily="34" charset="0"/>
              </a:rPr>
              <a:t>Модель </a:t>
            </a:r>
            <a:r>
              <a:rPr lang="ru-RU" sz="1600" b="0" i="0" dirty="0" err="1">
                <a:solidFill>
                  <a:srgbClr val="212121"/>
                </a:solidFill>
                <a:effectLst/>
                <a:latin typeface="Calibri" panose="020F0502020204030204" pitchFamily="34" charset="0"/>
                <a:cs typeface="Calibri" panose="020F0502020204030204" pitchFamily="34" charset="0"/>
              </a:rPr>
              <a:t>Prophet</a:t>
            </a:r>
            <a:r>
              <a:rPr lang="ru-RU" sz="1600" b="0" i="0" dirty="0">
                <a:solidFill>
                  <a:srgbClr val="212121"/>
                </a:solidFill>
                <a:effectLst/>
                <a:latin typeface="Calibri" panose="020F0502020204030204" pitchFamily="34" charset="0"/>
                <a:cs typeface="Calibri" panose="020F0502020204030204" pitchFamily="34" charset="0"/>
              </a:rPr>
              <a:t> показала себя еще хуже, чем SARIMA, </a:t>
            </a:r>
            <a:r>
              <a:rPr lang="ru-RU" sz="1600" b="0" i="0" dirty="0" err="1">
                <a:solidFill>
                  <a:srgbClr val="212121"/>
                </a:solidFill>
                <a:effectLst/>
                <a:latin typeface="Calibri" panose="020F0502020204030204" pitchFamily="34" charset="0"/>
                <a:cs typeface="Calibri" panose="020F0502020204030204" pitchFamily="34" charset="0"/>
              </a:rPr>
              <a:t>среднеквадватическое</a:t>
            </a:r>
            <a:r>
              <a:rPr lang="ru-RU" sz="1600" b="0" i="0" dirty="0">
                <a:solidFill>
                  <a:srgbClr val="212121"/>
                </a:solidFill>
                <a:effectLst/>
                <a:latin typeface="Calibri" panose="020F0502020204030204" pitchFamily="34" charset="0"/>
                <a:cs typeface="Calibri" panose="020F0502020204030204" pitchFamily="34" charset="0"/>
              </a:rPr>
              <a:t> отклонение - 10084 случаев в день</a:t>
            </a:r>
            <a:endParaRPr lang="ru-RU" sz="1600" dirty="0">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8A139BFB-6C5E-414F-8D21-1D0D92E8434E}"/>
              </a:ext>
            </a:extLst>
          </p:cNvPr>
          <p:cNvSpPr/>
          <p:nvPr/>
        </p:nvSpPr>
        <p:spPr>
          <a:xfrm>
            <a:off x="0" y="1369098"/>
            <a:ext cx="9349740" cy="1454112"/>
          </a:xfrm>
          <a:prstGeom prst="rect">
            <a:avLst/>
          </a:prstGeom>
          <a:solidFill>
            <a:srgbClr val="78B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3" name="Google Shape;323;p13"/>
          <p:cNvSpPr txBox="1">
            <a:spLocks noGrp="1"/>
          </p:cNvSpPr>
          <p:nvPr>
            <p:ph type="ctrTitle"/>
          </p:nvPr>
        </p:nvSpPr>
        <p:spPr>
          <a:xfrm>
            <a:off x="620489" y="628956"/>
            <a:ext cx="7734301"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sz="2400" b="1" dirty="0">
                <a:latin typeface="Calibri"/>
                <a:ea typeface="Calibri"/>
                <a:cs typeface="Calibri"/>
                <a:sym typeface="Calibri"/>
              </a:rPr>
              <a:t>Модель «Экспоненциальное сглаживание»</a:t>
            </a:r>
            <a:endParaRPr sz="2400" b="1" dirty="0">
              <a:latin typeface="Calibri"/>
              <a:ea typeface="Calibri"/>
              <a:cs typeface="Calibri"/>
              <a:sym typeface="Calibri"/>
            </a:endParaRPr>
          </a:p>
        </p:txBody>
      </p:sp>
      <p:sp>
        <p:nvSpPr>
          <p:cNvPr id="324" name="Google Shape;324;p13"/>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sp>
        <p:nvSpPr>
          <p:cNvPr id="2" name="TextBox 1">
            <a:extLst>
              <a:ext uri="{FF2B5EF4-FFF2-40B4-BE49-F238E27FC236}">
                <a16:creationId xmlns:a16="http://schemas.microsoft.com/office/drawing/2014/main" id="{09AADBA5-4E82-4BCB-846A-3057F3E6118A}"/>
              </a:ext>
            </a:extLst>
          </p:cNvPr>
          <p:cNvSpPr txBox="1"/>
          <p:nvPr/>
        </p:nvSpPr>
        <p:spPr>
          <a:xfrm>
            <a:off x="440055" y="1434434"/>
            <a:ext cx="8406765" cy="1323439"/>
          </a:xfrm>
          <a:prstGeom prst="rect">
            <a:avLst/>
          </a:prstGeom>
          <a:noFill/>
        </p:spPr>
        <p:txBody>
          <a:bodyPr wrap="square" rtlCol="0">
            <a:spAutoFit/>
          </a:bodyPr>
          <a:lstStyle/>
          <a:p>
            <a:r>
              <a:rPr lang="ru-RU" sz="1600" b="0" dirty="0">
                <a:solidFill>
                  <a:schemeClr val="bg1"/>
                </a:solidFill>
                <a:effectLst/>
                <a:latin typeface="Calibri" panose="020F0502020204030204" pitchFamily="34" charset="0"/>
                <a:cs typeface="Calibri" panose="020F0502020204030204" pitchFamily="34" charset="0"/>
              </a:rPr>
              <a:t>Экспоненциальное сглаживание   тройное экспоненциального сглаживания, моделирует следующий временной шаг как экспоненциально взвешенную линейную функцию наблюдений на предыдущих временных шагах с учетом тенденций и сезонности.</a:t>
            </a:r>
          </a:p>
          <a:p>
            <a:r>
              <a:rPr lang="ru-RU" sz="1600" b="0" dirty="0">
                <a:solidFill>
                  <a:schemeClr val="bg1"/>
                </a:solidFill>
                <a:effectLst/>
                <a:latin typeface="Calibri" panose="020F0502020204030204" pitchFamily="34" charset="0"/>
                <a:cs typeface="Calibri" panose="020F0502020204030204" pitchFamily="34" charset="0"/>
              </a:rPr>
              <a:t>Метод подходит для одномерных временных рядов с трендовыми и / или сезонными компонентами.</a:t>
            </a:r>
          </a:p>
        </p:txBody>
      </p:sp>
      <p:pic>
        <p:nvPicPr>
          <p:cNvPr id="4" name="Рисунок 3">
            <a:extLst>
              <a:ext uri="{FF2B5EF4-FFF2-40B4-BE49-F238E27FC236}">
                <a16:creationId xmlns:a16="http://schemas.microsoft.com/office/drawing/2014/main" id="{7C22B98F-48D9-4DF2-B47E-A920E5030E88}"/>
              </a:ext>
            </a:extLst>
          </p:cNvPr>
          <p:cNvPicPr>
            <a:picLocks noChangeAspect="1"/>
          </p:cNvPicPr>
          <p:nvPr/>
        </p:nvPicPr>
        <p:blipFill>
          <a:blip r:embed="rId3"/>
          <a:stretch>
            <a:fillRect/>
          </a:stretch>
        </p:blipFill>
        <p:spPr>
          <a:xfrm>
            <a:off x="440055" y="2973928"/>
            <a:ext cx="5734050" cy="3747547"/>
          </a:xfrm>
          <a:prstGeom prst="rect">
            <a:avLst/>
          </a:prstGeom>
        </p:spPr>
      </p:pic>
      <p:pic>
        <p:nvPicPr>
          <p:cNvPr id="6" name="Рисунок 5" descr="Изображение выглядит как текст&#10;&#10;Автоматически созданное описание">
            <a:extLst>
              <a:ext uri="{FF2B5EF4-FFF2-40B4-BE49-F238E27FC236}">
                <a16:creationId xmlns:a16="http://schemas.microsoft.com/office/drawing/2014/main" id="{FAE29D17-64BD-411E-9233-84FF4F704CD6}"/>
              </a:ext>
            </a:extLst>
          </p:cNvPr>
          <p:cNvPicPr>
            <a:picLocks noChangeAspect="1"/>
          </p:cNvPicPr>
          <p:nvPr/>
        </p:nvPicPr>
        <p:blipFill>
          <a:blip r:embed="rId4"/>
          <a:stretch>
            <a:fillRect/>
          </a:stretch>
        </p:blipFill>
        <p:spPr>
          <a:xfrm>
            <a:off x="6356032" y="2973928"/>
            <a:ext cx="5395913" cy="328707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3" name="Google Shape;333;p14"/>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pic>
        <p:nvPicPr>
          <p:cNvPr id="3" name="Рисунок 2">
            <a:extLst>
              <a:ext uri="{FF2B5EF4-FFF2-40B4-BE49-F238E27FC236}">
                <a16:creationId xmlns:a16="http://schemas.microsoft.com/office/drawing/2014/main" id="{470EACA5-9EE4-41B7-9244-48B4BEE62C12}"/>
              </a:ext>
            </a:extLst>
          </p:cNvPr>
          <p:cNvPicPr>
            <a:picLocks noChangeAspect="1"/>
          </p:cNvPicPr>
          <p:nvPr/>
        </p:nvPicPr>
        <p:blipFill>
          <a:blip r:embed="rId3"/>
          <a:stretch>
            <a:fillRect/>
          </a:stretch>
        </p:blipFill>
        <p:spPr>
          <a:xfrm>
            <a:off x="484822" y="553402"/>
            <a:ext cx="7610475" cy="3533775"/>
          </a:xfrm>
          <a:prstGeom prst="rect">
            <a:avLst/>
          </a:prstGeom>
        </p:spPr>
      </p:pic>
      <p:sp>
        <p:nvSpPr>
          <p:cNvPr id="4" name="TextBox 3">
            <a:extLst>
              <a:ext uri="{FF2B5EF4-FFF2-40B4-BE49-F238E27FC236}">
                <a16:creationId xmlns:a16="http://schemas.microsoft.com/office/drawing/2014/main" id="{92413E8D-059A-4CD3-B191-CC068A9012C2}"/>
              </a:ext>
            </a:extLst>
          </p:cNvPr>
          <p:cNvSpPr txBox="1"/>
          <p:nvPr/>
        </p:nvSpPr>
        <p:spPr>
          <a:xfrm>
            <a:off x="721043" y="4411980"/>
            <a:ext cx="7131367" cy="830997"/>
          </a:xfrm>
          <a:prstGeom prst="rect">
            <a:avLst/>
          </a:prstGeom>
          <a:noFill/>
        </p:spPr>
        <p:txBody>
          <a:bodyPr wrap="square" rtlCol="0">
            <a:spAutoFit/>
          </a:bodyPr>
          <a:lstStyle/>
          <a:p>
            <a:r>
              <a:rPr lang="ru-RU" sz="1600" b="0" dirty="0">
                <a:solidFill>
                  <a:srgbClr val="000000"/>
                </a:solidFill>
                <a:effectLst/>
                <a:latin typeface="Calibri" panose="020F0502020204030204" pitchFamily="34" charset="0"/>
                <a:cs typeface="Calibri" panose="020F0502020204030204" pitchFamily="34" charset="0"/>
              </a:rPr>
              <a:t>Данная модель сгладила пики и показала 2ю по величине ошибку из трех рассмотренных моделей среднеквадратическую ошибку, но она также довольна высока - 8721 случаев в день.</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5"/>
          <p:cNvSpPr txBox="1">
            <a:spLocks noGrp="1"/>
          </p:cNvSpPr>
          <p:nvPr>
            <p:ph type="ctrTitle"/>
          </p:nvPr>
        </p:nvSpPr>
        <p:spPr>
          <a:xfrm>
            <a:off x="620489" y="628956"/>
            <a:ext cx="7734301"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b="1" dirty="0">
                <a:latin typeface="Calibri"/>
                <a:ea typeface="Calibri"/>
                <a:cs typeface="Calibri"/>
                <a:sym typeface="Calibri"/>
              </a:rPr>
              <a:t>Выводы.</a:t>
            </a:r>
            <a:endParaRPr b="1" dirty="0">
              <a:latin typeface="Calibri"/>
              <a:ea typeface="Calibri"/>
              <a:cs typeface="Calibri"/>
              <a:sym typeface="Calibri"/>
            </a:endParaRPr>
          </a:p>
        </p:txBody>
      </p:sp>
      <p:sp>
        <p:nvSpPr>
          <p:cNvPr id="340" name="Google Shape;340;p15"/>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sp>
        <p:nvSpPr>
          <p:cNvPr id="2" name="TextBox 1">
            <a:extLst>
              <a:ext uri="{FF2B5EF4-FFF2-40B4-BE49-F238E27FC236}">
                <a16:creationId xmlns:a16="http://schemas.microsoft.com/office/drawing/2014/main" id="{C23E3F63-2181-4DF4-84C1-A74F751A5547}"/>
              </a:ext>
            </a:extLst>
          </p:cNvPr>
          <p:cNvSpPr txBox="1"/>
          <p:nvPr/>
        </p:nvSpPr>
        <p:spPr>
          <a:xfrm>
            <a:off x="620487" y="1218380"/>
            <a:ext cx="10951023" cy="3293209"/>
          </a:xfrm>
          <a:prstGeom prst="rect">
            <a:avLst/>
          </a:prstGeom>
          <a:noFill/>
        </p:spPr>
        <p:txBody>
          <a:bodyPr wrap="square" rtlCol="0">
            <a:spAutoFit/>
          </a:bodyPr>
          <a:lstStyle/>
          <a:p>
            <a:r>
              <a:rPr lang="ru-RU" sz="1600" b="0" dirty="0">
                <a:solidFill>
                  <a:srgbClr val="000000"/>
                </a:solidFill>
                <a:effectLst/>
                <a:latin typeface="Calibri" panose="020F0502020204030204" pitchFamily="34" charset="0"/>
                <a:cs typeface="Calibri" panose="020F0502020204030204" pitchFamily="34" charset="0"/>
              </a:rPr>
              <a:t>Проведен анализ данных с использованием современных методов обработки статистической информации. </a:t>
            </a:r>
          </a:p>
          <a:p>
            <a:br>
              <a:rPr lang="ru-RU" sz="1600" b="0" dirty="0">
                <a:solidFill>
                  <a:srgbClr val="000000"/>
                </a:solidFill>
                <a:effectLst/>
                <a:latin typeface="Calibri" panose="020F0502020204030204" pitchFamily="34" charset="0"/>
                <a:cs typeface="Calibri" panose="020F0502020204030204" pitchFamily="34" charset="0"/>
              </a:rPr>
            </a:br>
            <a:r>
              <a:rPr lang="ru-RU" sz="1600" b="0" dirty="0">
                <a:solidFill>
                  <a:srgbClr val="000000"/>
                </a:solidFill>
                <a:effectLst/>
                <a:latin typeface="Calibri" panose="020F0502020204030204" pitchFamily="34" charset="0"/>
                <a:cs typeface="Calibri" panose="020F0502020204030204" pitchFamily="34" charset="0"/>
              </a:rPr>
              <a:t>Рассчитаны основные статистические метрики, позволяющие судить о характере исследуемого явления.</a:t>
            </a:r>
          </a:p>
          <a:p>
            <a:br>
              <a:rPr lang="ru-RU" sz="1600" b="0" dirty="0">
                <a:solidFill>
                  <a:srgbClr val="000000"/>
                </a:solidFill>
                <a:effectLst/>
                <a:latin typeface="Calibri" panose="020F0502020204030204" pitchFamily="34" charset="0"/>
                <a:cs typeface="Calibri" panose="020F0502020204030204" pitchFamily="34" charset="0"/>
              </a:rPr>
            </a:br>
            <a:r>
              <a:rPr lang="ru-RU" sz="1600" b="0" dirty="0">
                <a:solidFill>
                  <a:srgbClr val="000000"/>
                </a:solidFill>
                <a:effectLst/>
                <a:latin typeface="Calibri" panose="020F0502020204030204" pitchFamily="34" charset="0"/>
                <a:cs typeface="Calibri" panose="020F0502020204030204" pitchFamily="34" charset="0"/>
              </a:rPr>
              <a:t>Результаты анализа представленных данных помогли выявить выход на плато количества смертей, несмотря на самую сильную волну подъема уровня заболеваемости на фоне введения всеобщей вакцинации населения Бельгии, что может говорить о её эффективности. </a:t>
            </a:r>
          </a:p>
          <a:p>
            <a:br>
              <a:rPr lang="ru-RU" sz="1600" b="0" dirty="0">
                <a:solidFill>
                  <a:srgbClr val="000000"/>
                </a:solidFill>
                <a:effectLst/>
                <a:latin typeface="Calibri" panose="020F0502020204030204" pitchFamily="34" charset="0"/>
                <a:cs typeface="Calibri" panose="020F0502020204030204" pitchFamily="34" charset="0"/>
              </a:rPr>
            </a:br>
            <a:r>
              <a:rPr lang="ru-RU" sz="1600" b="0" dirty="0">
                <a:solidFill>
                  <a:srgbClr val="0000FF"/>
                </a:solidFill>
                <a:effectLst/>
                <a:latin typeface="Calibri" panose="020F0502020204030204" pitchFamily="34" charset="0"/>
                <a:cs typeface="Calibri" panose="020F0502020204030204" pitchFamily="34" charset="0"/>
              </a:rPr>
              <a:t> </a:t>
            </a:r>
            <a:r>
              <a:rPr lang="ru-RU" sz="1600" b="0" dirty="0">
                <a:solidFill>
                  <a:srgbClr val="000000"/>
                </a:solidFill>
                <a:effectLst/>
                <a:latin typeface="Calibri" panose="020F0502020204030204" pitchFamily="34" charset="0"/>
                <a:cs typeface="Calibri" panose="020F0502020204030204" pitchFamily="34" charset="0"/>
              </a:rPr>
              <a:t>Ни одна из моделей не показала достаточно надежного прогноза применимо к имеющимся данным. Наименьшая среднеквадратическая ошибка у модели </a:t>
            </a:r>
            <a:r>
              <a:rPr lang="en-US" sz="1600" b="0" dirty="0">
                <a:solidFill>
                  <a:srgbClr val="000000"/>
                </a:solidFill>
                <a:effectLst/>
                <a:latin typeface="Calibri" panose="020F0502020204030204" pitchFamily="34" charset="0"/>
                <a:cs typeface="Calibri" panose="020F0502020204030204" pitchFamily="34" charset="0"/>
              </a:rPr>
              <a:t>SARIMA </a:t>
            </a:r>
            <a:r>
              <a:rPr lang="ru-RU" sz="1600" b="0" dirty="0">
                <a:solidFill>
                  <a:srgbClr val="000000"/>
                </a:solidFill>
                <a:effectLst/>
                <a:latin typeface="Calibri" panose="020F0502020204030204" pitchFamily="34" charset="0"/>
                <a:cs typeface="Calibri" panose="020F0502020204030204" pitchFamily="34" charset="0"/>
              </a:rPr>
              <a:t>- </a:t>
            </a:r>
            <a:r>
              <a:rPr lang="en-US" sz="1600" b="0" dirty="0">
                <a:solidFill>
                  <a:srgbClr val="000000"/>
                </a:solidFill>
                <a:effectLst/>
                <a:latin typeface="Calibri" panose="020F0502020204030204" pitchFamily="34" charset="0"/>
                <a:cs typeface="Calibri" panose="020F0502020204030204" pitchFamily="34" charset="0"/>
              </a:rPr>
              <a:t>6767</a:t>
            </a:r>
            <a:r>
              <a:rPr lang="ru-RU" sz="1600" b="0" dirty="0">
                <a:solidFill>
                  <a:srgbClr val="000000"/>
                </a:solidFill>
                <a:effectLst/>
                <a:latin typeface="Calibri" panose="020F0502020204030204" pitchFamily="34" charset="0"/>
                <a:cs typeface="Calibri" panose="020F0502020204030204" pitchFamily="34" charset="0"/>
              </a:rPr>
              <a:t> случаев в день. Для более точного прогнозирования нужно большее количество наблюдений. Однако, опираясь на данный прогноз, с учетом среднеквадратической ошибки, можно судить об эффективности принимаемых мер и принятии дальнейших решений в борьбе с заболеванием.</a:t>
            </a:r>
          </a:p>
        </p:txBody>
      </p:sp>
      <p:graphicFrame>
        <p:nvGraphicFramePr>
          <p:cNvPr id="4" name="Таблица 4">
            <a:extLst>
              <a:ext uri="{FF2B5EF4-FFF2-40B4-BE49-F238E27FC236}">
                <a16:creationId xmlns:a16="http://schemas.microsoft.com/office/drawing/2014/main" id="{A1928316-7D67-46DE-898F-A6B04798111B}"/>
              </a:ext>
            </a:extLst>
          </p:cNvPr>
          <p:cNvGraphicFramePr>
            <a:graphicFrameLocks noGrp="1"/>
          </p:cNvGraphicFramePr>
          <p:nvPr>
            <p:extLst>
              <p:ext uri="{D42A27DB-BD31-4B8C-83A1-F6EECF244321}">
                <p14:modId xmlns:p14="http://schemas.microsoft.com/office/powerpoint/2010/main" val="2872228685"/>
              </p:ext>
            </p:extLst>
          </p:nvPr>
        </p:nvGraphicFramePr>
        <p:xfrm>
          <a:off x="620487" y="4804716"/>
          <a:ext cx="5380264" cy="1483360"/>
        </p:xfrm>
        <a:graphic>
          <a:graphicData uri="http://schemas.openxmlformats.org/drawingml/2006/table">
            <a:tbl>
              <a:tblPr firstRow="1" bandRow="1">
                <a:tableStyleId>{08EB9BF3-0376-471F-BE78-1820E54EDFB7}</a:tableStyleId>
              </a:tblPr>
              <a:tblGrid>
                <a:gridCol w="2690132">
                  <a:extLst>
                    <a:ext uri="{9D8B030D-6E8A-4147-A177-3AD203B41FA5}">
                      <a16:colId xmlns:a16="http://schemas.microsoft.com/office/drawing/2014/main" val="3703893720"/>
                    </a:ext>
                  </a:extLst>
                </a:gridCol>
                <a:gridCol w="2690132">
                  <a:extLst>
                    <a:ext uri="{9D8B030D-6E8A-4147-A177-3AD203B41FA5}">
                      <a16:colId xmlns:a16="http://schemas.microsoft.com/office/drawing/2014/main" val="1648423233"/>
                    </a:ext>
                  </a:extLst>
                </a:gridCol>
              </a:tblGrid>
              <a:tr h="370840">
                <a:tc>
                  <a:txBody>
                    <a:bodyPr/>
                    <a:lstStyle/>
                    <a:p>
                      <a:r>
                        <a:rPr lang="ru-RU" dirty="0"/>
                        <a:t>Название модели</a:t>
                      </a:r>
                    </a:p>
                  </a:txBody>
                  <a:tcPr>
                    <a:solidFill>
                      <a:srgbClr val="78B832"/>
                    </a:solidFill>
                  </a:tcPr>
                </a:tc>
                <a:tc>
                  <a:txBody>
                    <a:bodyPr/>
                    <a:lstStyle/>
                    <a:p>
                      <a:r>
                        <a:rPr lang="en-US" dirty="0"/>
                        <a:t>MSE</a:t>
                      </a:r>
                      <a:endParaRPr lang="ru-RU" dirty="0"/>
                    </a:p>
                  </a:txBody>
                  <a:tcPr>
                    <a:solidFill>
                      <a:srgbClr val="78B832"/>
                    </a:solidFill>
                  </a:tcPr>
                </a:tc>
                <a:extLst>
                  <a:ext uri="{0D108BD9-81ED-4DB2-BD59-A6C34878D82A}">
                    <a16:rowId xmlns:a16="http://schemas.microsoft.com/office/drawing/2014/main" val="1517646687"/>
                  </a:ext>
                </a:extLst>
              </a:tr>
              <a:tr h="370840">
                <a:tc>
                  <a:txBody>
                    <a:bodyPr/>
                    <a:lstStyle/>
                    <a:p>
                      <a:r>
                        <a:rPr lang="en-US" dirty="0"/>
                        <a:t>SARIMA</a:t>
                      </a:r>
                      <a:endParaRPr lang="ru-RU" dirty="0"/>
                    </a:p>
                  </a:txBody>
                  <a:tcPr>
                    <a:solidFill>
                      <a:srgbClr val="DAFCBC"/>
                    </a:solidFill>
                  </a:tcPr>
                </a:tc>
                <a:tc>
                  <a:txBody>
                    <a:bodyPr/>
                    <a:lstStyle/>
                    <a:p>
                      <a:r>
                        <a:rPr lang="ru-RU" dirty="0"/>
                        <a:t>6767</a:t>
                      </a:r>
                    </a:p>
                  </a:txBody>
                  <a:tcPr>
                    <a:solidFill>
                      <a:srgbClr val="DAFCBC"/>
                    </a:solidFill>
                  </a:tcPr>
                </a:tc>
                <a:extLst>
                  <a:ext uri="{0D108BD9-81ED-4DB2-BD59-A6C34878D82A}">
                    <a16:rowId xmlns:a16="http://schemas.microsoft.com/office/drawing/2014/main" val="364231876"/>
                  </a:ext>
                </a:extLst>
              </a:tr>
              <a:tr h="370840">
                <a:tc>
                  <a:txBody>
                    <a:bodyPr/>
                    <a:lstStyle/>
                    <a:p>
                      <a:r>
                        <a:rPr lang="en-US" dirty="0"/>
                        <a:t>PROFET</a:t>
                      </a:r>
                      <a:endParaRPr lang="ru-RU" dirty="0"/>
                    </a:p>
                  </a:txBody>
                  <a:tcPr>
                    <a:solidFill>
                      <a:srgbClr val="F3FEE0"/>
                    </a:solidFill>
                  </a:tcPr>
                </a:tc>
                <a:tc>
                  <a:txBody>
                    <a:bodyPr/>
                    <a:lstStyle/>
                    <a:p>
                      <a:r>
                        <a:rPr lang="ru-RU" dirty="0"/>
                        <a:t>10084</a:t>
                      </a:r>
                    </a:p>
                  </a:txBody>
                  <a:tcPr>
                    <a:solidFill>
                      <a:srgbClr val="F3FEE0"/>
                    </a:solidFill>
                  </a:tcPr>
                </a:tc>
                <a:extLst>
                  <a:ext uri="{0D108BD9-81ED-4DB2-BD59-A6C34878D82A}">
                    <a16:rowId xmlns:a16="http://schemas.microsoft.com/office/drawing/2014/main" val="1787124996"/>
                  </a:ext>
                </a:extLst>
              </a:tr>
              <a:tr h="370840">
                <a:tc>
                  <a:txBody>
                    <a:bodyPr/>
                    <a:lstStyle/>
                    <a:p>
                      <a:r>
                        <a:rPr lang="ru-RU" dirty="0" err="1"/>
                        <a:t>Эксп.сглаживание</a:t>
                      </a:r>
                      <a:endParaRPr lang="ru-RU" dirty="0"/>
                    </a:p>
                  </a:txBody>
                  <a:tcPr>
                    <a:solidFill>
                      <a:srgbClr val="DAFCBC"/>
                    </a:solidFill>
                  </a:tcPr>
                </a:tc>
                <a:tc>
                  <a:txBody>
                    <a:bodyPr/>
                    <a:lstStyle/>
                    <a:p>
                      <a:r>
                        <a:rPr lang="ru-RU" dirty="0"/>
                        <a:t>8721</a:t>
                      </a:r>
                    </a:p>
                  </a:txBody>
                  <a:tcPr>
                    <a:solidFill>
                      <a:srgbClr val="DAFCBC"/>
                    </a:solidFill>
                  </a:tcPr>
                </a:tc>
                <a:extLst>
                  <a:ext uri="{0D108BD9-81ED-4DB2-BD59-A6C34878D82A}">
                    <a16:rowId xmlns:a16="http://schemas.microsoft.com/office/drawing/2014/main" val="392918044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61"/>
        <p:cNvGrpSpPr/>
        <p:nvPr/>
      </p:nvGrpSpPr>
      <p:grpSpPr>
        <a:xfrm>
          <a:off x="0" y="0"/>
          <a:ext cx="0" cy="0"/>
          <a:chOff x="0" y="0"/>
          <a:chExt cx="0" cy="0"/>
        </a:xfrm>
      </p:grpSpPr>
      <p:sp>
        <p:nvSpPr>
          <p:cNvPr id="462" name="Google Shape;462;p20"/>
          <p:cNvSpPr txBox="1">
            <a:spLocks noGrp="1"/>
          </p:cNvSpPr>
          <p:nvPr>
            <p:ph type="ctrTitle"/>
          </p:nvPr>
        </p:nvSpPr>
        <p:spPr>
          <a:xfrm>
            <a:off x="220439" y="5272652"/>
            <a:ext cx="8166064"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b="1" dirty="0">
                <a:solidFill>
                  <a:srgbClr val="80BC00"/>
                </a:solidFill>
                <a:latin typeface="Calibri"/>
                <a:ea typeface="Calibri"/>
                <a:cs typeface="Calibri"/>
                <a:sym typeface="Calibri"/>
              </a:rPr>
              <a:t>Спасибо за внимание!</a:t>
            </a:r>
            <a:endParaRPr b="1" dirty="0">
              <a:solidFill>
                <a:srgbClr val="80BC00"/>
              </a:solidFill>
              <a:latin typeface="Calibri"/>
              <a:ea typeface="Calibri"/>
              <a:cs typeface="Calibri"/>
              <a:sym typeface="Calibri"/>
            </a:endParaRPr>
          </a:p>
        </p:txBody>
      </p:sp>
      <p:sp>
        <p:nvSpPr>
          <p:cNvPr id="465" name="Google Shape;465;p20"/>
          <p:cNvSpPr/>
          <p:nvPr/>
        </p:nvSpPr>
        <p:spPr>
          <a:xfrm>
            <a:off x="9409043" y="4683228"/>
            <a:ext cx="2199861" cy="58942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66" name="Google Shape;466;p20"/>
          <p:cNvPicPr preferRelativeResize="0"/>
          <p:nvPr/>
        </p:nvPicPr>
        <p:blipFill rotWithShape="1">
          <a:blip r:embed="rId3">
            <a:alphaModFix/>
          </a:blip>
          <a:srcRect/>
          <a:stretch/>
        </p:blipFill>
        <p:spPr>
          <a:xfrm>
            <a:off x="7547" y="4239"/>
            <a:ext cx="12196990" cy="4201185"/>
          </a:xfrm>
          <a:prstGeom prst="rect">
            <a:avLst/>
          </a:prstGeom>
          <a:noFill/>
          <a:ln>
            <a:noFill/>
          </a:ln>
        </p:spPr>
      </p:pic>
      <p:pic>
        <p:nvPicPr>
          <p:cNvPr id="467" name="Google Shape;467;p20" descr="Изображение выглядит как рисунок, тарелка&#10;&#10;Автоматически созданное описание"/>
          <p:cNvPicPr preferRelativeResize="0"/>
          <p:nvPr/>
        </p:nvPicPr>
        <p:blipFill rotWithShape="1">
          <a:blip r:embed="rId4">
            <a:alphaModFix/>
          </a:blip>
          <a:srcRect/>
          <a:stretch/>
        </p:blipFill>
        <p:spPr>
          <a:xfrm>
            <a:off x="742707" y="424760"/>
            <a:ext cx="1930970" cy="4344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BC00"/>
        </a:solidFill>
        <a:effectLst/>
      </p:bgPr>
    </p:bg>
    <p:spTree>
      <p:nvGrpSpPr>
        <p:cNvPr id="1" name="Shape 218"/>
        <p:cNvGrpSpPr/>
        <p:nvPr/>
      </p:nvGrpSpPr>
      <p:grpSpPr>
        <a:xfrm>
          <a:off x="0" y="0"/>
          <a:ext cx="0" cy="0"/>
          <a:chOff x="0" y="0"/>
          <a:chExt cx="0" cy="0"/>
        </a:xfrm>
      </p:grpSpPr>
      <p:sp>
        <p:nvSpPr>
          <p:cNvPr id="219" name="Google Shape;219;p2"/>
          <p:cNvSpPr txBox="1">
            <a:spLocks noGrp="1"/>
          </p:cNvSpPr>
          <p:nvPr>
            <p:ph type="title"/>
          </p:nvPr>
        </p:nvSpPr>
        <p:spPr>
          <a:xfrm>
            <a:off x="619814" y="560831"/>
            <a:ext cx="11254134" cy="5786959"/>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20000"/>
              </a:lnSpc>
              <a:spcBef>
                <a:spcPts val="0"/>
              </a:spcBef>
              <a:spcAft>
                <a:spcPts val="0"/>
              </a:spcAft>
              <a:buClr>
                <a:schemeClr val="lt1"/>
              </a:buClr>
              <a:buSzPts val="2800"/>
              <a:buFont typeface="Calibri"/>
              <a:buNone/>
            </a:pPr>
            <a:r>
              <a:rPr lang="ru-RU" sz="1800" b="1" i="0" dirty="0">
                <a:effectLst/>
                <a:latin typeface="Biome Light" panose="020B0502040204020203" pitchFamily="34" charset="0"/>
                <a:cs typeface="Biome Light" panose="020B0502040204020203" pitchFamily="34" charset="0"/>
              </a:rPr>
              <a:t>COVID-19 - это вызывающий заболевание штамм коронавируса, появившийся в декабре 2019 года и приведший к продолжающейся глобальной пандемии. По мнению Всемирной организации здравоохранения (ВОЗ), объявившей эту вспышку пандемией, COVID-19 является серьезной проблемой для общественного здравоохранения, имеющей международное значение. Из-за отсутствия доказанного эффективного лечения меры предосторожности считаются ВОЗ стратегическими целями и основным способом противодействия пандемии. На фоне развития пандемии COVID-19 возросла роль прогнозной аналитики.</a:t>
            </a:r>
            <a:br>
              <a:rPr lang="ru-RU" sz="2800" b="1" dirty="0">
                <a:latin typeface="Calibri"/>
                <a:ea typeface="Calibri"/>
                <a:cs typeface="Calibri"/>
                <a:sym typeface="Calibri"/>
              </a:rPr>
            </a:br>
            <a:br>
              <a:rPr lang="ru-RU" sz="2800" b="1" dirty="0">
                <a:latin typeface="Calibri"/>
                <a:ea typeface="Calibri"/>
                <a:cs typeface="Calibri"/>
                <a:sym typeface="Calibri"/>
              </a:rPr>
            </a:br>
            <a:r>
              <a:rPr lang="ru-RU" sz="1800" b="1" i="0" dirty="0">
                <a:effectLst/>
                <a:latin typeface="Biome Light" panose="020B0303030204020804" pitchFamily="34" charset="0"/>
                <a:cs typeface="Biome Light" panose="020B0303030204020804" pitchFamily="34" charset="0"/>
              </a:rPr>
              <a:t>Принятие решений политиками, руководителями здравоохранения разного уровня должно быть основано на точных и достоверных прогнозах количества инфицированных и заболевших, а также на основе оценки действительной динамики смертности, хотя бы в краткосрочной перспективе. Проведение исследования данных и оставление такого прогноза развития заболеваемости и является основной </a:t>
            </a:r>
            <a:r>
              <a:rPr lang="ru-RU" sz="2200" b="1" i="0" u="sng" dirty="0">
                <a:effectLst/>
                <a:latin typeface="Biome Light" panose="020B0303030204020804" pitchFamily="34" charset="0"/>
                <a:cs typeface="Biome Light" panose="020B0303030204020804" pitchFamily="34" charset="0"/>
              </a:rPr>
              <a:t>целью данного исследования. </a:t>
            </a:r>
            <a:br>
              <a:rPr lang="ru-RU" sz="1800" b="1" i="0" dirty="0">
                <a:effectLst/>
                <a:latin typeface="Biome Light" panose="020B0303030204020804" pitchFamily="34" charset="0"/>
                <a:cs typeface="Biome Light" panose="020B0303030204020804" pitchFamily="34" charset="0"/>
              </a:rPr>
            </a:br>
            <a:br>
              <a:rPr lang="ru-RU" sz="1800" b="1" i="0" dirty="0">
                <a:effectLst/>
                <a:latin typeface="Biome Light" panose="020B0303030204020804" pitchFamily="34" charset="0"/>
                <a:cs typeface="Biome Light" panose="020B0303030204020804" pitchFamily="34" charset="0"/>
              </a:rPr>
            </a:br>
            <a:r>
              <a:rPr lang="ru-RU" sz="2200" b="1" u="sng" dirty="0">
                <a:effectLst/>
                <a:latin typeface="Biome Light" panose="020B0303030204020804" pitchFamily="34" charset="0"/>
                <a:cs typeface="Biome Light" panose="020B0303030204020804" pitchFamily="34" charset="0"/>
              </a:rPr>
              <a:t>Наша задача </a:t>
            </a:r>
            <a:r>
              <a:rPr lang="ru-RU" sz="2000" b="1" i="0" dirty="0">
                <a:effectLst/>
                <a:latin typeface="Biome Light" panose="020B0303030204020804" pitchFamily="34" charset="0"/>
                <a:cs typeface="Biome Light" panose="020B0303030204020804" pitchFamily="34" charset="0"/>
              </a:rPr>
              <a:t>- провести анализ данных о </a:t>
            </a:r>
            <a:r>
              <a:rPr lang="ru-RU" sz="1800" b="1" dirty="0">
                <a:latin typeface="Biome Light" panose="020B0303030204020804" pitchFamily="34" charset="0"/>
                <a:cs typeface="Biome Light" panose="020B0303030204020804" pitchFamily="34" charset="0"/>
              </a:rPr>
              <a:t>заболеваемости</a:t>
            </a:r>
            <a:r>
              <a:rPr lang="ru-RU" sz="2000" b="1" i="0" dirty="0">
                <a:effectLst/>
                <a:latin typeface="Biome Light" panose="020B0303030204020804" pitchFamily="34" charset="0"/>
                <a:cs typeface="Biome Light" panose="020B0303030204020804" pitchFamily="34" charset="0"/>
              </a:rPr>
              <a:t> Covid-19 в Бельгии, предложить и настроить прогностическую модель, выполнить прогноз и сравнить результаты с новой статистикой.</a:t>
            </a:r>
            <a:endParaRPr sz="2000" b="1" dirty="0">
              <a:latin typeface="Biome Light" panose="020B0303030204020804" pitchFamily="34" charset="0"/>
              <a:cs typeface="Biome Light" panose="020B0303030204020804" pitchFamily="34" charset="0"/>
            </a:endParaRPr>
          </a:p>
        </p:txBody>
      </p:sp>
      <p:sp>
        <p:nvSpPr>
          <p:cNvPr id="2" name="Прямоугольник 1">
            <a:extLst>
              <a:ext uri="{FF2B5EF4-FFF2-40B4-BE49-F238E27FC236}">
                <a16:creationId xmlns:a16="http://schemas.microsoft.com/office/drawing/2014/main" id="{12019727-54C9-409D-8622-259C535D23F1}"/>
              </a:ext>
            </a:extLst>
          </p:cNvPr>
          <p:cNvSpPr/>
          <p:nvPr/>
        </p:nvSpPr>
        <p:spPr>
          <a:xfrm>
            <a:off x="670560" y="2999232"/>
            <a:ext cx="11131296" cy="1682496"/>
          </a:xfrm>
          <a:prstGeom prst="rect">
            <a:avLst/>
          </a:prstGeom>
          <a:noFill/>
          <a:ln w="6350">
            <a:noFill/>
            <a:prstDash val="solid"/>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a:extLst>
              <a:ext uri="{FF2B5EF4-FFF2-40B4-BE49-F238E27FC236}">
                <a16:creationId xmlns:a16="http://schemas.microsoft.com/office/drawing/2014/main" id="{ADE9DC90-9CF9-4BB7-A942-F5AB0CBC3235}"/>
              </a:ext>
            </a:extLst>
          </p:cNvPr>
          <p:cNvSpPr/>
          <p:nvPr/>
        </p:nvSpPr>
        <p:spPr>
          <a:xfrm>
            <a:off x="670560" y="4834128"/>
            <a:ext cx="11131296" cy="1164336"/>
          </a:xfrm>
          <a:prstGeom prst="rect">
            <a:avLst/>
          </a:prstGeom>
          <a:noFill/>
          <a:ln w="6350">
            <a:noFill/>
            <a:prstDash val="sysDot"/>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 name="Прямая соединительная линия 5">
            <a:extLst>
              <a:ext uri="{FF2B5EF4-FFF2-40B4-BE49-F238E27FC236}">
                <a16:creationId xmlns:a16="http://schemas.microsoft.com/office/drawing/2014/main" id="{24AC6172-EDC5-4E06-A8E1-484FB6F42867}"/>
              </a:ext>
            </a:extLst>
          </p:cNvPr>
          <p:cNvCxnSpPr/>
          <p:nvPr/>
        </p:nvCxnSpPr>
        <p:spPr>
          <a:xfrm>
            <a:off x="938784" y="2877312"/>
            <a:ext cx="101315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a:extLst>
              <a:ext uri="{FF2B5EF4-FFF2-40B4-BE49-F238E27FC236}">
                <a16:creationId xmlns:a16="http://schemas.microsoft.com/office/drawing/2014/main" id="{D46493AE-ECFB-4C9D-B8B2-2AB8DE3D22F2}"/>
              </a:ext>
            </a:extLst>
          </p:cNvPr>
          <p:cNvCxnSpPr/>
          <p:nvPr/>
        </p:nvCxnSpPr>
        <p:spPr>
          <a:xfrm>
            <a:off x="938784" y="6138672"/>
            <a:ext cx="101315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a:extLst>
              <a:ext uri="{FF2B5EF4-FFF2-40B4-BE49-F238E27FC236}">
                <a16:creationId xmlns:a16="http://schemas.microsoft.com/office/drawing/2014/main" id="{69BE9FF5-0B94-4D7E-8E4B-F89A9119C98D}"/>
              </a:ext>
            </a:extLst>
          </p:cNvPr>
          <p:cNvCxnSpPr/>
          <p:nvPr/>
        </p:nvCxnSpPr>
        <p:spPr>
          <a:xfrm>
            <a:off x="938784" y="438912"/>
            <a:ext cx="1013155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
          <p:cNvSpPr txBox="1">
            <a:spLocks noGrp="1"/>
          </p:cNvSpPr>
          <p:nvPr>
            <p:ph type="ctrTitle"/>
          </p:nvPr>
        </p:nvSpPr>
        <p:spPr>
          <a:xfrm>
            <a:off x="620489" y="694944"/>
            <a:ext cx="7948354" cy="682752"/>
          </a:xfrm>
          <a:prstGeom prst="rect">
            <a:avLst/>
          </a:prstGeom>
          <a:solidFill>
            <a:srgbClr val="78B832"/>
          </a:solid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80BC00"/>
              </a:buClr>
              <a:buSzPts val="3600"/>
              <a:buFont typeface="Calibri"/>
              <a:buNone/>
            </a:pPr>
            <a:r>
              <a:rPr lang="ru-RU" sz="4000" b="1" dirty="0">
                <a:solidFill>
                  <a:schemeClr val="bg1"/>
                </a:solidFill>
              </a:rPr>
              <a:t>5 шагов исследования:</a:t>
            </a:r>
            <a:br>
              <a:rPr lang="ru-RU" b="1" dirty="0"/>
            </a:br>
            <a:endParaRPr b="1" dirty="0">
              <a:solidFill>
                <a:srgbClr val="80BC00"/>
              </a:solidFill>
              <a:latin typeface="Calibri"/>
              <a:ea typeface="Calibri"/>
              <a:cs typeface="Calibri"/>
              <a:sym typeface="Calibri"/>
            </a:endParaRPr>
          </a:p>
        </p:txBody>
      </p:sp>
      <p:sp>
        <p:nvSpPr>
          <p:cNvPr id="226" name="Google Shape;226;p3"/>
          <p:cNvSpPr txBox="1">
            <a:spLocks noGrp="1"/>
          </p:cNvSpPr>
          <p:nvPr>
            <p:ph type="body" idx="3"/>
          </p:nvPr>
        </p:nvSpPr>
        <p:spPr>
          <a:xfrm>
            <a:off x="729441" y="1948079"/>
            <a:ext cx="5703917" cy="57566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80BC00"/>
              </a:buClr>
              <a:buSzPts val="1800"/>
              <a:buChar char="▪"/>
            </a:pPr>
            <a:r>
              <a:rPr lang="ru-RU" sz="2000" dirty="0">
                <a:latin typeface="Calibri"/>
                <a:ea typeface="Calibri"/>
                <a:cs typeface="Calibri"/>
                <a:sym typeface="Calibri"/>
              </a:rPr>
              <a:t>Сбор и ознакомление с данными</a:t>
            </a:r>
            <a:endParaRPr sz="2000" dirty="0"/>
          </a:p>
        </p:txBody>
      </p:sp>
      <p:sp>
        <p:nvSpPr>
          <p:cNvPr id="227" name="Google Shape;227;p3"/>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sp>
        <p:nvSpPr>
          <p:cNvPr id="6" name="Google Shape;226;p3">
            <a:extLst>
              <a:ext uri="{FF2B5EF4-FFF2-40B4-BE49-F238E27FC236}">
                <a16:creationId xmlns:a16="http://schemas.microsoft.com/office/drawing/2014/main" id="{64D0A7E3-68F6-4799-80C6-910D815EBB4F}"/>
              </a:ext>
            </a:extLst>
          </p:cNvPr>
          <p:cNvSpPr txBox="1">
            <a:spLocks/>
          </p:cNvSpPr>
          <p:nvPr/>
        </p:nvSpPr>
        <p:spPr>
          <a:xfrm>
            <a:off x="729440" y="2853335"/>
            <a:ext cx="7948353" cy="57566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rgbClr val="80BC00"/>
              </a:buClr>
              <a:buSzPts val="1800"/>
              <a:buFont typeface="Noto Sans Symbols"/>
              <a:buChar char="▪"/>
              <a:defRPr sz="18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rgbClr val="80BC00"/>
              </a:buClr>
              <a:buSzPts val="1400"/>
              <a:buFont typeface="Noto Sans Symbols"/>
              <a:buChar char="▪"/>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spcBef>
                <a:spcPts val="0"/>
              </a:spcBef>
            </a:pPr>
            <a:r>
              <a:rPr lang="ru-RU" sz="2000" dirty="0"/>
              <a:t>Предобработка данных: очистка, фильтрация, работа с пропусками</a:t>
            </a:r>
          </a:p>
        </p:txBody>
      </p:sp>
      <p:sp>
        <p:nvSpPr>
          <p:cNvPr id="10" name="Google Shape;226;p3">
            <a:extLst>
              <a:ext uri="{FF2B5EF4-FFF2-40B4-BE49-F238E27FC236}">
                <a16:creationId xmlns:a16="http://schemas.microsoft.com/office/drawing/2014/main" id="{4656798A-E0B7-4AEE-80DE-D4E51A964EFC}"/>
              </a:ext>
            </a:extLst>
          </p:cNvPr>
          <p:cNvSpPr txBox="1">
            <a:spLocks/>
          </p:cNvSpPr>
          <p:nvPr/>
        </p:nvSpPr>
        <p:spPr>
          <a:xfrm>
            <a:off x="771434" y="3758592"/>
            <a:ext cx="5217886" cy="57566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rgbClr val="80BC00"/>
              </a:buClr>
              <a:buSzPts val="1800"/>
              <a:buFont typeface="Noto Sans Symbols"/>
              <a:buChar char="▪"/>
              <a:defRPr sz="18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rgbClr val="80BC00"/>
              </a:buClr>
              <a:buSzPts val="1400"/>
              <a:buFont typeface="Noto Sans Symbols"/>
              <a:buChar char="▪"/>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spcBef>
                <a:spcPts val="0"/>
              </a:spcBef>
            </a:pPr>
            <a:r>
              <a:rPr lang="ru-RU" sz="2000" dirty="0"/>
              <a:t>Предварительный (разведочный) анализ</a:t>
            </a:r>
          </a:p>
        </p:txBody>
      </p:sp>
      <p:sp>
        <p:nvSpPr>
          <p:cNvPr id="11" name="Google Shape;226;p3">
            <a:extLst>
              <a:ext uri="{FF2B5EF4-FFF2-40B4-BE49-F238E27FC236}">
                <a16:creationId xmlns:a16="http://schemas.microsoft.com/office/drawing/2014/main" id="{05285372-2F4B-46CC-99C2-AA3DE9FDE1FB}"/>
              </a:ext>
            </a:extLst>
          </p:cNvPr>
          <p:cNvSpPr txBox="1">
            <a:spLocks/>
          </p:cNvSpPr>
          <p:nvPr/>
        </p:nvSpPr>
        <p:spPr>
          <a:xfrm>
            <a:off x="729440" y="4522724"/>
            <a:ext cx="4905550" cy="57566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rgbClr val="80BC00"/>
              </a:buClr>
              <a:buSzPts val="1800"/>
              <a:buFont typeface="Noto Sans Symbols"/>
              <a:buChar char="▪"/>
              <a:defRPr sz="18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rgbClr val="80BC00"/>
              </a:buClr>
              <a:buSzPts val="1400"/>
              <a:buFont typeface="Noto Sans Symbols"/>
              <a:buChar char="▪"/>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spcBef>
                <a:spcPts val="0"/>
              </a:spcBef>
            </a:pPr>
            <a:r>
              <a:rPr lang="ru-RU" sz="2000" dirty="0"/>
              <a:t>Выбор, настройка, построение моделей</a:t>
            </a:r>
          </a:p>
        </p:txBody>
      </p:sp>
      <p:sp>
        <p:nvSpPr>
          <p:cNvPr id="12" name="Google Shape;226;p3">
            <a:extLst>
              <a:ext uri="{FF2B5EF4-FFF2-40B4-BE49-F238E27FC236}">
                <a16:creationId xmlns:a16="http://schemas.microsoft.com/office/drawing/2014/main" id="{B556AE4E-F68C-4584-8B46-962E79705BCA}"/>
              </a:ext>
            </a:extLst>
          </p:cNvPr>
          <p:cNvSpPr txBox="1">
            <a:spLocks/>
          </p:cNvSpPr>
          <p:nvPr/>
        </p:nvSpPr>
        <p:spPr>
          <a:xfrm>
            <a:off x="729440" y="5380939"/>
            <a:ext cx="7646464" cy="57566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rgbClr val="80BC00"/>
              </a:buClr>
              <a:buSzPts val="1800"/>
              <a:buFont typeface="Noto Sans Symbols"/>
              <a:buChar char="▪"/>
              <a:defRPr sz="18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rgbClr val="80BC00"/>
              </a:buClr>
              <a:buSzPts val="1400"/>
              <a:buFont typeface="Noto Sans Symbols"/>
              <a:buChar char="▪"/>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spcBef>
                <a:spcPts val="0"/>
              </a:spcBef>
            </a:pPr>
            <a:r>
              <a:rPr lang="ru-RU" sz="2000" dirty="0"/>
              <a:t>Анализ результатов, сравнение моделей, выводы</a:t>
            </a:r>
          </a:p>
        </p:txBody>
      </p:sp>
      <p:pic>
        <p:nvPicPr>
          <p:cNvPr id="13" name="Google Shape;430;p19">
            <a:extLst>
              <a:ext uri="{FF2B5EF4-FFF2-40B4-BE49-F238E27FC236}">
                <a16:creationId xmlns:a16="http://schemas.microsoft.com/office/drawing/2014/main" id="{1205E57F-7305-4162-B927-C90E6811ACF4}"/>
              </a:ext>
            </a:extLst>
          </p:cNvPr>
          <p:cNvPicPr preferRelativeResize="0"/>
          <p:nvPr/>
        </p:nvPicPr>
        <p:blipFill rotWithShape="1">
          <a:blip r:embed="rId3">
            <a:alphaModFix/>
          </a:blip>
          <a:srcRect/>
          <a:stretch/>
        </p:blipFill>
        <p:spPr>
          <a:xfrm>
            <a:off x="6672960" y="3815545"/>
            <a:ext cx="1702943" cy="12828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4"/>
          <p:cNvSpPr txBox="1">
            <a:spLocks noGrp="1"/>
          </p:cNvSpPr>
          <p:nvPr>
            <p:ph type="ctrTitle"/>
          </p:nvPr>
        </p:nvSpPr>
        <p:spPr>
          <a:xfrm>
            <a:off x="620488" y="628956"/>
            <a:ext cx="6114141" cy="58942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80BC00"/>
              </a:buClr>
              <a:buSzPts val="3600"/>
              <a:buFont typeface="Calibri"/>
              <a:buNone/>
            </a:pPr>
            <a:r>
              <a:rPr lang="ru-RU" b="1" dirty="0">
                <a:latin typeface="Calibri"/>
                <a:ea typeface="Calibri"/>
                <a:cs typeface="Calibri"/>
                <a:sym typeface="Calibri"/>
              </a:rPr>
              <a:t>Сбор и ознакомление с данными</a:t>
            </a:r>
            <a:endParaRPr b="1" dirty="0">
              <a:latin typeface="Calibri"/>
              <a:ea typeface="Calibri"/>
              <a:cs typeface="Calibri"/>
              <a:sym typeface="Calibri"/>
            </a:endParaRPr>
          </a:p>
        </p:txBody>
      </p:sp>
      <p:sp>
        <p:nvSpPr>
          <p:cNvPr id="234" name="Google Shape;234;p4"/>
          <p:cNvSpPr txBox="1">
            <a:spLocks noGrp="1"/>
          </p:cNvSpPr>
          <p:nvPr>
            <p:ph type="subTitle" idx="1"/>
          </p:nvPr>
        </p:nvSpPr>
        <p:spPr>
          <a:xfrm>
            <a:off x="498095" y="1797715"/>
            <a:ext cx="7146289" cy="928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Font typeface="Calibri"/>
              <a:buNone/>
            </a:pPr>
            <a:r>
              <a:rPr lang="ru-RU" b="1" dirty="0">
                <a:latin typeface="Calibri"/>
                <a:ea typeface="Calibri"/>
                <a:cs typeface="Calibri"/>
                <a:sym typeface="Calibri"/>
              </a:rPr>
              <a:t>В работе были использованы общедоступные ежедневные</a:t>
            </a:r>
          </a:p>
          <a:p>
            <a:pPr marL="0" lvl="0" indent="0" algn="l" rtl="0">
              <a:lnSpc>
                <a:spcPct val="90000"/>
              </a:lnSpc>
              <a:spcBef>
                <a:spcPts val="0"/>
              </a:spcBef>
              <a:spcAft>
                <a:spcPts val="0"/>
              </a:spcAft>
              <a:buClr>
                <a:schemeClr val="lt1"/>
              </a:buClr>
              <a:buSzPts val="1800"/>
              <a:buFont typeface="Calibri"/>
              <a:buNone/>
            </a:pPr>
            <a:r>
              <a:rPr lang="ru-RU" b="1" dirty="0">
                <a:latin typeface="Calibri"/>
                <a:ea typeface="Calibri"/>
                <a:cs typeface="Calibri"/>
                <a:sym typeface="Calibri"/>
              </a:rPr>
              <a:t>данные по </a:t>
            </a:r>
            <a:r>
              <a:rPr lang="en-US" b="1" dirty="0">
                <a:latin typeface="Calibri"/>
                <a:ea typeface="Calibri"/>
                <a:cs typeface="Calibri"/>
                <a:sym typeface="Calibri"/>
              </a:rPr>
              <a:t>Covid-19</a:t>
            </a:r>
            <a:r>
              <a:rPr lang="ru-RU" b="1" dirty="0">
                <a:latin typeface="Calibri"/>
                <a:ea typeface="Calibri"/>
                <a:cs typeface="Calibri"/>
                <a:sym typeface="Calibri"/>
              </a:rPr>
              <a:t>, которые были загружены через ссылку, для возможности интерактивной работы с данными и получения актуальных сведений о результатах работы</a:t>
            </a:r>
            <a:r>
              <a:rPr lang="ru-RU" dirty="0">
                <a:latin typeface="Calibri"/>
                <a:ea typeface="Calibri"/>
                <a:cs typeface="Calibri"/>
                <a:sym typeface="Calibri"/>
              </a:rPr>
              <a:t>. </a:t>
            </a:r>
            <a:endParaRPr dirty="0"/>
          </a:p>
          <a:p>
            <a:pPr marL="0" lvl="0" indent="0" algn="l" rtl="0">
              <a:lnSpc>
                <a:spcPct val="90000"/>
              </a:lnSpc>
              <a:spcBef>
                <a:spcPts val="1000"/>
              </a:spcBef>
              <a:spcAft>
                <a:spcPts val="0"/>
              </a:spcAft>
              <a:buClr>
                <a:schemeClr val="lt1"/>
              </a:buClr>
              <a:buSzPts val="1800"/>
              <a:buFont typeface="Calibri"/>
              <a:buNone/>
            </a:pPr>
            <a:endParaRPr dirty="0">
              <a:latin typeface="Calibri"/>
              <a:ea typeface="Calibri"/>
              <a:cs typeface="Calibri"/>
              <a:sym typeface="Calibri"/>
            </a:endParaRPr>
          </a:p>
        </p:txBody>
      </p:sp>
      <p:sp>
        <p:nvSpPr>
          <p:cNvPr id="235" name="Google Shape;235;p4"/>
          <p:cNvSpPr txBox="1">
            <a:spLocks noGrp="1"/>
          </p:cNvSpPr>
          <p:nvPr>
            <p:ph type="body" idx="3"/>
          </p:nvPr>
        </p:nvSpPr>
        <p:spPr>
          <a:xfrm>
            <a:off x="360682" y="3974436"/>
            <a:ext cx="10197590" cy="2381914"/>
          </a:xfrm>
          <a:prstGeom prst="rect">
            <a:avLst/>
          </a:prstGeom>
          <a:noFill/>
          <a:ln>
            <a:noFill/>
          </a:ln>
        </p:spPr>
        <p:txBody>
          <a:bodyPr spcFirstLastPara="1" wrap="square" lIns="91425" tIns="45700" rIns="91425" bIns="45700" anchor="t" anchorCtr="0">
            <a:noAutofit/>
          </a:bodyPr>
          <a:lstStyle/>
          <a:p>
            <a:pPr marL="228600" lvl="0" indent="-114300" algn="l" rtl="0">
              <a:lnSpc>
                <a:spcPct val="90000"/>
              </a:lnSpc>
              <a:spcBef>
                <a:spcPts val="0"/>
              </a:spcBef>
              <a:spcAft>
                <a:spcPts val="0"/>
              </a:spcAft>
              <a:buClr>
                <a:srgbClr val="80BC00"/>
              </a:buClr>
              <a:buSzPts val="1800"/>
              <a:buFont typeface="Noto Sans Symbols"/>
              <a:buNone/>
            </a:pPr>
            <a:r>
              <a:rPr lang="ru-RU" dirty="0">
                <a:latin typeface="Calibri" panose="020F0502020204030204" pitchFamily="34" charset="0"/>
                <a:cs typeface="Calibri" panose="020F0502020204030204" pitchFamily="34" charset="0"/>
                <a:sym typeface="Calibri"/>
              </a:rPr>
              <a:t>Исходный </a:t>
            </a:r>
            <a:r>
              <a:rPr lang="ru-RU" dirty="0" err="1">
                <a:latin typeface="Calibri" panose="020F0502020204030204" pitchFamily="34" charset="0"/>
                <a:cs typeface="Calibri" panose="020F0502020204030204" pitchFamily="34" charset="0"/>
                <a:sym typeface="Calibri"/>
              </a:rPr>
              <a:t>датасет</a:t>
            </a:r>
            <a:r>
              <a:rPr lang="ru-RU" dirty="0">
                <a:latin typeface="Calibri" panose="020F0502020204030204" pitchFamily="34" charset="0"/>
                <a:cs typeface="Calibri" panose="020F0502020204030204" pitchFamily="34" charset="0"/>
                <a:sym typeface="Calibri"/>
              </a:rPr>
              <a:t> содержит большое количество данных – его размер </a:t>
            </a:r>
            <a:r>
              <a:rPr lang="en-US" b="0" i="0" dirty="0">
                <a:solidFill>
                  <a:srgbClr val="212121"/>
                </a:solidFill>
                <a:effectLst/>
                <a:latin typeface="Calibri" panose="020F0502020204030204" pitchFamily="34" charset="0"/>
                <a:cs typeface="Calibri" panose="020F0502020204030204" pitchFamily="34" charset="0"/>
              </a:rPr>
              <a:t>150083 </a:t>
            </a:r>
            <a:r>
              <a:rPr lang="ru-RU" b="0" i="0" dirty="0">
                <a:solidFill>
                  <a:srgbClr val="212121"/>
                </a:solidFill>
                <a:effectLst/>
                <a:latin typeface="Calibri" panose="020F0502020204030204" pitchFamily="34" charset="0"/>
                <a:cs typeface="Calibri" panose="020F0502020204030204" pitchFamily="34" charset="0"/>
              </a:rPr>
              <a:t>строк</a:t>
            </a:r>
            <a:r>
              <a:rPr lang="en-US" b="0" i="0" dirty="0">
                <a:solidFill>
                  <a:srgbClr val="212121"/>
                </a:solidFill>
                <a:effectLst/>
                <a:latin typeface="Calibri" panose="020F0502020204030204" pitchFamily="34" charset="0"/>
                <a:cs typeface="Calibri" panose="020F0502020204030204" pitchFamily="34" charset="0"/>
              </a:rPr>
              <a:t> </a:t>
            </a:r>
            <a:r>
              <a:rPr lang="ru-RU" b="0" i="0" dirty="0">
                <a:solidFill>
                  <a:srgbClr val="212121"/>
                </a:solidFill>
                <a:effectLst/>
                <a:latin typeface="Calibri" panose="020F0502020204030204" pitchFamily="34" charset="0"/>
                <a:cs typeface="Calibri" panose="020F0502020204030204" pitchFamily="34" charset="0"/>
              </a:rPr>
              <a:t>на</a:t>
            </a:r>
            <a:r>
              <a:rPr lang="en-US" b="0" i="0" dirty="0">
                <a:solidFill>
                  <a:srgbClr val="212121"/>
                </a:solidFill>
                <a:effectLst/>
                <a:latin typeface="Calibri" panose="020F0502020204030204" pitchFamily="34" charset="0"/>
                <a:cs typeface="Calibri" panose="020F0502020204030204" pitchFamily="34" charset="0"/>
              </a:rPr>
              <a:t> 67 </a:t>
            </a:r>
            <a:r>
              <a:rPr lang="ru-RU" b="0" i="0" dirty="0">
                <a:solidFill>
                  <a:srgbClr val="212121"/>
                </a:solidFill>
                <a:effectLst/>
                <a:latin typeface="Calibri" panose="020F0502020204030204" pitchFamily="34" charset="0"/>
                <a:cs typeface="Calibri" panose="020F0502020204030204" pitchFamily="34" charset="0"/>
              </a:rPr>
              <a:t>колонок. </a:t>
            </a:r>
          </a:p>
          <a:p>
            <a:pPr marL="114300" indent="0" algn="l">
              <a:lnSpc>
                <a:spcPct val="100000"/>
              </a:lnSpc>
              <a:buNone/>
            </a:pPr>
            <a:r>
              <a:rPr lang="ru-RU" b="0" i="0" dirty="0">
                <a:solidFill>
                  <a:srgbClr val="212121"/>
                </a:solidFill>
                <a:effectLst/>
                <a:latin typeface="Calibri" panose="020F0502020204030204" pitchFamily="34" charset="0"/>
                <a:cs typeface="Calibri" panose="020F0502020204030204" pitchFamily="34" charset="0"/>
              </a:rPr>
              <a:t>Для решения нашей задачи  взяли следующие метрики:</a:t>
            </a:r>
          </a:p>
          <a:p>
            <a:pPr algn="l">
              <a:lnSpc>
                <a:spcPct val="100000"/>
              </a:lnSpc>
            </a:pPr>
            <a:r>
              <a:rPr lang="ru-RU" b="0" i="0" dirty="0">
                <a:solidFill>
                  <a:srgbClr val="212121"/>
                </a:solidFill>
                <a:effectLst/>
                <a:latin typeface="Calibri" panose="020F0502020204030204" pitchFamily="34" charset="0"/>
                <a:cs typeface="Calibri" panose="020F0502020204030204" pitchFamily="34" charset="0"/>
              </a:rPr>
              <a:t> </a:t>
            </a:r>
            <a:r>
              <a:rPr lang="ru-RU" b="0" i="0" dirty="0" err="1">
                <a:solidFill>
                  <a:srgbClr val="212121"/>
                </a:solidFill>
                <a:effectLst/>
                <a:latin typeface="Calibri" panose="020F0502020204030204" pitchFamily="34" charset="0"/>
                <a:cs typeface="Calibri" panose="020F0502020204030204" pitchFamily="34" charset="0"/>
              </a:rPr>
              <a:t>total_cases</a:t>
            </a:r>
            <a:r>
              <a:rPr lang="ru-RU" b="0" i="0" dirty="0">
                <a:solidFill>
                  <a:srgbClr val="212121"/>
                </a:solidFill>
                <a:effectLst/>
                <a:latin typeface="Calibri" panose="020F0502020204030204" pitchFamily="34" charset="0"/>
                <a:cs typeface="Calibri" panose="020F0502020204030204" pitchFamily="34" charset="0"/>
              </a:rPr>
              <a:t> - накопительный итог количества случаев заболеваний</a:t>
            </a:r>
            <a:endParaRPr lang="en-US" b="0" i="0" dirty="0">
              <a:solidFill>
                <a:srgbClr val="212121"/>
              </a:solidFill>
              <a:effectLst/>
              <a:latin typeface="Calibri" panose="020F0502020204030204" pitchFamily="34" charset="0"/>
              <a:cs typeface="Calibri" panose="020F0502020204030204" pitchFamily="34" charset="0"/>
            </a:endParaRPr>
          </a:p>
          <a:p>
            <a:pPr algn="l">
              <a:lnSpc>
                <a:spcPct val="100000"/>
              </a:lnSpc>
            </a:pPr>
            <a:r>
              <a:rPr lang="ru-RU" b="0" i="0" dirty="0">
                <a:solidFill>
                  <a:srgbClr val="212121"/>
                </a:solidFill>
                <a:effectLst/>
                <a:latin typeface="Calibri" panose="020F0502020204030204" pitchFamily="34" charset="0"/>
                <a:cs typeface="Calibri" panose="020F0502020204030204" pitchFamily="34" charset="0"/>
              </a:rPr>
              <a:t> </a:t>
            </a:r>
            <a:r>
              <a:rPr lang="ru-RU" b="0" i="0" dirty="0" err="1">
                <a:solidFill>
                  <a:srgbClr val="212121"/>
                </a:solidFill>
                <a:effectLst/>
                <a:latin typeface="Calibri" panose="020F0502020204030204" pitchFamily="34" charset="0"/>
                <a:cs typeface="Calibri" panose="020F0502020204030204" pitchFamily="34" charset="0"/>
              </a:rPr>
              <a:t>new_cases</a:t>
            </a:r>
            <a:r>
              <a:rPr lang="ru-RU" b="0" i="0" dirty="0">
                <a:solidFill>
                  <a:srgbClr val="212121"/>
                </a:solidFill>
                <a:effectLst/>
                <a:latin typeface="Calibri" panose="020F0502020204030204" pitchFamily="34" charset="0"/>
                <a:cs typeface="Calibri" panose="020F0502020204030204" pitchFamily="34" charset="0"/>
              </a:rPr>
              <a:t> - новые случаи заболеваний за день</a:t>
            </a:r>
          </a:p>
          <a:p>
            <a:pPr algn="l">
              <a:lnSpc>
                <a:spcPct val="100000"/>
              </a:lnSpc>
            </a:pPr>
            <a:r>
              <a:rPr lang="ru-RU" b="0" i="0" dirty="0" err="1">
                <a:solidFill>
                  <a:srgbClr val="212121"/>
                </a:solidFill>
                <a:effectLst/>
                <a:latin typeface="Calibri" panose="020F0502020204030204" pitchFamily="34" charset="0"/>
                <a:cs typeface="Calibri" panose="020F0502020204030204" pitchFamily="34" charset="0"/>
              </a:rPr>
              <a:t>total_deaths</a:t>
            </a:r>
            <a:r>
              <a:rPr lang="ru-RU" b="0" i="0" dirty="0">
                <a:solidFill>
                  <a:srgbClr val="212121"/>
                </a:solidFill>
                <a:effectLst/>
                <a:latin typeface="Calibri" panose="020F0502020204030204" pitchFamily="34" charset="0"/>
                <a:cs typeface="Calibri" panose="020F0502020204030204" pitchFamily="34" charset="0"/>
              </a:rPr>
              <a:t> - накопительный итог кол-ва смертей</a:t>
            </a:r>
          </a:p>
          <a:p>
            <a:pPr algn="l">
              <a:lnSpc>
                <a:spcPct val="100000"/>
              </a:lnSpc>
            </a:pPr>
            <a:r>
              <a:rPr lang="ru-RU" b="0" i="0" dirty="0" err="1">
                <a:solidFill>
                  <a:srgbClr val="212121"/>
                </a:solidFill>
                <a:effectLst/>
                <a:latin typeface="Calibri" panose="020F0502020204030204" pitchFamily="34" charset="0"/>
                <a:cs typeface="Calibri" panose="020F0502020204030204" pitchFamily="34" charset="0"/>
              </a:rPr>
              <a:t>total_vaccinations</a:t>
            </a:r>
            <a:r>
              <a:rPr lang="ru-RU" b="0" i="0" dirty="0">
                <a:solidFill>
                  <a:srgbClr val="212121"/>
                </a:solidFill>
                <a:effectLst/>
                <a:latin typeface="Calibri" panose="020F0502020204030204" pitchFamily="34" charset="0"/>
                <a:cs typeface="Calibri" panose="020F0502020204030204" pitchFamily="34" charset="0"/>
              </a:rPr>
              <a:t> - общее количество вакцинированных</a:t>
            </a:r>
          </a:p>
          <a:p>
            <a:pPr marL="228600" lvl="0" indent="-114300" algn="l" rtl="0">
              <a:lnSpc>
                <a:spcPct val="90000"/>
              </a:lnSpc>
              <a:spcBef>
                <a:spcPts val="0"/>
              </a:spcBef>
              <a:spcAft>
                <a:spcPts val="0"/>
              </a:spcAft>
              <a:buClr>
                <a:srgbClr val="80BC00"/>
              </a:buClr>
              <a:buSzPts val="1800"/>
              <a:buFont typeface="Noto Sans Symbols"/>
              <a:buNone/>
            </a:pPr>
            <a:endParaRPr dirty="0">
              <a:latin typeface="Calibri"/>
              <a:ea typeface="Calibri"/>
              <a:cs typeface="Calibri"/>
              <a:sym typeface="Calibri"/>
            </a:endParaRPr>
          </a:p>
        </p:txBody>
      </p:sp>
      <p:sp>
        <p:nvSpPr>
          <p:cNvPr id="236" name="Google Shape;236;p4"/>
          <p:cNvSpPr txBox="1">
            <a:spLocks noGrp="1"/>
          </p:cNvSpPr>
          <p:nvPr>
            <p:ph type="body" idx="4"/>
          </p:nvPr>
        </p:nvSpPr>
        <p:spPr>
          <a:xfrm>
            <a:off x="498094" y="3046311"/>
            <a:ext cx="9682225" cy="928125"/>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800"/>
              <a:buFont typeface="Arial"/>
              <a:buNone/>
            </a:pPr>
            <a:r>
              <a:rPr lang="ru-RU" dirty="0">
                <a:latin typeface="Calibri"/>
                <a:ea typeface="Calibri"/>
                <a:cs typeface="Calibri"/>
                <a:sym typeface="Calibri"/>
              </a:rPr>
              <a:t>На данном этапе работы были загружены все необходимые для работы библиотеки, функции, метрики и модели.</a:t>
            </a:r>
            <a:endParaRPr dirty="0">
              <a:latin typeface="Calibri"/>
              <a:ea typeface="Calibri"/>
              <a:cs typeface="Calibri"/>
              <a:sym typeface="Calibri"/>
            </a:endParaRPr>
          </a:p>
        </p:txBody>
      </p:sp>
      <p:sp>
        <p:nvSpPr>
          <p:cNvPr id="237" name="Google Shape;237;p4"/>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Google Shape;243;p5"/>
          <p:cNvSpPr txBox="1">
            <a:spLocks noGrp="1"/>
          </p:cNvSpPr>
          <p:nvPr>
            <p:ph type="ctrTitle"/>
          </p:nvPr>
        </p:nvSpPr>
        <p:spPr>
          <a:xfrm>
            <a:off x="620489" y="628956"/>
            <a:ext cx="9279416" cy="589424"/>
          </a:xfrm>
          <a:prstGeom prst="rect">
            <a:avLst/>
          </a:prstGeom>
          <a:noFill/>
          <a:ln>
            <a:noFill/>
          </a:ln>
        </p:spPr>
        <p:txBody>
          <a:bodyPr spcFirstLastPara="1" wrap="square" lIns="91425" tIns="45700" rIns="91425" bIns="45700" anchor="t" anchorCtr="0">
            <a:normAutofit fontScale="90000"/>
          </a:bodyPr>
          <a:lstStyle/>
          <a:p>
            <a:r>
              <a:rPr lang="ru-RU" sz="3600" b="1" dirty="0"/>
              <a:t>Предобработка данных: очистка, фильтрация, работа с пропусками</a:t>
            </a:r>
            <a:br>
              <a:rPr lang="ru-RU" sz="3600" dirty="0"/>
            </a:br>
            <a:endParaRPr b="1" dirty="0">
              <a:solidFill>
                <a:srgbClr val="80BC00"/>
              </a:solidFill>
              <a:latin typeface="Calibri"/>
              <a:ea typeface="Calibri"/>
              <a:cs typeface="Calibri"/>
              <a:sym typeface="Calibri"/>
            </a:endParaRPr>
          </a:p>
        </p:txBody>
      </p:sp>
      <p:sp>
        <p:nvSpPr>
          <p:cNvPr id="244" name="Google Shape;244;p5"/>
          <p:cNvSpPr txBox="1">
            <a:spLocks noGrp="1"/>
          </p:cNvSpPr>
          <p:nvPr>
            <p:ph type="body" idx="1"/>
          </p:nvPr>
        </p:nvSpPr>
        <p:spPr>
          <a:xfrm>
            <a:off x="437607" y="4724839"/>
            <a:ext cx="5748196" cy="1230170"/>
          </a:xfrm>
          <a:prstGeom prst="rect">
            <a:avLst/>
          </a:prstGeom>
          <a:noFill/>
          <a:ln>
            <a:noFill/>
          </a:ln>
        </p:spPr>
        <p:txBody>
          <a:bodyPr spcFirstLastPara="1" wrap="square" lIns="91425" tIns="45700" rIns="91425" bIns="45700" anchor="t" anchorCtr="0">
            <a:noAutofit/>
          </a:bodyPr>
          <a:lstStyle/>
          <a:p>
            <a:pPr marL="228600" lvl="0" indent="-114300" algn="l" rtl="0">
              <a:lnSpc>
                <a:spcPct val="90000"/>
              </a:lnSpc>
              <a:spcBef>
                <a:spcPts val="0"/>
              </a:spcBef>
              <a:spcAft>
                <a:spcPts val="0"/>
              </a:spcAft>
              <a:buClr>
                <a:srgbClr val="80BC00"/>
              </a:buClr>
              <a:buSzPts val="1800"/>
              <a:buNone/>
            </a:pPr>
            <a:r>
              <a:rPr lang="ru-RU" dirty="0">
                <a:latin typeface="Calibri"/>
                <a:ea typeface="Calibri"/>
                <a:cs typeface="Calibri"/>
                <a:sym typeface="Calibri"/>
              </a:rPr>
              <a:t>  Также на данном этапе была проведена работа с типами данных – были заменены данные «</a:t>
            </a:r>
            <a:r>
              <a:rPr lang="en-US" dirty="0">
                <a:latin typeface="Calibri"/>
                <a:ea typeface="Calibri"/>
                <a:cs typeface="Calibri"/>
                <a:sym typeface="Calibri"/>
              </a:rPr>
              <a:t>location</a:t>
            </a:r>
            <a:r>
              <a:rPr lang="ru-RU" dirty="0">
                <a:latin typeface="Calibri"/>
                <a:ea typeface="Calibri"/>
                <a:cs typeface="Calibri"/>
                <a:sym typeface="Calibri"/>
              </a:rPr>
              <a:t>»</a:t>
            </a:r>
            <a:r>
              <a:rPr lang="en-US" dirty="0">
                <a:latin typeface="Calibri"/>
                <a:ea typeface="Calibri"/>
                <a:cs typeface="Calibri"/>
                <a:sym typeface="Calibri"/>
              </a:rPr>
              <a:t> </a:t>
            </a:r>
            <a:r>
              <a:rPr lang="ru-RU" dirty="0">
                <a:latin typeface="Calibri"/>
                <a:ea typeface="Calibri"/>
                <a:cs typeface="Calibri"/>
                <a:sym typeface="Calibri"/>
              </a:rPr>
              <a:t>на строку</a:t>
            </a:r>
            <a:r>
              <a:rPr lang="ru-RU" dirty="0"/>
              <a:t>, а «</a:t>
            </a:r>
            <a:r>
              <a:rPr lang="en-US" dirty="0"/>
              <a:t>date</a:t>
            </a:r>
            <a:r>
              <a:rPr lang="ru-RU" dirty="0"/>
              <a:t>» на </a:t>
            </a:r>
            <a:r>
              <a:rPr lang="en-US" dirty="0"/>
              <a:t>datetime64 </a:t>
            </a:r>
            <a:r>
              <a:rPr lang="ru-RU" dirty="0"/>
              <a:t>для корректной обработки данных в дальнейшем. </a:t>
            </a:r>
            <a:endParaRPr dirty="0">
              <a:latin typeface="Calibri"/>
              <a:ea typeface="Calibri"/>
              <a:cs typeface="Calibri"/>
              <a:sym typeface="Calibri"/>
            </a:endParaRPr>
          </a:p>
        </p:txBody>
      </p:sp>
      <p:sp>
        <p:nvSpPr>
          <p:cNvPr id="245" name="Google Shape;245;p5"/>
          <p:cNvSpPr txBox="1">
            <a:spLocks noGrp="1"/>
          </p:cNvSpPr>
          <p:nvPr>
            <p:ph type="body" idx="3"/>
          </p:nvPr>
        </p:nvSpPr>
        <p:spPr>
          <a:xfrm>
            <a:off x="620490" y="3305175"/>
            <a:ext cx="9730518" cy="108585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800"/>
              <a:buFont typeface="Arial"/>
              <a:buNone/>
            </a:pPr>
            <a:r>
              <a:rPr lang="ru-RU" dirty="0">
                <a:latin typeface="Calibri"/>
                <a:ea typeface="Calibri"/>
                <a:cs typeface="Calibri"/>
                <a:sym typeface="Calibri"/>
              </a:rPr>
              <a:t>С помощью функции </a:t>
            </a:r>
            <a:r>
              <a:rPr lang="en-US" dirty="0" err="1">
                <a:latin typeface="Calibri"/>
                <a:ea typeface="Calibri"/>
                <a:cs typeface="Calibri"/>
                <a:sym typeface="Calibri"/>
              </a:rPr>
              <a:t>isna</a:t>
            </a:r>
            <a:r>
              <a:rPr lang="ru-RU" dirty="0">
                <a:latin typeface="Calibri"/>
                <a:ea typeface="Calibri"/>
                <a:cs typeface="Calibri"/>
                <a:sym typeface="Calibri"/>
              </a:rPr>
              <a:t> обнаружили наличие пропусков, с помощью функции </a:t>
            </a:r>
            <a:r>
              <a:rPr lang="en-US" dirty="0" err="1">
                <a:latin typeface="Calibri"/>
                <a:ea typeface="Calibri"/>
                <a:cs typeface="Calibri"/>
                <a:sym typeface="Calibri"/>
              </a:rPr>
              <a:t>check_nan</a:t>
            </a:r>
            <a:r>
              <a:rPr lang="ru-RU" dirty="0">
                <a:latin typeface="Calibri"/>
                <a:ea typeface="Calibri"/>
                <a:cs typeface="Calibri"/>
                <a:sym typeface="Calibri"/>
              </a:rPr>
              <a:t> обнаружили где именно они находятся, с помощью функции </a:t>
            </a:r>
            <a:r>
              <a:rPr lang="en-US" dirty="0" err="1">
                <a:latin typeface="Calibri"/>
                <a:ea typeface="Calibri"/>
                <a:cs typeface="Calibri"/>
                <a:sym typeface="Calibri"/>
              </a:rPr>
              <a:t>fillna</a:t>
            </a:r>
            <a:r>
              <a:rPr lang="en-US" dirty="0">
                <a:latin typeface="Calibri"/>
                <a:ea typeface="Calibri"/>
                <a:cs typeface="Calibri"/>
                <a:sym typeface="Calibri"/>
              </a:rPr>
              <a:t> </a:t>
            </a:r>
            <a:r>
              <a:rPr lang="ru-RU" dirty="0">
                <a:latin typeface="Calibri"/>
                <a:ea typeface="Calibri"/>
                <a:cs typeface="Calibri"/>
                <a:sym typeface="Calibri"/>
              </a:rPr>
              <a:t>заменили пропуски на ноль, чтобы не прерывать временной ряд, затем удостоверились, что пропусков больше нет. </a:t>
            </a:r>
            <a:endParaRPr dirty="0">
              <a:latin typeface="Calibri"/>
              <a:ea typeface="Calibri"/>
              <a:cs typeface="Calibri"/>
              <a:sym typeface="Calibri"/>
            </a:endParaRPr>
          </a:p>
        </p:txBody>
      </p:sp>
      <p:sp>
        <p:nvSpPr>
          <p:cNvPr id="246" name="Google Shape;246;p5"/>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sp>
        <p:nvSpPr>
          <p:cNvPr id="247" name="Google Shape;247;p5"/>
          <p:cNvSpPr txBox="1"/>
          <p:nvPr/>
        </p:nvSpPr>
        <p:spPr>
          <a:xfrm>
            <a:off x="620489" y="1940341"/>
            <a:ext cx="6968865" cy="9281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800"/>
              <a:buFont typeface="Calibri"/>
              <a:buNone/>
            </a:pPr>
            <a:r>
              <a:rPr lang="ru-RU" sz="1800" b="1" dirty="0">
                <a:solidFill>
                  <a:schemeClr val="lt1"/>
                </a:solidFill>
                <a:latin typeface="Calibri"/>
                <a:ea typeface="Calibri"/>
                <a:cs typeface="Calibri"/>
                <a:sym typeface="Calibri"/>
              </a:rPr>
              <a:t>На данном этапе были отфильтрованы данные по стране Бельгия и выбранным метрикам. Создали новый </a:t>
            </a:r>
            <a:r>
              <a:rPr lang="ru-RU" sz="1800" b="1" dirty="0" err="1">
                <a:solidFill>
                  <a:schemeClr val="lt1"/>
                </a:solidFill>
                <a:latin typeface="Calibri"/>
                <a:ea typeface="Calibri"/>
                <a:cs typeface="Calibri"/>
                <a:sym typeface="Calibri"/>
              </a:rPr>
              <a:t>датасет</a:t>
            </a:r>
            <a:r>
              <a:rPr lang="ru-RU" sz="1800" b="1" dirty="0">
                <a:solidFill>
                  <a:schemeClr val="lt1"/>
                </a:solidFill>
                <a:latin typeface="Calibri"/>
                <a:ea typeface="Calibri"/>
                <a:cs typeface="Calibri"/>
                <a:sym typeface="Calibri"/>
              </a:rPr>
              <a:t>. </a:t>
            </a:r>
            <a:endParaRP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DA1E379-ADD2-4F13-97E4-C8262553AF27}"/>
              </a:ext>
            </a:extLst>
          </p:cNvPr>
          <p:cNvSpPr/>
          <p:nvPr/>
        </p:nvSpPr>
        <p:spPr>
          <a:xfrm>
            <a:off x="0" y="1474354"/>
            <a:ext cx="7120128" cy="1401850"/>
          </a:xfrm>
          <a:prstGeom prst="rect">
            <a:avLst/>
          </a:prstGeom>
          <a:solidFill>
            <a:srgbClr val="78B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2" name="Google Shape;252;p6"/>
          <p:cNvSpPr txBox="1">
            <a:spLocks noGrp="1"/>
          </p:cNvSpPr>
          <p:nvPr>
            <p:ph type="ctrTitle"/>
          </p:nvPr>
        </p:nvSpPr>
        <p:spPr>
          <a:xfrm>
            <a:off x="535145" y="486418"/>
            <a:ext cx="7304311" cy="849536"/>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80BC00"/>
              </a:buClr>
              <a:buSzPts val="3600"/>
              <a:buFont typeface="Calibri"/>
              <a:buNone/>
            </a:pPr>
            <a:r>
              <a:rPr lang="ru-RU" b="1" dirty="0">
                <a:latin typeface="Calibri"/>
                <a:ea typeface="Calibri"/>
                <a:cs typeface="Calibri"/>
                <a:sym typeface="Calibri"/>
              </a:rPr>
              <a:t>Предварительный (разведочный) анализ</a:t>
            </a:r>
            <a:br>
              <a:rPr lang="ru-RU" b="1" dirty="0">
                <a:latin typeface="Calibri"/>
                <a:ea typeface="Calibri"/>
                <a:cs typeface="Calibri"/>
                <a:sym typeface="Calibri"/>
              </a:rPr>
            </a:br>
            <a:endParaRPr b="1" dirty="0">
              <a:latin typeface="Calibri"/>
              <a:ea typeface="Calibri"/>
              <a:cs typeface="Calibri"/>
              <a:sym typeface="Calibri"/>
            </a:endParaRPr>
          </a:p>
        </p:txBody>
      </p:sp>
      <p:sp>
        <p:nvSpPr>
          <p:cNvPr id="254" name="Google Shape;254;p6"/>
          <p:cNvSpPr txBox="1">
            <a:spLocks noGrp="1"/>
          </p:cNvSpPr>
          <p:nvPr>
            <p:ph type="body" idx="1"/>
          </p:nvPr>
        </p:nvSpPr>
        <p:spPr>
          <a:xfrm>
            <a:off x="7492942" y="1062990"/>
            <a:ext cx="4369874" cy="5943600"/>
          </a:xfrm>
          <a:prstGeom prst="rect">
            <a:avLst/>
          </a:prstGeom>
          <a:noFill/>
          <a:ln>
            <a:noFill/>
          </a:ln>
        </p:spPr>
        <p:txBody>
          <a:bodyPr spcFirstLastPara="1" wrap="square" lIns="91425" tIns="45700" rIns="91425" bIns="45700" anchor="t" anchorCtr="0">
            <a:noAutofit/>
          </a:bodyPr>
          <a:lstStyle/>
          <a:p>
            <a:pPr marL="114300" indent="0" algn="l">
              <a:buNone/>
            </a:pPr>
            <a:r>
              <a:rPr lang="ru-RU" sz="1600" b="0" i="0" dirty="0">
                <a:solidFill>
                  <a:srgbClr val="212121"/>
                </a:solidFill>
                <a:effectLst/>
                <a:latin typeface="Calibri" panose="020F0502020204030204" pitchFamily="34" charset="0"/>
                <a:cs typeface="Calibri" panose="020F0502020204030204" pitchFamily="34" charset="0"/>
              </a:rPr>
              <a:t>На графике новых случаев заболевания заметны 4 подъема уровней заболеваемости:</a:t>
            </a:r>
          </a:p>
          <a:p>
            <a:pPr marL="114300" indent="0" algn="l">
              <a:buNone/>
            </a:pPr>
            <a:r>
              <a:rPr lang="ru-RU" sz="1600" b="0" i="0" dirty="0">
                <a:solidFill>
                  <a:srgbClr val="212121"/>
                </a:solidFill>
                <a:effectLst/>
                <a:latin typeface="Calibri" panose="020F0502020204030204" pitchFamily="34" charset="0"/>
                <a:cs typeface="Calibri" panose="020F0502020204030204" pitchFamily="34" charset="0"/>
              </a:rPr>
              <a:t>1й - незначительный подъем уровня заболеваемости, без сильных пиков, однако, приведший к резкому подъему количества смертей, вероятно, в связи с отсутствием эффективного протокола лечения новой </a:t>
            </a:r>
            <a:r>
              <a:rPr lang="ru-RU" sz="1600" b="0" i="0" dirty="0" err="1">
                <a:solidFill>
                  <a:srgbClr val="212121"/>
                </a:solidFill>
                <a:effectLst/>
                <a:latin typeface="Calibri" panose="020F0502020204030204" pitchFamily="34" charset="0"/>
                <a:cs typeface="Calibri" panose="020F0502020204030204" pitchFamily="34" charset="0"/>
              </a:rPr>
              <a:t>короновирусной</a:t>
            </a:r>
            <a:r>
              <a:rPr lang="ru-RU" sz="1600" b="0" i="0" dirty="0">
                <a:solidFill>
                  <a:srgbClr val="212121"/>
                </a:solidFill>
                <a:effectLst/>
                <a:latin typeface="Calibri" panose="020F0502020204030204" pitchFamily="34" charset="0"/>
                <a:cs typeface="Calibri" panose="020F0502020204030204" pitchFamily="34" charset="0"/>
              </a:rPr>
              <a:t> инфекции и агрессивной его формы.</a:t>
            </a:r>
          </a:p>
          <a:p>
            <a:pPr marL="114300" indent="0" algn="l">
              <a:buNone/>
            </a:pPr>
            <a:r>
              <a:rPr lang="ru-RU" sz="1600" b="0" i="0" dirty="0">
                <a:solidFill>
                  <a:srgbClr val="212121"/>
                </a:solidFill>
                <a:effectLst/>
                <a:latin typeface="Calibri" panose="020F0502020204030204" pitchFamily="34" charset="0"/>
                <a:cs typeface="Calibri" panose="020F0502020204030204" pitchFamily="34" charset="0"/>
              </a:rPr>
              <a:t>2й - значительный подъём уровня заболеваемости с пиком в более 20тыс случаев в день, также приведший к значительному увеличению количества смертей, но уже более плавному, чем в первую волну. Больше таких резких подъемов количества смертей на графике не наблюдается, их число растет очень медленно, несмотря на самую большую 4ю волну с пиком более 47тыс случаев заболеваний в день, что может быть связано с началом массовой вакцинации, разработкой эффективного протокола лечения и выработкой коллективного иммунитета.</a:t>
            </a:r>
          </a:p>
          <a:p>
            <a:pPr marL="228600" lvl="0" indent="-114300" algn="l" rtl="0">
              <a:lnSpc>
                <a:spcPct val="90000"/>
              </a:lnSpc>
              <a:spcBef>
                <a:spcPts val="0"/>
              </a:spcBef>
              <a:spcAft>
                <a:spcPts val="0"/>
              </a:spcAft>
              <a:buClr>
                <a:srgbClr val="80BC00"/>
              </a:buClr>
              <a:buSzPts val="1800"/>
              <a:buFont typeface="Noto Sans Symbols"/>
              <a:buNone/>
            </a:pPr>
            <a:endParaRPr dirty="0">
              <a:latin typeface="Calibri"/>
              <a:ea typeface="Calibri"/>
              <a:cs typeface="Calibri"/>
              <a:sym typeface="Calibri"/>
            </a:endParaRPr>
          </a:p>
        </p:txBody>
      </p:sp>
      <p:sp>
        <p:nvSpPr>
          <p:cNvPr id="256" name="Google Shape;256;p6"/>
          <p:cNvSpPr txBox="1">
            <a:spLocks noGrp="1"/>
          </p:cNvSpPr>
          <p:nvPr>
            <p:ph type="body" idx="4"/>
          </p:nvPr>
        </p:nvSpPr>
        <p:spPr>
          <a:xfrm>
            <a:off x="329184" y="1405154"/>
            <a:ext cx="6656832" cy="1401850"/>
          </a:xfrm>
          <a:prstGeom prst="rect">
            <a:avLst/>
          </a:prstGeom>
          <a:noFill/>
          <a:ln>
            <a:noFill/>
          </a:ln>
        </p:spPr>
        <p:txBody>
          <a:bodyPr spcFirstLastPara="1" wrap="square" lIns="91425" tIns="45700" rIns="91425" bIns="45700" anchor="t" anchorCtr="0">
            <a:normAutofit fontScale="25000" lnSpcReduction="20000"/>
          </a:bodyPr>
          <a:lstStyle/>
          <a:p>
            <a:pPr algn="l"/>
            <a:r>
              <a:rPr lang="ru-RU" sz="7200" b="1" i="0" dirty="0">
                <a:solidFill>
                  <a:schemeClr val="bg1"/>
                </a:solidFill>
                <a:effectLst/>
                <a:latin typeface="Calibri" panose="020F0502020204030204" pitchFamily="34" charset="0"/>
                <a:cs typeface="Calibri" panose="020F0502020204030204" pitchFamily="34" charset="0"/>
              </a:rPr>
              <a:t>Задачи данного блока:</a:t>
            </a:r>
          </a:p>
          <a:p>
            <a:pPr marL="228600" indent="0" algn="l"/>
            <a:r>
              <a:rPr lang="ru-RU" sz="7200" b="1" dirty="0">
                <a:solidFill>
                  <a:schemeClr val="bg1"/>
                </a:solidFill>
                <a:latin typeface="Calibri" panose="020F0502020204030204" pitchFamily="34" charset="0"/>
                <a:cs typeface="Calibri" panose="020F0502020204030204" pitchFamily="34" charset="0"/>
              </a:rPr>
              <a:t>с</a:t>
            </a:r>
            <a:r>
              <a:rPr lang="ru-RU" sz="7200" b="1" i="0" dirty="0">
                <a:solidFill>
                  <a:schemeClr val="bg1"/>
                </a:solidFill>
                <a:effectLst/>
                <a:latin typeface="Calibri" panose="020F0502020204030204" pitchFamily="34" charset="0"/>
                <a:cs typeface="Calibri" panose="020F0502020204030204" pitchFamily="34" charset="0"/>
              </a:rPr>
              <a:t>делать столбец с датами индексом; вывести статистику по нужным столбцам; построить графическое отображение столбцов; выявить связи между признаками (почему заболеваемость может расти или падать и </a:t>
            </a:r>
            <a:r>
              <a:rPr lang="ru-RU" sz="7200" b="1" i="0" dirty="0" err="1">
                <a:solidFill>
                  <a:schemeClr val="bg1"/>
                </a:solidFill>
                <a:effectLst/>
                <a:latin typeface="Calibri" panose="020F0502020204030204" pitchFamily="34" charset="0"/>
                <a:cs typeface="Calibri" panose="020F0502020204030204" pitchFamily="34" charset="0"/>
              </a:rPr>
              <a:t>тп</a:t>
            </a:r>
            <a:r>
              <a:rPr lang="ru-RU" sz="7200" b="1" i="0" dirty="0">
                <a:solidFill>
                  <a:schemeClr val="bg1"/>
                </a:solidFill>
                <a:effectLst/>
                <a:latin typeface="Calibri" panose="020F0502020204030204" pitchFamily="34" charset="0"/>
                <a:cs typeface="Calibri" panose="020F0502020204030204" pitchFamily="34" charset="0"/>
              </a:rPr>
              <a:t>).</a:t>
            </a:r>
          </a:p>
          <a:p>
            <a:pPr marL="0" marR="0" lvl="0" indent="0" algn="l" rtl="0">
              <a:lnSpc>
                <a:spcPct val="90000"/>
              </a:lnSpc>
              <a:spcBef>
                <a:spcPts val="0"/>
              </a:spcBef>
              <a:spcAft>
                <a:spcPts val="0"/>
              </a:spcAft>
              <a:buClr>
                <a:srgbClr val="80BC00"/>
              </a:buClr>
              <a:buSzPts val="2000"/>
              <a:buFont typeface="Arial"/>
              <a:buNone/>
            </a:pPr>
            <a:endParaRPr dirty="0">
              <a:latin typeface="Calibri"/>
              <a:ea typeface="Calibri"/>
              <a:cs typeface="Calibri"/>
              <a:sym typeface="Calibri"/>
            </a:endParaRPr>
          </a:p>
        </p:txBody>
      </p:sp>
      <p:sp>
        <p:nvSpPr>
          <p:cNvPr id="257" name="Google Shape;257;p6"/>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pic>
        <p:nvPicPr>
          <p:cNvPr id="4" name="Рисунок 3">
            <a:extLst>
              <a:ext uri="{FF2B5EF4-FFF2-40B4-BE49-F238E27FC236}">
                <a16:creationId xmlns:a16="http://schemas.microsoft.com/office/drawing/2014/main" id="{AE9E13BA-433A-42F2-9FC3-6424CBA5D1C8}"/>
              </a:ext>
            </a:extLst>
          </p:cNvPr>
          <p:cNvPicPr>
            <a:picLocks noChangeAspect="1"/>
          </p:cNvPicPr>
          <p:nvPr/>
        </p:nvPicPr>
        <p:blipFill>
          <a:blip r:embed="rId3"/>
          <a:stretch>
            <a:fillRect/>
          </a:stretch>
        </p:blipFill>
        <p:spPr>
          <a:xfrm>
            <a:off x="187166" y="3085147"/>
            <a:ext cx="6940868" cy="34537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DCBB08DB-16F2-4C7D-BC1B-09FAA3CAE635}"/>
              </a:ext>
            </a:extLst>
          </p:cNvPr>
          <p:cNvSpPr/>
          <p:nvPr/>
        </p:nvSpPr>
        <p:spPr>
          <a:xfrm>
            <a:off x="0" y="1474354"/>
            <a:ext cx="6734628" cy="1085850"/>
          </a:xfrm>
          <a:prstGeom prst="rect">
            <a:avLst/>
          </a:prstGeom>
          <a:solidFill>
            <a:srgbClr val="78B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2" name="Google Shape;262;p7"/>
          <p:cNvSpPr txBox="1">
            <a:spLocks noGrp="1"/>
          </p:cNvSpPr>
          <p:nvPr>
            <p:ph type="ctrTitle"/>
          </p:nvPr>
        </p:nvSpPr>
        <p:spPr>
          <a:xfrm>
            <a:off x="620489" y="628956"/>
            <a:ext cx="7948354" cy="58942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80BC00"/>
              </a:buClr>
              <a:buSzPts val="3600"/>
              <a:buFont typeface="Calibri"/>
              <a:buNone/>
            </a:pPr>
            <a:r>
              <a:rPr lang="ru-RU" b="1" dirty="0">
                <a:solidFill>
                  <a:srgbClr val="80BC00"/>
                </a:solidFill>
                <a:latin typeface="Calibri"/>
                <a:ea typeface="Calibri"/>
                <a:cs typeface="Calibri"/>
                <a:sym typeface="Calibri"/>
              </a:rPr>
              <a:t>Выбор, настройка, построение моделей</a:t>
            </a:r>
            <a:endParaRPr b="1" dirty="0">
              <a:solidFill>
                <a:srgbClr val="80BC00"/>
              </a:solidFill>
              <a:latin typeface="Calibri"/>
              <a:ea typeface="Calibri"/>
              <a:cs typeface="Calibri"/>
              <a:sym typeface="Calibri"/>
            </a:endParaRPr>
          </a:p>
        </p:txBody>
      </p:sp>
      <p:sp>
        <p:nvSpPr>
          <p:cNvPr id="264" name="Google Shape;264;p7"/>
          <p:cNvSpPr txBox="1">
            <a:spLocks noGrp="1"/>
          </p:cNvSpPr>
          <p:nvPr>
            <p:ph type="body" idx="1"/>
          </p:nvPr>
        </p:nvSpPr>
        <p:spPr>
          <a:xfrm>
            <a:off x="7123936" y="2623787"/>
            <a:ext cx="4020314" cy="1806539"/>
          </a:xfrm>
          <a:prstGeom prst="rect">
            <a:avLst/>
          </a:prstGeom>
          <a:noFill/>
          <a:ln>
            <a:noFill/>
          </a:ln>
        </p:spPr>
        <p:txBody>
          <a:bodyPr spcFirstLastPara="1" wrap="square" lIns="91425" tIns="45700" rIns="91425" bIns="45700" anchor="t" anchorCtr="0">
            <a:noAutofit/>
          </a:bodyPr>
          <a:lstStyle/>
          <a:p>
            <a:pPr marL="114300" indent="0">
              <a:lnSpc>
                <a:spcPct val="80000"/>
              </a:lnSpc>
              <a:buNone/>
            </a:pPr>
            <a:r>
              <a:rPr lang="ru-RU" b="0" dirty="0">
                <a:solidFill>
                  <a:srgbClr val="000000"/>
                </a:solidFill>
                <a:effectLst/>
                <a:latin typeface="Calibri" panose="020F0502020204030204" pitchFamily="34" charset="0"/>
                <a:cs typeface="Calibri" panose="020F0502020204030204" pitchFamily="34" charset="0"/>
              </a:rPr>
              <a:t>Фильтр </a:t>
            </a:r>
            <a:r>
              <a:rPr lang="ru-RU" b="0" dirty="0" err="1">
                <a:solidFill>
                  <a:srgbClr val="000000"/>
                </a:solidFill>
                <a:effectLst/>
                <a:latin typeface="Calibri" panose="020F0502020204030204" pitchFamily="34" charset="0"/>
                <a:cs typeface="Calibri" panose="020F0502020204030204" pitchFamily="34" charset="0"/>
              </a:rPr>
              <a:t>Ходрика</a:t>
            </a:r>
            <a:r>
              <a:rPr lang="en-US" b="0" dirty="0">
                <a:solidFill>
                  <a:srgbClr val="000000"/>
                </a:solidFill>
                <a:effectLst/>
                <a:latin typeface="Calibri" panose="020F0502020204030204" pitchFamily="34" charset="0"/>
                <a:cs typeface="Calibri" panose="020F0502020204030204" pitchFamily="34" charset="0"/>
              </a:rPr>
              <a:t>-</a:t>
            </a:r>
            <a:r>
              <a:rPr lang="ru-RU" b="0" dirty="0">
                <a:solidFill>
                  <a:srgbClr val="000000"/>
                </a:solidFill>
                <a:effectLst/>
                <a:latin typeface="Calibri" panose="020F0502020204030204" pitchFamily="34" charset="0"/>
                <a:cs typeface="Calibri" panose="020F0502020204030204" pitchFamily="34" charset="0"/>
              </a:rPr>
              <a:t>Прескотта  </a:t>
            </a:r>
            <a:endParaRPr lang="en-US" dirty="0">
              <a:solidFill>
                <a:srgbClr val="000000"/>
              </a:solidFill>
              <a:latin typeface="Calibri" panose="020F0502020204030204" pitchFamily="34" charset="0"/>
              <a:cs typeface="Calibri" panose="020F0502020204030204" pitchFamily="34" charset="0"/>
            </a:endParaRPr>
          </a:p>
          <a:p>
            <a:pPr marL="114300" indent="0">
              <a:lnSpc>
                <a:spcPct val="80000"/>
              </a:lnSpc>
              <a:buNone/>
            </a:pPr>
            <a:r>
              <a:rPr lang="ru-RU" b="0" dirty="0">
                <a:solidFill>
                  <a:srgbClr val="000000"/>
                </a:solidFill>
                <a:effectLst/>
                <a:latin typeface="Calibri" panose="020F0502020204030204" pitchFamily="34" charset="0"/>
                <a:cs typeface="Calibri" panose="020F0502020204030204" pitchFamily="34" charset="0"/>
              </a:rPr>
              <a:t>метод сглаживания временного ряда, который используется для выделения длительных тенденций (сезонных колебаний и трендов) из временного ряда.</a:t>
            </a:r>
          </a:p>
          <a:p>
            <a:pPr marL="114300" indent="0">
              <a:buNone/>
            </a:pPr>
            <a:br>
              <a:rPr lang="ru-RU" b="0" dirty="0">
                <a:solidFill>
                  <a:srgbClr val="000000"/>
                </a:solidFill>
                <a:effectLst/>
                <a:latin typeface="Courier New" panose="02070309020205020404" pitchFamily="49" charset="0"/>
              </a:rPr>
            </a:br>
            <a:endParaRPr lang="ru-RU" b="0" dirty="0">
              <a:solidFill>
                <a:srgbClr val="000000"/>
              </a:solidFill>
              <a:effectLst/>
              <a:latin typeface="Courier New" panose="02070309020205020404" pitchFamily="49" charset="0"/>
            </a:endParaRPr>
          </a:p>
          <a:p>
            <a:pPr marL="228600" lvl="0" indent="-114300" algn="l" rtl="0">
              <a:lnSpc>
                <a:spcPct val="90000"/>
              </a:lnSpc>
              <a:spcBef>
                <a:spcPts val="0"/>
              </a:spcBef>
              <a:spcAft>
                <a:spcPts val="0"/>
              </a:spcAft>
              <a:buClr>
                <a:srgbClr val="80BC00"/>
              </a:buClr>
              <a:buSzPts val="1800"/>
              <a:buNone/>
            </a:pPr>
            <a:endParaRPr dirty="0">
              <a:latin typeface="Calibri"/>
              <a:ea typeface="Calibri"/>
              <a:cs typeface="Calibri"/>
              <a:sym typeface="Calibri"/>
            </a:endParaRPr>
          </a:p>
        </p:txBody>
      </p:sp>
      <p:sp>
        <p:nvSpPr>
          <p:cNvPr id="266" name="Google Shape;266;p7"/>
          <p:cNvSpPr txBox="1">
            <a:spLocks noGrp="1"/>
          </p:cNvSpPr>
          <p:nvPr>
            <p:ph type="body" idx="4"/>
          </p:nvPr>
        </p:nvSpPr>
        <p:spPr>
          <a:xfrm>
            <a:off x="567922" y="1533691"/>
            <a:ext cx="5703888" cy="108585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80BC00"/>
              </a:buClr>
              <a:buSzPts val="2000"/>
              <a:buFont typeface="Arial"/>
              <a:buNone/>
            </a:pPr>
            <a:r>
              <a:rPr lang="ru-RU" sz="1800" b="1" dirty="0">
                <a:solidFill>
                  <a:schemeClr val="bg1"/>
                </a:solidFill>
                <a:latin typeface="Calibri"/>
                <a:ea typeface="Calibri"/>
                <a:cs typeface="Calibri"/>
                <a:sym typeface="Calibri"/>
              </a:rPr>
              <a:t>На данном этапе был проведен анализ временного ряда, а именно проверка на наличие цикла, проверка на стационарность, а также </a:t>
            </a:r>
            <a:r>
              <a:rPr lang="en-US" sz="1800" b="1" dirty="0">
                <a:solidFill>
                  <a:schemeClr val="bg1"/>
                </a:solidFill>
                <a:latin typeface="Calibri"/>
                <a:ea typeface="Calibri"/>
                <a:cs typeface="Calibri"/>
                <a:sym typeface="Calibri"/>
              </a:rPr>
              <a:t>ETS </a:t>
            </a:r>
            <a:r>
              <a:rPr lang="ru-RU" sz="1800" b="1" dirty="0">
                <a:solidFill>
                  <a:schemeClr val="bg1"/>
                </a:solidFill>
                <a:latin typeface="Calibri"/>
                <a:ea typeface="Calibri"/>
                <a:cs typeface="Calibri"/>
                <a:sym typeface="Calibri"/>
              </a:rPr>
              <a:t>декомпозиция</a:t>
            </a:r>
            <a:endParaRPr sz="1800" b="1" dirty="0">
              <a:solidFill>
                <a:schemeClr val="bg1"/>
              </a:solidFill>
              <a:latin typeface="Calibri"/>
              <a:ea typeface="Calibri"/>
              <a:cs typeface="Calibri"/>
              <a:sym typeface="Calibri"/>
            </a:endParaRPr>
          </a:p>
        </p:txBody>
      </p:sp>
      <p:sp>
        <p:nvSpPr>
          <p:cNvPr id="267" name="Google Shape;267;p7"/>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pic>
        <p:nvPicPr>
          <p:cNvPr id="3" name="Рисунок 2">
            <a:extLst>
              <a:ext uri="{FF2B5EF4-FFF2-40B4-BE49-F238E27FC236}">
                <a16:creationId xmlns:a16="http://schemas.microsoft.com/office/drawing/2014/main" id="{28D446E2-AFC3-4764-9DE3-F5FFA6328E99}"/>
              </a:ext>
            </a:extLst>
          </p:cNvPr>
          <p:cNvPicPr>
            <a:picLocks noChangeAspect="1"/>
          </p:cNvPicPr>
          <p:nvPr/>
        </p:nvPicPr>
        <p:blipFill>
          <a:blip r:embed="rId3"/>
          <a:stretch>
            <a:fillRect/>
          </a:stretch>
        </p:blipFill>
        <p:spPr>
          <a:xfrm>
            <a:off x="515354" y="2719741"/>
            <a:ext cx="6219273" cy="1806539"/>
          </a:xfrm>
          <a:prstGeom prst="rect">
            <a:avLst/>
          </a:prstGeom>
        </p:spPr>
      </p:pic>
      <p:pic>
        <p:nvPicPr>
          <p:cNvPr id="5" name="Рисунок 4">
            <a:extLst>
              <a:ext uri="{FF2B5EF4-FFF2-40B4-BE49-F238E27FC236}">
                <a16:creationId xmlns:a16="http://schemas.microsoft.com/office/drawing/2014/main" id="{5B4F25F9-4A14-4BB5-A9D4-DF82B3B5DB96}"/>
              </a:ext>
            </a:extLst>
          </p:cNvPr>
          <p:cNvPicPr>
            <a:picLocks noChangeAspect="1"/>
          </p:cNvPicPr>
          <p:nvPr/>
        </p:nvPicPr>
        <p:blipFill>
          <a:blip r:embed="rId4"/>
          <a:stretch>
            <a:fillRect/>
          </a:stretch>
        </p:blipFill>
        <p:spPr>
          <a:xfrm>
            <a:off x="515354" y="4480077"/>
            <a:ext cx="6136905" cy="2203015"/>
          </a:xfrm>
          <a:prstGeom prst="rect">
            <a:avLst/>
          </a:prstGeom>
        </p:spPr>
      </p:pic>
      <p:sp>
        <p:nvSpPr>
          <p:cNvPr id="6" name="Прямоугольник 5">
            <a:extLst>
              <a:ext uri="{FF2B5EF4-FFF2-40B4-BE49-F238E27FC236}">
                <a16:creationId xmlns:a16="http://schemas.microsoft.com/office/drawing/2014/main" id="{4846F1F2-9718-4979-891E-BC76B777F3C6}"/>
              </a:ext>
            </a:extLst>
          </p:cNvPr>
          <p:cNvSpPr/>
          <p:nvPr/>
        </p:nvSpPr>
        <p:spPr>
          <a:xfrm>
            <a:off x="6944866" y="2719741"/>
            <a:ext cx="4408934" cy="1710585"/>
          </a:xfrm>
          <a:prstGeom prst="rect">
            <a:avLst/>
          </a:prstGeom>
          <a:noFill/>
          <a:ln>
            <a:solidFill>
              <a:srgbClr val="78B8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Google Shape;264;p7">
            <a:extLst>
              <a:ext uri="{FF2B5EF4-FFF2-40B4-BE49-F238E27FC236}">
                <a16:creationId xmlns:a16="http://schemas.microsoft.com/office/drawing/2014/main" id="{ABD242E4-8721-4160-8E3A-78DBC3A556FD}"/>
              </a:ext>
            </a:extLst>
          </p:cNvPr>
          <p:cNvSpPr txBox="1">
            <a:spLocks/>
          </p:cNvSpPr>
          <p:nvPr/>
        </p:nvSpPr>
        <p:spPr>
          <a:xfrm>
            <a:off x="6834376" y="4480077"/>
            <a:ext cx="4519424" cy="31541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rgbClr val="80BC00"/>
              </a:buClr>
              <a:buSzPts val="1800"/>
              <a:buFont typeface="Noto Sans Symbols"/>
              <a:buChar char="▪"/>
              <a:defRPr sz="18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rgbClr val="80BC00"/>
              </a:buClr>
              <a:buSzPts val="1400"/>
              <a:buFont typeface="Noto Sans Symbols"/>
              <a:buChar char="▪"/>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Noto Sans Symbols"/>
              <a:buNone/>
            </a:pPr>
            <a:r>
              <a:rPr lang="ru-RU" b="0" i="0" dirty="0">
                <a:solidFill>
                  <a:srgbClr val="212121"/>
                </a:solidFill>
                <a:effectLst/>
                <a:latin typeface="Calibri" panose="020F0502020204030204" pitchFamily="34" charset="0"/>
                <a:cs typeface="Calibri" panose="020F0502020204030204" pitchFamily="34" charset="0"/>
              </a:rPr>
              <a:t>По данным графикам сложно судить о цикличности и тренде, т.к. наблюдаемый период пока относительно небольшой. Однако, стоит отметить, что пики 1й и 3й волны заболеваемости приходятся на вторую половину марта, а 2й и 4й волн на начало ноября, что может говорить о цикличности.</a:t>
            </a:r>
            <a:br>
              <a:rPr lang="ru-RU" dirty="0">
                <a:solidFill>
                  <a:srgbClr val="000000"/>
                </a:solidFill>
                <a:latin typeface="Courier New" panose="02070309020205020404" pitchFamily="49" charset="0"/>
              </a:rPr>
            </a:br>
            <a:endParaRPr lang="ru-RU" dirty="0">
              <a:solidFill>
                <a:srgbClr val="000000"/>
              </a:solidFill>
              <a:latin typeface="Courier New" panose="02070309020205020404" pitchFamily="49" charset="0"/>
            </a:endParaRPr>
          </a:p>
          <a:p>
            <a:pPr marL="228600" indent="-114300">
              <a:spcBef>
                <a:spcPts val="0"/>
              </a:spcBef>
              <a:buFont typeface="Noto Sans Symbols"/>
              <a:buNone/>
            </a:pP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9B8D526B-518A-4BBA-8D76-359F40D747A6}"/>
              </a:ext>
            </a:extLst>
          </p:cNvPr>
          <p:cNvSpPr/>
          <p:nvPr/>
        </p:nvSpPr>
        <p:spPr>
          <a:xfrm>
            <a:off x="-1" y="1243367"/>
            <a:ext cx="7566661" cy="1316953"/>
          </a:xfrm>
          <a:prstGeom prst="rect">
            <a:avLst/>
          </a:prstGeom>
          <a:solidFill>
            <a:srgbClr val="78B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2" name="Google Shape;272;p8"/>
          <p:cNvSpPr txBox="1">
            <a:spLocks noGrp="1"/>
          </p:cNvSpPr>
          <p:nvPr>
            <p:ph type="ctrTitle"/>
          </p:nvPr>
        </p:nvSpPr>
        <p:spPr>
          <a:xfrm>
            <a:off x="369029" y="502159"/>
            <a:ext cx="7734301"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sz="2800" b="1" dirty="0">
                <a:latin typeface="Calibri"/>
                <a:ea typeface="Calibri"/>
                <a:cs typeface="Calibri"/>
                <a:sym typeface="Calibri"/>
              </a:rPr>
              <a:t>Проверим временной ряд на стационарность</a:t>
            </a:r>
            <a:endParaRPr sz="2800" b="1" dirty="0">
              <a:latin typeface="Calibri"/>
              <a:ea typeface="Calibri"/>
              <a:cs typeface="Calibri"/>
              <a:sym typeface="Calibri"/>
            </a:endParaRPr>
          </a:p>
        </p:txBody>
      </p:sp>
      <p:sp>
        <p:nvSpPr>
          <p:cNvPr id="275" name="Google Shape;275;p8"/>
          <p:cNvSpPr txBox="1">
            <a:spLocks noGrp="1"/>
          </p:cNvSpPr>
          <p:nvPr>
            <p:ph type="body" idx="3"/>
          </p:nvPr>
        </p:nvSpPr>
        <p:spPr>
          <a:xfrm>
            <a:off x="155669" y="1357219"/>
            <a:ext cx="7296691" cy="1111661"/>
          </a:xfrm>
          <a:prstGeom prst="rect">
            <a:avLst/>
          </a:prstGeom>
          <a:noFill/>
          <a:ln>
            <a:noFill/>
          </a:ln>
        </p:spPr>
        <p:txBody>
          <a:bodyPr spcFirstLastPara="1" wrap="square" lIns="91425" tIns="45700" rIns="91425" bIns="45700" anchor="t" anchorCtr="0">
            <a:noAutofit/>
          </a:bodyPr>
          <a:lstStyle/>
          <a:p>
            <a:pPr marL="228600" indent="-114300">
              <a:spcBef>
                <a:spcPts val="0"/>
              </a:spcBef>
              <a:buNone/>
            </a:pPr>
            <a:r>
              <a:rPr lang="ru-RU" b="0" dirty="0">
                <a:solidFill>
                  <a:schemeClr val="bg1"/>
                </a:solidFill>
                <a:effectLst/>
                <a:latin typeface="Calibri" panose="020F0502020204030204" pitchFamily="34" charset="0"/>
                <a:cs typeface="Calibri" panose="020F0502020204030204" pitchFamily="34" charset="0"/>
              </a:rPr>
              <a:t>  </a:t>
            </a:r>
            <a:r>
              <a:rPr lang="ru-RU" b="1" dirty="0">
                <a:solidFill>
                  <a:schemeClr val="bg1"/>
                </a:solidFill>
                <a:effectLst/>
                <a:latin typeface="Calibri" panose="020F0502020204030204" pitchFamily="34" charset="0"/>
                <a:cs typeface="Calibri" panose="020F0502020204030204" pitchFamily="34" charset="0"/>
              </a:rPr>
              <a:t>Для проверки стационарности ряда воспользуемся тестом Дикки-</a:t>
            </a:r>
            <a:r>
              <a:rPr lang="ru-RU" b="1" dirty="0" err="1">
                <a:solidFill>
                  <a:schemeClr val="bg1"/>
                </a:solidFill>
                <a:effectLst/>
                <a:latin typeface="Calibri" panose="020F0502020204030204" pitchFamily="34" charset="0"/>
                <a:cs typeface="Calibri" panose="020F0502020204030204" pitchFamily="34" charset="0"/>
              </a:rPr>
              <a:t>Фуллера</a:t>
            </a:r>
            <a:r>
              <a:rPr lang="ru-RU" b="1" dirty="0">
                <a:solidFill>
                  <a:schemeClr val="bg1"/>
                </a:solidFill>
                <a:effectLst/>
                <a:latin typeface="Calibri" panose="020F0502020204030204" pitchFamily="34" charset="0"/>
                <a:cs typeface="Calibri" panose="020F0502020204030204" pitchFamily="34" charset="0"/>
              </a:rPr>
              <a:t>. Он проверяет ряд на наличие единичных корней. Временной ряд имеет единичный корень (хотя бы один), если его первые разности образуют стационарный ряд.</a:t>
            </a:r>
          </a:p>
          <a:p>
            <a:pPr marL="228600" lvl="0" indent="-114300" algn="l" rtl="0">
              <a:lnSpc>
                <a:spcPct val="90000"/>
              </a:lnSpc>
              <a:spcBef>
                <a:spcPts val="0"/>
              </a:spcBef>
              <a:spcAft>
                <a:spcPts val="0"/>
              </a:spcAft>
              <a:buClr>
                <a:srgbClr val="80BC00"/>
              </a:buClr>
              <a:buSzPts val="1800"/>
              <a:buFont typeface="Noto Sans Symbols"/>
              <a:buNone/>
            </a:pPr>
            <a:endParaRPr dirty="0">
              <a:latin typeface="Calibri"/>
              <a:ea typeface="Calibri"/>
              <a:cs typeface="Calibri"/>
              <a:sym typeface="Calibri"/>
            </a:endParaRPr>
          </a:p>
        </p:txBody>
      </p:sp>
      <p:sp>
        <p:nvSpPr>
          <p:cNvPr id="278" name="Google Shape;278;p8"/>
          <p:cNvSpPr txBox="1">
            <a:spLocks noGrp="1"/>
          </p:cNvSpPr>
          <p:nvPr>
            <p:ph type="body" idx="6"/>
          </p:nvPr>
        </p:nvSpPr>
        <p:spPr>
          <a:xfrm>
            <a:off x="340836" y="2824185"/>
            <a:ext cx="9488964" cy="1209630"/>
          </a:xfrm>
          <a:prstGeom prst="rect">
            <a:avLst/>
          </a:prstGeom>
          <a:noFill/>
          <a:ln>
            <a:noFill/>
          </a:ln>
        </p:spPr>
        <p:txBody>
          <a:bodyPr spcFirstLastPara="1" wrap="square" lIns="91425" tIns="45700" rIns="91425" bIns="45700" anchor="t" anchorCtr="0">
            <a:normAutofit fontScale="55000" lnSpcReduction="20000"/>
          </a:bodyPr>
          <a:lstStyle/>
          <a:p>
            <a:pPr marL="0" indent="0">
              <a:lnSpc>
                <a:spcPct val="120000"/>
              </a:lnSpc>
              <a:spcBef>
                <a:spcPts val="0"/>
              </a:spcBef>
            </a:pPr>
            <a:r>
              <a:rPr lang="ru-RU" sz="2900" b="0" dirty="0">
                <a:solidFill>
                  <a:srgbClr val="000000"/>
                </a:solidFill>
                <a:effectLst/>
                <a:latin typeface="Calibri" panose="020F0502020204030204" pitchFamily="34" charset="0"/>
                <a:cs typeface="Calibri" panose="020F0502020204030204" pitchFamily="34" charset="0"/>
              </a:rPr>
              <a:t>Почему стационарность так важна? По стационарному ряду просто строить прогноз, так как мы полагаем, что его будущие статистические характеристики не будут отличаться от наблюдаемых текущих. Большинство моделей временных рядов так или иначе моделируют и предсказывают эти характеристики, поэтому в случае </a:t>
            </a:r>
            <a:r>
              <a:rPr lang="ru-RU" sz="2900" b="0" dirty="0" err="1">
                <a:solidFill>
                  <a:srgbClr val="000000"/>
                </a:solidFill>
                <a:effectLst/>
                <a:latin typeface="Calibri" panose="020F0502020204030204" pitchFamily="34" charset="0"/>
                <a:cs typeface="Calibri" panose="020F0502020204030204" pitchFamily="34" charset="0"/>
              </a:rPr>
              <a:t>нестационарности</a:t>
            </a:r>
            <a:r>
              <a:rPr lang="ru-RU" sz="2900" b="0" dirty="0">
                <a:solidFill>
                  <a:srgbClr val="000000"/>
                </a:solidFill>
                <a:effectLst/>
                <a:latin typeface="Calibri" panose="020F0502020204030204" pitchFamily="34" charset="0"/>
                <a:cs typeface="Calibri" panose="020F0502020204030204" pitchFamily="34" charset="0"/>
              </a:rPr>
              <a:t> исходного ряда предсказания окажутся неверными.</a:t>
            </a:r>
          </a:p>
          <a:p>
            <a:pPr marL="0" marR="0" lvl="0" indent="0" algn="l" rtl="0">
              <a:lnSpc>
                <a:spcPct val="90000"/>
              </a:lnSpc>
              <a:spcBef>
                <a:spcPts val="0"/>
              </a:spcBef>
              <a:spcAft>
                <a:spcPts val="0"/>
              </a:spcAft>
              <a:buClr>
                <a:schemeClr val="dk1"/>
              </a:buClr>
              <a:buSzPts val="1800"/>
              <a:buFont typeface="Arial"/>
              <a:buNone/>
            </a:pPr>
            <a:endParaRPr dirty="0">
              <a:latin typeface="Calibri"/>
              <a:ea typeface="Calibri"/>
              <a:cs typeface="Calibri"/>
              <a:sym typeface="Calibri"/>
            </a:endParaRPr>
          </a:p>
        </p:txBody>
      </p:sp>
      <p:sp>
        <p:nvSpPr>
          <p:cNvPr id="279" name="Google Shape;279;p8"/>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pic>
        <p:nvPicPr>
          <p:cNvPr id="3" name="Рисунок 2">
            <a:extLst>
              <a:ext uri="{FF2B5EF4-FFF2-40B4-BE49-F238E27FC236}">
                <a16:creationId xmlns:a16="http://schemas.microsoft.com/office/drawing/2014/main" id="{8104ABEE-289E-4FDD-A7FF-2AC473BD362B}"/>
              </a:ext>
            </a:extLst>
          </p:cNvPr>
          <p:cNvPicPr>
            <a:picLocks noChangeAspect="1"/>
          </p:cNvPicPr>
          <p:nvPr/>
        </p:nvPicPr>
        <p:blipFill>
          <a:blip r:embed="rId3"/>
          <a:stretch>
            <a:fillRect/>
          </a:stretch>
        </p:blipFill>
        <p:spPr>
          <a:xfrm>
            <a:off x="422910" y="4201482"/>
            <a:ext cx="8081010" cy="23707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D53D987C-B811-43A6-BA41-BE5870093420}"/>
              </a:ext>
            </a:extLst>
          </p:cNvPr>
          <p:cNvSpPr/>
          <p:nvPr/>
        </p:nvSpPr>
        <p:spPr>
          <a:xfrm>
            <a:off x="-1" y="1243368"/>
            <a:ext cx="7566661" cy="943994"/>
          </a:xfrm>
          <a:prstGeom prst="rect">
            <a:avLst/>
          </a:prstGeom>
          <a:solidFill>
            <a:srgbClr val="78B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4" name="Google Shape;284;p9"/>
          <p:cNvSpPr txBox="1">
            <a:spLocks noGrp="1"/>
          </p:cNvSpPr>
          <p:nvPr>
            <p:ph type="ctrTitle"/>
          </p:nvPr>
        </p:nvSpPr>
        <p:spPr>
          <a:xfrm>
            <a:off x="628483" y="628956"/>
            <a:ext cx="8074644"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en-US" sz="2800" b="1" dirty="0">
                <a:solidFill>
                  <a:srgbClr val="80BC00"/>
                </a:solidFill>
                <a:latin typeface="Calibri"/>
                <a:ea typeface="Calibri"/>
                <a:cs typeface="Calibri"/>
                <a:sym typeface="Calibri"/>
              </a:rPr>
              <a:t>ETS </a:t>
            </a:r>
            <a:r>
              <a:rPr lang="ru-RU" sz="2800" b="1" dirty="0">
                <a:solidFill>
                  <a:srgbClr val="80BC00"/>
                </a:solidFill>
                <a:latin typeface="Calibri"/>
                <a:ea typeface="Calibri"/>
                <a:cs typeface="Calibri"/>
                <a:sym typeface="Calibri"/>
              </a:rPr>
              <a:t>декомпозиция</a:t>
            </a:r>
            <a:endParaRPr sz="2800" b="1" dirty="0">
              <a:solidFill>
                <a:srgbClr val="80BC00"/>
              </a:solidFill>
              <a:latin typeface="Calibri"/>
              <a:ea typeface="Calibri"/>
              <a:cs typeface="Calibri"/>
              <a:sym typeface="Calibri"/>
            </a:endParaRPr>
          </a:p>
        </p:txBody>
      </p:sp>
      <p:sp>
        <p:nvSpPr>
          <p:cNvPr id="287" name="Google Shape;287;p9"/>
          <p:cNvSpPr txBox="1">
            <a:spLocks noGrp="1"/>
          </p:cNvSpPr>
          <p:nvPr>
            <p:ph type="body" idx="3"/>
          </p:nvPr>
        </p:nvSpPr>
        <p:spPr>
          <a:xfrm>
            <a:off x="460469" y="1306077"/>
            <a:ext cx="6568981" cy="785613"/>
          </a:xfrm>
          <a:prstGeom prst="rect">
            <a:avLst/>
          </a:prstGeom>
          <a:noFill/>
          <a:ln>
            <a:noFill/>
          </a:ln>
        </p:spPr>
        <p:txBody>
          <a:bodyPr spcFirstLastPara="1" wrap="square" lIns="91425" tIns="45700" rIns="91425" bIns="45700" anchor="t" anchorCtr="0">
            <a:noAutofit/>
          </a:bodyPr>
          <a:lstStyle/>
          <a:p>
            <a:pPr marL="114300" indent="0">
              <a:buNone/>
            </a:pPr>
            <a:r>
              <a:rPr lang="ru-RU" b="1" dirty="0">
                <a:solidFill>
                  <a:schemeClr val="bg1"/>
                </a:solidFill>
                <a:effectLst/>
                <a:latin typeface="Calibri" panose="020F0502020204030204" pitchFamily="34" charset="0"/>
                <a:cs typeface="Calibri" panose="020F0502020204030204" pitchFamily="34" charset="0"/>
              </a:rPr>
              <a:t>Это метод для автоматического разложения временного </a:t>
            </a:r>
            <a:r>
              <a:rPr lang="ru-RU" b="1" dirty="0" err="1">
                <a:solidFill>
                  <a:schemeClr val="bg1"/>
                </a:solidFill>
                <a:effectLst/>
                <a:latin typeface="Calibri" panose="020F0502020204030204" pitchFamily="34" charset="0"/>
                <a:cs typeface="Calibri" panose="020F0502020204030204" pitchFamily="34" charset="0"/>
              </a:rPr>
              <a:t>рядана</a:t>
            </a:r>
            <a:r>
              <a:rPr lang="ru-RU" b="1" dirty="0">
                <a:solidFill>
                  <a:schemeClr val="bg1"/>
                </a:solidFill>
                <a:effectLst/>
                <a:latin typeface="Calibri" panose="020F0502020204030204" pitchFamily="34" charset="0"/>
                <a:cs typeface="Calibri" panose="020F0502020204030204" pitchFamily="34" charset="0"/>
              </a:rPr>
              <a:t> тренд, сезонность и остаток.</a:t>
            </a:r>
          </a:p>
          <a:p>
            <a:pPr marL="228600" lvl="0" indent="-114300" algn="l" rtl="0">
              <a:lnSpc>
                <a:spcPct val="90000"/>
              </a:lnSpc>
              <a:spcBef>
                <a:spcPts val="0"/>
              </a:spcBef>
              <a:spcAft>
                <a:spcPts val="0"/>
              </a:spcAft>
              <a:buClr>
                <a:srgbClr val="80BC00"/>
              </a:buClr>
              <a:buSzPts val="1800"/>
              <a:buNone/>
            </a:pPr>
            <a:endParaRPr dirty="0">
              <a:latin typeface="Calibri"/>
              <a:ea typeface="Calibri"/>
              <a:cs typeface="Calibri"/>
              <a:sym typeface="Calibri"/>
            </a:endParaRPr>
          </a:p>
        </p:txBody>
      </p:sp>
      <p:sp>
        <p:nvSpPr>
          <p:cNvPr id="289" name="Google Shape;289;p9"/>
          <p:cNvSpPr txBox="1">
            <a:spLocks noGrp="1"/>
          </p:cNvSpPr>
          <p:nvPr>
            <p:ph type="body" idx="5"/>
          </p:nvPr>
        </p:nvSpPr>
        <p:spPr>
          <a:xfrm>
            <a:off x="7840980" y="2519362"/>
            <a:ext cx="3749040" cy="2452625"/>
          </a:xfrm>
          <a:prstGeom prst="rect">
            <a:avLst/>
          </a:prstGeom>
          <a:noFill/>
          <a:ln>
            <a:noFill/>
          </a:ln>
        </p:spPr>
        <p:txBody>
          <a:bodyPr spcFirstLastPara="1" wrap="square" lIns="91425" tIns="45700" rIns="91425" bIns="45700" anchor="t" anchorCtr="0">
            <a:noAutofit/>
          </a:bodyPr>
          <a:lstStyle/>
          <a:p>
            <a:pPr marL="228600" indent="-114300">
              <a:spcBef>
                <a:spcPts val="0"/>
              </a:spcBef>
              <a:buNone/>
            </a:pPr>
            <a:r>
              <a:rPr lang="ru-RU" b="0" dirty="0">
                <a:solidFill>
                  <a:srgbClr val="000000"/>
                </a:solidFill>
                <a:effectLst/>
                <a:latin typeface="Calibri" panose="020F0502020204030204" pitchFamily="34" charset="0"/>
                <a:cs typeface="Calibri" panose="020F0502020204030204" pitchFamily="34" charset="0"/>
              </a:rPr>
              <a:t> На графике представлено распределение в пиковую нагрузку в ноябре 2020г. и  2021г. Наблюдаем недельную сезонность.</a:t>
            </a:r>
          </a:p>
          <a:p>
            <a:pPr marL="228600" lvl="0" indent="-114300" algn="l" rtl="0">
              <a:lnSpc>
                <a:spcPct val="90000"/>
              </a:lnSpc>
              <a:spcBef>
                <a:spcPts val="0"/>
              </a:spcBef>
              <a:spcAft>
                <a:spcPts val="0"/>
              </a:spcAft>
              <a:buClr>
                <a:srgbClr val="80BC00"/>
              </a:buClr>
              <a:buSzPts val="1800"/>
              <a:buNone/>
            </a:pPr>
            <a:endParaRPr dirty="0">
              <a:latin typeface="Calibri"/>
              <a:ea typeface="Calibri"/>
              <a:cs typeface="Calibri"/>
              <a:sym typeface="Calibri"/>
            </a:endParaRPr>
          </a:p>
        </p:txBody>
      </p:sp>
      <p:sp>
        <p:nvSpPr>
          <p:cNvPr id="291" name="Google Shape;291;p9"/>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pic>
        <p:nvPicPr>
          <p:cNvPr id="3" name="Рисунок 2">
            <a:extLst>
              <a:ext uri="{FF2B5EF4-FFF2-40B4-BE49-F238E27FC236}">
                <a16:creationId xmlns:a16="http://schemas.microsoft.com/office/drawing/2014/main" id="{64ADC83F-4DF7-40EE-B231-8A4D55085B7F}"/>
              </a:ext>
            </a:extLst>
          </p:cNvPr>
          <p:cNvPicPr>
            <a:picLocks noChangeAspect="1"/>
          </p:cNvPicPr>
          <p:nvPr/>
        </p:nvPicPr>
        <p:blipFill>
          <a:blip r:embed="rId3"/>
          <a:stretch>
            <a:fillRect/>
          </a:stretch>
        </p:blipFill>
        <p:spPr>
          <a:xfrm>
            <a:off x="460469" y="2519362"/>
            <a:ext cx="6743700" cy="4019550"/>
          </a:xfrm>
          <a:prstGeom prst="rect">
            <a:avLst/>
          </a:prstGeom>
        </p:spPr>
      </p:pic>
    </p:spTree>
  </p:cSld>
  <p:clrMapOvr>
    <a:masterClrMapping/>
  </p:clrMapOvr>
</p:sld>
</file>

<file path=ppt/theme/theme1.xml><?xml version="1.0" encoding="utf-8"?>
<a:theme xmlns:a="http://schemas.openxmlformats.org/drawingml/2006/main" name="IU">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1281</Words>
  <Application>Microsoft Office PowerPoint</Application>
  <PresentationFormat>Широкоэкранный</PresentationFormat>
  <Paragraphs>68</Paragraphs>
  <Slides>16</Slides>
  <Notes>16</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vt:i4>
      </vt:variant>
    </vt:vector>
  </HeadingPairs>
  <TitlesOfParts>
    <vt:vector size="22" baseType="lpstr">
      <vt:lpstr>Arial</vt:lpstr>
      <vt:lpstr>Biome Light</vt:lpstr>
      <vt:lpstr>Calibri</vt:lpstr>
      <vt:lpstr>Courier New</vt:lpstr>
      <vt:lpstr>Noto Sans Symbols</vt:lpstr>
      <vt:lpstr>IU</vt:lpstr>
      <vt:lpstr>«Анализ и прогнозирование количества заболеваний COVID-19 в Бельгии».                                                                         Подготовила Кузьмина Татьяна </vt:lpstr>
      <vt:lpstr>COVID-19 - это вызывающий заболевание штамм коронавируса, появившийся в декабре 2019 года и приведший к продолжающейся глобальной пандемии. По мнению Всемирной организации здравоохранения (ВОЗ), объявившей эту вспышку пандемией, COVID-19 является серьезной проблемой для общественного здравоохранения, имеющей международное значение. Из-за отсутствия доказанного эффективного лечения меры предосторожности считаются ВОЗ стратегическими целями и основным способом противодействия пандемии. На фоне развития пандемии COVID-19 возросла роль прогнозной аналитики.  Принятие решений политиками, руководителями здравоохранения разного уровня должно быть основано на точных и достоверных прогнозах количества инфицированных и заболевших, а также на основе оценки действительной динамики смертности, хотя бы в краткосрочной перспективе. Проведение исследования данных и оставление такого прогноза развития заболеваемости и является основной целью данного исследования.   Наша задача - провести анализ данных о заболеваемости Covid-19 в Бельгии, предложить и настроить прогностическую модель, выполнить прогноз и сравнить результаты с новой статистикой.</vt:lpstr>
      <vt:lpstr>5 шагов исследования: </vt:lpstr>
      <vt:lpstr>Сбор и ознакомление с данными</vt:lpstr>
      <vt:lpstr>Предобработка данных: очистка, фильтрация, работа с пропусками </vt:lpstr>
      <vt:lpstr>Предварительный (разведочный) анализ </vt:lpstr>
      <vt:lpstr>Выбор, настройка, построение моделей</vt:lpstr>
      <vt:lpstr>Проверим временной ряд на стационарность</vt:lpstr>
      <vt:lpstr>ETS декомпозиция</vt:lpstr>
      <vt:lpstr>Метод прогнозирования Sarima</vt:lpstr>
      <vt:lpstr>Презентация PowerPoint</vt:lpstr>
      <vt:lpstr>Метод прогнозирования - PROPHET </vt:lpstr>
      <vt:lpstr>Модель «Экспоненциальное сглаживание»</vt:lpstr>
      <vt:lpstr>Презентация PowerPoint</vt:lpstr>
      <vt:lpstr>Выводы.</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«Анализ и прогнозирование количества заболеваний COVID-19 в Бельгии».                                                                         Подготовила Кузьмина Татьяна </dc:title>
  <dc:creator>Ольга Саетгареева</dc:creator>
  <cp:lastModifiedBy>ozon</cp:lastModifiedBy>
  <cp:revision>29</cp:revision>
  <dcterms:created xsi:type="dcterms:W3CDTF">2018-09-03T06:41:35Z</dcterms:created>
  <dcterms:modified xsi:type="dcterms:W3CDTF">2021-12-27T15:07:10Z</dcterms:modified>
</cp:coreProperties>
</file>