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259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B0A47-B08C-6673-D296-1A8D45A152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626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тест123123</a:t>
            </a:r>
            <a:endParaRPr lang="en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734A17-36F5-6EB5-CE17-06C710225E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ECE8C-2410-4DDE-A558-4B63618BB8A0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880ADD-8D97-6ED5-B6D9-4C02C2BBDC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dirty="0" err="1"/>
              <a:t>еуые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95B283-4371-6F4A-3A0A-7478436057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1C13B-11D4-45EE-9AF1-9149434B6BC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8ABF5-1066-9F52-F3C9-6A00A163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5403" cy="5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90294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тест123123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2FB2-B00B-4E8F-9652-A39FF956CD2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CA81A-E178-45BE-AC91-9DB4B431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5895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ADE0A-1D7C-588E-89FD-EAC89718F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E4BA8-983A-88ED-127C-C82169DF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B356A-BE96-C9A0-E24E-45DD39F0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A33C-5342-4E8A-BA96-D156691B7761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AE870-751E-808A-F5A1-5B4B7221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CB559-2A5C-9816-8F90-7B80327E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810D5-8A55-D0A0-FBEA-9BB2255E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3477C-7BA2-D196-60C3-91DB47AC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9435A9-D8CF-6EB9-C408-6716F81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1E18-DC27-46DA-BD58-1E6F1E956B6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AB167-1520-D652-2800-EC89E542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358CF-96F3-C403-996F-B64E7598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74D45F-B41E-6056-EC3C-ACCD29E1A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1CE9A9-6EA4-9828-0EE4-77C6F6DEF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C0F0EB-E7A1-10DE-CE52-A64C9896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C4DA-586A-40BA-8CA9-B8A20C1CC6B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361EE-F6CB-0820-1898-96C13BB9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A5426-2F93-056B-A038-F3D65D2B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9676-EB3C-2FEA-AEFC-1284C82A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4C592-6DA1-E6BA-528F-CDED79BD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5D0764-8604-B54C-9FD6-CE24DCD6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F73A-2C2D-42E8-83B6-B7F78E0AA427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4DD730-5604-C846-DAEB-AF3E5B6E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C23AE-F6CC-6953-D33D-572DFFFC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943F8-5E18-9B87-32DD-D03B9270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96893-3602-8B38-428B-45F53C7F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A1ACE-58D6-437B-CA04-6C69E98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676C-6128-4962-ADAE-2E92BED46231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2876C-EF83-0AB4-9CBE-C0C5621B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3BA806-24B6-1E9E-9DC2-2D309644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B8513-FCDA-3699-32FD-9401BCB1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0BC3A-8784-1A1D-0BDA-EDF46B332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FFEF09-97AB-7C02-D217-7DF84EA4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5F69E0-3B0A-2C9B-4FD6-33D5E73C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9B09-F207-40A4-B92F-25DDD3031B37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70FBE1-2B75-393B-B887-B441F8AF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FBF94-72E4-637E-8090-1B83237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12DC-0EC0-D623-72A8-5F39F105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C0D4C9-7A8A-AA0B-3406-5D1ACA25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46CDC-BFBF-0423-FDF3-63DEBB7E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CB32A7-E301-9FBC-AD32-D19DC0ED9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401F6E-BB8D-48DE-0BA3-0FA435059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E60759-41A7-E320-229F-FFCA9469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14D7-FCCF-4DA1-B101-4063BA1C48EE}" type="datetime1">
              <a:rPr lang="en-US" smtClean="0"/>
              <a:t>11/9/2022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5BB126-AE9B-3AC6-3FAE-8937DC77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063620-A8E8-84E2-2264-CAB99189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25907-330C-29D8-5409-28DB0F86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D95D58-EDB3-7DD5-7163-F6A31E3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0C5F-554F-4029-B5BF-708F0FB9213F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296E9E-4794-6B5B-D03A-B037AA5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A07A43-26FF-6737-8E21-A16F3980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078547-12DA-0502-5448-557B2D1C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AE20-AB85-4646-9E1F-FEE7D44542FC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BBF48F-1B48-524F-5060-5DB61525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7EFB85-66C2-A3F5-EEA7-619EC070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BCBBD-1875-7F6D-2821-4C24BBEB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4F59B-273D-066A-93BF-FC3EE80BF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C6B5BF-04F4-ACE7-5EBC-944E02F73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00CB8-60EF-9045-429E-65879567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7660-3A91-4CB8-8B0C-5FCD239E556A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57B8EC-60B9-F5E6-BCBE-B8BE796C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18D07E-5544-033D-93C5-62101A51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AA489-11CA-CA49-7119-E73AF5BB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0C59A3-E157-4A74-149E-718465891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9D1636-C89C-4FC9-5994-606AA804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635A8-5BF7-EAB7-AAE9-7EBEDA0B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67A3-A685-4AA3-A64D-496E1A17B661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B5A7F5-17A7-41F1-655C-0DC2EDAB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123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8362F2-631B-D1BC-9517-47CE69EA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B7ACB-B033-3EAD-37E1-69331F53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E3573-DF30-C321-1C2E-06F271EF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CD30C-2894-563F-F5CA-54757F297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D1FE-1D49-4316-B7E9-FC8C69C99B6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E0234-CE3E-1072-E363-E499539AD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6873F8-7057-66DB-72ED-FF1136FA6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DC67E-123C-4FD9-9DB9-3E1B3841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CB14-21DF-1542-755F-063E26DF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4229587"/>
          </a:xfrm>
        </p:spPr>
        <p:txBody>
          <a:bodyPr>
            <a:normAutofit/>
          </a:bodyPr>
          <a:lstStyle/>
          <a:p>
            <a:r>
              <a:rPr lang="uk-UA" sz="5100" dirty="0"/>
              <a:t>Технології доступу до даних ADO.NET. Приєднаний режим.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Learn ADO.NET">
            <a:extLst>
              <a:ext uri="{FF2B5EF4-FFF2-40B4-BE49-F238E27FC236}">
                <a16:creationId xmlns:a16="http://schemas.microsoft.com/office/drawing/2014/main" id="{6F688DA4-DCFC-83E4-5894-B4EC7CB40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Freeform: Shape 512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Demo Icon&quot; Images – Browse 503 Stock Photos, Vectors, and Video | Adobe  Stock">
            <a:extLst>
              <a:ext uri="{FF2B5EF4-FFF2-40B4-BE49-F238E27FC236}">
                <a16:creationId xmlns:a16="http://schemas.microsoft.com/office/drawing/2014/main" id="{C855C7A0-B529-5039-28E2-4E1195B8F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233" y="1201003"/>
            <a:ext cx="4107976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EC7417-B5AE-9257-5C0B-2E10DC56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8" descr="ADO.NET | Microsoft Wiki | Fandom">
            <a:extLst>
              <a:ext uri="{FF2B5EF4-FFF2-40B4-BE49-F238E27FC236}">
                <a16:creationId xmlns:a16="http://schemas.microsoft.com/office/drawing/2014/main" id="{C9D00065-A0BD-4C58-721E-67B8447B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1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B3F20-56C3-8A98-2E3C-2214073A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Мета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D2CB9-C058-2E13-7FD9-1303746D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Ознайомитися с технологією </a:t>
            </a:r>
            <a:r>
              <a:rPr lang="en-US" dirty="0"/>
              <a:t>ADO.NET </a:t>
            </a:r>
            <a:r>
              <a:rPr lang="ru-RU" dirty="0"/>
              <a:t>та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отриман</a:t>
            </a:r>
            <a:r>
              <a:rPr lang="uk-UA" dirty="0"/>
              <a:t>і знання на практиці.</a:t>
            </a:r>
          </a:p>
          <a:p>
            <a:pPr marL="0" indent="0">
              <a:buNone/>
            </a:pPr>
            <a:r>
              <a:rPr lang="uk-UA" dirty="0"/>
              <a:t>Після цього уроку повинні знати </a:t>
            </a:r>
            <a:r>
              <a:rPr lang="en-US" dirty="0"/>
              <a:t>/ </a:t>
            </a:r>
            <a:r>
              <a:rPr lang="uk-UA" dirty="0"/>
              <a:t>вміти:</a:t>
            </a:r>
          </a:p>
          <a:p>
            <a:r>
              <a:rPr lang="uk-UA" dirty="0"/>
              <a:t>Основні поняття та архітектуру </a:t>
            </a:r>
            <a:r>
              <a:rPr lang="en-US" dirty="0"/>
              <a:t>ADO.NET</a:t>
            </a:r>
            <a:r>
              <a:rPr lang="ru-RU" dirty="0"/>
              <a:t>, </a:t>
            </a:r>
            <a:r>
              <a:rPr lang="uk-UA" dirty="0"/>
              <a:t>працювати з підключеним рівнем </a:t>
            </a:r>
            <a:r>
              <a:rPr lang="en-US"/>
              <a:t>ADO.NET;</a:t>
            </a:r>
            <a:endParaRPr lang="en-US" dirty="0"/>
          </a:p>
          <a:p>
            <a:r>
              <a:rPr lang="uk-UA" dirty="0" err="1"/>
              <a:t>Під'єднуватися</a:t>
            </a:r>
            <a:r>
              <a:rPr lang="uk-UA" dirty="0"/>
              <a:t> до </a:t>
            </a:r>
            <a:r>
              <a:rPr lang="en-US" dirty="0"/>
              <a:t>MS SQL Server </a:t>
            </a:r>
            <a:r>
              <a:rPr lang="uk-UA" dirty="0"/>
              <a:t>за допомогою </a:t>
            </a:r>
            <a:r>
              <a:rPr lang="en-US" dirty="0"/>
              <a:t>C# </a:t>
            </a:r>
            <a:r>
              <a:rPr lang="ru-RU" dirty="0"/>
              <a:t>та </a:t>
            </a:r>
            <a:r>
              <a:rPr lang="en-US" dirty="0"/>
              <a:t>ADO.NET;</a:t>
            </a:r>
          </a:p>
          <a:p>
            <a:r>
              <a:rPr lang="uk-UA" dirty="0"/>
              <a:t>Робити запити до бази даних </a:t>
            </a:r>
            <a:r>
              <a:rPr lang="en-US" dirty="0"/>
              <a:t>MS SQL Server</a:t>
            </a:r>
            <a:r>
              <a:rPr lang="ru-RU" dirty="0"/>
              <a:t> на </a:t>
            </a:r>
            <a:r>
              <a:rPr lang="ru-RU" dirty="0" err="1"/>
              <a:t>отримання</a:t>
            </a:r>
            <a:r>
              <a:rPr lang="ru-RU" dirty="0"/>
              <a:t>, вставку, з</a:t>
            </a:r>
            <a:r>
              <a:rPr lang="uk-UA" dirty="0"/>
              <a:t>міну та видалення даних за допомогою </a:t>
            </a:r>
            <a:r>
              <a:rPr lang="en-US" dirty="0"/>
              <a:t>ADO.NET;</a:t>
            </a:r>
            <a:endParaRPr lang="uk-UA" dirty="0"/>
          </a:p>
          <a:p>
            <a:r>
              <a:rPr lang="uk-UA" dirty="0"/>
              <a:t>Робити транзакції за допомогою </a:t>
            </a:r>
            <a:r>
              <a:rPr lang="en-US" dirty="0"/>
              <a:t>ADO.NET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2A63D-EF42-799A-6022-F9FEC223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z="1600" b="1">
                <a:solidFill>
                  <a:schemeClr val="tx1"/>
                </a:solidFill>
              </a:rPr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6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3D6B3-CF15-5B28-C9FA-53E9B3E8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Що таке </a:t>
            </a:r>
            <a:r>
              <a:rPr lang="en-US" b="1" dirty="0">
                <a:solidFill>
                  <a:srgbClr val="0070C0"/>
                </a:solidFill>
                <a:latin typeface="-apple-system"/>
              </a:rPr>
              <a:t>ADO</a:t>
            </a:r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.NET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D2043-99BB-D46A-DFC0-D36D6726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9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ADO.NET -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технологія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роботи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яка заснована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платформі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.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NET.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Ця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технологія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надає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набір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класів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через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які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надсилати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запити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встановлювати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підключення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отримувати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відповідь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здійснювати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низку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інших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операцій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над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якості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бути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різні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СУБД,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XML-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файл тощо.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EEFA19-6DD8-17AE-848F-20933B4E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Remote database support | Database support company | Remote database  consultancy">
            <a:extLst>
              <a:ext uri="{FF2B5EF4-FFF2-40B4-BE49-F238E27FC236}">
                <a16:creationId xmlns:a16="http://schemas.microsoft.com/office/drawing/2014/main" id="{12A0FA29-A867-1970-4C7E-005ADBD3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42" y="4218107"/>
            <a:ext cx="4381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ML file format symbol - Free interface icons">
            <a:extLst>
              <a:ext uri="{FF2B5EF4-FFF2-40B4-BE49-F238E27FC236}">
                <a16:creationId xmlns:a16="http://schemas.microsoft.com/office/drawing/2014/main" id="{F41FC945-1C61-21D7-8AD8-1E8E7B84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586" y="4375625"/>
            <a:ext cx="1589964" cy="15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Access courses in Wuppertal, Solingen, Remscheid, Wermelskirchen,  Burscheid - Ontaris GmbH &amp; Co. KG">
            <a:extLst>
              <a:ext uri="{FF2B5EF4-FFF2-40B4-BE49-F238E27FC236}">
                <a16:creationId xmlns:a16="http://schemas.microsoft.com/office/drawing/2014/main" id="{72F463ED-1119-8625-66DF-F4BCC14D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208" y="4257344"/>
            <a:ext cx="1826525" cy="18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DO.NET | Microsoft Wiki | Fandom">
            <a:extLst>
              <a:ext uri="{FF2B5EF4-FFF2-40B4-BE49-F238E27FC236}">
                <a16:creationId xmlns:a16="http://schemas.microsoft.com/office/drawing/2014/main" id="{37C044FF-8BD4-E771-854F-7E2E0FD2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04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C14DC-325D-6BB7-0992-EA8BBFF4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Об</a:t>
            </a:r>
            <a:r>
              <a:rPr lang="ru-RU" b="1" dirty="0">
                <a:solidFill>
                  <a:srgbClr val="0070C0"/>
                </a:solidFill>
                <a:latin typeface="-apple-system"/>
              </a:rPr>
              <a:t>’</a:t>
            </a:r>
            <a:r>
              <a:rPr lang="ru-RU" b="1" dirty="0" err="1">
                <a:solidFill>
                  <a:srgbClr val="0070C0"/>
                </a:solidFill>
                <a:latin typeface="-apple-system"/>
              </a:rPr>
              <a:t>єкти</a:t>
            </a:r>
            <a:r>
              <a:rPr lang="ru-RU" b="1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ru-RU" b="1" i="0" dirty="0">
                <a:solidFill>
                  <a:srgbClr val="0070C0"/>
                </a:solidFill>
                <a:effectLst/>
                <a:latin typeface="-apple-system"/>
              </a:rPr>
              <a:t>для </a:t>
            </a:r>
            <a:r>
              <a:rPr lang="ru-RU" b="1" i="0" dirty="0" err="1">
                <a:solidFill>
                  <a:srgbClr val="0070C0"/>
                </a:solidFill>
                <a:effectLst/>
                <a:latin typeface="-apple-system"/>
              </a:rPr>
              <a:t>взаємодії</a:t>
            </a:r>
            <a:r>
              <a:rPr lang="ru-RU" b="1" i="0" dirty="0">
                <a:solidFill>
                  <a:srgbClr val="0070C0"/>
                </a:solidFill>
                <a:effectLst/>
                <a:latin typeface="-apple-system"/>
              </a:rPr>
              <a:t> з </a:t>
            </a:r>
            <a:r>
              <a:rPr lang="ru-RU" b="1" i="0" dirty="0" err="1">
                <a:solidFill>
                  <a:srgbClr val="0070C0"/>
                </a:solidFill>
                <a:effectLst/>
                <a:latin typeface="-apple-system"/>
              </a:rPr>
              <a:t>даними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2B8B1-8851-1FAB-466B-445CF152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974"/>
            <a:ext cx="10515600" cy="3544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Основу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інтерфейсу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взаємодії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базами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у ADO.NET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представляє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обмежена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кількість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об'єктів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Connection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встановлює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підключення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джерела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Command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виконує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операцій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БД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DataReader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зчитує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отримані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результаті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запиту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дані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призначений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зберігання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БД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дозволяє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працювати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з ними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незалежно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БД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DataAdapter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посередником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джерелом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0A4E1B-4936-1B2A-7E1E-75E84C33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ADO.NET | Microsoft Wiki | Fandom">
            <a:extLst>
              <a:ext uri="{FF2B5EF4-FFF2-40B4-BE49-F238E27FC236}">
                <a16:creationId xmlns:a16="http://schemas.microsoft.com/office/drawing/2014/main" id="{EFEFB1B6-77EE-719E-E3B7-CB40AC05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4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39969-2DDD-9ECE-956E-67A4E12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>
                <a:solidFill>
                  <a:srgbClr val="0070C0"/>
                </a:solidFill>
                <a:latin typeface="-apple-system"/>
              </a:rPr>
              <a:t>Провайдери</a:t>
            </a:r>
            <a:r>
              <a:rPr lang="ru-RU" sz="3600" b="1" dirty="0">
                <a:latin typeface="-apple-system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-apple-system"/>
              </a:rPr>
              <a:t>даних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A67E1-D718-FCE9-ABF5-0448B73D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670241"/>
            <a:ext cx="4738810" cy="4442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0" i="0" dirty="0" err="1">
                <a:effectLst/>
                <a:latin typeface="-apple-system"/>
              </a:rPr>
              <a:t>Однак</a:t>
            </a:r>
            <a:r>
              <a:rPr lang="ru-RU" sz="1400" b="0" i="0" dirty="0">
                <a:effectLst/>
                <a:latin typeface="-apple-system"/>
              </a:rPr>
              <a:t>, </a:t>
            </a:r>
            <a:r>
              <a:rPr lang="ru-RU" sz="1400" b="0" i="0" dirty="0" err="1">
                <a:effectLst/>
                <a:latin typeface="-apple-system"/>
              </a:rPr>
              <a:t>щоб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використовувати</a:t>
            </a:r>
            <a:r>
              <a:rPr lang="ru-RU" sz="1400" b="0" i="0" dirty="0">
                <a:effectLst/>
                <a:latin typeface="-apple-system"/>
              </a:rPr>
              <a:t> один і той же </a:t>
            </a:r>
            <a:r>
              <a:rPr lang="ru-RU" sz="1400" b="0" i="0" dirty="0" err="1">
                <a:effectLst/>
                <a:latin typeface="-apple-system"/>
              </a:rPr>
              <a:t>набір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об'єктів</a:t>
            </a:r>
            <a:r>
              <a:rPr lang="ru-RU" sz="1400" b="0" i="0" dirty="0">
                <a:effectLst/>
                <a:latin typeface="-apple-system"/>
              </a:rPr>
              <a:t> для </a:t>
            </a:r>
            <a:r>
              <a:rPr lang="ru-RU" sz="1400" b="0" i="0" dirty="0" err="1">
                <a:effectLst/>
                <a:latin typeface="-apple-system"/>
              </a:rPr>
              <a:t>різних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джерел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, </a:t>
            </a:r>
            <a:r>
              <a:rPr lang="ru-RU" sz="1400" b="0" i="0" dirty="0" err="1">
                <a:effectLst/>
                <a:latin typeface="-apple-system"/>
              </a:rPr>
              <a:t>необхідний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відповідний</a:t>
            </a:r>
            <a:r>
              <a:rPr lang="ru-RU" sz="1400" b="0" i="0" dirty="0">
                <a:effectLst/>
                <a:latin typeface="-apple-system"/>
              </a:rPr>
              <a:t> провайдер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. </a:t>
            </a:r>
            <a:r>
              <a:rPr lang="ru-RU" sz="1400" b="0" i="0" dirty="0" err="1">
                <a:effectLst/>
                <a:latin typeface="-apple-system"/>
              </a:rPr>
              <a:t>Власне</a:t>
            </a:r>
            <a:r>
              <a:rPr lang="ru-RU" sz="1400" b="0" i="0" dirty="0">
                <a:effectLst/>
                <a:latin typeface="-apple-system"/>
              </a:rPr>
              <a:t> через провайдер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 в </a:t>
            </a:r>
            <a:r>
              <a:rPr lang="en-US" sz="1400" b="0" i="0" dirty="0">
                <a:effectLst/>
                <a:latin typeface="-apple-system"/>
              </a:rPr>
              <a:t>ADO.NET </a:t>
            </a:r>
            <a:r>
              <a:rPr lang="ru-RU" sz="1400" b="0" i="0" dirty="0" err="1">
                <a:effectLst/>
                <a:latin typeface="-apple-system"/>
              </a:rPr>
              <a:t>здійснюється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взаємодія</a:t>
            </a:r>
            <a:r>
              <a:rPr lang="ru-RU" sz="1400" b="0" i="0" dirty="0">
                <a:effectLst/>
                <a:latin typeface="-apple-system"/>
              </a:rPr>
              <a:t> з базою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. Для кожного </a:t>
            </a:r>
            <a:r>
              <a:rPr lang="ru-RU" sz="1400" b="0" i="0" dirty="0" err="1">
                <a:effectLst/>
                <a:latin typeface="-apple-system"/>
              </a:rPr>
              <a:t>джерела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 в </a:t>
            </a:r>
            <a:r>
              <a:rPr lang="en-US" sz="1400" b="0" i="0" dirty="0">
                <a:effectLst/>
                <a:latin typeface="-apple-system"/>
              </a:rPr>
              <a:t>ADO.NET </a:t>
            </a:r>
            <a:r>
              <a:rPr lang="ru-RU" sz="1400" b="0" i="0" dirty="0" err="1">
                <a:effectLst/>
                <a:latin typeface="-apple-system"/>
              </a:rPr>
              <a:t>може</a:t>
            </a:r>
            <a:r>
              <a:rPr lang="ru-RU" sz="1400" b="0" i="0" dirty="0">
                <a:effectLst/>
                <a:latin typeface="-apple-system"/>
              </a:rPr>
              <a:t> бути </a:t>
            </a:r>
            <a:r>
              <a:rPr lang="ru-RU" sz="1400" b="0" i="0" dirty="0" err="1">
                <a:effectLst/>
                <a:latin typeface="-apple-system"/>
              </a:rPr>
              <a:t>свій</a:t>
            </a:r>
            <a:r>
              <a:rPr lang="ru-RU" sz="1400" b="0" i="0" dirty="0">
                <a:effectLst/>
                <a:latin typeface="-apple-system"/>
              </a:rPr>
              <a:t> провайдер, </a:t>
            </a:r>
            <a:r>
              <a:rPr lang="ru-RU" sz="1400" b="0" i="0" dirty="0" err="1">
                <a:effectLst/>
                <a:latin typeface="-apple-system"/>
              </a:rPr>
              <a:t>який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визначає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конкретну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реалізацію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вищевказаних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класів</a:t>
            </a:r>
            <a:r>
              <a:rPr lang="ru-RU" sz="1400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sz="1400" b="0" i="0" dirty="0">
                <a:effectLst/>
                <a:latin typeface="-apple-system"/>
              </a:rPr>
              <a:t>У </a:t>
            </a:r>
            <a:r>
              <a:rPr lang="en-US" sz="1400" b="0" i="0" dirty="0">
                <a:effectLst/>
                <a:latin typeface="-apple-system"/>
              </a:rPr>
              <a:t>ADO.NET </a:t>
            </a:r>
            <a:r>
              <a:rPr lang="ru-RU" sz="1400" b="0" i="0" dirty="0">
                <a:effectLst/>
                <a:latin typeface="-apple-system"/>
              </a:rPr>
              <a:t>є </a:t>
            </a:r>
            <a:r>
              <a:rPr lang="ru-RU" sz="1400" b="0" i="0" dirty="0" err="1">
                <a:effectLst/>
                <a:latin typeface="-apple-system"/>
              </a:rPr>
              <a:t>такі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вбудовані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провайдери</a:t>
            </a:r>
            <a:r>
              <a:rPr lang="ru-RU" sz="1400" b="0" i="0" dirty="0">
                <a:effectLst/>
                <a:latin typeface="-apple-system"/>
              </a:rPr>
              <a:t>: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en-US" sz="1400" b="0" i="0" dirty="0">
                <a:effectLst/>
                <a:latin typeface="-apple-system"/>
              </a:rPr>
              <a:t>MS SQL Server;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en-US" sz="1400" b="0" i="0" dirty="0">
                <a:effectLst/>
                <a:latin typeface="-apple-system"/>
              </a:rPr>
              <a:t>OLE DB (</a:t>
            </a:r>
            <a:r>
              <a:rPr lang="ru-RU" sz="1400" b="0" i="0" dirty="0" err="1">
                <a:effectLst/>
                <a:latin typeface="-apple-system"/>
              </a:rPr>
              <a:t>Надає</a:t>
            </a:r>
            <a:r>
              <a:rPr lang="ru-RU" sz="1400" b="0" i="0" dirty="0">
                <a:effectLst/>
                <a:latin typeface="-apple-system"/>
              </a:rPr>
              <a:t> доступ до </a:t>
            </a:r>
            <a:r>
              <a:rPr lang="ru-RU" sz="1400" b="0" i="0" dirty="0" err="1">
                <a:effectLst/>
                <a:latin typeface="-apple-system"/>
              </a:rPr>
              <a:t>деяких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старих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версій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en-US" sz="1400" b="0" i="0" dirty="0">
                <a:effectLst/>
                <a:latin typeface="-apple-system"/>
              </a:rPr>
              <a:t>MS SQL Server, </a:t>
            </a:r>
            <a:r>
              <a:rPr lang="ru-RU" sz="1400" b="0" i="0" dirty="0">
                <a:effectLst/>
                <a:latin typeface="-apple-system"/>
              </a:rPr>
              <a:t>а </a:t>
            </a:r>
            <a:r>
              <a:rPr lang="ru-RU" sz="1400" b="0" i="0" dirty="0" err="1">
                <a:effectLst/>
                <a:latin typeface="-apple-system"/>
              </a:rPr>
              <a:t>також</a:t>
            </a:r>
            <a:r>
              <a:rPr lang="ru-RU" sz="1400" b="0" i="0" dirty="0">
                <a:effectLst/>
                <a:latin typeface="-apple-system"/>
              </a:rPr>
              <a:t> до БД </a:t>
            </a:r>
            <a:r>
              <a:rPr lang="en-US" sz="1400" b="0" i="0" dirty="0">
                <a:effectLst/>
                <a:latin typeface="-apple-system"/>
              </a:rPr>
              <a:t>Access, DB2, MySQL </a:t>
            </a:r>
            <a:r>
              <a:rPr lang="ru-RU" sz="1400" b="0" i="0" dirty="0">
                <a:effectLst/>
                <a:latin typeface="-apple-system"/>
              </a:rPr>
              <a:t>та </a:t>
            </a:r>
            <a:r>
              <a:rPr lang="en-US" sz="1400" b="0" i="0" dirty="0">
                <a:effectLst/>
                <a:latin typeface="-apple-system"/>
              </a:rPr>
              <a:t>Oracle);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en-US" sz="1400" b="0" i="0" dirty="0">
                <a:effectLst/>
                <a:latin typeface="-apple-system"/>
              </a:rPr>
              <a:t>ODBC (</a:t>
            </a:r>
            <a:r>
              <a:rPr lang="ru-RU" sz="1400" b="0" i="0" dirty="0">
                <a:effectLst/>
                <a:latin typeface="-apple-system"/>
              </a:rPr>
              <a:t>Провайдер для </a:t>
            </a:r>
            <a:r>
              <a:rPr lang="ru-RU" sz="1400" b="0" i="0" dirty="0" err="1">
                <a:effectLst/>
                <a:latin typeface="-apple-system"/>
              </a:rPr>
              <a:t>джерел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, для </a:t>
            </a:r>
            <a:r>
              <a:rPr lang="ru-RU" sz="1400" b="0" i="0" dirty="0" err="1">
                <a:effectLst/>
                <a:latin typeface="-apple-system"/>
              </a:rPr>
              <a:t>яких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немає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своїх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ru-RU" sz="1400" b="0" i="0" dirty="0" err="1">
                <a:effectLst/>
                <a:latin typeface="-apple-system"/>
              </a:rPr>
              <a:t>провайдерів</a:t>
            </a:r>
            <a:r>
              <a:rPr lang="ru-RU" sz="1400" b="0" i="0" dirty="0">
                <a:effectLst/>
                <a:latin typeface="-apple-system"/>
              </a:rPr>
              <a:t>)</a:t>
            </a:r>
            <a:r>
              <a:rPr lang="en-US" sz="1400" b="0" i="0" dirty="0">
                <a:effectLst/>
                <a:latin typeface="-apple-system"/>
              </a:rPr>
              <a:t>;</a:t>
            </a:r>
            <a:endParaRPr lang="ru-RU" sz="1400" b="0" i="0" dirty="0">
              <a:effectLst/>
              <a:latin typeface="-apple-system"/>
            </a:endParaRPr>
          </a:p>
          <a:p>
            <a:r>
              <a:rPr lang="ru-RU" sz="1400" b="0" i="0" dirty="0">
                <a:effectLst/>
                <a:latin typeface="-apple-system"/>
              </a:rPr>
              <a:t>Провайдер </a:t>
            </a:r>
            <a:r>
              <a:rPr lang="en-US" sz="1400" b="0" i="0" dirty="0">
                <a:effectLst/>
                <a:latin typeface="-apple-system"/>
              </a:rPr>
              <a:t>Oracle;</a:t>
            </a:r>
          </a:p>
          <a:p>
            <a:r>
              <a:rPr lang="ru-RU" sz="1400" b="0" i="0" dirty="0">
                <a:effectLst/>
                <a:latin typeface="-apple-system"/>
              </a:rPr>
              <a:t>Провайдер </a:t>
            </a:r>
            <a:r>
              <a:rPr lang="ru-RU" sz="1400" b="0" i="0" dirty="0" err="1">
                <a:effectLst/>
                <a:latin typeface="-apple-system"/>
              </a:rPr>
              <a:t>даних</a:t>
            </a:r>
            <a:r>
              <a:rPr lang="ru-RU" sz="1400" b="0" i="0" dirty="0">
                <a:effectLst/>
                <a:latin typeface="-apple-system"/>
              </a:rPr>
              <a:t> для </a:t>
            </a:r>
            <a:r>
              <a:rPr lang="ru-RU" sz="1400" b="0" i="0" dirty="0" err="1">
                <a:effectLst/>
                <a:latin typeface="-apple-system"/>
              </a:rPr>
              <a:t>технології</a:t>
            </a:r>
            <a:r>
              <a:rPr lang="ru-RU" sz="1400" b="0" i="0" dirty="0">
                <a:effectLst/>
                <a:latin typeface="-apple-system"/>
              </a:rPr>
              <a:t> </a:t>
            </a:r>
            <a:r>
              <a:rPr lang="en-US" sz="1400" b="0" i="0" dirty="0">
                <a:effectLst/>
                <a:latin typeface="-apple-system"/>
              </a:rPr>
              <a:t>ORM Entity Framework</a:t>
            </a:r>
            <a:r>
              <a:rPr lang="en-US" sz="1400" dirty="0">
                <a:latin typeface="-apple-system"/>
              </a:rPr>
              <a:t>;</a:t>
            </a:r>
            <a:endParaRPr lang="uk-UA" sz="1400" b="0" i="0" dirty="0">
              <a:effectLst/>
              <a:latin typeface="-apple-system"/>
            </a:endParaRPr>
          </a:p>
          <a:p>
            <a:r>
              <a:rPr lang="uk-UA" sz="1400" dirty="0">
                <a:latin typeface="-apple-system"/>
              </a:rPr>
              <a:t>Та деякі інші.</a:t>
            </a:r>
            <a:endParaRPr lang="uk-UA" sz="1400" b="0" i="0" dirty="0">
              <a:effectLst/>
              <a:latin typeface="-apple-system"/>
            </a:endParaRPr>
          </a:p>
          <a:p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D0B1CB-C047-225D-E36C-78A501EE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80" y="1782981"/>
            <a:ext cx="6079291" cy="43618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C824F8-8572-F175-B633-4C5B0345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8" descr="ADO.NET | Microsoft Wiki | Fandom">
            <a:extLst>
              <a:ext uri="{FF2B5EF4-FFF2-40B4-BE49-F238E27FC236}">
                <a16:creationId xmlns:a16="http://schemas.microsoft.com/office/drawing/2014/main" id="{22C97D7E-7615-96A3-4717-8FFCEEDA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425FD-2CC1-0E4B-F63E-F0DDF947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>
                <a:solidFill>
                  <a:srgbClr val="0070C0"/>
                </a:solidFill>
                <a:latin typeface="-apple-system"/>
              </a:rPr>
              <a:t>Архітектура</a:t>
            </a:r>
            <a:r>
              <a:rPr lang="ru-RU" b="1" dirty="0">
                <a:solidFill>
                  <a:srgbClr val="0070C0"/>
                </a:solidFill>
                <a:latin typeface="-apple-system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-apple-system"/>
              </a:rPr>
              <a:t>ADO.NET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2495E-264A-310E-EFFE-A7EB51DD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664202"/>
          </a:xfrm>
        </p:spPr>
        <p:txBody>
          <a:bodyPr>
            <a:normAutofit lnSpcReduction="10000"/>
          </a:bodyPr>
          <a:lstStyle/>
          <a:p>
            <a:r>
              <a:rPr lang="ru-RU" sz="1600" b="0" i="0" dirty="0" err="1">
                <a:effectLst/>
                <a:latin typeface="-apple-system"/>
              </a:rPr>
              <a:t>Функціонально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класи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ADO.NET </a:t>
            </a:r>
            <a:r>
              <a:rPr lang="ru-RU" sz="1600" b="0" i="0" dirty="0" err="1">
                <a:effectLst/>
                <a:latin typeface="-apple-system"/>
              </a:rPr>
              <a:t>можна</a:t>
            </a:r>
            <a:r>
              <a:rPr lang="ru-RU" sz="1600" b="0" i="0" dirty="0">
                <a:effectLst/>
                <a:latin typeface="-apple-system"/>
              </a:rPr>
              <a:t> розбити на два </a:t>
            </a:r>
            <a:r>
              <a:rPr lang="ru-RU" sz="1600" b="0" i="0" dirty="0" err="1">
                <a:effectLst/>
                <a:latin typeface="-apple-system"/>
              </a:rPr>
              <a:t>рівні</a:t>
            </a:r>
            <a:r>
              <a:rPr lang="ru-RU" sz="1600" b="0" i="0" dirty="0">
                <a:effectLst/>
                <a:latin typeface="-apple-system"/>
              </a:rPr>
              <a:t>: </a:t>
            </a:r>
            <a:r>
              <a:rPr lang="ru-RU" sz="1600" b="1" i="0" dirty="0" err="1">
                <a:effectLst/>
                <a:latin typeface="-apple-system"/>
              </a:rPr>
              <a:t>підключений</a:t>
            </a:r>
            <a:r>
              <a:rPr lang="ru-RU" sz="1600" b="0" i="0" dirty="0">
                <a:effectLst/>
                <a:latin typeface="-apple-system"/>
              </a:rPr>
              <a:t> та </a:t>
            </a:r>
            <a:r>
              <a:rPr lang="ru-RU" sz="1600" b="1" i="0" dirty="0" err="1">
                <a:effectLst/>
                <a:latin typeface="-apple-system"/>
              </a:rPr>
              <a:t>відключений</a:t>
            </a:r>
            <a:r>
              <a:rPr lang="ru-RU" sz="1600" b="0" i="0" dirty="0">
                <a:effectLst/>
                <a:latin typeface="-apple-system"/>
              </a:rPr>
              <a:t>. </a:t>
            </a:r>
            <a:r>
              <a:rPr lang="ru-RU" sz="1600" b="0" i="0" dirty="0" err="1">
                <a:effectLst/>
                <a:latin typeface="-apple-system"/>
              </a:rPr>
              <a:t>Кожен</a:t>
            </a:r>
            <a:r>
              <a:rPr lang="ru-RU" sz="1600" b="0" i="0" dirty="0">
                <a:effectLst/>
                <a:latin typeface="-apple-system"/>
              </a:rPr>
              <a:t> провайдер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 .</a:t>
            </a:r>
            <a:r>
              <a:rPr lang="en-US" sz="1600" b="0" i="0" dirty="0">
                <a:effectLst/>
                <a:latin typeface="-apple-system"/>
              </a:rPr>
              <a:t>NET </a:t>
            </a:r>
            <a:r>
              <a:rPr lang="ru-RU" sz="1600" b="0" i="0" dirty="0" err="1">
                <a:effectLst/>
                <a:latin typeface="-apple-system"/>
              </a:rPr>
              <a:t>реалізує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свої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версії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об'єктів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Connection, Command, </a:t>
            </a:r>
            <a:r>
              <a:rPr lang="en-US" sz="1600" b="0" i="0" dirty="0" err="1">
                <a:effectLst/>
                <a:latin typeface="-apple-system"/>
              </a:rPr>
              <a:t>DataReader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DataAdapter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ru-RU" sz="1600" b="0" i="0" dirty="0">
                <a:effectLst/>
                <a:latin typeface="-apple-system"/>
              </a:rPr>
              <a:t>та </a:t>
            </a:r>
            <a:r>
              <a:rPr lang="ru-RU" sz="1600" b="0" i="0" dirty="0" err="1">
                <a:effectLst/>
                <a:latin typeface="-apple-system"/>
              </a:rPr>
              <a:t>інших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що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складають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підключений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рівень</a:t>
            </a:r>
            <a:r>
              <a:rPr lang="ru-RU" sz="1600" b="0" i="0" dirty="0">
                <a:effectLst/>
                <a:latin typeface="-apple-system"/>
              </a:rPr>
              <a:t>. </a:t>
            </a:r>
            <a:r>
              <a:rPr lang="ru-RU" sz="1600" b="0" i="0" dirty="0" err="1">
                <a:effectLst/>
                <a:latin typeface="-apple-system"/>
              </a:rPr>
              <a:t>Тобто</a:t>
            </a:r>
            <a:r>
              <a:rPr lang="ru-RU" sz="1600" b="0" i="0" dirty="0">
                <a:effectLst/>
                <a:latin typeface="-apple-system"/>
              </a:rPr>
              <a:t> за </a:t>
            </a:r>
            <a:r>
              <a:rPr lang="ru-RU" sz="1600" b="0" i="0" dirty="0" err="1">
                <a:effectLst/>
                <a:latin typeface="-apple-system"/>
              </a:rPr>
              <a:t>допомогою</a:t>
            </a:r>
            <a:r>
              <a:rPr lang="ru-RU" sz="1600" b="0" i="0" dirty="0">
                <a:effectLst/>
                <a:latin typeface="-apple-system"/>
              </a:rPr>
              <a:t> них </a:t>
            </a:r>
            <a:r>
              <a:rPr lang="ru-RU" sz="1600" b="0" i="0" dirty="0" err="1">
                <a:effectLst/>
                <a:latin typeface="-apple-system"/>
              </a:rPr>
              <a:t>встановлюється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підключення</a:t>
            </a:r>
            <a:r>
              <a:rPr lang="ru-RU" sz="1600" b="0" i="0" dirty="0">
                <a:effectLst/>
                <a:latin typeface="-apple-system"/>
              </a:rPr>
              <a:t> до БД та </a:t>
            </a:r>
            <a:r>
              <a:rPr lang="ru-RU" sz="1600" b="0" i="0" dirty="0" err="1">
                <a:effectLst/>
                <a:latin typeface="-apple-system"/>
              </a:rPr>
              <a:t>виконується</a:t>
            </a:r>
            <a:r>
              <a:rPr lang="ru-RU" sz="1600" b="0" i="0" dirty="0">
                <a:effectLst/>
                <a:latin typeface="-apple-system"/>
              </a:rPr>
              <a:t> з нею </a:t>
            </a:r>
            <a:r>
              <a:rPr lang="ru-RU" sz="1600" b="0" i="0" dirty="0" err="1">
                <a:effectLst/>
                <a:latin typeface="-apple-system"/>
              </a:rPr>
              <a:t>взаємодія</a:t>
            </a:r>
            <a:r>
              <a:rPr lang="ru-RU" sz="1600" b="0" i="0" dirty="0">
                <a:effectLst/>
                <a:latin typeface="-apple-system"/>
              </a:rPr>
              <a:t>. Як правило, </a:t>
            </a:r>
            <a:r>
              <a:rPr lang="ru-RU" sz="1600" b="0" i="0" dirty="0" err="1">
                <a:effectLst/>
                <a:latin typeface="-apple-system"/>
              </a:rPr>
              <a:t>реалізації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цих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об'єктів</a:t>
            </a:r>
            <a:r>
              <a:rPr lang="ru-RU" sz="1600" b="0" i="0" dirty="0">
                <a:effectLst/>
                <a:latin typeface="-apple-system"/>
              </a:rPr>
              <a:t> для кожного конкретного провайдера у </a:t>
            </a:r>
            <a:r>
              <a:rPr lang="ru-RU" sz="1600" b="0" i="0" dirty="0" err="1">
                <a:effectLst/>
                <a:latin typeface="-apple-system"/>
              </a:rPr>
              <a:t>своїй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назві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мають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префікс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який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вказує</a:t>
            </a:r>
            <a:r>
              <a:rPr lang="ru-RU" sz="1600" b="0" i="0" dirty="0">
                <a:effectLst/>
                <a:latin typeface="-apple-system"/>
              </a:rPr>
              <a:t> на провайдер.</a:t>
            </a:r>
          </a:p>
          <a:p>
            <a:r>
              <a:rPr lang="ru-RU" sz="1600" b="0" i="0" dirty="0" err="1">
                <a:effectLst/>
                <a:latin typeface="-apple-system"/>
              </a:rPr>
              <a:t>Інші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класи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такі</a:t>
            </a:r>
            <a:r>
              <a:rPr lang="ru-RU" sz="1600" b="0" i="0" dirty="0">
                <a:effectLst/>
                <a:latin typeface="-apple-system"/>
              </a:rPr>
              <a:t> як </a:t>
            </a:r>
            <a:r>
              <a:rPr lang="en-US" sz="1600" b="0" i="0" dirty="0" err="1">
                <a:effectLst/>
                <a:latin typeface="-apple-system"/>
              </a:rPr>
              <a:t>DataSet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DataTable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DataRow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DataColumn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ru-RU" sz="1600" b="0" i="0" dirty="0">
                <a:effectLst/>
                <a:latin typeface="-apple-system"/>
              </a:rPr>
              <a:t>та низка </a:t>
            </a:r>
            <a:r>
              <a:rPr lang="ru-RU" sz="1600" b="0" i="0" dirty="0" err="1">
                <a:effectLst/>
                <a:latin typeface="-apple-system"/>
              </a:rPr>
              <a:t>інших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становлять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відключений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рівень</a:t>
            </a:r>
            <a:r>
              <a:rPr lang="ru-RU" sz="1600" b="0" i="0" dirty="0">
                <a:effectLst/>
                <a:latin typeface="-apple-system"/>
              </a:rPr>
              <a:t>, </a:t>
            </a:r>
            <a:r>
              <a:rPr lang="ru-RU" sz="1600" b="0" i="0" dirty="0" err="1">
                <a:effectLst/>
                <a:latin typeface="-apple-system"/>
              </a:rPr>
              <a:t>оскільки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після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вилучення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 у </a:t>
            </a:r>
            <a:r>
              <a:rPr lang="en-US" sz="1600" b="0" i="0" dirty="0" err="1">
                <a:effectLst/>
                <a:latin typeface="-apple-system"/>
              </a:rPr>
              <a:t>DataSet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ru-RU" sz="1600" b="0" i="0" dirty="0">
                <a:effectLst/>
                <a:latin typeface="-apple-system"/>
              </a:rPr>
              <a:t>ми </a:t>
            </a:r>
            <a:r>
              <a:rPr lang="ru-RU" sz="1600" b="0" i="0" dirty="0" err="1">
                <a:effectLst/>
                <a:latin typeface="-apple-system"/>
              </a:rPr>
              <a:t>можемо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працювати</a:t>
            </a:r>
            <a:r>
              <a:rPr lang="ru-RU" sz="1600" b="0" i="0" dirty="0">
                <a:effectLst/>
                <a:latin typeface="-apple-system"/>
              </a:rPr>
              <a:t> з </a:t>
            </a:r>
            <a:r>
              <a:rPr lang="ru-RU" sz="1600" b="0" i="0" dirty="0" err="1">
                <a:effectLst/>
                <a:latin typeface="-apple-system"/>
              </a:rPr>
              <a:t>цими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даними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незалежно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від</a:t>
            </a:r>
            <a:r>
              <a:rPr lang="ru-RU" sz="1600" b="0" i="0" dirty="0">
                <a:effectLst/>
                <a:latin typeface="-apple-system"/>
              </a:rPr>
              <a:t> того, </a:t>
            </a:r>
            <a:r>
              <a:rPr lang="ru-RU" sz="1600" b="0" i="0" dirty="0" err="1">
                <a:effectLst/>
                <a:latin typeface="-apple-system"/>
              </a:rPr>
              <a:t>встановлено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підключення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чи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ні</a:t>
            </a:r>
            <a:r>
              <a:rPr lang="ru-RU" sz="1600" b="0" i="0" dirty="0">
                <a:effectLst/>
                <a:latin typeface="-apple-system"/>
              </a:rPr>
              <a:t>. </a:t>
            </a:r>
            <a:r>
              <a:rPr lang="ru-RU" sz="1600" b="0" i="0" dirty="0" err="1">
                <a:effectLst/>
                <a:latin typeface="-apple-system"/>
              </a:rPr>
              <a:t>Тобто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після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отримання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із</a:t>
            </a:r>
            <a:r>
              <a:rPr lang="ru-RU" sz="1600" b="0" i="0" dirty="0">
                <a:effectLst/>
                <a:latin typeface="-apple-system"/>
              </a:rPr>
              <a:t> БД </a:t>
            </a:r>
            <a:r>
              <a:rPr lang="ru-RU" sz="1600" b="0" i="0" dirty="0" err="1">
                <a:effectLst/>
                <a:latin typeface="-apple-system"/>
              </a:rPr>
              <a:t>програма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може</a:t>
            </a:r>
            <a:r>
              <a:rPr lang="ru-RU" sz="1600" b="0" i="0" dirty="0">
                <a:effectLst/>
                <a:latin typeface="-apple-system"/>
              </a:rPr>
              <a:t> бути </a:t>
            </a:r>
            <a:r>
              <a:rPr lang="ru-RU" sz="1600" b="0" i="0" dirty="0" err="1">
                <a:effectLst/>
                <a:latin typeface="-apple-system"/>
              </a:rPr>
              <a:t>відключена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від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джерела</a:t>
            </a:r>
            <a:r>
              <a:rPr lang="ru-RU" sz="1600" b="0" i="0" dirty="0">
                <a:effectLst/>
                <a:latin typeface="-apple-system"/>
              </a:rPr>
              <a:t> </a:t>
            </a:r>
            <a:r>
              <a:rPr lang="ru-RU" sz="1600" b="0" i="0" dirty="0" err="1">
                <a:effectLst/>
                <a:latin typeface="-apple-system"/>
              </a:rPr>
              <a:t>даних</a:t>
            </a:r>
            <a:r>
              <a:rPr lang="ru-RU" sz="1600" b="0" i="0" dirty="0">
                <a:effectLst/>
                <a:latin typeface="-apple-system"/>
              </a:rPr>
              <a:t>.</a:t>
            </a:r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4B1C89-9766-F6D2-507C-FBE44328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15" y="2090171"/>
            <a:ext cx="6646216" cy="378834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7FE9F9-444E-B710-0BC9-C093717A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8" descr="ADO.NET | Microsoft Wiki | Fandom">
            <a:extLst>
              <a:ext uri="{FF2B5EF4-FFF2-40B4-BE49-F238E27FC236}">
                <a16:creationId xmlns:a16="http://schemas.microsoft.com/office/drawing/2014/main" id="{230E7933-9948-7DD3-D019-2E93E190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2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5FC20-2F2F-1321-5AF2-0C75B015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9621"/>
          </a:xfrm>
        </p:spPr>
        <p:txBody>
          <a:bodyPr/>
          <a:lstStyle/>
          <a:p>
            <a:pPr algn="ctr"/>
            <a:r>
              <a:rPr lang="uk-UA" b="1" dirty="0" err="1">
                <a:solidFill>
                  <a:srgbClr val="0070C0"/>
                </a:solidFill>
                <a:latin typeface="-apple-system"/>
              </a:rPr>
              <a:t>Строка</a:t>
            </a:r>
            <a:r>
              <a:rPr lang="uk-UA" b="1" dirty="0">
                <a:solidFill>
                  <a:srgbClr val="0070C0"/>
                </a:solidFill>
                <a:latin typeface="-apple-system"/>
              </a:rPr>
              <a:t> підключення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2D4D0-7432-CC67-9B6A-676252A2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4746"/>
            <a:ext cx="10515600" cy="4528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latin typeface="-apple-system"/>
              </a:rPr>
              <a:t>Строка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представляє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набір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параметрів</a:t>
            </a:r>
            <a:r>
              <a:rPr lang="ru-RU" sz="1400" dirty="0">
                <a:latin typeface="-apple-system"/>
              </a:rPr>
              <a:t> у </a:t>
            </a:r>
            <a:r>
              <a:rPr lang="ru-RU" sz="1400" dirty="0" err="1">
                <a:latin typeface="-apple-system"/>
              </a:rPr>
              <a:t>вигляді</a:t>
            </a:r>
            <a:r>
              <a:rPr lang="ru-RU" sz="1400" dirty="0">
                <a:latin typeface="-apple-system"/>
              </a:rPr>
              <a:t> пар ключ =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-apple-system"/>
              </a:rPr>
              <a:t>Перш за все </a:t>
            </a:r>
            <a:r>
              <a:rPr lang="ru-RU" sz="1400" dirty="0" err="1">
                <a:latin typeface="-apple-system"/>
              </a:rPr>
              <a:t>визначення</a:t>
            </a:r>
            <a:r>
              <a:rPr lang="ru-RU" sz="1400" dirty="0">
                <a:latin typeface="-apple-system"/>
              </a:rPr>
              <a:t> рядка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залежить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від</a:t>
            </a:r>
            <a:r>
              <a:rPr lang="ru-RU" sz="1400" dirty="0">
                <a:latin typeface="-apple-system"/>
              </a:rPr>
              <a:t> типу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або</a:t>
            </a:r>
            <a:r>
              <a:rPr lang="ru-RU" sz="1400" dirty="0">
                <a:latin typeface="-apple-system"/>
              </a:rPr>
              <a:t> ми </a:t>
            </a:r>
            <a:r>
              <a:rPr lang="ru-RU" sz="1400" dirty="0" err="1">
                <a:latin typeface="-apple-system"/>
              </a:rPr>
              <a:t>підключаємося</a:t>
            </a:r>
            <a:r>
              <a:rPr lang="ru-RU" sz="1400" dirty="0">
                <a:latin typeface="-apple-system"/>
              </a:rPr>
              <a:t> по </a:t>
            </a:r>
            <a:r>
              <a:rPr lang="ru-RU" sz="1400" dirty="0" err="1">
                <a:latin typeface="-apple-system"/>
              </a:rPr>
              <a:t>логіну</a:t>
            </a:r>
            <a:r>
              <a:rPr lang="ru-RU" sz="1400" dirty="0">
                <a:latin typeface="-apple-system"/>
              </a:rPr>
              <a:t> і паролю, </a:t>
            </a:r>
            <a:r>
              <a:rPr lang="ru-RU" sz="1400" dirty="0" err="1">
                <a:latin typeface="-apple-system"/>
              </a:rPr>
              <a:t>або</a:t>
            </a:r>
            <a:r>
              <a:rPr lang="ru-RU" sz="1400" dirty="0">
                <a:latin typeface="-apple-system"/>
              </a:rPr>
              <a:t> ми </a:t>
            </a:r>
            <a:r>
              <a:rPr lang="ru-RU" sz="1400" dirty="0" err="1">
                <a:latin typeface="-apple-system"/>
              </a:rPr>
              <a:t>використовуємо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довірене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(</a:t>
            </a:r>
            <a:r>
              <a:rPr lang="en-US" sz="1400" dirty="0">
                <a:latin typeface="-apple-system"/>
              </a:rPr>
              <a:t>trusted connection), </a:t>
            </a:r>
            <a:r>
              <a:rPr lang="ru-RU" sz="1400" dirty="0">
                <a:latin typeface="-apple-system"/>
              </a:rPr>
              <a:t>де не </a:t>
            </a:r>
            <a:r>
              <a:rPr lang="ru-RU" sz="1400" dirty="0" err="1">
                <a:latin typeface="-apple-system"/>
              </a:rPr>
              <a:t>потрібні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логін</a:t>
            </a:r>
            <a:r>
              <a:rPr lang="ru-RU" sz="1400" dirty="0">
                <a:latin typeface="-apple-system"/>
              </a:rPr>
              <a:t> і пароль (</a:t>
            </a:r>
            <a:r>
              <a:rPr lang="ru-RU" sz="1400" dirty="0" err="1">
                <a:latin typeface="-apple-system"/>
              </a:rPr>
              <a:t>наприклад</a:t>
            </a:r>
            <a:r>
              <a:rPr lang="ru-RU" sz="1400" dirty="0">
                <a:latin typeface="-apple-system"/>
              </a:rPr>
              <a:t>, при </a:t>
            </a:r>
            <a:r>
              <a:rPr lang="ru-RU" sz="1400" dirty="0" err="1">
                <a:latin typeface="-apple-system"/>
              </a:rPr>
              <a:t>підключенні</a:t>
            </a:r>
            <a:r>
              <a:rPr lang="ru-RU" sz="1400" dirty="0">
                <a:latin typeface="-apple-system"/>
              </a:rPr>
              <a:t> до локального сервера </a:t>
            </a:r>
            <a:r>
              <a:rPr lang="en-US" sz="1400" dirty="0">
                <a:latin typeface="-apple-system"/>
              </a:rPr>
              <a:t>SQL Server).</a:t>
            </a:r>
          </a:p>
          <a:p>
            <a:pPr marL="0" indent="0">
              <a:buNone/>
            </a:pP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здійснюється</a:t>
            </a:r>
            <a:r>
              <a:rPr lang="ru-RU" sz="1400" dirty="0">
                <a:latin typeface="-apple-system"/>
              </a:rPr>
              <a:t> за </a:t>
            </a:r>
            <a:r>
              <a:rPr lang="ru-RU" sz="1400" dirty="0" err="1">
                <a:latin typeface="-apple-system"/>
              </a:rPr>
              <a:t>логіном</a:t>
            </a:r>
            <a:r>
              <a:rPr lang="ru-RU" sz="1400" dirty="0">
                <a:latin typeface="-apple-system"/>
              </a:rPr>
              <a:t> та паролем, то </a:t>
            </a:r>
            <a:r>
              <a:rPr lang="ru-RU" sz="1400" dirty="0" err="1">
                <a:latin typeface="-apple-system"/>
              </a:rPr>
              <a:t>загальний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вигляд</a:t>
            </a:r>
            <a:r>
              <a:rPr lang="ru-RU" sz="1400" dirty="0">
                <a:latin typeface="-apple-system"/>
              </a:rPr>
              <a:t> рядка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виглядає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наступним</a:t>
            </a:r>
            <a:r>
              <a:rPr lang="ru-RU" sz="1400" dirty="0">
                <a:latin typeface="-apple-system"/>
              </a:rPr>
              <a:t> чином:</a:t>
            </a:r>
          </a:p>
          <a:p>
            <a:pPr marL="0" indent="0" algn="ctr">
              <a:buNone/>
            </a:pP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Server=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адрес_сервера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Database=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ім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я_бази_даних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 Id=</a:t>
            </a:r>
            <a:r>
              <a:rPr lang="ru-RU" sz="1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логін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Password=</a:t>
            </a:r>
            <a:r>
              <a:rPr lang="ru-RU" sz="1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пароль;</a:t>
            </a:r>
          </a:p>
          <a:p>
            <a:pPr marL="0" indent="0">
              <a:buNone/>
            </a:pPr>
            <a:r>
              <a:rPr lang="ru-RU" sz="1400" dirty="0">
                <a:latin typeface="-apple-system"/>
              </a:rPr>
              <a:t>У </a:t>
            </a:r>
            <a:r>
              <a:rPr lang="ru-RU" sz="1400" dirty="0" err="1">
                <a:latin typeface="-apple-system"/>
              </a:rPr>
              <a:t>цьому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випадку</a:t>
            </a:r>
            <a:r>
              <a:rPr lang="ru-RU" sz="1400" dirty="0">
                <a:latin typeface="-apple-system"/>
              </a:rPr>
              <a:t> рядок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складається</a:t>
            </a:r>
            <a:r>
              <a:rPr lang="ru-RU" sz="1400" dirty="0">
                <a:latin typeface="-apple-system"/>
              </a:rPr>
              <a:t> з </a:t>
            </a:r>
            <a:r>
              <a:rPr lang="ru-RU" sz="1400" dirty="0" err="1">
                <a:latin typeface="-apple-system"/>
              </a:rPr>
              <a:t>чотирьох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параметрів</a:t>
            </a:r>
            <a:r>
              <a:rPr lang="ru-RU" sz="1400" dirty="0"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Server: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назву</a:t>
            </a:r>
            <a:r>
              <a:rPr lang="ru-RU" sz="1400" dirty="0">
                <a:latin typeface="-apple-system"/>
              </a:rPr>
              <a:t> сервера</a:t>
            </a: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Database: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назву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бази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даних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сервері</a:t>
            </a:r>
            <a:endParaRPr lang="ru-RU" sz="1400" dirty="0">
              <a:latin typeface="-apple-system"/>
            </a:endParaRP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User Id: </a:t>
            </a:r>
            <a:r>
              <a:rPr lang="ru-RU" sz="1400" dirty="0" err="1">
                <a:latin typeface="-apple-system"/>
              </a:rPr>
              <a:t>логін</a:t>
            </a:r>
            <a:endParaRPr lang="ru-RU" sz="1400" dirty="0">
              <a:latin typeface="-apple-system"/>
            </a:endParaRPr>
          </a:p>
          <a:p>
            <a:pPr marL="0" indent="0">
              <a:buNone/>
            </a:pPr>
            <a:r>
              <a:rPr lang="en-US" sz="1400" dirty="0">
                <a:latin typeface="-apple-system"/>
              </a:rPr>
              <a:t>Password: </a:t>
            </a:r>
            <a:r>
              <a:rPr lang="ru-RU" sz="1400" dirty="0">
                <a:latin typeface="-apple-system"/>
              </a:rPr>
              <a:t>пароль</a:t>
            </a:r>
          </a:p>
          <a:p>
            <a:pPr marL="0" indent="0">
              <a:buNone/>
            </a:pP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ми </a:t>
            </a:r>
            <a:r>
              <a:rPr lang="ru-RU" sz="1400" dirty="0" err="1">
                <a:latin typeface="-apple-system"/>
              </a:rPr>
              <a:t>використовуємо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довірене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(</a:t>
            </a:r>
            <a:r>
              <a:rPr lang="en-US" sz="1400" dirty="0">
                <a:latin typeface="-apple-system"/>
              </a:rPr>
              <a:t>trusted connection) </a:t>
            </a:r>
            <a:r>
              <a:rPr lang="ru-RU" sz="1400" dirty="0">
                <a:latin typeface="-apple-system"/>
              </a:rPr>
              <a:t>і </a:t>
            </a:r>
            <a:r>
              <a:rPr lang="ru-RU" sz="1400" dirty="0" err="1">
                <a:latin typeface="-apple-system"/>
              </a:rPr>
              <a:t>застосовуємо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автентифікацію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 err="1">
                <a:latin typeface="-apple-system"/>
              </a:rPr>
              <a:t>Windwows</a:t>
            </a:r>
            <a:r>
              <a:rPr lang="en-US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наприклад</a:t>
            </a:r>
            <a:r>
              <a:rPr lang="ru-RU" sz="1400" dirty="0">
                <a:latin typeface="-apple-system"/>
              </a:rPr>
              <a:t>, при </a:t>
            </a:r>
            <a:r>
              <a:rPr lang="ru-RU" sz="1400" dirty="0" err="1">
                <a:latin typeface="-apple-system"/>
              </a:rPr>
              <a:t>підключенні</a:t>
            </a:r>
            <a:r>
              <a:rPr lang="ru-RU" sz="1400" dirty="0">
                <a:latin typeface="-apple-system"/>
              </a:rPr>
              <a:t> до локального сервера, </a:t>
            </a:r>
            <a:r>
              <a:rPr lang="ru-RU" sz="1400" dirty="0" err="1">
                <a:latin typeface="-apple-system"/>
              </a:rPr>
              <a:t>який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запущений</a:t>
            </a:r>
            <a:r>
              <a:rPr lang="ru-RU" sz="1400" dirty="0">
                <a:latin typeface="-apple-system"/>
              </a:rPr>
              <a:t> на тому ж </a:t>
            </a:r>
            <a:r>
              <a:rPr lang="ru-RU" sz="1400" dirty="0" err="1">
                <a:latin typeface="-apple-system"/>
              </a:rPr>
              <a:t>комп'ютері</a:t>
            </a:r>
            <a:r>
              <a:rPr lang="ru-RU" sz="1400" dirty="0">
                <a:latin typeface="-apple-system"/>
              </a:rPr>
              <a:t>, то рядок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виглядає</a:t>
            </a:r>
            <a:r>
              <a:rPr lang="ru-RU" sz="1400" dirty="0">
                <a:latin typeface="-apple-system"/>
              </a:rPr>
              <a:t> так:</a:t>
            </a:r>
          </a:p>
          <a:p>
            <a:pPr marL="0" indent="0" algn="ctr">
              <a:buNone/>
            </a:pP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Server=</a:t>
            </a:r>
            <a:r>
              <a:rPr lang="ru-RU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адрес_сервера</a:t>
            </a:r>
            <a:r>
              <a:rPr lang="ru-RU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Database=</a:t>
            </a:r>
            <a:r>
              <a:rPr lang="ru-RU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ім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ru-RU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я_бази_даних</a:t>
            </a:r>
            <a:r>
              <a:rPr lang="ru-RU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Trusted_Connection</a:t>
            </a:r>
            <a:r>
              <a:rPr lang="en-US" sz="1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=True;</a:t>
            </a:r>
            <a:endParaRPr lang="ru-RU" sz="14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400" dirty="0" err="1">
                <a:latin typeface="-apple-system"/>
              </a:rPr>
              <a:t>Замість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параметрів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User Id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Password </a:t>
            </a:r>
            <a:r>
              <a:rPr lang="ru-RU" sz="1400" dirty="0">
                <a:latin typeface="-apple-system"/>
              </a:rPr>
              <a:t>тут </a:t>
            </a:r>
            <a:r>
              <a:rPr lang="ru-RU" sz="1400" dirty="0" err="1">
                <a:latin typeface="-apple-system"/>
              </a:rPr>
              <a:t>застосовується</a:t>
            </a:r>
            <a:r>
              <a:rPr lang="ru-RU" sz="1400" dirty="0">
                <a:latin typeface="-apple-system"/>
              </a:rPr>
              <a:t> параметр </a:t>
            </a:r>
            <a:r>
              <a:rPr lang="en-US" sz="1400" dirty="0" err="1">
                <a:latin typeface="-apple-system"/>
              </a:rPr>
              <a:t>Trusted_Connection</a:t>
            </a:r>
            <a:r>
              <a:rPr lang="en-US" sz="1400" dirty="0">
                <a:latin typeface="-apple-system"/>
              </a:rPr>
              <a:t>=True.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автентифікація</a:t>
            </a:r>
            <a:r>
              <a:rPr lang="ru-RU" sz="1400" dirty="0">
                <a:latin typeface="-apple-system"/>
              </a:rPr>
              <a:t> буде </a:t>
            </a:r>
            <a:r>
              <a:rPr lang="ru-RU" sz="1400" dirty="0" err="1">
                <a:latin typeface="-apple-system"/>
              </a:rPr>
              <a:t>використовуватися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основі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облікових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записів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Windows.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8DA3E1-BC1C-5783-7064-94FB2929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80015"/>
          </a:xfrm>
        </p:spPr>
        <p:txBody>
          <a:bodyPr/>
          <a:lstStyle/>
          <a:p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8" name="Picture 8" descr="ADO.NET | Microsoft Wiki | Fandom">
            <a:extLst>
              <a:ext uri="{FF2B5EF4-FFF2-40B4-BE49-F238E27FC236}">
                <a16:creationId xmlns:a16="http://schemas.microsoft.com/office/drawing/2014/main" id="{F990E0CA-0344-D3F8-CB2F-F523C320B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9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443DD-DC07-875D-92D4-93F03432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Параметри строки підключення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904EB-D6E4-FC65-18B6-B8B8C4D8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err="1">
                <a:latin typeface="-apple-system"/>
              </a:rPr>
              <a:t>AttachDBFileName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зберігає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повний</a:t>
            </a:r>
            <a:r>
              <a:rPr lang="ru-RU" sz="1400" dirty="0">
                <a:latin typeface="-apple-system"/>
              </a:rPr>
              <a:t> шлях до </a:t>
            </a:r>
            <a:r>
              <a:rPr lang="ru-RU" sz="1400" dirty="0" err="1">
                <a:latin typeface="-apple-system"/>
              </a:rPr>
              <a:t>бази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даних</a:t>
            </a:r>
            <a:r>
              <a:rPr lang="ru-RU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прикріплюється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Connect Timeout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тимчасовий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період</a:t>
            </a:r>
            <a:r>
              <a:rPr lang="ru-RU" sz="1400" dirty="0">
                <a:latin typeface="-apple-system"/>
              </a:rPr>
              <a:t> за </a:t>
            </a:r>
            <a:r>
              <a:rPr lang="ru-RU" sz="1400" dirty="0" err="1">
                <a:latin typeface="-apple-system"/>
              </a:rPr>
              <a:t>секунди</a:t>
            </a:r>
            <a:r>
              <a:rPr lang="ru-RU" sz="1400" dirty="0">
                <a:latin typeface="-apple-system"/>
              </a:rPr>
              <a:t>, через </a:t>
            </a:r>
            <a:r>
              <a:rPr lang="ru-RU" sz="1400" dirty="0" err="1">
                <a:latin typeface="-apple-system"/>
              </a:rPr>
              <a:t>який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очікується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встановлення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Приймає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одне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із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значень</a:t>
            </a:r>
            <a:r>
              <a:rPr lang="ru-RU" sz="1400" dirty="0">
                <a:latin typeface="-apple-system"/>
              </a:rPr>
              <a:t> з </a:t>
            </a:r>
            <a:r>
              <a:rPr lang="ru-RU" sz="1400" dirty="0" err="1">
                <a:latin typeface="-apple-system"/>
              </a:rPr>
              <a:t>інтервалу</a:t>
            </a:r>
            <a:r>
              <a:rPr lang="ru-RU" sz="1400" dirty="0">
                <a:latin typeface="-apple-system"/>
              </a:rPr>
              <a:t> 0–32767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Server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екземпляра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SQL </a:t>
            </a:r>
            <a:r>
              <a:rPr lang="en-US" sz="1400" dirty="0" err="1">
                <a:latin typeface="-apple-system"/>
              </a:rPr>
              <a:t>Servera</a:t>
            </a:r>
            <a:r>
              <a:rPr lang="en-US" sz="1400" dirty="0">
                <a:latin typeface="-apple-system"/>
              </a:rPr>
              <a:t>, </a:t>
            </a:r>
            <a:r>
              <a:rPr lang="ru-RU" sz="1400" dirty="0">
                <a:latin typeface="-apple-system"/>
              </a:rPr>
              <a:t>з </a:t>
            </a:r>
            <a:r>
              <a:rPr lang="ru-RU" sz="1400" dirty="0" err="1">
                <a:latin typeface="-apple-system"/>
              </a:rPr>
              <a:t>яким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йтиме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взаємодія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Це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бути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локального сервера, </a:t>
            </a:r>
            <a:r>
              <a:rPr lang="ru-RU" sz="1400" dirty="0" err="1">
                <a:latin typeface="-apple-system"/>
              </a:rPr>
              <a:t>наприклад</a:t>
            </a:r>
            <a:r>
              <a:rPr lang="ru-RU" sz="1400" dirty="0">
                <a:latin typeface="-apple-system"/>
              </a:rPr>
              <a:t>, "./</a:t>
            </a:r>
            <a:r>
              <a:rPr lang="en-US" sz="1400" dirty="0">
                <a:latin typeface="-apple-system"/>
              </a:rPr>
              <a:t>SQLEXPRESS", "localhost", </a:t>
            </a:r>
            <a:r>
              <a:rPr lang="ru-RU" sz="1400" dirty="0" err="1">
                <a:latin typeface="-apple-system"/>
              </a:rPr>
              <a:t>або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мережна</a:t>
            </a:r>
            <a:r>
              <a:rPr lang="ru-RU" sz="1400" dirty="0">
                <a:latin typeface="-apple-system"/>
              </a:rPr>
              <a:t> адреса. В </a:t>
            </a:r>
            <a:r>
              <a:rPr lang="ru-RU" sz="1400" dirty="0" err="1">
                <a:latin typeface="-apple-system"/>
              </a:rPr>
              <a:t>якості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альтернативної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назви</a:t>
            </a:r>
            <a:r>
              <a:rPr lang="ru-RU" sz="1400" dirty="0">
                <a:latin typeface="-apple-system"/>
              </a:rPr>
              <a:t> параметра </a:t>
            </a:r>
            <a:r>
              <a:rPr lang="ru-RU" sz="1400" dirty="0" err="1">
                <a:latin typeface="-apple-system"/>
              </a:rPr>
              <a:t>можна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використовувати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b="1" dirty="0">
                <a:latin typeface="-apple-system"/>
              </a:rPr>
              <a:t>Data Source, Address, </a:t>
            </a:r>
            <a:r>
              <a:rPr lang="en-US" sz="1400" b="1" dirty="0" err="1">
                <a:latin typeface="-apple-system"/>
              </a:rPr>
              <a:t>Addr</a:t>
            </a:r>
            <a:r>
              <a:rPr lang="en-US" sz="1400" b="1" dirty="0">
                <a:latin typeface="-apple-system"/>
              </a:rPr>
              <a:t> </a:t>
            </a:r>
            <a:r>
              <a:rPr lang="ru-RU" sz="1400" b="1" dirty="0">
                <a:latin typeface="-apple-system"/>
              </a:rPr>
              <a:t>та </a:t>
            </a:r>
            <a:r>
              <a:rPr lang="en-US" sz="1400" b="1" dirty="0" err="1">
                <a:latin typeface="-apple-system"/>
              </a:rPr>
              <a:t>NetworkAddress</a:t>
            </a:r>
            <a:r>
              <a:rPr lang="en-US" sz="1400" b="1" dirty="0">
                <a:latin typeface="-apple-system"/>
              </a:rPr>
              <a:t>;</a:t>
            </a:r>
          </a:p>
          <a:p>
            <a:r>
              <a:rPr lang="en-US" sz="1400" b="1" dirty="0">
                <a:latin typeface="-apple-system"/>
              </a:rPr>
              <a:t>Encrypt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встановлює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шифрування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SSL </a:t>
            </a:r>
            <a:r>
              <a:rPr lang="ru-RU" sz="1400" dirty="0" err="1">
                <a:latin typeface="-apple-system"/>
              </a:rPr>
              <a:t>під</a:t>
            </a:r>
            <a:r>
              <a:rPr lang="ru-RU" sz="1400" dirty="0">
                <a:latin typeface="-apple-system"/>
              </a:rPr>
              <a:t> час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no.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false;</a:t>
            </a:r>
          </a:p>
          <a:p>
            <a:r>
              <a:rPr lang="en-US" sz="1400" b="1" dirty="0">
                <a:latin typeface="-apple-system"/>
              </a:rPr>
              <a:t>Database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зберігає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ім'я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бази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даних</a:t>
            </a:r>
            <a:r>
              <a:rPr lang="ru-RU" sz="1400" dirty="0">
                <a:latin typeface="-apple-system"/>
              </a:rPr>
              <a:t>. Як альтернативна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параметра </a:t>
            </a:r>
            <a:r>
              <a:rPr lang="ru-RU" sz="1400" dirty="0" err="1">
                <a:latin typeface="-apple-system"/>
              </a:rPr>
              <a:t>можна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використовувати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b="1" dirty="0">
                <a:latin typeface="-apple-system"/>
              </a:rPr>
              <a:t>Initial Catalog</a:t>
            </a:r>
            <a:r>
              <a:rPr lang="en-US" sz="1400" dirty="0">
                <a:latin typeface="-apple-system"/>
              </a:rPr>
              <a:t>;</a:t>
            </a:r>
          </a:p>
          <a:p>
            <a:r>
              <a:rPr lang="en-US" sz="1400" b="1" dirty="0" err="1">
                <a:latin typeface="-apple-system"/>
              </a:rPr>
              <a:t>Trusted_Connection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задає</a:t>
            </a:r>
            <a:r>
              <a:rPr lang="ru-RU" sz="1400" dirty="0">
                <a:latin typeface="-apple-system"/>
              </a:rPr>
              <a:t> режим </a:t>
            </a:r>
            <a:r>
              <a:rPr lang="ru-RU" sz="1400" dirty="0" err="1">
                <a:latin typeface="-apple-system"/>
              </a:rPr>
              <a:t>автентифікації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yes, no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 err="1">
                <a:latin typeface="-apple-system"/>
              </a:rPr>
              <a:t>sspi</a:t>
            </a:r>
            <a:r>
              <a:rPr lang="en-US" sz="1400" dirty="0">
                <a:latin typeface="-apple-system"/>
              </a:rPr>
              <a:t>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false</a:t>
            </a:r>
            <a:r>
              <a:rPr lang="uk-UA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</a:t>
            </a:r>
            <a:r>
              <a:rPr lang="ru-RU" sz="1400" dirty="0">
                <a:latin typeface="-apple-system"/>
              </a:rPr>
              <a:t>то для </a:t>
            </a:r>
            <a:r>
              <a:rPr lang="ru-RU" sz="1400" dirty="0" err="1">
                <a:latin typeface="-apple-system"/>
              </a:rPr>
              <a:t>автентифікації</a:t>
            </a:r>
            <a:r>
              <a:rPr lang="ru-RU" sz="1400" dirty="0">
                <a:latin typeface="-apple-system"/>
              </a:rPr>
              <a:t> буде </a:t>
            </a:r>
            <a:r>
              <a:rPr lang="ru-RU" sz="1400" dirty="0" err="1">
                <a:latin typeface="-apple-system"/>
              </a:rPr>
              <a:t>використовуватись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поточний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обліковий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запис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Windows. </a:t>
            </a:r>
            <a:r>
              <a:rPr lang="ru-RU" sz="1400" dirty="0" err="1">
                <a:latin typeface="-apple-system"/>
              </a:rPr>
              <a:t>Підходить</a:t>
            </a:r>
            <a:r>
              <a:rPr lang="ru-RU" sz="1400" dirty="0">
                <a:latin typeface="-apple-system"/>
              </a:rPr>
              <a:t> для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до локального сервера. Як альтернативна </a:t>
            </a:r>
            <a:r>
              <a:rPr lang="ru-RU" sz="1400" dirty="0" err="1">
                <a:latin typeface="-apple-system"/>
              </a:rPr>
              <a:t>назва</a:t>
            </a:r>
            <a:r>
              <a:rPr lang="ru-RU" sz="1400" dirty="0">
                <a:latin typeface="-apple-system"/>
              </a:rPr>
              <a:t> параметра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використовуватися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b="1" dirty="0">
                <a:latin typeface="-apple-system"/>
              </a:rPr>
              <a:t>Integrated Security;</a:t>
            </a:r>
          </a:p>
          <a:p>
            <a:r>
              <a:rPr lang="en-US" sz="1400" b="1" dirty="0">
                <a:latin typeface="-apple-system"/>
              </a:rPr>
              <a:t>Packet Size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розмір</a:t>
            </a:r>
            <a:r>
              <a:rPr lang="ru-RU" sz="1400" dirty="0">
                <a:latin typeface="-apple-system"/>
              </a:rPr>
              <a:t> пакету </a:t>
            </a:r>
            <a:r>
              <a:rPr lang="ru-RU" sz="1400" dirty="0" err="1">
                <a:latin typeface="-apple-system"/>
              </a:rPr>
              <a:t>мережі</a:t>
            </a:r>
            <a:r>
              <a:rPr lang="ru-RU" sz="1400" dirty="0">
                <a:latin typeface="-apple-system"/>
              </a:rPr>
              <a:t> в байтах.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набувати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, яке </a:t>
            </a:r>
            <a:r>
              <a:rPr lang="ru-RU" sz="1400" dirty="0" err="1">
                <a:latin typeface="-apple-system"/>
              </a:rPr>
              <a:t>кратне</a:t>
            </a:r>
            <a:r>
              <a:rPr lang="ru-RU" sz="1400" dirty="0">
                <a:latin typeface="-apple-system"/>
              </a:rPr>
              <a:t> 512. За </a:t>
            </a:r>
            <a:r>
              <a:rPr lang="ru-RU" sz="1400" dirty="0" err="1">
                <a:latin typeface="-apple-system"/>
              </a:rPr>
              <a:t>замовчуванням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дорівнює</a:t>
            </a:r>
            <a:r>
              <a:rPr lang="ru-RU" sz="1400" dirty="0">
                <a:latin typeface="-apple-system"/>
              </a:rPr>
              <a:t> 8192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Persist Security Info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, </a:t>
            </a:r>
            <a:r>
              <a:rPr lang="ru-RU" sz="1400" dirty="0" err="1">
                <a:latin typeface="-apple-system"/>
              </a:rPr>
              <a:t>чи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конфіденційна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інформація</a:t>
            </a:r>
            <a:r>
              <a:rPr lang="ru-RU" sz="1400" dirty="0">
                <a:latin typeface="-apple-system"/>
              </a:rPr>
              <a:t> повинна </a:t>
            </a:r>
            <a:r>
              <a:rPr lang="ru-RU" sz="1400" dirty="0" err="1">
                <a:latin typeface="-apple-system"/>
              </a:rPr>
              <a:t>передаватися</a:t>
            </a:r>
            <a:r>
              <a:rPr lang="ru-RU" sz="1400" dirty="0">
                <a:latin typeface="-apple-system"/>
              </a:rPr>
              <a:t> назад при </a:t>
            </a:r>
            <a:r>
              <a:rPr lang="ru-RU" sz="1400" dirty="0" err="1">
                <a:latin typeface="-apple-system"/>
              </a:rPr>
              <a:t>підключенні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no.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false;</a:t>
            </a:r>
          </a:p>
          <a:p>
            <a:r>
              <a:rPr lang="en-US" sz="1400" b="1" dirty="0">
                <a:latin typeface="-apple-system"/>
              </a:rPr>
              <a:t>Pooling</a:t>
            </a:r>
            <a:r>
              <a:rPr lang="en-US" sz="1400" dirty="0">
                <a:latin typeface="-apple-system"/>
              </a:rPr>
              <a:t>: </a:t>
            </a:r>
            <a:r>
              <a:rPr lang="ru-RU" sz="1400" dirty="0" err="1">
                <a:latin typeface="-apple-system"/>
              </a:rPr>
              <a:t>якщо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дорівнює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</a:t>
            </a:r>
            <a:r>
              <a:rPr lang="ru-RU" sz="1400" dirty="0">
                <a:latin typeface="-apple-system"/>
              </a:rPr>
              <a:t>будь-яке </a:t>
            </a:r>
            <a:r>
              <a:rPr lang="ru-RU" sz="1400" dirty="0" err="1">
                <a:latin typeface="-apple-system"/>
              </a:rPr>
              <a:t>нове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при </a:t>
            </a:r>
            <a:r>
              <a:rPr lang="ru-RU" sz="1400" dirty="0" err="1">
                <a:latin typeface="-apple-system"/>
              </a:rPr>
              <a:t>його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закритті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додається</a:t>
            </a:r>
            <a:r>
              <a:rPr lang="ru-RU" sz="1400" dirty="0">
                <a:latin typeface="-apple-system"/>
              </a:rPr>
              <a:t> до пулу </a:t>
            </a:r>
            <a:r>
              <a:rPr lang="ru-RU" sz="1400" dirty="0" err="1">
                <a:latin typeface="-apple-system"/>
              </a:rPr>
              <a:t>підключень</a:t>
            </a:r>
            <a:r>
              <a:rPr lang="ru-RU" sz="1400" dirty="0">
                <a:latin typeface="-apple-system"/>
              </a:rPr>
              <a:t>. </a:t>
            </a:r>
            <a:r>
              <a:rPr lang="ru-RU" sz="1400" dirty="0" err="1">
                <a:latin typeface="-apple-system"/>
              </a:rPr>
              <a:t>Наступного</a:t>
            </a:r>
            <a:r>
              <a:rPr lang="ru-RU" sz="1400" dirty="0">
                <a:latin typeface="-apple-system"/>
              </a:rPr>
              <a:t> разу при </a:t>
            </a:r>
            <a:r>
              <a:rPr lang="ru-RU" sz="1400" dirty="0" err="1">
                <a:latin typeface="-apple-system"/>
              </a:rPr>
              <a:t>створенні</a:t>
            </a:r>
            <a:r>
              <a:rPr lang="ru-RU" sz="1400" dirty="0">
                <a:latin typeface="-apple-system"/>
              </a:rPr>
              <a:t> такого ж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 (яке </a:t>
            </a:r>
            <a:r>
              <a:rPr lang="ru-RU" sz="1400" dirty="0" err="1">
                <a:latin typeface="-apple-system"/>
              </a:rPr>
              <a:t>має</a:t>
            </a:r>
            <a:r>
              <a:rPr lang="ru-RU" sz="1400" dirty="0">
                <a:latin typeface="-apple-system"/>
              </a:rPr>
              <a:t> той </a:t>
            </a:r>
            <a:r>
              <a:rPr lang="ru-RU" sz="1400" dirty="0" err="1">
                <a:latin typeface="-apple-system"/>
              </a:rPr>
              <a:t>самий</a:t>
            </a:r>
            <a:r>
              <a:rPr lang="ru-RU" sz="1400" dirty="0">
                <a:latin typeface="-apple-system"/>
              </a:rPr>
              <a:t> рядок </a:t>
            </a:r>
            <a:r>
              <a:rPr lang="ru-RU" sz="1400" dirty="0" err="1">
                <a:latin typeface="-apple-system"/>
              </a:rPr>
              <a:t>підключення</a:t>
            </a:r>
            <a:r>
              <a:rPr lang="ru-RU" sz="1400" dirty="0">
                <a:latin typeface="-apple-system"/>
              </a:rPr>
              <a:t>) </a:t>
            </a:r>
            <a:r>
              <a:rPr lang="ru-RU" sz="1400" dirty="0" err="1">
                <a:latin typeface="-apple-system"/>
              </a:rPr>
              <a:t>воно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витягуватиметься</a:t>
            </a:r>
            <a:r>
              <a:rPr lang="ru-RU" sz="1400" dirty="0">
                <a:latin typeface="-apple-system"/>
              </a:rPr>
              <a:t> з пула. </a:t>
            </a:r>
            <a:r>
              <a:rPr lang="ru-RU" sz="1400" dirty="0" err="1">
                <a:latin typeface="-apple-system"/>
              </a:rPr>
              <a:t>Може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приймати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true, false, yes </a:t>
            </a:r>
            <a:r>
              <a:rPr lang="ru-RU" sz="1400" dirty="0">
                <a:latin typeface="-apple-system"/>
              </a:rPr>
              <a:t>та </a:t>
            </a:r>
            <a:r>
              <a:rPr lang="en-US" sz="1400" dirty="0">
                <a:latin typeface="-apple-system"/>
              </a:rPr>
              <a:t>no. </a:t>
            </a:r>
            <a:r>
              <a:rPr lang="ru-RU" sz="1400" dirty="0">
                <a:latin typeface="-apple-system"/>
              </a:rPr>
              <a:t>За </a:t>
            </a:r>
            <a:r>
              <a:rPr lang="ru-RU" sz="1400" dirty="0" err="1">
                <a:latin typeface="-apple-system"/>
              </a:rPr>
              <a:t>промовчанням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значення</a:t>
            </a:r>
            <a:r>
              <a:rPr lang="ru-RU" sz="1400" dirty="0">
                <a:latin typeface="-apple-system"/>
              </a:rPr>
              <a:t> </a:t>
            </a:r>
            <a:r>
              <a:rPr lang="en-US" sz="1400" dirty="0">
                <a:latin typeface="-apple-system"/>
              </a:rPr>
              <a:t>true;</a:t>
            </a:r>
          </a:p>
          <a:p>
            <a:r>
              <a:rPr lang="en-US" sz="1400" b="1" dirty="0">
                <a:latin typeface="-apple-system"/>
              </a:rPr>
              <a:t>Workstation ID: </a:t>
            </a:r>
            <a:r>
              <a:rPr lang="ru-RU" sz="1400" dirty="0" err="1">
                <a:latin typeface="-apple-system"/>
              </a:rPr>
              <a:t>вказує</a:t>
            </a:r>
            <a:r>
              <a:rPr lang="ru-RU" sz="1400" dirty="0">
                <a:latin typeface="-apple-system"/>
              </a:rPr>
              <a:t> на </a:t>
            </a:r>
            <a:r>
              <a:rPr lang="ru-RU" sz="1400" dirty="0" err="1">
                <a:latin typeface="-apple-system"/>
              </a:rPr>
              <a:t>робочу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станцію</a:t>
            </a:r>
            <a:r>
              <a:rPr lang="ru-RU" sz="1400" dirty="0">
                <a:latin typeface="-apple-system"/>
              </a:rPr>
              <a:t> - </a:t>
            </a:r>
            <a:r>
              <a:rPr lang="ru-RU" sz="1400" dirty="0" err="1">
                <a:latin typeface="-apple-system"/>
              </a:rPr>
              <a:t>ім'я</a:t>
            </a:r>
            <a:r>
              <a:rPr lang="ru-RU" sz="1400" dirty="0">
                <a:latin typeface="-apple-system"/>
              </a:rPr>
              <a:t> локального </a:t>
            </a:r>
            <a:r>
              <a:rPr lang="ru-RU" sz="1400" dirty="0" err="1">
                <a:latin typeface="-apple-system"/>
              </a:rPr>
              <a:t>комп'ютера</a:t>
            </a:r>
            <a:r>
              <a:rPr lang="ru-RU" sz="1400" dirty="0">
                <a:latin typeface="-apple-system"/>
              </a:rPr>
              <a:t>, на </a:t>
            </a:r>
            <a:r>
              <a:rPr lang="ru-RU" sz="1400" dirty="0" err="1">
                <a:latin typeface="-apple-system"/>
              </a:rPr>
              <a:t>якому</a:t>
            </a:r>
            <a:r>
              <a:rPr lang="ru-RU" sz="1400" dirty="0">
                <a:latin typeface="-apple-system"/>
              </a:rPr>
              <a:t> запущено </a:t>
            </a:r>
            <a:r>
              <a:rPr lang="en-US" sz="1400" dirty="0">
                <a:latin typeface="-apple-system"/>
              </a:rPr>
              <a:t>SQL Server;</a:t>
            </a:r>
          </a:p>
          <a:p>
            <a:r>
              <a:rPr lang="en-US" sz="1400" b="1" dirty="0">
                <a:latin typeface="-apple-system"/>
              </a:rPr>
              <a:t>Password: </a:t>
            </a:r>
            <a:r>
              <a:rPr lang="ru-RU" sz="1400" dirty="0">
                <a:latin typeface="-apple-system"/>
              </a:rPr>
              <a:t>пароль </a:t>
            </a:r>
            <a:r>
              <a:rPr lang="ru-RU" sz="1400" dirty="0" err="1">
                <a:latin typeface="-apple-system"/>
              </a:rPr>
              <a:t>користувача</a:t>
            </a:r>
            <a:r>
              <a:rPr lang="en-US" sz="1400" dirty="0">
                <a:latin typeface="-apple-system"/>
              </a:rPr>
              <a:t>;</a:t>
            </a:r>
            <a:endParaRPr lang="ru-RU" sz="1400" dirty="0">
              <a:latin typeface="-apple-system"/>
            </a:endParaRPr>
          </a:p>
          <a:p>
            <a:r>
              <a:rPr lang="en-US" sz="1400" b="1" dirty="0">
                <a:latin typeface="-apple-system"/>
              </a:rPr>
              <a:t>User ID: </a:t>
            </a:r>
            <a:r>
              <a:rPr lang="ru-RU" sz="1400" dirty="0" err="1">
                <a:latin typeface="-apple-system"/>
              </a:rPr>
              <a:t>логін</a:t>
            </a:r>
            <a:r>
              <a:rPr lang="ru-RU" sz="1400" dirty="0">
                <a:latin typeface="-apple-system"/>
              </a:rPr>
              <a:t> </a:t>
            </a:r>
            <a:r>
              <a:rPr lang="ru-RU" sz="1400" dirty="0" err="1">
                <a:latin typeface="-apple-system"/>
              </a:rPr>
              <a:t>користувача</a:t>
            </a:r>
            <a:r>
              <a:rPr lang="en-US" sz="1400" dirty="0">
                <a:latin typeface="-apple-system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BB4D3-A242-87D2-AC8B-B82B641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DC67E-123C-4FD9-9DB9-3E1B384151D1}" type="slidenum">
              <a:rPr lang="en-US" sz="1600" b="1">
                <a:solidFill>
                  <a:schemeClr val="tx1"/>
                </a:solidFill>
              </a:rPr>
              <a:pPr/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ADO.NET | Microsoft Wiki | Fandom">
            <a:extLst>
              <a:ext uri="{FF2B5EF4-FFF2-40B4-BE49-F238E27FC236}">
                <a16:creationId xmlns:a16="http://schemas.microsoft.com/office/drawing/2014/main" id="{59D135AB-1C8F-B12F-F7BB-E9F329A2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7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309F4-8AE3-F130-19AE-65F86154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0070C0"/>
                </a:solidFill>
                <a:latin typeface="-apple-system"/>
              </a:rPr>
              <a:t>Пул підключень</a:t>
            </a:r>
            <a:endParaRPr lang="en-US" b="1" dirty="0">
              <a:solidFill>
                <a:srgbClr val="0070C0"/>
              </a:solidFill>
              <a:latin typeface="-apple-system"/>
            </a:endParaRPr>
          </a:p>
        </p:txBody>
      </p:sp>
      <p:sp>
        <p:nvSpPr>
          <p:cNvPr id="6165" name="Rectangle 6164">
            <a:extLst>
              <a:ext uri="{FF2B5EF4-FFF2-40B4-BE49-F238E27FC236}">
                <a16:creationId xmlns:a16="http://schemas.microsoft.com/office/drawing/2014/main" id="{0CB7503A-15F2-47F8-B11D-368073DB5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3B861-BA1E-B16E-1830-D6CC0F2A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60" y="1825625"/>
            <a:ext cx="671779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dirty="0" err="1"/>
              <a:t>Здійснення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до </a:t>
            </a:r>
            <a:r>
              <a:rPr lang="ru-RU" sz="1400" dirty="0" err="1"/>
              <a:t>бази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  <a:r>
              <a:rPr lang="ru-RU" sz="1400" dirty="0" err="1"/>
              <a:t>представляє</a:t>
            </a:r>
            <a:r>
              <a:rPr lang="ru-RU" sz="1400" dirty="0"/>
              <a:t> </a:t>
            </a:r>
            <a:r>
              <a:rPr lang="ru-RU" sz="1400" dirty="0" err="1"/>
              <a:t>досить</a:t>
            </a:r>
            <a:r>
              <a:rPr lang="ru-RU" sz="1400" dirty="0"/>
              <a:t> </a:t>
            </a:r>
            <a:r>
              <a:rPr lang="ru-RU" sz="1400" dirty="0" err="1"/>
              <a:t>витратну</a:t>
            </a:r>
            <a:r>
              <a:rPr lang="ru-RU" sz="1400" dirty="0"/>
              <a:t> з </a:t>
            </a:r>
            <a:r>
              <a:rPr lang="ru-RU" sz="1400" dirty="0" err="1"/>
              <a:t>погляду</a:t>
            </a:r>
            <a:r>
              <a:rPr lang="ru-RU" sz="1400" dirty="0"/>
              <a:t> часу </a:t>
            </a:r>
            <a:r>
              <a:rPr lang="ru-RU" sz="1400" dirty="0" err="1"/>
              <a:t>операцію</a:t>
            </a:r>
            <a:r>
              <a:rPr lang="ru-RU" sz="1400" dirty="0"/>
              <a:t>, </a:t>
            </a:r>
            <a:r>
              <a:rPr lang="ru-RU" sz="1400" dirty="0" err="1"/>
              <a:t>оскільки</a:t>
            </a:r>
            <a:r>
              <a:rPr lang="ru-RU" sz="1400" dirty="0"/>
              <a:t> в </a:t>
            </a:r>
            <a:r>
              <a:rPr lang="ru-RU" sz="1400" dirty="0" err="1"/>
              <a:t>процесі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системі</a:t>
            </a:r>
            <a:r>
              <a:rPr lang="ru-RU" sz="1400" dirty="0"/>
              <a:t> треба </a:t>
            </a:r>
            <a:r>
              <a:rPr lang="ru-RU" sz="1400" dirty="0" err="1"/>
              <a:t>виконати</a:t>
            </a:r>
            <a:r>
              <a:rPr lang="ru-RU" sz="1400" dirty="0"/>
              <a:t> купу </a:t>
            </a:r>
            <a:r>
              <a:rPr lang="ru-RU" sz="1400" dirty="0" err="1"/>
              <a:t>кроків</a:t>
            </a:r>
            <a:r>
              <a:rPr lang="ru-RU" sz="1400" dirty="0"/>
              <a:t>: </a:t>
            </a:r>
            <a:r>
              <a:rPr lang="ru-RU" sz="1400" dirty="0" err="1"/>
              <a:t>парсинг</a:t>
            </a:r>
            <a:r>
              <a:rPr lang="ru-RU" sz="1400" dirty="0"/>
              <a:t> рядка </a:t>
            </a:r>
            <a:r>
              <a:rPr lang="ru-RU" sz="1400" dirty="0" err="1"/>
              <a:t>підключення</a:t>
            </a:r>
            <a:r>
              <a:rPr lang="ru-RU" sz="1400" dirty="0"/>
              <a:t>, </a:t>
            </a:r>
            <a:r>
              <a:rPr lang="ru-RU" sz="1400" dirty="0" err="1"/>
              <a:t>перевірка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сервером і т.д. При </a:t>
            </a:r>
            <a:r>
              <a:rPr lang="ru-RU" sz="1400" dirty="0" err="1"/>
              <a:t>цьому</a:t>
            </a:r>
            <a:r>
              <a:rPr lang="ru-RU" sz="1400" dirty="0"/>
              <a:t> в </a:t>
            </a:r>
            <a:r>
              <a:rPr lang="ru-RU" sz="1400" dirty="0" err="1"/>
              <a:t>програмі</a:t>
            </a:r>
            <a:r>
              <a:rPr lang="ru-RU" sz="1400" dirty="0"/>
              <a:t>, як правило, </a:t>
            </a:r>
            <a:r>
              <a:rPr lang="ru-RU" sz="1400" dirty="0" err="1"/>
              <a:t>використовуються</a:t>
            </a:r>
            <a:r>
              <a:rPr lang="ru-RU" sz="1400" dirty="0"/>
              <a:t> по </a:t>
            </a: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разів</a:t>
            </a:r>
            <a:r>
              <a:rPr lang="ru-RU" sz="1400" dirty="0"/>
              <a:t> </a:t>
            </a:r>
            <a:r>
              <a:rPr lang="ru-RU" sz="1400" dirty="0" err="1"/>
              <a:t>ті</a:t>
            </a:r>
            <a:r>
              <a:rPr lang="ru-RU" sz="1400" dirty="0"/>
              <a:t> </a:t>
            </a:r>
            <a:r>
              <a:rPr lang="ru-RU" sz="1400" dirty="0" err="1"/>
              <a:t>самі</a:t>
            </a:r>
            <a:r>
              <a:rPr lang="ru-RU" sz="1400" dirty="0"/>
              <a:t> </a:t>
            </a:r>
            <a:r>
              <a:rPr lang="ru-RU" sz="1400" dirty="0" err="1"/>
              <a:t>конфігурації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(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мають</a:t>
            </a:r>
            <a:r>
              <a:rPr lang="ru-RU" sz="1400" dirty="0"/>
              <a:t> один і той же рядок </a:t>
            </a:r>
            <a:r>
              <a:rPr lang="ru-RU" sz="1400" dirty="0" err="1"/>
              <a:t>підключення</a:t>
            </a:r>
            <a:r>
              <a:rPr lang="ru-RU" sz="1400" dirty="0"/>
              <a:t>). І </a:t>
            </a:r>
            <a:r>
              <a:rPr lang="ru-RU" sz="1400" dirty="0" err="1"/>
              <a:t>щоб</a:t>
            </a:r>
            <a:r>
              <a:rPr lang="ru-RU" sz="1400" dirty="0"/>
              <a:t> </a:t>
            </a:r>
            <a:r>
              <a:rPr lang="ru-RU" sz="1400" dirty="0" err="1"/>
              <a:t>оптимізувати</a:t>
            </a:r>
            <a:r>
              <a:rPr lang="ru-RU" sz="1400" dirty="0"/>
              <a:t> </a:t>
            </a:r>
            <a:r>
              <a:rPr lang="ru-RU" sz="1400" dirty="0" err="1"/>
              <a:t>процес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, в </a:t>
            </a:r>
            <a:r>
              <a:rPr lang="en-US" sz="1400" dirty="0"/>
              <a:t>ADO.NET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</a:t>
            </a:r>
            <a:r>
              <a:rPr lang="ru-RU" sz="1400" b="1" dirty="0" err="1"/>
              <a:t>механізм</a:t>
            </a:r>
            <a:r>
              <a:rPr lang="ru-RU" sz="1400" b="1" dirty="0"/>
              <a:t> пула </a:t>
            </a:r>
            <a:r>
              <a:rPr lang="ru-RU" sz="1400" b="1" dirty="0" err="1"/>
              <a:t>підключень</a:t>
            </a:r>
            <a:r>
              <a:rPr lang="ru-RU" sz="1400" dirty="0"/>
              <a:t>.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ru-RU" sz="1400" dirty="0"/>
              <a:t>Пул </a:t>
            </a:r>
            <a:r>
              <a:rPr lang="ru-RU" sz="1400" dirty="0" err="1"/>
              <a:t>підключень</a:t>
            </a:r>
            <a:r>
              <a:rPr lang="ru-RU" sz="1400" dirty="0"/>
              <a:t>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використовувати</a:t>
            </a:r>
            <a:r>
              <a:rPr lang="ru-RU" sz="1400" dirty="0"/>
              <a:t> </a:t>
            </a:r>
            <a:r>
              <a:rPr lang="ru-RU" sz="1400" dirty="0" err="1"/>
              <a:t>раніше</a:t>
            </a:r>
            <a:r>
              <a:rPr lang="ru-RU" sz="1400" dirty="0"/>
              <a:t> </a:t>
            </a:r>
            <a:r>
              <a:rPr lang="ru-RU" sz="1400" dirty="0" err="1"/>
              <a:t>створені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. Так, </a:t>
            </a:r>
            <a:r>
              <a:rPr lang="ru-RU" sz="1400" dirty="0" err="1"/>
              <a:t>якщо</a:t>
            </a:r>
            <a:r>
              <a:rPr lang="ru-RU" sz="1400" dirty="0"/>
              <a:t> параметр </a:t>
            </a:r>
            <a:r>
              <a:rPr lang="en-US" sz="1400" dirty="0"/>
              <a:t>Pooling </a:t>
            </a:r>
            <a:r>
              <a:rPr lang="ru-RU" sz="1400" dirty="0"/>
              <a:t>у </a:t>
            </a:r>
            <a:r>
              <a:rPr lang="ru-RU" sz="1400" dirty="0" err="1"/>
              <a:t>строці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дорівнює</a:t>
            </a:r>
            <a:r>
              <a:rPr lang="ru-RU" sz="1400" dirty="0"/>
              <a:t> </a:t>
            </a:r>
            <a:r>
              <a:rPr lang="en-US" sz="1400" dirty="0"/>
              <a:t>true, </a:t>
            </a:r>
            <a:r>
              <a:rPr lang="ru-RU" sz="1400" dirty="0"/>
              <a:t>то </a:t>
            </a:r>
            <a:r>
              <a:rPr lang="ru-RU" sz="1400" dirty="0" err="1"/>
              <a:t>після</a:t>
            </a:r>
            <a:r>
              <a:rPr lang="ru-RU" sz="1400" dirty="0"/>
              <a:t> </a:t>
            </a:r>
            <a:r>
              <a:rPr lang="ru-RU" sz="1400" dirty="0" err="1"/>
              <a:t>закриття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за </a:t>
            </a:r>
            <a:r>
              <a:rPr lang="ru-RU" sz="1400" dirty="0" err="1"/>
              <a:t>допомогою</a:t>
            </a:r>
            <a:r>
              <a:rPr lang="ru-RU" sz="1400" dirty="0"/>
              <a:t> методу </a:t>
            </a:r>
            <a:r>
              <a:rPr lang="en-US" sz="1400" dirty="0"/>
              <a:t>Close()/</a:t>
            </a:r>
            <a:r>
              <a:rPr lang="en-US" sz="1400" dirty="0" err="1"/>
              <a:t>CloseAsync</a:t>
            </a:r>
            <a:r>
              <a:rPr lang="en-US" sz="1400" dirty="0"/>
              <a:t>() </a:t>
            </a:r>
            <a:r>
              <a:rPr lang="ru-RU" sz="1400" dirty="0" err="1"/>
              <a:t>закрите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повертається</a:t>
            </a:r>
            <a:r>
              <a:rPr lang="ru-RU" sz="1400" dirty="0"/>
              <a:t> до пулу </a:t>
            </a:r>
            <a:r>
              <a:rPr lang="ru-RU" sz="1400" dirty="0" err="1"/>
              <a:t>підключень</a:t>
            </a:r>
            <a:r>
              <a:rPr lang="ru-RU" sz="1400" dirty="0"/>
              <a:t>, де </a:t>
            </a:r>
            <a:r>
              <a:rPr lang="ru-RU" sz="1400" dirty="0" err="1"/>
              <a:t>воно</a:t>
            </a:r>
            <a:r>
              <a:rPr lang="ru-RU" sz="1400" dirty="0"/>
              <a:t> </a:t>
            </a:r>
            <a:r>
              <a:rPr lang="ru-RU" sz="1400" dirty="0" err="1"/>
              <a:t>готове</a:t>
            </a:r>
            <a:r>
              <a:rPr lang="ru-RU" sz="1400" dirty="0"/>
              <a:t> до повторного </a:t>
            </a:r>
            <a:r>
              <a:rPr lang="ru-RU" sz="1400" dirty="0" err="1"/>
              <a:t>використання</a:t>
            </a:r>
            <a:r>
              <a:rPr lang="ru-RU" sz="1400" dirty="0"/>
              <a:t> при </a:t>
            </a:r>
            <a:r>
              <a:rPr lang="ru-RU" sz="1400" dirty="0" err="1"/>
              <a:t>наступному</a:t>
            </a:r>
            <a:r>
              <a:rPr lang="ru-RU" sz="1400" dirty="0"/>
              <a:t> </a:t>
            </a:r>
            <a:r>
              <a:rPr lang="ru-RU" sz="1400" dirty="0" err="1"/>
              <a:t>виклику</a:t>
            </a:r>
            <a:r>
              <a:rPr lang="ru-RU" sz="1400" dirty="0"/>
              <a:t> методу </a:t>
            </a:r>
            <a:r>
              <a:rPr lang="en-US" sz="1400" dirty="0"/>
              <a:t>Open()/</a:t>
            </a:r>
            <a:r>
              <a:rPr lang="en-US" sz="1400" dirty="0" err="1"/>
              <a:t>OpenAsync</a:t>
            </a:r>
            <a:r>
              <a:rPr lang="en-US" sz="1400" dirty="0"/>
              <a:t>(). </a:t>
            </a:r>
            <a:r>
              <a:rPr lang="ru-RU" sz="1400" dirty="0"/>
              <a:t>Коли менеджер </a:t>
            </a:r>
            <a:r>
              <a:rPr lang="ru-RU" sz="1400" dirty="0" err="1"/>
              <a:t>підключень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керує</a:t>
            </a:r>
            <a:r>
              <a:rPr lang="ru-RU" sz="1400" dirty="0"/>
              <a:t> пулом, </a:t>
            </a:r>
            <a:r>
              <a:rPr lang="ru-RU" sz="1400" dirty="0" err="1"/>
              <a:t>отримує</a:t>
            </a:r>
            <a:r>
              <a:rPr lang="ru-RU" sz="1400" dirty="0"/>
              <a:t> запит на </a:t>
            </a:r>
            <a:r>
              <a:rPr lang="ru-RU" sz="1400" dirty="0" err="1"/>
              <a:t>відкриття</a:t>
            </a:r>
            <a:r>
              <a:rPr lang="ru-RU" sz="1400" dirty="0"/>
              <a:t> нового </a:t>
            </a:r>
            <a:r>
              <a:rPr lang="ru-RU" sz="1400" dirty="0" err="1"/>
              <a:t>підключення</a:t>
            </a:r>
            <a:r>
              <a:rPr lang="ru-RU" sz="1400" dirty="0"/>
              <a:t> за </a:t>
            </a:r>
            <a:r>
              <a:rPr lang="ru-RU" sz="1400" dirty="0" err="1"/>
              <a:t>допомогою</a:t>
            </a:r>
            <a:r>
              <a:rPr lang="ru-RU" sz="1400" dirty="0"/>
              <a:t> методу </a:t>
            </a:r>
            <a:r>
              <a:rPr lang="en-US" sz="1400" dirty="0"/>
              <a:t>Open()/</a:t>
            </a:r>
            <a:r>
              <a:rPr lang="en-US" sz="1400" dirty="0" err="1"/>
              <a:t>OpenAsync</a:t>
            </a:r>
            <a:r>
              <a:rPr lang="en-US" sz="1400" dirty="0"/>
              <a:t>(), </a:t>
            </a:r>
            <a:r>
              <a:rPr lang="ru-RU" sz="1400" dirty="0" err="1"/>
              <a:t>він</a:t>
            </a:r>
            <a:r>
              <a:rPr lang="ru-RU" sz="1400" dirty="0"/>
              <a:t> </a:t>
            </a:r>
            <a:r>
              <a:rPr lang="ru-RU" sz="1400" dirty="0" err="1"/>
              <a:t>перевіряє</a:t>
            </a:r>
            <a:r>
              <a:rPr lang="ru-RU" sz="1400" dirty="0"/>
              <a:t> </a:t>
            </a:r>
            <a:r>
              <a:rPr lang="ru-RU" sz="1400" dirty="0" err="1"/>
              <a:t>всі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пула.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 err="1"/>
              <a:t>Якщо</a:t>
            </a:r>
            <a:r>
              <a:rPr lang="ru-RU" sz="1400" dirty="0"/>
              <a:t> менеджер </a:t>
            </a:r>
            <a:r>
              <a:rPr lang="ru-RU" sz="1400" dirty="0" err="1"/>
              <a:t>підключень</a:t>
            </a:r>
            <a:r>
              <a:rPr lang="ru-RU" sz="1400" dirty="0"/>
              <a:t> </a:t>
            </a:r>
            <a:r>
              <a:rPr lang="ru-RU" sz="1400" dirty="0" err="1"/>
              <a:t>знаходить</a:t>
            </a:r>
            <a:r>
              <a:rPr lang="ru-RU" sz="1400" dirty="0"/>
              <a:t> у </a:t>
            </a:r>
            <a:r>
              <a:rPr lang="ru-RU" sz="1400" dirty="0" err="1"/>
              <a:t>пулі</a:t>
            </a:r>
            <a:r>
              <a:rPr lang="ru-RU" sz="1400" dirty="0"/>
              <a:t> </a:t>
            </a:r>
            <a:r>
              <a:rPr lang="ru-RU" sz="1400" dirty="0" err="1"/>
              <a:t>доступне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з </a:t>
            </a:r>
            <a:r>
              <a:rPr lang="ru-RU" sz="1400" dirty="0" err="1"/>
              <a:t>необхідною</a:t>
            </a:r>
            <a:r>
              <a:rPr lang="ru-RU" sz="1400" dirty="0"/>
              <a:t> </a:t>
            </a:r>
            <a:r>
              <a:rPr lang="ru-RU" sz="1400" dirty="0" err="1"/>
              <a:t>конфігурацією</a:t>
            </a:r>
            <a:r>
              <a:rPr lang="ru-RU" sz="1400" dirty="0"/>
              <a:t>, яке в даний момент не </a:t>
            </a:r>
            <a:r>
              <a:rPr lang="ru-RU" sz="1400" dirty="0" err="1"/>
              <a:t>використовується</a:t>
            </a:r>
            <a:r>
              <a:rPr lang="ru-RU" sz="1400" dirty="0"/>
              <a:t>, то </a:t>
            </a:r>
            <a:r>
              <a:rPr lang="ru-RU" sz="1400" dirty="0" err="1"/>
              <a:t>воно</a:t>
            </a:r>
            <a:r>
              <a:rPr lang="ru-RU" sz="1400" dirty="0"/>
              <a:t> </a:t>
            </a:r>
            <a:r>
              <a:rPr lang="ru-RU" sz="1400" dirty="0" err="1"/>
              <a:t>повертається</a:t>
            </a:r>
            <a:r>
              <a:rPr lang="ru-RU" sz="1400" dirty="0"/>
              <a:t> для </a:t>
            </a:r>
            <a:r>
              <a:rPr lang="ru-RU" sz="1400" dirty="0" err="1"/>
              <a:t>використання</a:t>
            </a:r>
            <a:r>
              <a:rPr lang="ru-RU" sz="1400" dirty="0"/>
              <a:t>. </a:t>
            </a:r>
            <a:r>
              <a:rPr lang="ru-RU" sz="1400" dirty="0" err="1"/>
              <a:t>Якщо</a:t>
            </a:r>
            <a:r>
              <a:rPr lang="ru-RU" sz="1400" dirty="0"/>
              <a:t> доступного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немає</a:t>
            </a:r>
            <a:r>
              <a:rPr lang="ru-RU" sz="1400" dirty="0"/>
              <a:t>, і </a:t>
            </a:r>
            <a:r>
              <a:rPr lang="ru-RU" sz="1400" dirty="0" err="1"/>
              <a:t>максимальний</a:t>
            </a:r>
            <a:r>
              <a:rPr lang="ru-RU" sz="1400" dirty="0"/>
              <a:t> </a:t>
            </a:r>
            <a:r>
              <a:rPr lang="ru-RU" sz="1400" dirty="0" err="1"/>
              <a:t>розмір</a:t>
            </a:r>
            <a:r>
              <a:rPr lang="ru-RU" sz="1400" dirty="0"/>
              <a:t> пула </a:t>
            </a:r>
            <a:r>
              <a:rPr lang="ru-RU" sz="1400" dirty="0" err="1"/>
              <a:t>ще</a:t>
            </a:r>
            <a:r>
              <a:rPr lang="ru-RU" sz="1400" dirty="0"/>
              <a:t> не </a:t>
            </a:r>
            <a:r>
              <a:rPr lang="ru-RU" sz="1400" dirty="0" err="1"/>
              <a:t>перевищений</a:t>
            </a:r>
            <a:r>
              <a:rPr lang="ru-RU" sz="1400" dirty="0"/>
              <a:t> (за </a:t>
            </a:r>
            <a:r>
              <a:rPr lang="ru-RU" sz="1400" dirty="0" err="1"/>
              <a:t>замовчуванням</a:t>
            </a:r>
            <a:r>
              <a:rPr lang="ru-RU" sz="1400" dirty="0"/>
              <a:t> </a:t>
            </a:r>
            <a:r>
              <a:rPr lang="ru-RU" sz="1400" dirty="0" err="1"/>
              <a:t>розмір</a:t>
            </a:r>
            <a:r>
              <a:rPr lang="ru-RU" sz="1400" dirty="0"/>
              <a:t> </a:t>
            </a:r>
            <a:r>
              <a:rPr lang="ru-RU" sz="1400" dirty="0" err="1"/>
              <a:t>дорівнює</a:t>
            </a:r>
            <a:r>
              <a:rPr lang="ru-RU" sz="1400" dirty="0"/>
              <a:t> 100), то </a:t>
            </a:r>
            <a:r>
              <a:rPr lang="ru-RU" sz="1400" dirty="0" err="1"/>
              <a:t>створюється</a:t>
            </a:r>
            <a:r>
              <a:rPr lang="ru-RU" sz="1400" dirty="0"/>
              <a:t> </a:t>
            </a:r>
            <a:r>
              <a:rPr lang="ru-RU" sz="1400" dirty="0" err="1"/>
              <a:t>нове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. </a:t>
            </a:r>
            <a:r>
              <a:rPr lang="ru-RU" sz="1400" dirty="0" err="1"/>
              <a:t>Якщо</a:t>
            </a:r>
            <a:r>
              <a:rPr lang="ru-RU" sz="1400" dirty="0"/>
              <a:t> доступного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немає</a:t>
            </a:r>
            <a:r>
              <a:rPr lang="ru-RU" sz="1400" dirty="0"/>
              <a:t>, але при </a:t>
            </a:r>
            <a:r>
              <a:rPr lang="ru-RU" sz="1400" dirty="0" err="1"/>
              <a:t>цьому</a:t>
            </a:r>
            <a:r>
              <a:rPr lang="ru-RU" sz="1400" dirty="0"/>
              <a:t> </a:t>
            </a:r>
            <a:r>
              <a:rPr lang="ru-RU" sz="1400" dirty="0" err="1"/>
              <a:t>перевищено</a:t>
            </a:r>
            <a:r>
              <a:rPr lang="ru-RU" sz="1400" dirty="0"/>
              <a:t> </a:t>
            </a:r>
            <a:r>
              <a:rPr lang="ru-RU" sz="1400" dirty="0" err="1"/>
              <a:t>максимальний</a:t>
            </a:r>
            <a:r>
              <a:rPr lang="ru-RU" sz="1400" dirty="0"/>
              <a:t> </a:t>
            </a:r>
            <a:r>
              <a:rPr lang="ru-RU" sz="1400" dirty="0" err="1"/>
              <a:t>розмір</a:t>
            </a:r>
            <a:r>
              <a:rPr lang="ru-RU" sz="1400" dirty="0"/>
              <a:t> пулу, то </a:t>
            </a:r>
            <a:r>
              <a:rPr lang="ru-RU" sz="1400" dirty="0" err="1"/>
              <a:t>нове</a:t>
            </a:r>
            <a:r>
              <a:rPr lang="ru-RU" sz="1400" dirty="0"/>
              <a:t> </a:t>
            </a:r>
            <a:r>
              <a:rPr lang="ru-RU" sz="1400" dirty="0" err="1"/>
              <a:t>підключення</a:t>
            </a:r>
            <a:r>
              <a:rPr lang="ru-RU" sz="1400" dirty="0"/>
              <a:t> </a:t>
            </a:r>
            <a:r>
              <a:rPr lang="ru-RU" sz="1400" dirty="0" err="1"/>
              <a:t>додається</a:t>
            </a:r>
            <a:r>
              <a:rPr lang="ru-RU" sz="1400" dirty="0"/>
              <a:t> в </a:t>
            </a:r>
            <a:r>
              <a:rPr lang="ru-RU" sz="1400" dirty="0" err="1"/>
              <a:t>чергу</a:t>
            </a:r>
            <a:r>
              <a:rPr lang="ru-RU" sz="1400" dirty="0"/>
              <a:t> і </a:t>
            </a:r>
            <a:r>
              <a:rPr lang="ru-RU" sz="1400" dirty="0" err="1"/>
              <a:t>чекає</a:t>
            </a:r>
            <a:r>
              <a:rPr lang="ru-RU" sz="1400" dirty="0"/>
              <a:t>, </a:t>
            </a:r>
            <a:r>
              <a:rPr lang="ru-RU" sz="1400" dirty="0" err="1"/>
              <a:t>поки</a:t>
            </a:r>
            <a:r>
              <a:rPr lang="ru-RU" sz="1400" dirty="0"/>
              <a:t> в </a:t>
            </a:r>
            <a:r>
              <a:rPr lang="ru-RU" sz="1400" dirty="0" err="1"/>
              <a:t>кулі</a:t>
            </a:r>
            <a:r>
              <a:rPr lang="ru-RU" sz="1400" dirty="0"/>
              <a:t> не </a:t>
            </a:r>
            <a:r>
              <a:rPr lang="ru-RU" sz="1400" dirty="0" err="1"/>
              <a:t>звільниться</a:t>
            </a:r>
            <a:r>
              <a:rPr lang="ru-RU" sz="1400" dirty="0"/>
              <a:t> </a:t>
            </a:r>
            <a:r>
              <a:rPr lang="ru-RU" sz="1400" dirty="0" err="1"/>
              <a:t>місце</a:t>
            </a:r>
            <a:r>
              <a:rPr lang="ru-RU" sz="1400" dirty="0"/>
              <a:t>, і </a:t>
            </a:r>
            <a:r>
              <a:rPr lang="ru-RU" sz="1400" dirty="0" err="1"/>
              <a:t>тоді</a:t>
            </a:r>
            <a:r>
              <a:rPr lang="ru-RU" sz="1400" dirty="0"/>
              <a:t> </a:t>
            </a:r>
            <a:r>
              <a:rPr lang="ru-RU" sz="1400" dirty="0" err="1"/>
              <a:t>воно</a:t>
            </a:r>
            <a:r>
              <a:rPr lang="ru-RU" sz="1400" dirty="0"/>
              <a:t> стане </a:t>
            </a:r>
            <a:r>
              <a:rPr lang="ru-RU" sz="1400" dirty="0" err="1"/>
              <a:t>доступним</a:t>
            </a:r>
            <a:r>
              <a:rPr lang="ru-RU" sz="1400" dirty="0"/>
              <a:t>.</a:t>
            </a:r>
            <a:endParaRPr lang="en-US" sz="1400" dirty="0"/>
          </a:p>
        </p:txBody>
      </p:sp>
      <p:pic>
        <p:nvPicPr>
          <p:cNvPr id="6148" name="Picture 4" descr="IconExperience » V-Collection » Data Connection Icon">
            <a:extLst>
              <a:ext uri="{FF2B5EF4-FFF2-40B4-BE49-F238E27FC236}">
                <a16:creationId xmlns:a16="http://schemas.microsoft.com/office/drawing/2014/main" id="{5003A601-2683-C713-BA04-10561BC95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8275" b="-1"/>
          <a:stretch/>
        </p:blipFill>
        <p:spPr bwMode="auto">
          <a:xfrm>
            <a:off x="7992976" y="1904281"/>
            <a:ext cx="337481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BFE840-BC26-EDCC-CC37-C5BF97A5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4DC67E-123C-4FD9-9DB9-3E1B384151D1}" type="slidenum">
              <a:rPr lang="en-US" sz="1600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8" descr="ADO.NET | Microsoft Wiki | Fandom">
            <a:extLst>
              <a:ext uri="{FF2B5EF4-FFF2-40B4-BE49-F238E27FC236}">
                <a16:creationId xmlns:a16="http://schemas.microsoft.com/office/drawing/2014/main" id="{CD8225F9-4B1B-2592-F745-229F1EA31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41696" cy="7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542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1274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Courier New</vt:lpstr>
      <vt:lpstr>Тема Office</vt:lpstr>
      <vt:lpstr>Технології доступу до даних ADO.NET. Приєднаний режим.</vt:lpstr>
      <vt:lpstr>Мета</vt:lpstr>
      <vt:lpstr>Що таке ADO.NET</vt:lpstr>
      <vt:lpstr>Об’єкти для взаємодії з даними</vt:lpstr>
      <vt:lpstr>Провайдери даних</vt:lpstr>
      <vt:lpstr>Архітектура ADO.NET</vt:lpstr>
      <vt:lpstr>Строка підключення</vt:lpstr>
      <vt:lpstr>Параметри строки підключення</vt:lpstr>
      <vt:lpstr>Пул підключень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Tatyana Mykhnevych</dc:creator>
  <cp:lastModifiedBy>Tatyana Mykhnevych</cp:lastModifiedBy>
  <cp:revision>38</cp:revision>
  <dcterms:created xsi:type="dcterms:W3CDTF">2022-11-07T18:12:30Z</dcterms:created>
  <dcterms:modified xsi:type="dcterms:W3CDTF">2022-11-09T15:41:40Z</dcterms:modified>
</cp:coreProperties>
</file>