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7" r:id="rId2"/>
    <p:sldId id="258" r:id="rId3"/>
    <p:sldId id="259" r:id="rId4"/>
    <p:sldId id="267" r:id="rId5"/>
    <p:sldId id="260" r:id="rId6"/>
    <p:sldId id="261" r:id="rId7"/>
    <p:sldId id="262" r:id="rId8"/>
    <p:sldId id="263" r:id="rId9"/>
    <p:sldId id="268"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7" autoAdjust="0"/>
    <p:restoredTop sz="94660"/>
  </p:normalViewPr>
  <p:slideViewPr>
    <p:cSldViewPr snapToGrid="0">
      <p:cViewPr varScale="1">
        <p:scale>
          <a:sx n="87" d="100"/>
          <a:sy n="87" d="100"/>
        </p:scale>
        <p:origin x="3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742DA8A-A269-45CF-AF29-9009CAE0DA27}"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118796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2DA8A-A269-45CF-AF29-9009CAE0DA27}"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222745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2DA8A-A269-45CF-AF29-9009CAE0DA27}"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2600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2DA8A-A269-45CF-AF29-9009CAE0DA27}"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EC70B-2D75-401E-A71A-D27D051A5408}"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5407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2DA8A-A269-45CF-AF29-9009CAE0DA27}"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3706575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742DA8A-A269-45CF-AF29-9009CAE0DA27}"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1168120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742DA8A-A269-45CF-AF29-9009CAE0DA27}"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3863461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2DA8A-A269-45CF-AF29-9009CAE0DA27}"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423293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2DA8A-A269-45CF-AF29-9009CAE0DA27}"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261007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2DA8A-A269-45CF-AF29-9009CAE0DA27}"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424913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42DA8A-A269-45CF-AF29-9009CAE0DA27}"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127988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42DA8A-A269-45CF-AF29-9009CAE0DA27}"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402470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42DA8A-A269-45CF-AF29-9009CAE0DA27}"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368819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42DA8A-A269-45CF-AF29-9009CAE0DA27}"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14415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DA8A-A269-45CF-AF29-9009CAE0DA27}"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423936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2DA8A-A269-45CF-AF29-9009CAE0DA27}"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19403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2DA8A-A269-45CF-AF29-9009CAE0DA27}"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EC70B-2D75-401E-A71A-D27D051A5408}" type="slidenum">
              <a:rPr lang="en-US" smtClean="0"/>
              <a:t>‹#›</a:t>
            </a:fld>
            <a:endParaRPr lang="en-US"/>
          </a:p>
        </p:txBody>
      </p:sp>
    </p:spTree>
    <p:extLst>
      <p:ext uri="{BB962C8B-B14F-4D97-AF65-F5344CB8AC3E}">
        <p14:creationId xmlns:p14="http://schemas.microsoft.com/office/powerpoint/2010/main" val="226987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742DA8A-A269-45CF-AF29-9009CAE0DA27}" type="datetimeFigureOut">
              <a:rPr lang="en-US" smtClean="0"/>
              <a:t>9/24/2019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C1EC70B-2D75-401E-A71A-D27D051A5408}" type="slidenum">
              <a:rPr lang="en-US" smtClean="0"/>
              <a:t>‹#›</a:t>
            </a:fld>
            <a:endParaRPr lang="en-US"/>
          </a:p>
        </p:txBody>
      </p:sp>
    </p:spTree>
    <p:extLst>
      <p:ext uri="{BB962C8B-B14F-4D97-AF65-F5344CB8AC3E}">
        <p14:creationId xmlns:p14="http://schemas.microsoft.com/office/powerpoint/2010/main" val="291205261"/>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2946" y="177837"/>
            <a:ext cx="11269337" cy="3777217"/>
          </a:xfrm>
        </p:spPr>
        <p:txBody>
          <a:bodyPr>
            <a:normAutofit fontScale="90000"/>
          </a:bodyPr>
          <a:lstStyle/>
          <a:p>
            <a:pPr algn="ctr">
              <a:lnSpc>
                <a:spcPct val="150000"/>
              </a:lnSpc>
            </a:pPr>
            <a:r>
              <a:rPr lang="en-US" b="1" dirty="0" smtClean="0"/>
              <a:t>BI</a:t>
            </a:r>
            <a:br>
              <a:rPr lang="en-US" b="1" dirty="0" smtClean="0"/>
            </a:br>
            <a:r>
              <a:rPr lang="en-US" b="1" dirty="0" smtClean="0"/>
              <a:t>Mini </a:t>
            </a:r>
            <a:r>
              <a:rPr lang="en-US" b="1" dirty="0"/>
              <a:t>Project</a:t>
            </a:r>
            <a:br>
              <a:rPr lang="en-US" b="1" dirty="0"/>
            </a:br>
            <a:r>
              <a:rPr lang="en-US" b="1" dirty="0" err="1" smtClean="0"/>
              <a:t>Zomato</a:t>
            </a:r>
            <a:r>
              <a:rPr lang="en-US" b="1" dirty="0" smtClean="0"/>
              <a:t> Restaurant Rating Analysis </a:t>
            </a:r>
            <a:br>
              <a:rPr lang="en-US" b="1" dirty="0" smtClean="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19741" y="4224109"/>
            <a:ext cx="3381375" cy="13525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396391" y="4224109"/>
            <a:ext cx="2466975" cy="1847850"/>
          </a:xfrm>
          <a:prstGeom prst="rect">
            <a:avLst/>
          </a:prstGeom>
        </p:spPr>
      </p:pic>
    </p:spTree>
    <p:extLst>
      <p:ext uri="{BB962C8B-B14F-4D97-AF65-F5344CB8AC3E}">
        <p14:creationId xmlns:p14="http://schemas.microsoft.com/office/powerpoint/2010/main" val="367089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Analysis and Results</a:t>
            </a:r>
            <a:endParaRPr lang="en-US" dirty="0"/>
          </a:p>
        </p:txBody>
      </p:sp>
      <p:sp>
        <p:nvSpPr>
          <p:cNvPr id="3" name="Content Placeholder 2"/>
          <p:cNvSpPr>
            <a:spLocks noGrp="1"/>
          </p:cNvSpPr>
          <p:nvPr>
            <p:ph idx="1"/>
          </p:nvPr>
        </p:nvSpPr>
        <p:spPr>
          <a:xfrm>
            <a:off x="1120000" y="1509310"/>
            <a:ext cx="10233800" cy="5221995"/>
          </a:xfrm>
        </p:spPr>
        <p:txBody>
          <a:bodyPr/>
          <a:lstStyle/>
          <a:p>
            <a:pPr marL="0" indent="0">
              <a:buNone/>
            </a:pPr>
            <a:r>
              <a:rPr lang="en-US" dirty="0" smtClean="0"/>
              <a:t>Top 10 count of Restaurant City Wise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699" y="2242971"/>
            <a:ext cx="8714341" cy="2945973"/>
          </a:xfrm>
          <a:prstGeom prst="rect">
            <a:avLst/>
          </a:prstGeom>
        </p:spPr>
      </p:pic>
      <p:sp>
        <p:nvSpPr>
          <p:cNvPr id="6" name="TextBox 5"/>
          <p:cNvSpPr txBox="1"/>
          <p:nvPr/>
        </p:nvSpPr>
        <p:spPr>
          <a:xfrm>
            <a:off x="2001398" y="5590792"/>
            <a:ext cx="10190602" cy="369332"/>
          </a:xfrm>
          <a:prstGeom prst="rect">
            <a:avLst/>
          </a:prstGeom>
          <a:noFill/>
        </p:spPr>
        <p:txBody>
          <a:bodyPr wrap="square" rtlCol="0">
            <a:spAutoFit/>
          </a:bodyPr>
          <a:lstStyle/>
          <a:p>
            <a:r>
              <a:rPr lang="en-US" dirty="0" smtClean="0"/>
              <a:t>Over 80% of the observations belong to restaurants in Delhi , Gurgaon and Noida</a:t>
            </a:r>
            <a:endParaRPr lang="en-US" dirty="0"/>
          </a:p>
        </p:txBody>
      </p:sp>
    </p:spTree>
    <p:extLst>
      <p:ext uri="{BB962C8B-B14F-4D97-AF65-F5344CB8AC3E}">
        <p14:creationId xmlns:p14="http://schemas.microsoft.com/office/powerpoint/2010/main" val="93178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288"/>
            <a:ext cx="10515600" cy="837282"/>
          </a:xfrm>
        </p:spPr>
        <p:txBody>
          <a:bodyPr>
            <a:normAutofit/>
          </a:bodyPr>
          <a:lstStyle/>
          <a:p>
            <a:pPr algn="ctr"/>
            <a:r>
              <a:rPr lang="en-US" sz="2800" dirty="0" smtClean="0"/>
              <a:t>Top 10 restaurant based on Average Cost for Two</a:t>
            </a:r>
            <a:endParaRPr lang="en-US" sz="2800" dirty="0"/>
          </a:p>
        </p:txBody>
      </p:sp>
      <p:sp>
        <p:nvSpPr>
          <p:cNvPr id="5" name="Content Placeholder 4"/>
          <p:cNvSpPr>
            <a:spLocks noGrp="1"/>
          </p:cNvSpPr>
          <p:nvPr>
            <p:ph idx="1"/>
          </p:nvPr>
        </p:nvSpPr>
        <p:spPr/>
        <p:txBody>
          <a:bodyPr/>
          <a:lstStyle/>
          <a:p>
            <a:pPr marL="0" indent="0">
              <a:buNone/>
            </a:pPr>
            <a:endParaRPr lang="en-US" dirty="0" smtClean="0"/>
          </a:p>
          <a:p>
            <a:pPr marL="0" indent="0">
              <a:buNone/>
            </a:pPr>
            <a:endParaRPr lang="en-US" dirty="0"/>
          </a:p>
          <a:p>
            <a:endParaRPr lang="en-US" dirty="0" smtClean="0"/>
          </a:p>
          <a:p>
            <a:pPr marL="0" indent="0">
              <a:buNone/>
            </a:pPr>
            <a:r>
              <a:rPr lang="en-US" dirty="0" smtClean="0"/>
              <a:t>                         Top </a:t>
            </a:r>
            <a:r>
              <a:rPr lang="en-US" dirty="0"/>
              <a:t>10 restaurant based on </a:t>
            </a:r>
            <a:r>
              <a:rPr lang="en-US" dirty="0" smtClean="0"/>
              <a:t>Price range</a:t>
            </a:r>
          </a:p>
          <a:p>
            <a:pPr marL="0" indent="0">
              <a:buNone/>
            </a:pPr>
            <a:r>
              <a:rPr lang="en-US" dirty="0"/>
              <a:t> </a:t>
            </a: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149" y="848300"/>
            <a:ext cx="4429743" cy="236253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332" y="4001294"/>
            <a:ext cx="5201376" cy="2333951"/>
          </a:xfrm>
          <a:prstGeom prst="rect">
            <a:avLst/>
          </a:prstGeom>
        </p:spPr>
      </p:pic>
    </p:spTree>
    <p:extLst>
      <p:ext uri="{BB962C8B-B14F-4D97-AF65-F5344CB8AC3E}">
        <p14:creationId xmlns:p14="http://schemas.microsoft.com/office/powerpoint/2010/main" val="261591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9102"/>
          </a:xfrm>
        </p:spPr>
        <p:txBody>
          <a:bodyPr>
            <a:normAutofit fontScale="90000"/>
          </a:bodyPr>
          <a:lstStyle/>
          <a:p>
            <a:pPr algn="ctr"/>
            <a:r>
              <a:rPr lang="en-US" sz="3100" dirty="0"/>
              <a:t>Top 10 restaurant based on Price range</a:t>
            </a:r>
            <a:r>
              <a:rPr lang="en-US" dirty="0"/>
              <a:t/>
            </a:r>
            <a:br>
              <a:rPr lang="en-US" dirty="0"/>
            </a:br>
            <a:endParaRPr lang="en-US" dirty="0"/>
          </a:p>
        </p:txBody>
      </p:sp>
      <p:sp>
        <p:nvSpPr>
          <p:cNvPr id="3" name="Content Placeholder 2"/>
          <p:cNvSpPr>
            <a:spLocks noGrp="1"/>
          </p:cNvSpPr>
          <p:nvPr>
            <p:ph idx="1"/>
          </p:nvPr>
        </p:nvSpPr>
        <p:spPr>
          <a:xfrm>
            <a:off x="1120000" y="3260993"/>
            <a:ext cx="10233800" cy="2915970"/>
          </a:xfrm>
        </p:spPr>
        <p:txBody>
          <a:bodyPr/>
          <a:lstStyle/>
          <a:p>
            <a:pPr marL="0" indent="0">
              <a:buNone/>
            </a:pPr>
            <a:r>
              <a:rPr lang="en-US" dirty="0" smtClean="0"/>
              <a:t>Highest Aggregate Rating Restaurant having Online Delivery and is</a:t>
            </a:r>
          </a:p>
          <a:p>
            <a:pPr marL="0" indent="0">
              <a:buNone/>
            </a:pPr>
            <a:r>
              <a:rPr lang="en-US" dirty="0"/>
              <a:t> </a:t>
            </a:r>
            <a:r>
              <a:rPr lang="en-US" dirty="0" smtClean="0"/>
              <a:t>                                                          </a:t>
            </a:r>
            <a:r>
              <a:rPr lang="en-US" dirty="0"/>
              <a:t>Delivering </a:t>
            </a:r>
            <a:r>
              <a:rPr lang="en-US" dirty="0" smtClean="0"/>
              <a:t>now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212" y="829831"/>
            <a:ext cx="5201376" cy="23339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40" y="4329630"/>
            <a:ext cx="7061812" cy="1944544"/>
          </a:xfrm>
          <a:prstGeom prst="rect">
            <a:avLst/>
          </a:prstGeom>
        </p:spPr>
      </p:pic>
    </p:spTree>
    <p:extLst>
      <p:ext uri="{BB962C8B-B14F-4D97-AF65-F5344CB8AC3E}">
        <p14:creationId xmlns:p14="http://schemas.microsoft.com/office/powerpoint/2010/main" val="251631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Table of Contents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a:t>
            </a:r>
          </a:p>
          <a:p>
            <a:pPr marL="514350" indent="-514350">
              <a:buFont typeface="+mj-lt"/>
              <a:buAutoNum type="arabicPeriod"/>
            </a:pPr>
            <a:endParaRPr lang="en-US" dirty="0"/>
          </a:p>
        </p:txBody>
      </p:sp>
    </p:spTree>
    <p:extLst>
      <p:ext uri="{BB962C8B-B14F-4D97-AF65-F5344CB8AC3E}">
        <p14:creationId xmlns:p14="http://schemas.microsoft.com/office/powerpoint/2010/main" val="314602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a:xfrm>
            <a:off x="838200" y="1690688"/>
            <a:ext cx="10515600" cy="4486275"/>
          </a:xfrm>
        </p:spPr>
        <p:txBody>
          <a:bodyPr/>
          <a:lstStyle/>
          <a:p>
            <a:r>
              <a:rPr lang="en-US" dirty="0"/>
              <a:t>The culinary in India is as varied as its culture. On every 10 kilometers of distance we find the variety in food. With increasing technology we order food online. Amongst all the food applications Zomato is one which is very widely used. </a:t>
            </a:r>
          </a:p>
          <a:p>
            <a:r>
              <a:rPr lang="en-US" dirty="0"/>
              <a:t>The purpose of this project is to analyze which restaurant is popular in a particular locality of a particular city. It collects the data on various attributes like City, Cuisines, rating in number, rating in text, Average cost of two person, availability of table and online booking. There are 13 prime cities of India, 226 restaurants with 28 different cuisines spread across 137 different localities of these cities. </a:t>
            </a:r>
          </a:p>
          <a:p>
            <a:pPr marL="0" indent="0">
              <a:buNone/>
            </a:pPr>
            <a:endParaRPr lang="en-US" dirty="0"/>
          </a:p>
        </p:txBody>
      </p:sp>
    </p:spTree>
    <p:extLst>
      <p:ext uri="{BB962C8B-B14F-4D97-AF65-F5344CB8AC3E}">
        <p14:creationId xmlns:p14="http://schemas.microsoft.com/office/powerpoint/2010/main" val="224068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1815"/>
          </a:xfrm>
        </p:spPr>
        <p:txBody>
          <a:bodyPr/>
          <a:lstStyle/>
          <a:p>
            <a:r>
              <a:rPr lang="en-US" dirty="0" smtClean="0"/>
              <a:t>Information </a:t>
            </a:r>
            <a:r>
              <a:rPr lang="en-US" dirty="0"/>
              <a:t>a</a:t>
            </a:r>
            <a:r>
              <a:rPr lang="en-US" dirty="0" smtClean="0"/>
              <a:t>bout  </a:t>
            </a:r>
            <a:r>
              <a:rPr lang="en-US" dirty="0"/>
              <a:t>t</a:t>
            </a:r>
            <a:r>
              <a:rPr lang="en-US" dirty="0" smtClean="0"/>
              <a:t>he Dataset</a:t>
            </a:r>
            <a:endParaRPr lang="en-US" dirty="0"/>
          </a:p>
        </p:txBody>
      </p:sp>
      <p:sp>
        <p:nvSpPr>
          <p:cNvPr id="3" name="Content Placeholder 2"/>
          <p:cNvSpPr>
            <a:spLocks noGrp="1"/>
          </p:cNvSpPr>
          <p:nvPr>
            <p:ph idx="1"/>
          </p:nvPr>
        </p:nvSpPr>
        <p:spPr>
          <a:xfrm>
            <a:off x="694063" y="1266940"/>
            <a:ext cx="10659737" cy="4910023"/>
          </a:xfrm>
        </p:spPr>
        <p:txBody>
          <a:bodyPr>
            <a:normAutofit fontScale="62500" lnSpcReduction="20000"/>
          </a:bodyPr>
          <a:lstStyle/>
          <a:p>
            <a:pPr fontAlgn="base"/>
            <a:r>
              <a:rPr lang="en-US" dirty="0"/>
              <a:t>Restaurant </a:t>
            </a:r>
            <a:r>
              <a:rPr lang="en-US" dirty="0" smtClean="0"/>
              <a:t>ID   - Identification </a:t>
            </a:r>
            <a:r>
              <a:rPr lang="en-US" dirty="0"/>
              <a:t>Number</a:t>
            </a:r>
          </a:p>
          <a:p>
            <a:pPr fontAlgn="base"/>
            <a:r>
              <a:rPr lang="en-US" dirty="0"/>
              <a:t>Restaurant </a:t>
            </a:r>
            <a:r>
              <a:rPr lang="en-US" dirty="0" smtClean="0"/>
              <a:t>Name - Name </a:t>
            </a:r>
            <a:r>
              <a:rPr lang="en-US" dirty="0"/>
              <a:t>Of the Restaurant</a:t>
            </a:r>
          </a:p>
          <a:p>
            <a:pPr fontAlgn="base"/>
            <a:r>
              <a:rPr lang="en-US" dirty="0"/>
              <a:t>Country </a:t>
            </a:r>
            <a:r>
              <a:rPr lang="en-US" dirty="0" smtClean="0"/>
              <a:t>Code   216</a:t>
            </a:r>
            <a:endParaRPr lang="en-US" dirty="0"/>
          </a:p>
          <a:p>
            <a:pPr fontAlgn="base"/>
            <a:r>
              <a:rPr lang="en-US" dirty="0" smtClean="0"/>
              <a:t>City  -  City </a:t>
            </a:r>
            <a:r>
              <a:rPr lang="en-US" dirty="0"/>
              <a:t>Name of the Restaurant</a:t>
            </a:r>
          </a:p>
          <a:p>
            <a:pPr fontAlgn="base"/>
            <a:r>
              <a:rPr lang="en-US" dirty="0"/>
              <a:t>Address</a:t>
            </a:r>
          </a:p>
          <a:p>
            <a:pPr fontAlgn="base"/>
            <a:r>
              <a:rPr lang="en-US" dirty="0" smtClean="0"/>
              <a:t>Cuisines   -  Types </a:t>
            </a:r>
            <a:r>
              <a:rPr lang="en-US" dirty="0"/>
              <a:t>Of Cuisines Served</a:t>
            </a:r>
          </a:p>
          <a:p>
            <a:pPr fontAlgn="base"/>
            <a:r>
              <a:rPr lang="en-US" dirty="0"/>
              <a:t>Average Cost for </a:t>
            </a:r>
            <a:r>
              <a:rPr lang="en-US" dirty="0" smtClean="0"/>
              <a:t>two   -   Average </a:t>
            </a:r>
            <a:r>
              <a:rPr lang="en-US" dirty="0"/>
              <a:t>Cost if two people visit the Restaurant</a:t>
            </a:r>
          </a:p>
          <a:p>
            <a:pPr fontAlgn="base"/>
            <a:r>
              <a:rPr lang="en-US" dirty="0" smtClean="0"/>
              <a:t>Currency    </a:t>
            </a:r>
          </a:p>
          <a:p>
            <a:pPr fontAlgn="base"/>
            <a:r>
              <a:rPr lang="en-US" dirty="0" smtClean="0"/>
              <a:t>Has </a:t>
            </a:r>
            <a:r>
              <a:rPr lang="en-US" dirty="0"/>
              <a:t>Table </a:t>
            </a:r>
            <a:r>
              <a:rPr lang="en-US" dirty="0" smtClean="0"/>
              <a:t>booking    -    Can </a:t>
            </a:r>
            <a:r>
              <a:rPr lang="en-US" dirty="0"/>
              <a:t>we book tables in Restaurant? Yes/No</a:t>
            </a:r>
          </a:p>
          <a:p>
            <a:pPr fontAlgn="base"/>
            <a:r>
              <a:rPr lang="en-US" dirty="0"/>
              <a:t>Has Online </a:t>
            </a:r>
            <a:r>
              <a:rPr lang="en-US" dirty="0" smtClean="0"/>
              <a:t>delivery    -    Can </a:t>
            </a:r>
            <a:r>
              <a:rPr lang="en-US" dirty="0"/>
              <a:t>we have online delivery ? Yes/No</a:t>
            </a:r>
          </a:p>
          <a:p>
            <a:pPr fontAlgn="base"/>
            <a:r>
              <a:rPr lang="en-US" dirty="0"/>
              <a:t>Is delivering </a:t>
            </a:r>
            <a:r>
              <a:rPr lang="en-US" dirty="0" smtClean="0"/>
              <a:t>now    -    Is </a:t>
            </a:r>
            <a:r>
              <a:rPr lang="en-US" dirty="0"/>
              <a:t>the Restaurant delivering food now? Yes/No</a:t>
            </a:r>
          </a:p>
          <a:p>
            <a:pPr fontAlgn="base"/>
            <a:r>
              <a:rPr lang="en-US" dirty="0" smtClean="0"/>
              <a:t>Price range   -    Categorized </a:t>
            </a:r>
            <a:r>
              <a:rPr lang="en-US" dirty="0"/>
              <a:t>price between 1 -4</a:t>
            </a:r>
          </a:p>
          <a:p>
            <a:pPr fontAlgn="base"/>
            <a:r>
              <a:rPr lang="en-US" dirty="0"/>
              <a:t>Aggregate </a:t>
            </a:r>
            <a:r>
              <a:rPr lang="en-US" dirty="0" smtClean="0"/>
              <a:t>rating   -   Categorizing </a:t>
            </a:r>
            <a:r>
              <a:rPr lang="en-US" dirty="0"/>
              <a:t>ratings between 1-5</a:t>
            </a:r>
          </a:p>
          <a:p>
            <a:pPr fontAlgn="base"/>
            <a:r>
              <a:rPr lang="en-US" dirty="0" smtClean="0"/>
              <a:t>Rating text    -   Different </a:t>
            </a:r>
            <a:r>
              <a:rPr lang="en-US" dirty="0"/>
              <a:t>Rating like Excellent, Very Good ,Good, Avg., Poor, Not Rated</a:t>
            </a:r>
          </a:p>
          <a:p>
            <a:pPr fontAlgn="base"/>
            <a:r>
              <a:rPr lang="en-US" dirty="0" smtClean="0"/>
              <a:t>Votes    -    No. Of  Votes </a:t>
            </a:r>
            <a:r>
              <a:rPr lang="en-US" dirty="0"/>
              <a:t>received by restaurant from customers.</a:t>
            </a:r>
          </a:p>
          <a:p>
            <a:endParaRPr lang="en-US" dirty="0"/>
          </a:p>
        </p:txBody>
      </p:sp>
    </p:spTree>
    <p:extLst>
      <p:ext uri="{BB962C8B-B14F-4D97-AF65-F5344CB8AC3E}">
        <p14:creationId xmlns:p14="http://schemas.microsoft.com/office/powerpoint/2010/main" val="172596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9654"/>
          </a:xfrm>
        </p:spPr>
        <p:txBody>
          <a:bodyPr>
            <a:normAutofit/>
          </a:bodyPr>
          <a:lstStyle/>
          <a:p>
            <a:r>
              <a:rPr lang="en-US" sz="2800" dirty="0" smtClean="0"/>
              <a:t>Schema Design</a:t>
            </a:r>
            <a:endParaRPr lang="en-US" sz="2800" dirty="0"/>
          </a:p>
        </p:txBody>
      </p:sp>
      <p:sp>
        <p:nvSpPr>
          <p:cNvPr id="3" name="Content Placeholder 2"/>
          <p:cNvSpPr>
            <a:spLocks noGrp="1"/>
          </p:cNvSpPr>
          <p:nvPr>
            <p:ph idx="1"/>
          </p:nvPr>
        </p:nvSpPr>
        <p:spPr>
          <a:xfrm>
            <a:off x="838200" y="859316"/>
            <a:ext cx="10515600" cy="5772838"/>
          </a:xfrm>
        </p:spPr>
        <p:txBody>
          <a:bodyPr>
            <a:normAutofit fontScale="62500" lnSpcReduction="20000"/>
          </a:bodyPr>
          <a:lstStyle/>
          <a:p>
            <a:pPr marL="0" indent="0">
              <a:buNone/>
            </a:pPr>
            <a:r>
              <a:rPr lang="en-US" sz="4000" dirty="0"/>
              <a:t>The project follows the </a:t>
            </a:r>
            <a:r>
              <a:rPr lang="en-US" sz="4000" dirty="0" smtClean="0"/>
              <a:t>given schema :-</a:t>
            </a:r>
          </a:p>
          <a:p>
            <a:pPr marL="0" indent="0">
              <a:buNone/>
            </a:pPr>
            <a:r>
              <a:rPr lang="en-US" dirty="0" smtClean="0"/>
              <a:t>The Dimension tables are:-</a:t>
            </a:r>
          </a:p>
          <a:p>
            <a:pPr>
              <a:buFont typeface="Wingdings" panose="05000000000000000000" pitchFamily="2" charset="2"/>
              <a:buChar char="v"/>
            </a:pPr>
            <a:r>
              <a:rPr lang="en-US" sz="2900" b="1" dirty="0"/>
              <a:t> </a:t>
            </a:r>
            <a:r>
              <a:rPr lang="en-US" sz="3200" b="1" dirty="0" smtClean="0">
                <a:solidFill>
                  <a:schemeClr val="tx1"/>
                </a:solidFill>
              </a:rPr>
              <a:t>City </a:t>
            </a:r>
            <a:r>
              <a:rPr lang="en-US" sz="2900" b="1" dirty="0" smtClean="0"/>
              <a:t>   </a:t>
            </a:r>
          </a:p>
          <a:p>
            <a:pPr marL="0" indent="0">
              <a:buNone/>
            </a:pPr>
            <a:r>
              <a:rPr lang="en-US" sz="2900" dirty="0"/>
              <a:t> </a:t>
            </a:r>
            <a:r>
              <a:rPr lang="en-US" sz="2900" dirty="0" smtClean="0"/>
              <a:t>    This dimension contains information about the city on which the analysis will be carried out.</a:t>
            </a:r>
          </a:p>
          <a:p>
            <a:pPr marL="0" indent="0">
              <a:buNone/>
            </a:pPr>
            <a:r>
              <a:rPr lang="en-US" sz="2900" dirty="0"/>
              <a:t> </a:t>
            </a:r>
            <a:r>
              <a:rPr lang="en-US" sz="2900" dirty="0" smtClean="0"/>
              <a:t>    It comprises of the following fields:-</a:t>
            </a:r>
          </a:p>
          <a:p>
            <a:r>
              <a:rPr lang="en-US" sz="2900" dirty="0" smtClean="0"/>
              <a:t>City_id</a:t>
            </a:r>
          </a:p>
          <a:p>
            <a:r>
              <a:rPr lang="en-US" sz="2900" dirty="0" smtClean="0"/>
              <a:t>City_name                                                                        </a:t>
            </a:r>
          </a:p>
          <a:p>
            <a:pPr>
              <a:buFont typeface="Wingdings" panose="05000000000000000000" pitchFamily="2" charset="2"/>
              <a:buChar char="v"/>
            </a:pPr>
            <a:r>
              <a:rPr lang="en-US" sz="2900" dirty="0" smtClean="0"/>
              <a:t> </a:t>
            </a:r>
            <a:r>
              <a:rPr lang="en-US" sz="2900" b="1" dirty="0" smtClean="0"/>
              <a:t>Country</a:t>
            </a:r>
          </a:p>
          <a:p>
            <a:pPr marL="0" indent="0">
              <a:buNone/>
            </a:pPr>
            <a:r>
              <a:rPr lang="en-US" sz="2900" dirty="0"/>
              <a:t> </a:t>
            </a:r>
            <a:r>
              <a:rPr lang="en-US" sz="2900" dirty="0" smtClean="0"/>
              <a:t>    This dimension contains information about the city on which the analysis will be carried out.</a:t>
            </a:r>
          </a:p>
          <a:p>
            <a:pPr marL="0" indent="0">
              <a:buNone/>
            </a:pPr>
            <a:r>
              <a:rPr lang="en-US" sz="2900" dirty="0" smtClean="0"/>
              <a:t>     It comprises of the following fields:-</a:t>
            </a:r>
          </a:p>
          <a:p>
            <a:r>
              <a:rPr lang="en-US" sz="2900" dirty="0" smtClean="0"/>
              <a:t>Country_id</a:t>
            </a:r>
          </a:p>
          <a:p>
            <a:r>
              <a:rPr lang="en-US" sz="2900" dirty="0" smtClean="0"/>
              <a:t>Country_code                                                                        </a:t>
            </a:r>
          </a:p>
          <a:p>
            <a:pPr>
              <a:buFont typeface="Wingdings" panose="05000000000000000000" pitchFamily="2" charset="2"/>
              <a:buChar char="v"/>
            </a:pPr>
            <a:r>
              <a:rPr lang="en-US" sz="2900" dirty="0" smtClean="0"/>
              <a:t> </a:t>
            </a:r>
            <a:r>
              <a:rPr lang="en-US" sz="2900" b="1" dirty="0" smtClean="0"/>
              <a:t>Cuisine</a:t>
            </a:r>
          </a:p>
          <a:p>
            <a:pPr marL="0" indent="0">
              <a:buNone/>
            </a:pPr>
            <a:r>
              <a:rPr lang="en-US" sz="2900" dirty="0" smtClean="0"/>
              <a:t>     This dimension contains information about the city on which the analysis will be carried out.</a:t>
            </a:r>
          </a:p>
          <a:p>
            <a:pPr marL="0" indent="0">
              <a:buNone/>
            </a:pPr>
            <a:r>
              <a:rPr lang="en-US" sz="2900" dirty="0" smtClean="0"/>
              <a:t>     It comprises of the following fields:-</a:t>
            </a:r>
          </a:p>
          <a:p>
            <a:r>
              <a:rPr lang="en-US" sz="2900" dirty="0" smtClean="0"/>
              <a:t>Cuisine_id</a:t>
            </a:r>
          </a:p>
          <a:p>
            <a:r>
              <a:rPr lang="en-US" sz="2900" dirty="0" smtClean="0"/>
              <a:t>Cuisine</a:t>
            </a:r>
          </a:p>
          <a:p>
            <a:pPr marL="0" indent="0">
              <a:buNone/>
            </a:pPr>
            <a:endParaRPr lang="en-US" dirty="0"/>
          </a:p>
        </p:txBody>
      </p:sp>
    </p:spTree>
    <p:extLst>
      <p:ext uri="{BB962C8B-B14F-4D97-AF65-F5344CB8AC3E}">
        <p14:creationId xmlns:p14="http://schemas.microsoft.com/office/powerpoint/2010/main" val="129744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9654"/>
          </a:xfrm>
        </p:spPr>
        <p:txBody>
          <a:bodyPr>
            <a:normAutofit/>
          </a:bodyPr>
          <a:lstStyle/>
          <a:p>
            <a:r>
              <a:rPr lang="en-US" sz="2800" dirty="0" smtClean="0"/>
              <a:t>Schema Design</a:t>
            </a:r>
            <a:endParaRPr lang="en-US" sz="2800" dirty="0"/>
          </a:p>
        </p:txBody>
      </p:sp>
      <p:sp>
        <p:nvSpPr>
          <p:cNvPr id="3" name="Content Placeholder 2"/>
          <p:cNvSpPr>
            <a:spLocks noGrp="1"/>
          </p:cNvSpPr>
          <p:nvPr>
            <p:ph idx="1"/>
          </p:nvPr>
        </p:nvSpPr>
        <p:spPr>
          <a:xfrm>
            <a:off x="838200" y="859316"/>
            <a:ext cx="10515600" cy="5772838"/>
          </a:xfrm>
        </p:spPr>
        <p:txBody>
          <a:bodyPr>
            <a:normAutofit fontScale="70000" lnSpcReduction="20000"/>
          </a:bodyPr>
          <a:lstStyle/>
          <a:p>
            <a:pPr>
              <a:buFont typeface="Wingdings" panose="05000000000000000000" pitchFamily="2" charset="2"/>
              <a:buChar char="v"/>
            </a:pPr>
            <a:r>
              <a:rPr lang="en-US" sz="2900" b="1" dirty="0" smtClean="0"/>
              <a:t>Delivery    </a:t>
            </a:r>
          </a:p>
          <a:p>
            <a:pPr marL="0" indent="0">
              <a:buNone/>
            </a:pPr>
            <a:r>
              <a:rPr lang="en-US" sz="2900" dirty="0"/>
              <a:t> </a:t>
            </a:r>
            <a:r>
              <a:rPr lang="en-US" sz="2900" dirty="0" smtClean="0"/>
              <a:t>    This dimension contains information about the city on which the analysis will be carried out.</a:t>
            </a:r>
          </a:p>
          <a:p>
            <a:pPr marL="0" indent="0">
              <a:buNone/>
            </a:pPr>
            <a:r>
              <a:rPr lang="en-US" sz="2900" dirty="0"/>
              <a:t> </a:t>
            </a:r>
            <a:r>
              <a:rPr lang="en-US" sz="2900" dirty="0" smtClean="0"/>
              <a:t>    It comprises of the following fields:-</a:t>
            </a:r>
          </a:p>
          <a:p>
            <a:r>
              <a:rPr lang="en-US" sz="2900" dirty="0" smtClean="0"/>
              <a:t>Delivery_Id</a:t>
            </a:r>
          </a:p>
          <a:p>
            <a:r>
              <a:rPr lang="en-US" sz="2900" dirty="0" smtClean="0"/>
              <a:t>Delivery_Facility</a:t>
            </a:r>
          </a:p>
          <a:p>
            <a:r>
              <a:rPr lang="en-US" sz="2900" dirty="0" smtClean="0"/>
              <a:t>Delivery_Online_Now                                                                      </a:t>
            </a:r>
          </a:p>
          <a:p>
            <a:pPr>
              <a:buFont typeface="Wingdings" panose="05000000000000000000" pitchFamily="2" charset="2"/>
              <a:buChar char="v"/>
            </a:pPr>
            <a:r>
              <a:rPr lang="en-US" sz="2900" dirty="0" smtClean="0"/>
              <a:t> </a:t>
            </a:r>
            <a:r>
              <a:rPr lang="en-US" sz="2900" b="1" dirty="0" smtClean="0"/>
              <a:t>Locality</a:t>
            </a:r>
          </a:p>
          <a:p>
            <a:pPr marL="0" indent="0">
              <a:buNone/>
            </a:pPr>
            <a:r>
              <a:rPr lang="en-US" sz="2900" dirty="0"/>
              <a:t> </a:t>
            </a:r>
            <a:r>
              <a:rPr lang="en-US" sz="2900" dirty="0" smtClean="0"/>
              <a:t>    This dimension contains information about the city on which the analysis will be carried out.</a:t>
            </a:r>
          </a:p>
          <a:p>
            <a:pPr marL="0" indent="0">
              <a:buNone/>
            </a:pPr>
            <a:r>
              <a:rPr lang="en-US" sz="2900" dirty="0" smtClean="0"/>
              <a:t>     It comprises of the following fields:-</a:t>
            </a:r>
          </a:p>
          <a:p>
            <a:r>
              <a:rPr lang="en-US" sz="2900" dirty="0" smtClean="0"/>
              <a:t>Locality_Id</a:t>
            </a:r>
          </a:p>
          <a:p>
            <a:r>
              <a:rPr lang="en-US" sz="2900" dirty="0" smtClean="0"/>
              <a:t>Locality_Name                                                                       </a:t>
            </a:r>
          </a:p>
          <a:p>
            <a:pPr>
              <a:buFont typeface="Wingdings" panose="05000000000000000000" pitchFamily="2" charset="2"/>
              <a:buChar char="v"/>
            </a:pPr>
            <a:r>
              <a:rPr lang="en-US" sz="2900" dirty="0" smtClean="0"/>
              <a:t> </a:t>
            </a:r>
            <a:r>
              <a:rPr lang="en-US" sz="2900" b="1" dirty="0" smtClean="0"/>
              <a:t>Rating_Star</a:t>
            </a:r>
          </a:p>
          <a:p>
            <a:pPr marL="0" indent="0">
              <a:buNone/>
            </a:pPr>
            <a:r>
              <a:rPr lang="en-US" sz="2900" dirty="0" smtClean="0"/>
              <a:t>     This dimension contains information about the city on which the analysis will be carried out.</a:t>
            </a:r>
          </a:p>
          <a:p>
            <a:pPr marL="0" indent="0">
              <a:buNone/>
            </a:pPr>
            <a:r>
              <a:rPr lang="en-US" sz="2900" dirty="0" smtClean="0"/>
              <a:t>     It comprises of the following fields:-</a:t>
            </a:r>
          </a:p>
          <a:p>
            <a:r>
              <a:rPr lang="en-US" sz="2900" dirty="0" smtClean="0"/>
              <a:t>Rating_Star_Id</a:t>
            </a:r>
          </a:p>
          <a:p>
            <a:r>
              <a:rPr lang="en-US" sz="2900" dirty="0" smtClean="0"/>
              <a:t>Rating_in_5</a:t>
            </a:r>
          </a:p>
          <a:p>
            <a:pPr marL="0" indent="0">
              <a:buNone/>
            </a:pPr>
            <a:endParaRPr lang="en-US" dirty="0"/>
          </a:p>
        </p:txBody>
      </p:sp>
    </p:spTree>
    <p:extLst>
      <p:ext uri="{BB962C8B-B14F-4D97-AF65-F5344CB8AC3E}">
        <p14:creationId xmlns:p14="http://schemas.microsoft.com/office/powerpoint/2010/main" val="303671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9654"/>
          </a:xfrm>
        </p:spPr>
        <p:txBody>
          <a:bodyPr>
            <a:normAutofit/>
          </a:bodyPr>
          <a:lstStyle/>
          <a:p>
            <a:r>
              <a:rPr lang="en-US" sz="2800" dirty="0" smtClean="0"/>
              <a:t>Schema Design</a:t>
            </a:r>
            <a:endParaRPr lang="en-US" sz="2800" dirty="0"/>
          </a:p>
        </p:txBody>
      </p:sp>
      <p:sp>
        <p:nvSpPr>
          <p:cNvPr id="3" name="Content Placeholder 2"/>
          <p:cNvSpPr>
            <a:spLocks noGrp="1"/>
          </p:cNvSpPr>
          <p:nvPr>
            <p:ph idx="1"/>
          </p:nvPr>
        </p:nvSpPr>
        <p:spPr>
          <a:xfrm>
            <a:off x="838200" y="947450"/>
            <a:ext cx="10515600" cy="5574535"/>
          </a:xfrm>
        </p:spPr>
        <p:txBody>
          <a:bodyPr>
            <a:normAutofit fontScale="70000" lnSpcReduction="20000"/>
          </a:bodyPr>
          <a:lstStyle/>
          <a:p>
            <a:pPr>
              <a:buFont typeface="Wingdings" panose="05000000000000000000" pitchFamily="2" charset="2"/>
              <a:buChar char="v"/>
            </a:pPr>
            <a:r>
              <a:rPr lang="en-US" sz="2900" b="1" dirty="0" smtClean="0"/>
              <a:t>Rating_text    </a:t>
            </a:r>
          </a:p>
          <a:p>
            <a:pPr marL="0" indent="0">
              <a:buNone/>
            </a:pPr>
            <a:r>
              <a:rPr lang="en-US" sz="2900" dirty="0"/>
              <a:t> </a:t>
            </a:r>
            <a:r>
              <a:rPr lang="en-US" sz="2900" dirty="0" smtClean="0"/>
              <a:t>    This dimension contains information about the city on which the analysis will be carried out.</a:t>
            </a:r>
          </a:p>
          <a:p>
            <a:pPr marL="0" indent="0">
              <a:buNone/>
            </a:pPr>
            <a:r>
              <a:rPr lang="en-US" sz="2900" dirty="0"/>
              <a:t> </a:t>
            </a:r>
            <a:r>
              <a:rPr lang="en-US" sz="2900" dirty="0" smtClean="0"/>
              <a:t>    It comprises of the following fields:-</a:t>
            </a:r>
          </a:p>
          <a:p>
            <a:r>
              <a:rPr lang="en-US" sz="2900" dirty="0" smtClean="0"/>
              <a:t>Rating_text_id</a:t>
            </a:r>
          </a:p>
          <a:p>
            <a:r>
              <a:rPr lang="en-US" sz="2900" dirty="0" smtClean="0"/>
              <a:t>Rating_in_text                                                                        </a:t>
            </a:r>
          </a:p>
          <a:p>
            <a:pPr>
              <a:buFont typeface="Wingdings" panose="05000000000000000000" pitchFamily="2" charset="2"/>
              <a:buChar char="v"/>
            </a:pPr>
            <a:r>
              <a:rPr lang="en-US" sz="2900" dirty="0" smtClean="0"/>
              <a:t> </a:t>
            </a:r>
            <a:r>
              <a:rPr lang="en-US" sz="2900" b="1" dirty="0" smtClean="0"/>
              <a:t>Restaurant</a:t>
            </a:r>
          </a:p>
          <a:p>
            <a:pPr marL="0" indent="0">
              <a:buNone/>
            </a:pPr>
            <a:r>
              <a:rPr lang="en-US" sz="2900" dirty="0"/>
              <a:t> </a:t>
            </a:r>
            <a:r>
              <a:rPr lang="en-US" sz="2900" dirty="0" smtClean="0"/>
              <a:t>    This dimension contains information about the city on which the analysis will be carried out.</a:t>
            </a:r>
          </a:p>
          <a:p>
            <a:pPr marL="0" indent="0">
              <a:buNone/>
            </a:pPr>
            <a:r>
              <a:rPr lang="en-US" sz="2900" dirty="0" smtClean="0"/>
              <a:t>     It comprises of the following fields:-</a:t>
            </a:r>
          </a:p>
          <a:p>
            <a:r>
              <a:rPr lang="en-US" sz="2900" dirty="0" smtClean="0"/>
              <a:t>Restaurant_id</a:t>
            </a:r>
          </a:p>
          <a:p>
            <a:r>
              <a:rPr lang="en-US" sz="2900" dirty="0" smtClean="0"/>
              <a:t>Restaurant_name                                                                        </a:t>
            </a:r>
          </a:p>
          <a:p>
            <a:pPr>
              <a:buFont typeface="Wingdings" panose="05000000000000000000" pitchFamily="2" charset="2"/>
              <a:buChar char="v"/>
            </a:pPr>
            <a:r>
              <a:rPr lang="en-US" sz="2900" dirty="0" smtClean="0"/>
              <a:t> </a:t>
            </a:r>
            <a:r>
              <a:rPr lang="en-US" sz="2900" b="1" dirty="0" smtClean="0"/>
              <a:t>Table_booking</a:t>
            </a:r>
          </a:p>
          <a:p>
            <a:pPr marL="0" indent="0">
              <a:buNone/>
            </a:pPr>
            <a:r>
              <a:rPr lang="en-US" sz="2900" dirty="0" smtClean="0"/>
              <a:t>     This dimension contains information about the city on which the analysis will be carried out.</a:t>
            </a:r>
          </a:p>
          <a:p>
            <a:pPr marL="0" indent="0">
              <a:buNone/>
            </a:pPr>
            <a:r>
              <a:rPr lang="en-US" sz="2900" dirty="0" smtClean="0"/>
              <a:t>     It comprises of the following fields:-</a:t>
            </a:r>
          </a:p>
          <a:p>
            <a:r>
              <a:rPr lang="en-US" sz="2900" dirty="0" smtClean="0"/>
              <a:t>Table_Booking_id</a:t>
            </a:r>
          </a:p>
          <a:p>
            <a:r>
              <a:rPr lang="en-US" sz="2900" dirty="0" smtClean="0"/>
              <a:t>Table_Booking_avail</a:t>
            </a:r>
          </a:p>
          <a:p>
            <a:pPr marL="0" indent="0">
              <a:buNone/>
            </a:pPr>
            <a:endParaRPr lang="en-US" dirty="0"/>
          </a:p>
        </p:txBody>
      </p:sp>
    </p:spTree>
    <p:extLst>
      <p:ext uri="{BB962C8B-B14F-4D97-AF65-F5344CB8AC3E}">
        <p14:creationId xmlns:p14="http://schemas.microsoft.com/office/powerpoint/2010/main" val="372004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888" y="1531345"/>
            <a:ext cx="9488224" cy="4726236"/>
          </a:xfrm>
        </p:spPr>
      </p:pic>
    </p:spTree>
    <p:extLst>
      <p:ext uri="{BB962C8B-B14F-4D97-AF65-F5344CB8AC3E}">
        <p14:creationId xmlns:p14="http://schemas.microsoft.com/office/powerpoint/2010/main" val="160467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Data</a:t>
            </a:r>
            <a:endParaRPr lang="en-US" dirty="0"/>
          </a:p>
        </p:txBody>
      </p:sp>
      <p:sp>
        <p:nvSpPr>
          <p:cNvPr id="3" name="Content Placeholder 2"/>
          <p:cNvSpPr>
            <a:spLocks noGrp="1"/>
          </p:cNvSpPr>
          <p:nvPr>
            <p:ph idx="1"/>
          </p:nvPr>
        </p:nvSpPr>
        <p:spPr>
          <a:xfrm>
            <a:off x="605928" y="1825625"/>
            <a:ext cx="10747872" cy="4351338"/>
          </a:xfrm>
        </p:spPr>
        <p:txBody>
          <a:bodyPr/>
          <a:lstStyle/>
          <a:p>
            <a:r>
              <a:rPr lang="en-US" dirty="0" smtClean="0"/>
              <a:t>Various analysis tools are available in the market for the analysis.</a:t>
            </a:r>
          </a:p>
          <a:p>
            <a:r>
              <a:rPr lang="en-US" dirty="0" smtClean="0"/>
              <a:t>Data being big , we have use Apache </a:t>
            </a:r>
            <a:r>
              <a:rPr lang="en-US" dirty="0"/>
              <a:t>H</a:t>
            </a:r>
            <a:r>
              <a:rPr lang="en-US" dirty="0" smtClean="0"/>
              <a:t>ive Framework.</a:t>
            </a:r>
          </a:p>
          <a:p>
            <a:r>
              <a:rPr lang="en-US" dirty="0" smtClean="0"/>
              <a:t>Hive uses HQL (Hive Query Language) to retrieve data from large datasets.</a:t>
            </a:r>
          </a:p>
          <a:p>
            <a:r>
              <a:rPr lang="en-US" dirty="0" smtClean="0"/>
              <a:t>Fast and Efficient , uses Map-Reduce Paradigm </a:t>
            </a:r>
            <a:r>
              <a:rPr lang="en-US" smtClean="0"/>
              <a:t>in background.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947" y="4513223"/>
            <a:ext cx="2143125" cy="21431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784686"/>
            <a:ext cx="2857500" cy="1600200"/>
          </a:xfrm>
          <a:prstGeom prst="rect">
            <a:avLst/>
          </a:prstGeom>
        </p:spPr>
      </p:pic>
    </p:spTree>
    <p:extLst>
      <p:ext uri="{BB962C8B-B14F-4D97-AF65-F5344CB8AC3E}">
        <p14:creationId xmlns:p14="http://schemas.microsoft.com/office/powerpoint/2010/main" val="374087805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526</TotalTime>
  <Words>651</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Wingdings</vt:lpstr>
      <vt:lpstr>Depth</vt:lpstr>
      <vt:lpstr>BI Mini Project Zomato Restaurant Rating Analysis  </vt:lpstr>
      <vt:lpstr>Table of Contents</vt:lpstr>
      <vt:lpstr>INTRODUCTION</vt:lpstr>
      <vt:lpstr>Information about  the Dataset</vt:lpstr>
      <vt:lpstr>Schema Design</vt:lpstr>
      <vt:lpstr>Schema Design</vt:lpstr>
      <vt:lpstr>Schema Design</vt:lpstr>
      <vt:lpstr>DATA MODEL</vt:lpstr>
      <vt:lpstr>Analyzing Data</vt:lpstr>
      <vt:lpstr>Data Analysis and Results</vt:lpstr>
      <vt:lpstr>Top 10 restaurant based on Average Cost for Two</vt:lpstr>
      <vt:lpstr>Top 10 restaurant based on Price range </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Mini Project Zomato Restaurant Rating Analysis  </dc:title>
  <dc:creator>Sinha, Tanya</dc:creator>
  <cp:lastModifiedBy>Sinha, Tanya</cp:lastModifiedBy>
  <cp:revision>16</cp:revision>
  <dcterms:created xsi:type="dcterms:W3CDTF">2019-09-23T13:18:25Z</dcterms:created>
  <dcterms:modified xsi:type="dcterms:W3CDTF">2019-09-24T12:02:16Z</dcterms:modified>
</cp:coreProperties>
</file>