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B1A831-DD08-4208-8858-9CC486333DFA}">
  <a:tblStyle styleId="{EBB1A831-DD08-4208-8858-9CC486333D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a70ccbfd7_8_63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a70ccbfd7_8_6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70ccbfd7_7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70ccbfd7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70ccbfd7_7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70ccbfd7_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70ccbfd7_7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70ccbfd7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70ccbfd7_7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a70ccbfd7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a70ccbfd7_7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a70ccbfd7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
                <a:solidFill>
                  <a:schemeClr val="dk1"/>
                </a:solidFill>
              </a:rPr>
              <a:t>The way to segregated drugs(or say treatments) for each patient didn’t work here. Even we are able to do so, each specific treatment was only applied to one or two individuals, and it makes sense in the reality that each patient received his/her own specific treatment. If one wants to measure effectiveness of particular drugs and ROI, patients should be given consistent drug types.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68b27952_0_3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a68b2795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74573ce8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74573c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a74573ce8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a74573c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74573ce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74573c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70ccbfd7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a70ccbfd7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a70ccbfd7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a70ccbfd7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a7606111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a76061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70ccbfd7_7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70ccbfd7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70ccbfd7_2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70ccbfd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a70ccbfd7_2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a70ccbfd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a70ccbfd7_4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a70ccbfd7_4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3"/>
          <p:cNvSpPr/>
          <p:nvPr/>
        </p:nvSpPr>
        <p:spPr>
          <a:xfrm rot="10800000">
            <a:off x="3262212" y="0"/>
            <a:ext cx="1309800" cy="108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flipH="1" rot="10800000">
            <a:off x="4572012" y="0"/>
            <a:ext cx="1309800" cy="1088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rot="10800000">
            <a:off x="4572012" y="0"/>
            <a:ext cx="1309800" cy="1088100"/>
          </a:xfrm>
          <a:prstGeom prst="rtTriangle">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ctrTitle"/>
          </p:nvPr>
        </p:nvSpPr>
        <p:spPr>
          <a:xfrm>
            <a:off x="1130100" y="1397138"/>
            <a:ext cx="6883800" cy="1658100"/>
          </a:xfrm>
          <a:prstGeom prst="rect">
            <a:avLst/>
          </a:prstGeom>
          <a:noFill/>
        </p:spPr>
        <p:txBody>
          <a:bodyPr anchorCtr="0" anchor="b" bIns="91425" lIns="91425" spcFirstLastPara="1" rIns="91425" wrap="square" tIns="91425"/>
          <a:lstStyle>
            <a:lvl1pPr lvl="0" rtl="0" algn="ctr">
              <a:lnSpc>
                <a:spcPct val="100000"/>
              </a:lnSpc>
              <a:spcBef>
                <a:spcPts val="0"/>
              </a:spcBef>
              <a:spcAft>
                <a:spcPts val="0"/>
              </a:spcAft>
              <a:buClr>
                <a:srgbClr val="FFFFFF"/>
              </a:buClr>
              <a:buSzPts val="4200"/>
              <a:buNone/>
              <a:defRPr sz="4200">
                <a:solidFill>
                  <a:srgbClr val="FFFFFF"/>
                </a:solidFill>
              </a:defRPr>
            </a:lvl1pPr>
            <a:lvl2pPr lvl="1" rtl="0" algn="ctr">
              <a:lnSpc>
                <a:spcPct val="100000"/>
              </a:lnSpc>
              <a:spcBef>
                <a:spcPts val="0"/>
              </a:spcBef>
              <a:spcAft>
                <a:spcPts val="0"/>
              </a:spcAft>
              <a:buClr>
                <a:srgbClr val="FFFFFF"/>
              </a:buClr>
              <a:buSzPts val="4200"/>
              <a:buNone/>
              <a:defRPr sz="4200">
                <a:solidFill>
                  <a:srgbClr val="FFFFFF"/>
                </a:solidFill>
              </a:defRPr>
            </a:lvl2pPr>
            <a:lvl3pPr lvl="2" rtl="0" algn="ctr">
              <a:lnSpc>
                <a:spcPct val="100000"/>
              </a:lnSpc>
              <a:spcBef>
                <a:spcPts val="0"/>
              </a:spcBef>
              <a:spcAft>
                <a:spcPts val="0"/>
              </a:spcAft>
              <a:buClr>
                <a:srgbClr val="FFFFFF"/>
              </a:buClr>
              <a:buSzPts val="4200"/>
              <a:buNone/>
              <a:defRPr sz="4200">
                <a:solidFill>
                  <a:srgbClr val="FFFFFF"/>
                </a:solidFill>
              </a:defRPr>
            </a:lvl3pPr>
            <a:lvl4pPr lvl="3" rtl="0" algn="ctr">
              <a:lnSpc>
                <a:spcPct val="100000"/>
              </a:lnSpc>
              <a:spcBef>
                <a:spcPts val="0"/>
              </a:spcBef>
              <a:spcAft>
                <a:spcPts val="0"/>
              </a:spcAft>
              <a:buClr>
                <a:srgbClr val="FFFFFF"/>
              </a:buClr>
              <a:buSzPts val="4200"/>
              <a:buNone/>
              <a:defRPr sz="4200">
                <a:solidFill>
                  <a:srgbClr val="FFFFFF"/>
                </a:solidFill>
              </a:defRPr>
            </a:lvl4pPr>
            <a:lvl5pPr lvl="4" rtl="0" algn="ctr">
              <a:lnSpc>
                <a:spcPct val="100000"/>
              </a:lnSpc>
              <a:spcBef>
                <a:spcPts val="0"/>
              </a:spcBef>
              <a:spcAft>
                <a:spcPts val="0"/>
              </a:spcAft>
              <a:buClr>
                <a:srgbClr val="FFFFFF"/>
              </a:buClr>
              <a:buSzPts val="4200"/>
              <a:buNone/>
              <a:defRPr sz="4200">
                <a:solidFill>
                  <a:srgbClr val="FFFFFF"/>
                </a:solidFill>
              </a:defRPr>
            </a:lvl5pPr>
            <a:lvl6pPr lvl="5" rtl="0" algn="ctr">
              <a:lnSpc>
                <a:spcPct val="100000"/>
              </a:lnSpc>
              <a:spcBef>
                <a:spcPts val="0"/>
              </a:spcBef>
              <a:spcAft>
                <a:spcPts val="0"/>
              </a:spcAft>
              <a:buClr>
                <a:srgbClr val="FFFFFF"/>
              </a:buClr>
              <a:buSzPts val="4200"/>
              <a:buNone/>
              <a:defRPr sz="4200">
                <a:solidFill>
                  <a:srgbClr val="FFFFFF"/>
                </a:solidFill>
              </a:defRPr>
            </a:lvl6pPr>
            <a:lvl7pPr lvl="6" rtl="0" algn="ctr">
              <a:lnSpc>
                <a:spcPct val="100000"/>
              </a:lnSpc>
              <a:spcBef>
                <a:spcPts val="0"/>
              </a:spcBef>
              <a:spcAft>
                <a:spcPts val="0"/>
              </a:spcAft>
              <a:buClr>
                <a:srgbClr val="FFFFFF"/>
              </a:buClr>
              <a:buSzPts val="4200"/>
              <a:buNone/>
              <a:defRPr sz="4200">
                <a:solidFill>
                  <a:srgbClr val="FFFFFF"/>
                </a:solidFill>
              </a:defRPr>
            </a:lvl7pPr>
            <a:lvl8pPr lvl="7" rtl="0" algn="ctr">
              <a:lnSpc>
                <a:spcPct val="100000"/>
              </a:lnSpc>
              <a:spcBef>
                <a:spcPts val="0"/>
              </a:spcBef>
              <a:spcAft>
                <a:spcPts val="0"/>
              </a:spcAft>
              <a:buClr>
                <a:srgbClr val="FFFFFF"/>
              </a:buClr>
              <a:buSzPts val="4200"/>
              <a:buNone/>
              <a:defRPr sz="4200">
                <a:solidFill>
                  <a:srgbClr val="FFFFFF"/>
                </a:solidFill>
              </a:defRPr>
            </a:lvl8pPr>
            <a:lvl9pPr lvl="8" rtl="0" algn="ctr">
              <a:lnSpc>
                <a:spcPct val="100000"/>
              </a:lnSpc>
              <a:spcBef>
                <a:spcPts val="0"/>
              </a:spcBef>
              <a:spcAft>
                <a:spcPts val="0"/>
              </a:spcAft>
              <a:buClr>
                <a:srgbClr val="FFFFFF"/>
              </a:buClr>
              <a:buSzPts val="4200"/>
              <a:buNone/>
              <a:defRPr sz="4200">
                <a:solidFill>
                  <a:srgbClr val="FFFFFF"/>
                </a:solidFill>
              </a:defRPr>
            </a:lvl9pPr>
          </a:lstStyle>
          <a:p/>
        </p:txBody>
      </p:sp>
      <p:sp>
        <p:nvSpPr>
          <p:cNvPr id="61" name="Google Shape;61;p13"/>
          <p:cNvSpPr txBox="1"/>
          <p:nvPr>
            <p:ph idx="1" type="subTitle"/>
          </p:nvPr>
        </p:nvSpPr>
        <p:spPr>
          <a:xfrm>
            <a:off x="1130100" y="3196163"/>
            <a:ext cx="6883800" cy="550200"/>
          </a:xfrm>
          <a:prstGeom prst="rect">
            <a:avLst/>
          </a:prstGeom>
          <a:noFill/>
        </p:spPr>
        <p:txBody>
          <a:bodyPr anchorCtr="0" anchor="t" bIns="91425" lIns="91425" spcFirstLastPara="1" rIns="91425" wrap="square" tIns="91425"/>
          <a:lstStyle>
            <a:lvl1pPr lvl="0" rtl="0" algn="ct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62" name="Google Shape;6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ctrTitle"/>
          </p:nvPr>
        </p:nvSpPr>
        <p:spPr>
          <a:xfrm>
            <a:off x="1130100" y="1397138"/>
            <a:ext cx="6883800" cy="16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Pain Project </a:t>
            </a:r>
            <a:endParaRPr/>
          </a:p>
        </p:txBody>
      </p:sp>
      <p:sp>
        <p:nvSpPr>
          <p:cNvPr id="68" name="Google Shape;68;p14"/>
          <p:cNvSpPr txBox="1"/>
          <p:nvPr>
            <p:ph idx="1" type="subTitle"/>
          </p:nvPr>
        </p:nvSpPr>
        <p:spPr>
          <a:xfrm>
            <a:off x="1130100" y="3196163"/>
            <a:ext cx="6883800" cy="5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Saurabh Annadate, Finn Qiao,Tanya Tandon, </a:t>
            </a:r>
            <a:endParaRPr/>
          </a:p>
          <a:p>
            <a:pPr indent="0" lvl="0" marL="0" rtl="0" algn="ctr">
              <a:spcBef>
                <a:spcPts val="0"/>
              </a:spcBef>
              <a:spcAft>
                <a:spcPts val="0"/>
              </a:spcAft>
              <a:buNone/>
            </a:pPr>
            <a:r>
              <a:rPr lang="en"/>
              <a:t>Qianqing Tang, Yufei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27950" y="120825"/>
            <a:ext cx="83673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Trend of Pain for Clusters in Spine Surgery</a:t>
            </a:r>
            <a:endParaRPr/>
          </a:p>
          <a:p>
            <a:pPr indent="0" lvl="0" marL="0" rtl="0" algn="l">
              <a:spcBef>
                <a:spcPts val="0"/>
              </a:spcBef>
              <a:spcAft>
                <a:spcPts val="0"/>
              </a:spcAft>
              <a:buNone/>
            </a:pPr>
            <a:r>
              <a:t/>
            </a:r>
            <a:endParaRPr/>
          </a:p>
        </p:txBody>
      </p:sp>
      <p:sp>
        <p:nvSpPr>
          <p:cNvPr id="133" name="Google Shape;133;p23"/>
          <p:cNvSpPr txBox="1"/>
          <p:nvPr>
            <p:ph idx="1" type="body"/>
          </p:nvPr>
        </p:nvSpPr>
        <p:spPr>
          <a:xfrm>
            <a:off x="267525" y="791950"/>
            <a:ext cx="5923800" cy="1828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a:t>
            </a:r>
            <a:r>
              <a:rPr lang="en" sz="1500"/>
              <a:t>verage pain for the cluster with oldest children (Cluster 3) has almost 3 times max pain than other categories( 2.5 vs 0.75) </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This deformity usually occurs in age 10-15 years and gets worse with age</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So, it makes perfect sense for older patients to have  distinctly higher scores than their younger counterparts.</a:t>
            </a:r>
            <a:endParaRPr sz="1500"/>
          </a:p>
          <a:p>
            <a:pPr indent="0" lvl="0" marL="457200" rtl="0" algn="l">
              <a:spcBef>
                <a:spcPts val="0"/>
              </a:spcBef>
              <a:spcAft>
                <a:spcPts val="1600"/>
              </a:spcAft>
              <a:buNone/>
            </a:pPr>
            <a:r>
              <a:t/>
            </a:r>
            <a:endParaRPr sz="1600"/>
          </a:p>
        </p:txBody>
      </p:sp>
      <p:pic>
        <p:nvPicPr>
          <p:cNvPr id="134" name="Google Shape;134;p23"/>
          <p:cNvPicPr preferRelativeResize="0"/>
          <p:nvPr/>
        </p:nvPicPr>
        <p:blipFill>
          <a:blip r:embed="rId3">
            <a:alphaModFix/>
          </a:blip>
          <a:stretch>
            <a:fillRect/>
          </a:stretch>
        </p:blipFill>
        <p:spPr>
          <a:xfrm>
            <a:off x="267525" y="3033475"/>
            <a:ext cx="2601900" cy="1828249"/>
          </a:xfrm>
          <a:prstGeom prst="rect">
            <a:avLst/>
          </a:prstGeom>
          <a:noFill/>
          <a:ln>
            <a:noFill/>
          </a:ln>
        </p:spPr>
      </p:pic>
      <p:pic>
        <p:nvPicPr>
          <p:cNvPr id="135" name="Google Shape;135;p23"/>
          <p:cNvPicPr preferRelativeResize="0"/>
          <p:nvPr/>
        </p:nvPicPr>
        <p:blipFill>
          <a:blip r:embed="rId4">
            <a:alphaModFix/>
          </a:blip>
          <a:stretch>
            <a:fillRect/>
          </a:stretch>
        </p:blipFill>
        <p:spPr>
          <a:xfrm>
            <a:off x="3238850" y="3010850"/>
            <a:ext cx="2666300" cy="1873500"/>
          </a:xfrm>
          <a:prstGeom prst="rect">
            <a:avLst/>
          </a:prstGeom>
          <a:noFill/>
          <a:ln>
            <a:noFill/>
          </a:ln>
        </p:spPr>
      </p:pic>
      <p:pic>
        <p:nvPicPr>
          <p:cNvPr id="136" name="Google Shape;136;p23"/>
          <p:cNvPicPr preferRelativeResize="0"/>
          <p:nvPr/>
        </p:nvPicPr>
        <p:blipFill>
          <a:blip r:embed="rId5">
            <a:alphaModFix/>
          </a:blip>
          <a:stretch>
            <a:fillRect/>
          </a:stretch>
        </p:blipFill>
        <p:spPr>
          <a:xfrm>
            <a:off x="6088575" y="913897"/>
            <a:ext cx="2666300" cy="1940978"/>
          </a:xfrm>
          <a:prstGeom prst="rect">
            <a:avLst/>
          </a:prstGeom>
          <a:noFill/>
          <a:ln>
            <a:noFill/>
          </a:ln>
        </p:spPr>
      </p:pic>
      <p:pic>
        <p:nvPicPr>
          <p:cNvPr id="137" name="Google Shape;137;p23"/>
          <p:cNvPicPr preferRelativeResize="0"/>
          <p:nvPr/>
        </p:nvPicPr>
        <p:blipFill>
          <a:blip r:embed="rId6">
            <a:alphaModFix/>
          </a:blip>
          <a:stretch>
            <a:fillRect/>
          </a:stretch>
        </p:blipFill>
        <p:spPr>
          <a:xfrm>
            <a:off x="6093350" y="3010850"/>
            <a:ext cx="2666300" cy="1828200"/>
          </a:xfrm>
          <a:prstGeom prst="rect">
            <a:avLst/>
          </a:prstGeom>
          <a:noFill/>
          <a:ln>
            <a:noFill/>
          </a:ln>
        </p:spPr>
      </p:pic>
      <p:sp>
        <p:nvSpPr>
          <p:cNvPr id="138" name="Google Shape;138;p23"/>
          <p:cNvSpPr txBox="1"/>
          <p:nvPr/>
        </p:nvSpPr>
        <p:spPr>
          <a:xfrm>
            <a:off x="0" y="0"/>
            <a:ext cx="9144000" cy="40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Spine Surgery </a:t>
            </a:r>
            <a:endParaRPr/>
          </a:p>
        </p:txBody>
      </p:sp>
      <p:cxnSp>
        <p:nvCxnSpPr>
          <p:cNvPr id="139" name="Google Shape;139;p23"/>
          <p:cNvCxnSpPr/>
          <p:nvPr/>
        </p:nvCxnSpPr>
        <p:spPr>
          <a:xfrm>
            <a:off x="501700" y="706075"/>
            <a:ext cx="3972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27950" y="120825"/>
            <a:ext cx="83673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Trend of Pain for Clusters in Chest Surgery</a:t>
            </a:r>
            <a:endParaRPr/>
          </a:p>
          <a:p>
            <a:pPr indent="0" lvl="0" marL="0" rtl="0" algn="l">
              <a:spcBef>
                <a:spcPts val="0"/>
              </a:spcBef>
              <a:spcAft>
                <a:spcPts val="0"/>
              </a:spcAft>
              <a:buNone/>
            </a:pPr>
            <a:r>
              <a:t/>
            </a:r>
            <a:endParaRPr/>
          </a:p>
        </p:txBody>
      </p:sp>
      <p:sp>
        <p:nvSpPr>
          <p:cNvPr id="145" name="Google Shape;145;p24"/>
          <p:cNvSpPr txBox="1"/>
          <p:nvPr/>
        </p:nvSpPr>
        <p:spPr>
          <a:xfrm>
            <a:off x="0" y="0"/>
            <a:ext cx="9144000" cy="40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Chest</a:t>
            </a:r>
            <a:r>
              <a:rPr i="1" lang="en" sz="800">
                <a:solidFill>
                  <a:schemeClr val="dk1"/>
                </a:solidFill>
                <a:latin typeface="Old Standard TT"/>
                <a:ea typeface="Old Standard TT"/>
                <a:cs typeface="Old Standard TT"/>
                <a:sym typeface="Old Standard TT"/>
              </a:rPr>
              <a:t> Surgery </a:t>
            </a:r>
            <a:endParaRPr/>
          </a:p>
        </p:txBody>
      </p:sp>
      <p:cxnSp>
        <p:nvCxnSpPr>
          <p:cNvPr id="146" name="Google Shape;146;p24"/>
          <p:cNvCxnSpPr/>
          <p:nvPr/>
        </p:nvCxnSpPr>
        <p:spPr>
          <a:xfrm>
            <a:off x="501700" y="706075"/>
            <a:ext cx="397200" cy="0"/>
          </a:xfrm>
          <a:prstGeom prst="straightConnector1">
            <a:avLst/>
          </a:prstGeom>
          <a:noFill/>
          <a:ln cap="flat" cmpd="sng" w="28575">
            <a:solidFill>
              <a:schemeClr val="lt2"/>
            </a:solidFill>
            <a:prstDash val="solid"/>
            <a:round/>
            <a:headEnd len="med" w="med" type="none"/>
            <a:tailEnd len="med" w="med" type="none"/>
          </a:ln>
        </p:spPr>
      </p:cxnSp>
      <p:pic>
        <p:nvPicPr>
          <p:cNvPr id="147" name="Google Shape;147;p24"/>
          <p:cNvPicPr preferRelativeResize="0"/>
          <p:nvPr/>
        </p:nvPicPr>
        <p:blipFill>
          <a:blip r:embed="rId3">
            <a:alphaModFix/>
          </a:blip>
          <a:stretch>
            <a:fillRect/>
          </a:stretch>
        </p:blipFill>
        <p:spPr>
          <a:xfrm>
            <a:off x="54825" y="2839250"/>
            <a:ext cx="3037450" cy="1930075"/>
          </a:xfrm>
          <a:prstGeom prst="rect">
            <a:avLst/>
          </a:prstGeom>
          <a:noFill/>
          <a:ln>
            <a:noFill/>
          </a:ln>
        </p:spPr>
      </p:pic>
      <p:pic>
        <p:nvPicPr>
          <p:cNvPr id="148" name="Google Shape;148;p24"/>
          <p:cNvPicPr preferRelativeResize="0"/>
          <p:nvPr/>
        </p:nvPicPr>
        <p:blipFill>
          <a:blip r:embed="rId4">
            <a:alphaModFix/>
          </a:blip>
          <a:stretch>
            <a:fillRect/>
          </a:stretch>
        </p:blipFill>
        <p:spPr>
          <a:xfrm>
            <a:off x="3092300" y="2839250"/>
            <a:ext cx="3037450" cy="1906550"/>
          </a:xfrm>
          <a:prstGeom prst="rect">
            <a:avLst/>
          </a:prstGeom>
          <a:noFill/>
          <a:ln>
            <a:noFill/>
          </a:ln>
        </p:spPr>
      </p:pic>
      <p:pic>
        <p:nvPicPr>
          <p:cNvPr id="149" name="Google Shape;149;p24"/>
          <p:cNvPicPr preferRelativeResize="0"/>
          <p:nvPr/>
        </p:nvPicPr>
        <p:blipFill>
          <a:blip r:embed="rId5">
            <a:alphaModFix/>
          </a:blip>
          <a:stretch>
            <a:fillRect/>
          </a:stretch>
        </p:blipFill>
        <p:spPr>
          <a:xfrm>
            <a:off x="6051750" y="2839250"/>
            <a:ext cx="3139800" cy="2082450"/>
          </a:xfrm>
          <a:prstGeom prst="rect">
            <a:avLst/>
          </a:prstGeom>
          <a:noFill/>
          <a:ln>
            <a:noFill/>
          </a:ln>
        </p:spPr>
      </p:pic>
      <p:sp>
        <p:nvSpPr>
          <p:cNvPr id="150" name="Google Shape;150;p24"/>
          <p:cNvSpPr txBox="1"/>
          <p:nvPr>
            <p:ph idx="1" type="body"/>
          </p:nvPr>
        </p:nvSpPr>
        <p:spPr>
          <a:xfrm>
            <a:off x="720325" y="943075"/>
            <a:ext cx="8104200" cy="1828200"/>
          </a:xfrm>
          <a:prstGeom prst="rect">
            <a:avLst/>
          </a:prstGeom>
        </p:spPr>
        <p:txBody>
          <a:bodyPr anchorCtr="0" anchor="t" bIns="91425" lIns="91425" spcFirstLastPara="1" rIns="91425" wrap="square" tIns="91425">
            <a:noAutofit/>
          </a:bodyPr>
          <a:lstStyle/>
          <a:p>
            <a:pPr indent="-323850" lvl="0" marL="457200" rtl="0" algn="just">
              <a:lnSpc>
                <a:spcPct val="107916"/>
              </a:lnSpc>
              <a:spcBef>
                <a:spcPts val="0"/>
              </a:spcBef>
              <a:spcAft>
                <a:spcPts val="0"/>
              </a:spcAft>
              <a:buSzPts val="1500"/>
              <a:buChar char="-"/>
            </a:pPr>
            <a:r>
              <a:rPr lang="en" sz="1500"/>
              <a:t>The trends of pain level of the heaviest group and the lightest group during the first 24 hours are exactly the opposite.</a:t>
            </a:r>
            <a:endParaRPr sz="1500"/>
          </a:p>
          <a:p>
            <a:pPr indent="-323850" lvl="0" marL="457200" rtl="0" algn="just">
              <a:lnSpc>
                <a:spcPct val="107916"/>
              </a:lnSpc>
              <a:spcBef>
                <a:spcPts val="800"/>
              </a:spcBef>
              <a:spcAft>
                <a:spcPts val="0"/>
              </a:spcAft>
              <a:buSzPts val="1500"/>
              <a:buChar char="-"/>
            </a:pPr>
            <a:r>
              <a:rPr lang="en" sz="1500"/>
              <a:t>The average pain level for cluster 1 patients is the highest among the three groups. </a:t>
            </a:r>
            <a:endParaRPr sz="1500"/>
          </a:p>
          <a:p>
            <a:pPr indent="0" lvl="0" marL="0" rtl="0" algn="l">
              <a:lnSpc>
                <a:spcPct val="100000"/>
              </a:lnSpc>
              <a:spcBef>
                <a:spcPts val="800"/>
              </a:spcBef>
              <a:spcAft>
                <a:spcPts val="0"/>
              </a:spcAft>
              <a:buNone/>
            </a:pPr>
            <a:r>
              <a:t/>
            </a:r>
            <a:endParaRPr sz="1500"/>
          </a:p>
          <a:p>
            <a:pPr indent="-323850" lvl="0" marL="457200" rtl="0" algn="just">
              <a:lnSpc>
                <a:spcPct val="107916"/>
              </a:lnSpc>
              <a:spcBef>
                <a:spcPts val="0"/>
              </a:spcBef>
              <a:spcAft>
                <a:spcPts val="800"/>
              </a:spcAft>
              <a:buSzPts val="1500"/>
              <a:buChar char="-"/>
            </a:pPr>
            <a:r>
              <a:rPr lang="en" sz="1500"/>
              <a:t>Youngest and lightest patients’ pain score shows a general decreasing trend.</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Predicted Pain Level vs. Morphine equivalence </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27950" y="120825"/>
            <a:ext cx="83673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pain scores vs. Morphine equivalence</a:t>
            </a:r>
            <a:endParaRPr/>
          </a:p>
          <a:p>
            <a:pPr indent="0" lvl="0" marL="0" rtl="0" algn="l">
              <a:spcBef>
                <a:spcPts val="0"/>
              </a:spcBef>
              <a:spcAft>
                <a:spcPts val="0"/>
              </a:spcAft>
              <a:buClr>
                <a:srgbClr val="000000"/>
              </a:buClr>
              <a:buSzPts val="1100"/>
              <a:buFont typeface="Arial"/>
              <a:buNone/>
            </a:pPr>
            <a:r>
              <a:t/>
            </a:r>
            <a:endParaRPr/>
          </a:p>
        </p:txBody>
      </p:sp>
      <p:cxnSp>
        <p:nvCxnSpPr>
          <p:cNvPr id="161" name="Google Shape;161;p26"/>
          <p:cNvCxnSpPr/>
          <p:nvPr/>
        </p:nvCxnSpPr>
        <p:spPr>
          <a:xfrm>
            <a:off x="435600" y="803325"/>
            <a:ext cx="397200" cy="0"/>
          </a:xfrm>
          <a:prstGeom prst="straightConnector1">
            <a:avLst/>
          </a:prstGeom>
          <a:noFill/>
          <a:ln cap="flat" cmpd="sng" w="28575">
            <a:solidFill>
              <a:schemeClr val="lt2"/>
            </a:solidFill>
            <a:prstDash val="solid"/>
            <a:round/>
            <a:headEnd len="med" w="med" type="none"/>
            <a:tailEnd len="med" w="med" type="none"/>
          </a:ln>
        </p:spPr>
      </p:cxnSp>
      <p:pic>
        <p:nvPicPr>
          <p:cNvPr id="162" name="Google Shape;162;p26"/>
          <p:cNvPicPr preferRelativeResize="0"/>
          <p:nvPr/>
        </p:nvPicPr>
        <p:blipFill>
          <a:blip r:embed="rId3">
            <a:alphaModFix/>
          </a:blip>
          <a:stretch>
            <a:fillRect/>
          </a:stretch>
        </p:blipFill>
        <p:spPr>
          <a:xfrm>
            <a:off x="667875" y="1196000"/>
            <a:ext cx="3604300" cy="2533650"/>
          </a:xfrm>
          <a:prstGeom prst="rect">
            <a:avLst/>
          </a:prstGeom>
          <a:noFill/>
          <a:ln>
            <a:noFill/>
          </a:ln>
        </p:spPr>
      </p:pic>
      <p:pic>
        <p:nvPicPr>
          <p:cNvPr id="163" name="Google Shape;163;p26"/>
          <p:cNvPicPr preferRelativeResize="0"/>
          <p:nvPr/>
        </p:nvPicPr>
        <p:blipFill>
          <a:blip r:embed="rId4">
            <a:alphaModFix/>
          </a:blip>
          <a:stretch>
            <a:fillRect/>
          </a:stretch>
        </p:blipFill>
        <p:spPr>
          <a:xfrm>
            <a:off x="4678700" y="1196000"/>
            <a:ext cx="3604300" cy="2533650"/>
          </a:xfrm>
          <a:prstGeom prst="rect">
            <a:avLst/>
          </a:prstGeom>
          <a:noFill/>
          <a:ln>
            <a:noFill/>
          </a:ln>
        </p:spPr>
      </p:pic>
      <p:graphicFrame>
        <p:nvGraphicFramePr>
          <p:cNvPr id="164" name="Google Shape;164;p26"/>
          <p:cNvGraphicFramePr/>
          <p:nvPr/>
        </p:nvGraphicFramePr>
        <p:xfrm>
          <a:off x="892100" y="3873000"/>
          <a:ext cx="3000000" cy="3000000"/>
        </p:xfrm>
        <a:graphic>
          <a:graphicData uri="http://schemas.openxmlformats.org/drawingml/2006/table">
            <a:tbl>
              <a:tblPr>
                <a:noFill/>
                <a:tableStyleId>{EBB1A831-DD08-4208-8858-9CC486333DFA}</a:tableStyleId>
              </a:tblPr>
              <a:tblGrid>
                <a:gridCol w="3619500"/>
                <a:gridCol w="3619500"/>
              </a:tblGrid>
              <a:tr h="381000">
                <a:tc>
                  <a:txBody>
                    <a:bodyPr>
                      <a:noAutofit/>
                    </a:bodyPr>
                    <a:lstStyle/>
                    <a:p>
                      <a:pPr indent="0" lvl="0" marL="0" rtl="0" algn="just">
                        <a:lnSpc>
                          <a:spcPct val="107916"/>
                        </a:lnSpc>
                        <a:spcBef>
                          <a:spcPts val="0"/>
                        </a:spcBef>
                        <a:spcAft>
                          <a:spcPts val="800"/>
                        </a:spcAft>
                        <a:buClr>
                          <a:schemeClr val="dk1"/>
                        </a:buClr>
                        <a:buSzPts val="1100"/>
                        <a:buFont typeface="Arial"/>
                        <a:buNone/>
                      </a:pPr>
                      <a:r>
                        <a:rPr lang="en" sz="1000">
                          <a:solidFill>
                            <a:schemeClr val="dk1"/>
                          </a:solidFill>
                          <a:latin typeface="Old Standard TT"/>
                          <a:ea typeface="Old Standard TT"/>
                          <a:cs typeface="Old Standard TT"/>
                          <a:sym typeface="Old Standard TT"/>
                        </a:rPr>
                        <a:t>Between patient predictive pain level and amount of morphine equivalent administered for spine surgery</a:t>
                      </a:r>
                      <a:endParaRPr sz="1000">
                        <a:latin typeface="Old Standard TT"/>
                        <a:ea typeface="Old Standard TT"/>
                        <a:cs typeface="Old Standard TT"/>
                        <a:sym typeface="Old Standard TT"/>
                      </a:endParaRPr>
                    </a:p>
                  </a:txBody>
                  <a:tcPr marT="91425" marB="91425" marR="91425" marL="91425"/>
                </a:tc>
                <a:tc>
                  <a:txBody>
                    <a:bodyPr>
                      <a:noAutofit/>
                    </a:bodyPr>
                    <a:lstStyle/>
                    <a:p>
                      <a:pPr indent="0" lvl="0" marL="0" rtl="0" algn="just">
                        <a:lnSpc>
                          <a:spcPct val="107916"/>
                        </a:lnSpc>
                        <a:spcBef>
                          <a:spcPts val="0"/>
                        </a:spcBef>
                        <a:spcAft>
                          <a:spcPts val="800"/>
                        </a:spcAft>
                        <a:buClr>
                          <a:schemeClr val="dk1"/>
                        </a:buClr>
                        <a:buSzPts val="1100"/>
                        <a:buFont typeface="Arial"/>
                        <a:buNone/>
                      </a:pPr>
                      <a:r>
                        <a:rPr lang="en" sz="1000">
                          <a:solidFill>
                            <a:schemeClr val="dk1"/>
                          </a:solidFill>
                          <a:latin typeface="Old Standard TT"/>
                          <a:ea typeface="Old Standard TT"/>
                          <a:cs typeface="Old Standard TT"/>
                          <a:sym typeface="Old Standard TT"/>
                        </a:rPr>
                        <a:t>Between patient predictive pain level and amount of morphine equivalent administered for chest surgery</a:t>
                      </a:r>
                      <a:endParaRPr sz="1000">
                        <a:latin typeface="Old Standard TT"/>
                        <a:ea typeface="Old Standard TT"/>
                        <a:cs typeface="Old Standard TT"/>
                        <a:sym typeface="Old Standard TT"/>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0.09201658 (very weak)</a:t>
                      </a:r>
                      <a:endParaRPr sz="1000">
                        <a:latin typeface="Old Standard TT"/>
                        <a:ea typeface="Old Standard TT"/>
                        <a:cs typeface="Old Standard TT"/>
                        <a:sym typeface="Old Standard TT"/>
                      </a:endParaRPr>
                    </a:p>
                  </a:txBody>
                  <a:tcPr marT="91425" marB="91425" marR="91425" marL="91425"/>
                </a:tc>
                <a:tc>
                  <a:txBody>
                    <a:bodyPr>
                      <a:no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0.52251323 (moderate)</a:t>
                      </a:r>
                      <a:endParaRPr sz="1000">
                        <a:latin typeface="Old Standard TT"/>
                        <a:ea typeface="Old Standard TT"/>
                        <a:cs typeface="Old Standard TT"/>
                        <a:sym typeface="Old Standard TT"/>
                      </a:endParaRPr>
                    </a:p>
                  </a:txBody>
                  <a:tcPr marT="91425" marB="91425" marR="91425" marL="91425"/>
                </a:tc>
              </a:tr>
            </a:tbl>
          </a:graphicData>
        </a:graphic>
      </p:graphicFrame>
      <p:sp>
        <p:nvSpPr>
          <p:cNvPr id="165" name="Google Shape;165;p26"/>
          <p:cNvSpPr txBox="1"/>
          <p:nvPr/>
        </p:nvSpPr>
        <p:spPr>
          <a:xfrm>
            <a:off x="0" y="0"/>
            <a:ext cx="9144000" cy="26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Predicted pain scores vs morphine equivalence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Morphine equivalence vs. Patients' actual pain level</a:t>
            </a:r>
            <a:r>
              <a:rPr lang="en" sz="4800"/>
              <a:t> </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27950" y="120825"/>
            <a:ext cx="83673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1</a:t>
            </a:r>
            <a:endParaRPr/>
          </a:p>
          <a:p>
            <a:pPr indent="0" lvl="0" marL="0" rtl="0" algn="l">
              <a:spcBef>
                <a:spcPts val="0"/>
              </a:spcBef>
              <a:spcAft>
                <a:spcPts val="0"/>
              </a:spcAft>
              <a:buNone/>
            </a:pPr>
            <a:r>
              <a:t/>
            </a:r>
            <a:endParaRPr/>
          </a:p>
        </p:txBody>
      </p:sp>
      <p:cxnSp>
        <p:nvCxnSpPr>
          <p:cNvPr id="176" name="Google Shape;176;p28"/>
          <p:cNvCxnSpPr/>
          <p:nvPr/>
        </p:nvCxnSpPr>
        <p:spPr>
          <a:xfrm>
            <a:off x="501700" y="706075"/>
            <a:ext cx="397200" cy="0"/>
          </a:xfrm>
          <a:prstGeom prst="straightConnector1">
            <a:avLst/>
          </a:prstGeom>
          <a:noFill/>
          <a:ln cap="flat" cmpd="sng" w="28575">
            <a:solidFill>
              <a:schemeClr val="lt2"/>
            </a:solidFill>
            <a:prstDash val="solid"/>
            <a:round/>
            <a:headEnd len="med" w="med" type="none"/>
            <a:tailEnd len="med" w="med" type="none"/>
          </a:ln>
        </p:spPr>
      </p:cxnSp>
      <p:sp>
        <p:nvSpPr>
          <p:cNvPr id="177" name="Google Shape;177;p28"/>
          <p:cNvSpPr txBox="1"/>
          <p:nvPr/>
        </p:nvSpPr>
        <p:spPr>
          <a:xfrm>
            <a:off x="399375" y="867325"/>
            <a:ext cx="8241600" cy="4056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sz="1500">
                <a:solidFill>
                  <a:schemeClr val="dk1"/>
                </a:solidFill>
                <a:latin typeface="Old Standard TT"/>
                <a:ea typeface="Old Standard TT"/>
                <a:cs typeface="Old Standard TT"/>
                <a:sym typeface="Old Standard TT"/>
              </a:rPr>
              <a:t>There are evidences of patients that fit trend that higher pain level when less morphine equivalent administered and lower pain level when more morphine equivalent administered. </a:t>
            </a:r>
            <a:endParaRPr sz="1500">
              <a:latin typeface="Old Standard TT"/>
              <a:ea typeface="Old Standard TT"/>
              <a:cs typeface="Old Standard TT"/>
              <a:sym typeface="Old Standard TT"/>
            </a:endParaRPr>
          </a:p>
        </p:txBody>
      </p:sp>
      <p:pic>
        <p:nvPicPr>
          <p:cNvPr id="178" name="Google Shape;178;p28"/>
          <p:cNvPicPr preferRelativeResize="0"/>
          <p:nvPr/>
        </p:nvPicPr>
        <p:blipFill>
          <a:blip r:embed="rId3">
            <a:alphaModFix/>
          </a:blip>
          <a:stretch>
            <a:fillRect/>
          </a:stretch>
        </p:blipFill>
        <p:spPr>
          <a:xfrm>
            <a:off x="501700" y="1789700"/>
            <a:ext cx="3959925" cy="2649150"/>
          </a:xfrm>
          <a:prstGeom prst="rect">
            <a:avLst/>
          </a:prstGeom>
          <a:noFill/>
          <a:ln>
            <a:noFill/>
          </a:ln>
        </p:spPr>
      </p:pic>
      <p:pic>
        <p:nvPicPr>
          <p:cNvPr id="179" name="Google Shape;179;p28"/>
          <p:cNvPicPr preferRelativeResize="0"/>
          <p:nvPr/>
        </p:nvPicPr>
        <p:blipFill>
          <a:blip r:embed="rId4">
            <a:alphaModFix/>
          </a:blip>
          <a:stretch>
            <a:fillRect/>
          </a:stretch>
        </p:blipFill>
        <p:spPr>
          <a:xfrm>
            <a:off x="4461625" y="1805300"/>
            <a:ext cx="4145128" cy="2617950"/>
          </a:xfrm>
          <a:prstGeom prst="rect">
            <a:avLst/>
          </a:prstGeom>
          <a:noFill/>
          <a:ln>
            <a:noFill/>
          </a:ln>
        </p:spPr>
      </p:pic>
      <p:sp>
        <p:nvSpPr>
          <p:cNvPr id="180" name="Google Shape;180;p28"/>
          <p:cNvSpPr txBox="1"/>
          <p:nvPr/>
        </p:nvSpPr>
        <p:spPr>
          <a:xfrm>
            <a:off x="0" y="0"/>
            <a:ext cx="9104700" cy="35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Actual </a:t>
            </a:r>
            <a:r>
              <a:rPr i="1" lang="en" sz="800">
                <a:solidFill>
                  <a:schemeClr val="dk1"/>
                </a:solidFill>
                <a:latin typeface="Old Standard TT"/>
                <a:ea typeface="Old Standard TT"/>
                <a:cs typeface="Old Standard TT"/>
                <a:sym typeface="Old Standard TT"/>
              </a:rPr>
              <a:t>pain scores vs morphine equivalence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27950" y="120825"/>
            <a:ext cx="83673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2</a:t>
            </a:r>
            <a:endParaRPr/>
          </a:p>
          <a:p>
            <a:pPr indent="0" lvl="0" marL="0" rtl="0" algn="l">
              <a:spcBef>
                <a:spcPts val="0"/>
              </a:spcBef>
              <a:spcAft>
                <a:spcPts val="0"/>
              </a:spcAft>
              <a:buNone/>
            </a:pPr>
            <a:r>
              <a:t/>
            </a:r>
            <a:endParaRPr/>
          </a:p>
        </p:txBody>
      </p:sp>
      <p:cxnSp>
        <p:nvCxnSpPr>
          <p:cNvPr id="186" name="Google Shape;186;p29"/>
          <p:cNvCxnSpPr/>
          <p:nvPr/>
        </p:nvCxnSpPr>
        <p:spPr>
          <a:xfrm>
            <a:off x="501700" y="706075"/>
            <a:ext cx="397200" cy="0"/>
          </a:xfrm>
          <a:prstGeom prst="straightConnector1">
            <a:avLst/>
          </a:prstGeom>
          <a:noFill/>
          <a:ln cap="flat" cmpd="sng" w="28575">
            <a:solidFill>
              <a:schemeClr val="lt2"/>
            </a:solidFill>
            <a:prstDash val="solid"/>
            <a:round/>
            <a:headEnd len="med" w="med" type="none"/>
            <a:tailEnd len="med" w="med" type="none"/>
          </a:ln>
        </p:spPr>
      </p:cxnSp>
      <p:sp>
        <p:nvSpPr>
          <p:cNvPr id="187" name="Google Shape;187;p29"/>
          <p:cNvSpPr txBox="1"/>
          <p:nvPr/>
        </p:nvSpPr>
        <p:spPr>
          <a:xfrm>
            <a:off x="399375" y="867325"/>
            <a:ext cx="8241600" cy="4056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500">
                <a:solidFill>
                  <a:schemeClr val="dk1"/>
                </a:solidFill>
                <a:latin typeface="Old Standard TT"/>
                <a:ea typeface="Old Standard TT"/>
                <a:cs typeface="Old Standard TT"/>
                <a:sym typeface="Old Standard TT"/>
              </a:rPr>
              <a:t>There are also evidences of patients experience sudden drops in  pain if a high level of morphine equivalence is administered for consecutive period.</a:t>
            </a:r>
            <a:endParaRPr sz="1500">
              <a:latin typeface="Old Standard TT"/>
              <a:ea typeface="Old Standard TT"/>
              <a:cs typeface="Old Standard TT"/>
              <a:sym typeface="Old Standard TT"/>
            </a:endParaRPr>
          </a:p>
        </p:txBody>
      </p:sp>
      <p:pic>
        <p:nvPicPr>
          <p:cNvPr id="188" name="Google Shape;188;p29"/>
          <p:cNvPicPr preferRelativeResize="0"/>
          <p:nvPr/>
        </p:nvPicPr>
        <p:blipFill>
          <a:blip r:embed="rId3">
            <a:alphaModFix/>
          </a:blip>
          <a:stretch>
            <a:fillRect/>
          </a:stretch>
        </p:blipFill>
        <p:spPr>
          <a:xfrm>
            <a:off x="501700" y="1791425"/>
            <a:ext cx="3956025" cy="2674925"/>
          </a:xfrm>
          <a:prstGeom prst="rect">
            <a:avLst/>
          </a:prstGeom>
          <a:noFill/>
          <a:ln>
            <a:noFill/>
          </a:ln>
        </p:spPr>
      </p:pic>
      <p:pic>
        <p:nvPicPr>
          <p:cNvPr id="189" name="Google Shape;189;p29"/>
          <p:cNvPicPr preferRelativeResize="0"/>
          <p:nvPr/>
        </p:nvPicPr>
        <p:blipFill>
          <a:blip r:embed="rId4">
            <a:alphaModFix/>
          </a:blip>
          <a:stretch>
            <a:fillRect/>
          </a:stretch>
        </p:blipFill>
        <p:spPr>
          <a:xfrm>
            <a:off x="4457725" y="1791425"/>
            <a:ext cx="4183250" cy="2635449"/>
          </a:xfrm>
          <a:prstGeom prst="rect">
            <a:avLst/>
          </a:prstGeom>
          <a:noFill/>
          <a:ln>
            <a:noFill/>
          </a:ln>
        </p:spPr>
      </p:pic>
      <p:sp>
        <p:nvSpPr>
          <p:cNvPr id="190" name="Google Shape;190;p29"/>
          <p:cNvSpPr txBox="1"/>
          <p:nvPr/>
        </p:nvSpPr>
        <p:spPr>
          <a:xfrm>
            <a:off x="0" y="0"/>
            <a:ext cx="9144000" cy="348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Actual pain scores vs morphine equivalence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Regression Analysis</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168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Factors for 0-24 hrs vs 0-72 hrs Spine Surgery </a:t>
            </a:r>
            <a:endParaRPr/>
          </a:p>
        </p:txBody>
      </p:sp>
      <p:sp>
        <p:nvSpPr>
          <p:cNvPr id="201" name="Google Shape;201;p31"/>
          <p:cNvSpPr txBox="1"/>
          <p:nvPr>
            <p:ph idx="1" type="body"/>
          </p:nvPr>
        </p:nvSpPr>
        <p:spPr>
          <a:xfrm>
            <a:off x="311700" y="1058225"/>
            <a:ext cx="85206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D3B45"/>
                </a:solidFill>
              </a:rPr>
              <a:t>Significant variables: Genetics, Top Level, Bottom Level,                   Significant Variables: Genetics, Top level, Bottom Level, </a:t>
            </a:r>
            <a:endParaRPr sz="1200">
              <a:solidFill>
                <a:srgbClr val="2D3B45"/>
              </a:solidFill>
            </a:endParaRPr>
          </a:p>
          <a:p>
            <a:pPr indent="0" lvl="0" marL="0" rtl="0" algn="l">
              <a:spcBef>
                <a:spcPts val="0"/>
              </a:spcBef>
              <a:spcAft>
                <a:spcPts val="0"/>
              </a:spcAft>
              <a:buNone/>
            </a:pPr>
            <a:r>
              <a:rPr lang="en" sz="1200">
                <a:solidFill>
                  <a:srgbClr val="2D3B45"/>
                </a:solidFill>
              </a:rPr>
              <a:t>Surgery HX      </a:t>
            </a:r>
            <a:r>
              <a:rPr lang="en" sz="1200">
                <a:solidFill>
                  <a:srgbClr val="2D3B45"/>
                </a:solidFill>
                <a:latin typeface="Arial"/>
                <a:ea typeface="Arial"/>
                <a:cs typeface="Arial"/>
                <a:sym typeface="Arial"/>
              </a:rPr>
              <a:t>                                                                                  </a:t>
            </a:r>
            <a:r>
              <a:rPr lang="en" sz="1200">
                <a:solidFill>
                  <a:srgbClr val="2D3B45"/>
                </a:solidFill>
              </a:rPr>
              <a:t>SurgeryHX, ASA, Complementary Therapy</a:t>
            </a:r>
            <a:endParaRPr sz="1200">
              <a:solidFill>
                <a:srgbClr val="2D3B45"/>
              </a:solidFil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200">
              <a:solidFill>
                <a:srgbClr val="2D3B45"/>
              </a:solidFill>
              <a:latin typeface="Arial"/>
              <a:ea typeface="Arial"/>
              <a:cs typeface="Arial"/>
              <a:sym typeface="Arial"/>
            </a:endParaRPr>
          </a:p>
          <a:p>
            <a:pPr indent="0" lvl="0" marL="0" rtl="0" algn="l">
              <a:spcBef>
                <a:spcPts val="0"/>
              </a:spcBef>
              <a:spcAft>
                <a:spcPts val="0"/>
              </a:spcAft>
              <a:buNone/>
            </a:pPr>
            <a:r>
              <a:rPr lang="en" sz="1200">
                <a:solidFill>
                  <a:srgbClr val="2D3B45"/>
                </a:solidFill>
                <a:latin typeface="Arial"/>
                <a:ea typeface="Arial"/>
                <a:cs typeface="Arial"/>
                <a:sym typeface="Arial"/>
              </a:rPr>
              <a:t>SurgetyHX</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200"/>
          </a:p>
        </p:txBody>
      </p:sp>
      <p:pic>
        <p:nvPicPr>
          <p:cNvPr id="202" name="Google Shape;202;p31"/>
          <p:cNvPicPr preferRelativeResize="0"/>
          <p:nvPr/>
        </p:nvPicPr>
        <p:blipFill rotWithShape="1">
          <a:blip r:embed="rId3">
            <a:alphaModFix/>
          </a:blip>
          <a:srcRect b="0" l="0" r="3334" t="4242"/>
          <a:stretch/>
        </p:blipFill>
        <p:spPr>
          <a:xfrm>
            <a:off x="377800" y="2227925"/>
            <a:ext cx="4062000" cy="2666475"/>
          </a:xfrm>
          <a:prstGeom prst="rect">
            <a:avLst/>
          </a:prstGeom>
          <a:noFill/>
          <a:ln>
            <a:noFill/>
          </a:ln>
        </p:spPr>
      </p:pic>
      <p:pic>
        <p:nvPicPr>
          <p:cNvPr id="203" name="Google Shape;203;p31"/>
          <p:cNvPicPr preferRelativeResize="0"/>
          <p:nvPr/>
        </p:nvPicPr>
        <p:blipFill>
          <a:blip r:embed="rId4">
            <a:alphaModFix/>
          </a:blip>
          <a:stretch>
            <a:fillRect/>
          </a:stretch>
        </p:blipFill>
        <p:spPr>
          <a:xfrm>
            <a:off x="4939976" y="2227937"/>
            <a:ext cx="4003224" cy="2742950"/>
          </a:xfrm>
          <a:prstGeom prst="rect">
            <a:avLst/>
          </a:prstGeom>
          <a:noFill/>
          <a:ln>
            <a:noFill/>
          </a:ln>
        </p:spPr>
      </p:pic>
      <p:cxnSp>
        <p:nvCxnSpPr>
          <p:cNvPr id="204" name="Google Shape;204;p31"/>
          <p:cNvCxnSpPr/>
          <p:nvPr/>
        </p:nvCxnSpPr>
        <p:spPr>
          <a:xfrm>
            <a:off x="424025" y="1258400"/>
            <a:ext cx="397200" cy="0"/>
          </a:xfrm>
          <a:prstGeom prst="straightConnector1">
            <a:avLst/>
          </a:prstGeom>
          <a:noFill/>
          <a:ln cap="flat" cmpd="sng" w="28575">
            <a:solidFill>
              <a:schemeClr val="lt2"/>
            </a:solidFill>
            <a:prstDash val="solid"/>
            <a:round/>
            <a:headEnd len="med" w="med" type="none"/>
            <a:tailEnd len="med" w="med" type="none"/>
          </a:ln>
        </p:spPr>
      </p:cxnSp>
      <p:sp>
        <p:nvSpPr>
          <p:cNvPr id="205" name="Google Shape;205;p31"/>
          <p:cNvSpPr txBox="1"/>
          <p:nvPr/>
        </p:nvSpPr>
        <p:spPr>
          <a:xfrm>
            <a:off x="0" y="-51800"/>
            <a:ext cx="9144000" cy="46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Regression</a:t>
            </a:r>
            <a:r>
              <a:rPr i="1" lang="en" sz="800">
                <a:solidFill>
                  <a:schemeClr val="dk1"/>
                </a:solidFill>
                <a:latin typeface="Old Standard TT"/>
                <a:ea typeface="Old Standard TT"/>
                <a:cs typeface="Old Standard TT"/>
                <a:sym typeface="Old Standard TT"/>
              </a:rPr>
              <a:t> Analysis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168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Factors for 0-24 hrs vs 0-72 hrs Nuss Surgery </a:t>
            </a:r>
            <a:endParaRPr/>
          </a:p>
        </p:txBody>
      </p:sp>
      <p:sp>
        <p:nvSpPr>
          <p:cNvPr id="211" name="Google Shape;211;p32"/>
          <p:cNvSpPr txBox="1"/>
          <p:nvPr>
            <p:ph idx="1" type="body"/>
          </p:nvPr>
        </p:nvSpPr>
        <p:spPr>
          <a:xfrm>
            <a:off x="311700" y="1058225"/>
            <a:ext cx="85206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D3B45"/>
                </a:solidFill>
              </a:rPr>
              <a:t>Significant variables:</a:t>
            </a:r>
            <a:r>
              <a:rPr lang="en" sz="1200">
                <a:solidFill>
                  <a:srgbClr val="2D3B45"/>
                </a:solidFill>
              </a:rPr>
              <a:t>Patient Gender, Patient Age, </a:t>
            </a:r>
            <a:r>
              <a:rPr lang="en" sz="1200">
                <a:solidFill>
                  <a:srgbClr val="2D3B45"/>
                </a:solidFill>
              </a:rPr>
              <a:t>                        Significant Variables: Patient Age, </a:t>
            </a:r>
            <a:r>
              <a:rPr lang="en" sz="1200">
                <a:solidFill>
                  <a:srgbClr val="2D3B45"/>
                </a:solidFill>
              </a:rPr>
              <a:t>SurgeryHX</a:t>
            </a:r>
            <a:endParaRPr sz="1200">
              <a:solidFill>
                <a:srgbClr val="2D3B45"/>
              </a:solidFill>
            </a:endParaRPr>
          </a:p>
          <a:p>
            <a:pPr indent="0" lvl="0" marL="0" rtl="0" algn="l">
              <a:spcBef>
                <a:spcPts val="0"/>
              </a:spcBef>
              <a:spcAft>
                <a:spcPts val="0"/>
              </a:spcAft>
              <a:buNone/>
            </a:pPr>
            <a:r>
              <a:rPr lang="en" sz="1200">
                <a:solidFill>
                  <a:srgbClr val="2D3B45"/>
                </a:solidFill>
              </a:rPr>
              <a:t>Patient Race, Complementary Therapy</a:t>
            </a:r>
            <a:r>
              <a:rPr lang="en" sz="1200">
                <a:solidFill>
                  <a:srgbClr val="2D3B45"/>
                </a:solidFill>
              </a:rPr>
              <a:t>                 </a:t>
            </a:r>
            <a:r>
              <a:rPr lang="en" sz="1200">
                <a:solidFill>
                  <a:srgbClr val="2D3B45"/>
                </a:solidFill>
                <a:latin typeface="Nunito"/>
                <a:ea typeface="Nunito"/>
                <a:cs typeface="Nunito"/>
                <a:sym typeface="Nunito"/>
              </a:rPr>
              <a:t>                                                   </a:t>
            </a:r>
            <a:endParaRPr sz="1200">
              <a:solidFill>
                <a:srgbClr val="2D3B45"/>
              </a:solidFill>
              <a:latin typeface="Nunito"/>
              <a:ea typeface="Nunito"/>
              <a:cs typeface="Nunito"/>
              <a:sym typeface="Nunito"/>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200">
              <a:solidFill>
                <a:srgbClr val="2D3B45"/>
              </a:solidFill>
              <a:latin typeface="Arial"/>
              <a:ea typeface="Arial"/>
              <a:cs typeface="Arial"/>
              <a:sym typeface="Arial"/>
            </a:endParaRPr>
          </a:p>
          <a:p>
            <a:pPr indent="0" lvl="0" marL="0" rtl="0" algn="l">
              <a:spcBef>
                <a:spcPts val="0"/>
              </a:spcBef>
              <a:spcAft>
                <a:spcPts val="0"/>
              </a:spcAft>
              <a:buNone/>
            </a:pPr>
            <a:r>
              <a:rPr lang="en" sz="1200">
                <a:solidFill>
                  <a:srgbClr val="2D3B45"/>
                </a:solidFill>
                <a:latin typeface="Arial"/>
                <a:ea typeface="Arial"/>
                <a:cs typeface="Arial"/>
                <a:sym typeface="Arial"/>
              </a:rPr>
              <a:t>SurgetyHX</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200"/>
          </a:p>
        </p:txBody>
      </p:sp>
      <p:cxnSp>
        <p:nvCxnSpPr>
          <p:cNvPr id="212" name="Google Shape;212;p32"/>
          <p:cNvCxnSpPr/>
          <p:nvPr/>
        </p:nvCxnSpPr>
        <p:spPr>
          <a:xfrm>
            <a:off x="424025" y="1258400"/>
            <a:ext cx="397200" cy="0"/>
          </a:xfrm>
          <a:prstGeom prst="straightConnector1">
            <a:avLst/>
          </a:prstGeom>
          <a:noFill/>
          <a:ln cap="flat" cmpd="sng" w="28575">
            <a:solidFill>
              <a:schemeClr val="lt2"/>
            </a:solidFill>
            <a:prstDash val="solid"/>
            <a:round/>
            <a:headEnd len="med" w="med" type="none"/>
            <a:tailEnd len="med" w="med" type="none"/>
          </a:ln>
        </p:spPr>
      </p:cxnSp>
      <p:pic>
        <p:nvPicPr>
          <p:cNvPr id="213" name="Google Shape;213;p32"/>
          <p:cNvPicPr preferRelativeResize="0"/>
          <p:nvPr/>
        </p:nvPicPr>
        <p:blipFill rotWithShape="1">
          <a:blip r:embed="rId3">
            <a:alphaModFix/>
          </a:blip>
          <a:srcRect b="0" l="0" r="1960" t="0"/>
          <a:stretch/>
        </p:blipFill>
        <p:spPr>
          <a:xfrm>
            <a:off x="372400" y="2209988"/>
            <a:ext cx="3993774" cy="2477975"/>
          </a:xfrm>
          <a:prstGeom prst="rect">
            <a:avLst/>
          </a:prstGeom>
          <a:noFill/>
          <a:ln>
            <a:noFill/>
          </a:ln>
        </p:spPr>
      </p:pic>
      <p:pic>
        <p:nvPicPr>
          <p:cNvPr id="214" name="Google Shape;214;p32"/>
          <p:cNvPicPr preferRelativeResize="0"/>
          <p:nvPr/>
        </p:nvPicPr>
        <p:blipFill rotWithShape="1">
          <a:blip r:embed="rId4">
            <a:alphaModFix/>
          </a:blip>
          <a:srcRect b="0" l="0" r="5535" t="0"/>
          <a:stretch/>
        </p:blipFill>
        <p:spPr>
          <a:xfrm>
            <a:off x="4786082" y="2210000"/>
            <a:ext cx="4115543" cy="2523575"/>
          </a:xfrm>
          <a:prstGeom prst="rect">
            <a:avLst/>
          </a:prstGeom>
          <a:noFill/>
          <a:ln>
            <a:noFill/>
          </a:ln>
        </p:spPr>
      </p:pic>
      <p:sp>
        <p:nvSpPr>
          <p:cNvPr id="215" name="Google Shape;215;p32"/>
          <p:cNvSpPr txBox="1"/>
          <p:nvPr/>
        </p:nvSpPr>
        <p:spPr>
          <a:xfrm>
            <a:off x="0" y="0"/>
            <a:ext cx="9144000" cy="39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Regression Analysis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490250" y="526350"/>
            <a:ext cx="83067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rPr lang="en" sz="3400"/>
              <a:t>Agenda</a:t>
            </a:r>
            <a:endParaRPr sz="3400"/>
          </a:p>
          <a:p>
            <a:pPr indent="0" lvl="0" marL="0" rtl="0" algn="l">
              <a:spcBef>
                <a:spcPts val="0"/>
              </a:spcBef>
              <a:spcAft>
                <a:spcPts val="0"/>
              </a:spcAft>
              <a:buNone/>
            </a:pPr>
            <a:r>
              <a:t/>
            </a:r>
            <a:endParaRPr sz="2400"/>
          </a:p>
          <a:p>
            <a:pPr indent="-374650" lvl="0" marL="457200" rtl="0" algn="l">
              <a:lnSpc>
                <a:spcPct val="150000"/>
              </a:lnSpc>
              <a:spcBef>
                <a:spcPts val="0"/>
              </a:spcBef>
              <a:spcAft>
                <a:spcPts val="0"/>
              </a:spcAft>
              <a:buSzPts val="2300"/>
              <a:buChar char="❖"/>
            </a:pPr>
            <a:r>
              <a:rPr lang="en" sz="2300"/>
              <a:t>Objective </a:t>
            </a:r>
            <a:endParaRPr sz="2300"/>
          </a:p>
          <a:p>
            <a:pPr indent="-374650" lvl="0" marL="457200" rtl="0" algn="l">
              <a:lnSpc>
                <a:spcPct val="150000"/>
              </a:lnSpc>
              <a:spcBef>
                <a:spcPts val="0"/>
              </a:spcBef>
              <a:spcAft>
                <a:spcPts val="0"/>
              </a:spcAft>
              <a:buSzPts val="2300"/>
              <a:buChar char="❖"/>
            </a:pPr>
            <a:r>
              <a:rPr lang="en" sz="2300"/>
              <a:t>EDA and Normalisation</a:t>
            </a:r>
            <a:endParaRPr sz="2300"/>
          </a:p>
          <a:p>
            <a:pPr indent="-374650" lvl="0" marL="457200" rtl="0" algn="l">
              <a:lnSpc>
                <a:spcPct val="150000"/>
              </a:lnSpc>
              <a:spcBef>
                <a:spcPts val="0"/>
              </a:spcBef>
              <a:spcAft>
                <a:spcPts val="0"/>
              </a:spcAft>
              <a:buSzPts val="2300"/>
              <a:buChar char="❖"/>
            </a:pPr>
            <a:r>
              <a:rPr lang="en" sz="2300"/>
              <a:t>Clustering and Time trend </a:t>
            </a:r>
            <a:endParaRPr sz="2300"/>
          </a:p>
          <a:p>
            <a:pPr indent="-374650" lvl="0" marL="457200" rtl="0" algn="l">
              <a:lnSpc>
                <a:spcPct val="150000"/>
              </a:lnSpc>
              <a:spcBef>
                <a:spcPts val="0"/>
              </a:spcBef>
              <a:spcAft>
                <a:spcPts val="0"/>
              </a:spcAft>
              <a:buSzPts val="2300"/>
              <a:buChar char="❖"/>
            </a:pPr>
            <a:r>
              <a:rPr lang="en" sz="2300"/>
              <a:t>M</a:t>
            </a:r>
            <a:r>
              <a:rPr lang="en" sz="2300"/>
              <a:t>orphine equivalence vs. Patients' predicted pain level</a:t>
            </a:r>
            <a:endParaRPr sz="2300"/>
          </a:p>
          <a:p>
            <a:pPr indent="-374650" lvl="0" marL="457200" rtl="0" algn="l">
              <a:lnSpc>
                <a:spcPct val="150000"/>
              </a:lnSpc>
              <a:spcBef>
                <a:spcPts val="0"/>
              </a:spcBef>
              <a:spcAft>
                <a:spcPts val="0"/>
              </a:spcAft>
              <a:buSzPts val="2300"/>
              <a:buChar char="❖"/>
            </a:pPr>
            <a:r>
              <a:rPr lang="en" sz="2300"/>
              <a:t>Morphine equivalence vs. Patient's actual pain level</a:t>
            </a:r>
            <a:endParaRPr sz="2300"/>
          </a:p>
          <a:p>
            <a:pPr indent="-374650" lvl="0" marL="457200" rtl="0" algn="l">
              <a:lnSpc>
                <a:spcPct val="150000"/>
              </a:lnSpc>
              <a:spcBef>
                <a:spcPts val="0"/>
              </a:spcBef>
              <a:spcAft>
                <a:spcPts val="0"/>
              </a:spcAft>
              <a:buSzPts val="2300"/>
              <a:buChar char="❖"/>
            </a:pPr>
            <a:r>
              <a:rPr lang="en" sz="2300"/>
              <a:t>Regression Analysis</a:t>
            </a:r>
            <a:endParaRPr sz="2300"/>
          </a:p>
          <a:p>
            <a:pPr indent="-374650" lvl="0" marL="457200" rtl="0" algn="l">
              <a:lnSpc>
                <a:spcPct val="150000"/>
              </a:lnSpc>
              <a:spcBef>
                <a:spcPts val="0"/>
              </a:spcBef>
              <a:spcAft>
                <a:spcPts val="0"/>
              </a:spcAft>
              <a:buSzPts val="2300"/>
              <a:buChar char="❖"/>
            </a:pPr>
            <a:r>
              <a:rPr lang="en" sz="2300"/>
              <a:t>Conclusion</a:t>
            </a:r>
            <a:r>
              <a:rPr lang="en" sz="2300"/>
              <a:t> and ROI</a:t>
            </a:r>
            <a:endParaRPr sz="2300">
              <a:solidFill>
                <a:srgbClr val="2D3B45"/>
              </a:solidFill>
              <a:latin typeface="Arial"/>
              <a:ea typeface="Arial"/>
              <a:cs typeface="Arial"/>
              <a:sym typeface="Aria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cxnSp>
        <p:nvCxnSpPr>
          <p:cNvPr id="74" name="Google Shape;74;p15"/>
          <p:cNvCxnSpPr/>
          <p:nvPr/>
        </p:nvCxnSpPr>
        <p:spPr>
          <a:xfrm>
            <a:off x="622475" y="1068525"/>
            <a:ext cx="397200" cy="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Conclusion and ROI</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 segmentation with age</a:t>
            </a:r>
            <a:endParaRPr/>
          </a:p>
        </p:txBody>
      </p:sp>
      <p:sp>
        <p:nvSpPr>
          <p:cNvPr id="226" name="Google Shape;226;p34"/>
          <p:cNvSpPr txBox="1"/>
          <p:nvPr>
            <p:ph idx="1" type="body"/>
          </p:nvPr>
        </p:nvSpPr>
        <p:spPr>
          <a:xfrm>
            <a:off x="311700" y="1058225"/>
            <a:ext cx="8520600" cy="3510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Age significant factor in determining pain trends.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More resources can be dedicated to older patients with similar problems that are at higher pain risk.</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Age can be experimental factor for further analyses.</a:t>
            </a:r>
            <a:endParaRPr sz="2200"/>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200"/>
          </a:p>
        </p:txBody>
      </p:sp>
      <p:sp>
        <p:nvSpPr>
          <p:cNvPr id="227" name="Google Shape;227;p34"/>
          <p:cNvSpPr txBox="1"/>
          <p:nvPr/>
        </p:nvSpPr>
        <p:spPr>
          <a:xfrm>
            <a:off x="0" y="0"/>
            <a:ext cx="9144000" cy="336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Return on Investment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For spine surgery, most patients experience the most pain in the 61-72 hour period and adjacent periods.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Preventive measures like extra care or sedation can be administered ahead of time to mitigate expected pain levels.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Similar steps apply to the first 24 hours for chest surgery patients.</a:t>
            </a:r>
            <a:endParaRPr sz="2200"/>
          </a:p>
        </p:txBody>
      </p:sp>
      <p:sp>
        <p:nvSpPr>
          <p:cNvPr id="233" name="Google Shape;233;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Pain mitigation before certain time periods</a:t>
            </a:r>
            <a:endParaRPr/>
          </a:p>
        </p:txBody>
      </p:sp>
      <p:sp>
        <p:nvSpPr>
          <p:cNvPr id="234" name="Google Shape;234;p35"/>
          <p:cNvSpPr txBox="1"/>
          <p:nvPr/>
        </p:nvSpPr>
        <p:spPr>
          <a:xfrm>
            <a:off x="0" y="0"/>
            <a:ext cx="9070200" cy="331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Return on Investment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Therapy has an effect on reducing pain after 24 hours.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It is most helpful in reducing pain between 24-72 hours.</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If complimentary or discounted therapy sessions were provided, the hospital could free up beds for more severe patients and save on manpower cost covering longer patient stays.</a:t>
            </a:r>
            <a:endParaRPr sz="2200"/>
          </a:p>
        </p:txBody>
      </p:sp>
      <p:sp>
        <p:nvSpPr>
          <p:cNvPr id="240" name="Google Shape;240;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Therapy services</a:t>
            </a:r>
            <a:endParaRPr/>
          </a:p>
        </p:txBody>
      </p:sp>
      <p:sp>
        <p:nvSpPr>
          <p:cNvPr id="241" name="Google Shape;241;p36"/>
          <p:cNvSpPr txBox="1"/>
          <p:nvPr/>
        </p:nvSpPr>
        <p:spPr>
          <a:xfrm>
            <a:off x="0" y="0"/>
            <a:ext cx="9144000" cy="44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Return on Investment</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90250" y="526350"/>
            <a:ext cx="83067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490250" y="526350"/>
            <a:ext cx="83067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a:p>
            <a:pPr indent="0" lvl="0" marL="0" rtl="0" algn="l">
              <a:spcBef>
                <a:spcPts val="0"/>
              </a:spcBef>
              <a:spcAft>
                <a:spcPts val="0"/>
              </a:spcAft>
              <a:buNone/>
            </a:pPr>
            <a:r>
              <a:rPr lang="en" sz="3400"/>
              <a:t>Objective</a:t>
            </a:r>
            <a:endParaRPr sz="3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381000" lvl="0" marL="457200" rtl="0" algn="l">
              <a:lnSpc>
                <a:spcPct val="150000"/>
              </a:lnSpc>
              <a:spcBef>
                <a:spcPts val="0"/>
              </a:spcBef>
              <a:spcAft>
                <a:spcPts val="0"/>
              </a:spcAft>
              <a:buSzPts val="2400"/>
              <a:buChar char="❖"/>
            </a:pPr>
            <a:r>
              <a:rPr lang="en" sz="2400"/>
              <a:t>Time trends in pain level </a:t>
            </a:r>
            <a:endParaRPr sz="2400"/>
          </a:p>
          <a:p>
            <a:pPr indent="-381000" lvl="0" marL="457200" rtl="0" algn="l">
              <a:lnSpc>
                <a:spcPct val="150000"/>
              </a:lnSpc>
              <a:spcBef>
                <a:spcPts val="0"/>
              </a:spcBef>
              <a:spcAft>
                <a:spcPts val="0"/>
              </a:spcAft>
              <a:buSzPts val="2400"/>
              <a:buChar char="❖"/>
            </a:pPr>
            <a:r>
              <a:rPr lang="en" sz="2400"/>
              <a:t>Find group of patients with similar pain</a:t>
            </a:r>
            <a:endParaRPr sz="2400"/>
          </a:p>
          <a:p>
            <a:pPr indent="-381000" lvl="0" marL="457200" rtl="0" algn="l">
              <a:lnSpc>
                <a:spcPct val="150000"/>
              </a:lnSpc>
              <a:spcBef>
                <a:spcPts val="0"/>
              </a:spcBef>
              <a:spcAft>
                <a:spcPts val="0"/>
              </a:spcAft>
              <a:buSzPts val="2400"/>
              <a:buChar char="❖"/>
            </a:pPr>
            <a:r>
              <a:rPr lang="en" sz="2400"/>
              <a:t>Relationship between pain score and morphine equivalents</a:t>
            </a:r>
            <a:endParaRPr sz="2400"/>
          </a:p>
          <a:p>
            <a:pPr indent="-381000" lvl="0" marL="457200" rtl="0" algn="l">
              <a:lnSpc>
                <a:spcPct val="150000"/>
              </a:lnSpc>
              <a:spcBef>
                <a:spcPts val="0"/>
              </a:spcBef>
              <a:spcAft>
                <a:spcPts val="0"/>
              </a:spcAft>
              <a:buSzPts val="2400"/>
              <a:buChar char="❖"/>
            </a:pPr>
            <a:r>
              <a:rPr lang="en" sz="2400"/>
              <a:t>Establish ROI </a:t>
            </a:r>
            <a:endParaRPr sz="3050">
              <a:solidFill>
                <a:srgbClr val="2D3B45"/>
              </a:solidFill>
              <a:latin typeface="Arial"/>
              <a:ea typeface="Arial"/>
              <a:cs typeface="Arial"/>
              <a:sym typeface="Arial"/>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cxnSp>
        <p:nvCxnSpPr>
          <p:cNvPr id="80" name="Google Shape;80;p16"/>
          <p:cNvCxnSpPr/>
          <p:nvPr/>
        </p:nvCxnSpPr>
        <p:spPr>
          <a:xfrm>
            <a:off x="639750" y="1301550"/>
            <a:ext cx="397200" cy="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Exploratory Data Analysis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407875" y="138625"/>
            <a:ext cx="8205000" cy="1009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sz="2400"/>
              <a:t>Key characteristics for the 66 patients that have been considered for our analyses</a:t>
            </a:r>
            <a:endParaRPr sz="2400"/>
          </a:p>
        </p:txBody>
      </p:sp>
      <p:pic>
        <p:nvPicPr>
          <p:cNvPr id="91" name="Google Shape;91;p18"/>
          <p:cNvPicPr preferRelativeResize="0"/>
          <p:nvPr/>
        </p:nvPicPr>
        <p:blipFill>
          <a:blip r:embed="rId3">
            <a:alphaModFix/>
          </a:blip>
          <a:stretch>
            <a:fillRect/>
          </a:stretch>
        </p:blipFill>
        <p:spPr>
          <a:xfrm>
            <a:off x="5333350" y="1015826"/>
            <a:ext cx="3106850" cy="3737925"/>
          </a:xfrm>
          <a:prstGeom prst="rect">
            <a:avLst/>
          </a:prstGeom>
          <a:noFill/>
          <a:ln>
            <a:noFill/>
          </a:ln>
        </p:spPr>
      </p:pic>
      <p:cxnSp>
        <p:nvCxnSpPr>
          <p:cNvPr id="92" name="Google Shape;92;p18"/>
          <p:cNvCxnSpPr/>
          <p:nvPr/>
        </p:nvCxnSpPr>
        <p:spPr>
          <a:xfrm>
            <a:off x="527575" y="1085775"/>
            <a:ext cx="397200" cy="0"/>
          </a:xfrm>
          <a:prstGeom prst="straightConnector1">
            <a:avLst/>
          </a:prstGeom>
          <a:noFill/>
          <a:ln cap="flat" cmpd="sng" w="28575">
            <a:solidFill>
              <a:schemeClr val="lt2"/>
            </a:solidFill>
            <a:prstDash val="solid"/>
            <a:round/>
            <a:headEnd len="med" w="med" type="none"/>
            <a:tailEnd len="med" w="med" type="none"/>
          </a:ln>
        </p:spPr>
      </p:cxnSp>
      <p:sp>
        <p:nvSpPr>
          <p:cNvPr id="93" name="Google Shape;93;p18"/>
          <p:cNvSpPr txBox="1"/>
          <p:nvPr/>
        </p:nvSpPr>
        <p:spPr>
          <a:xfrm>
            <a:off x="560950" y="1259975"/>
            <a:ext cx="4107900" cy="308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07916"/>
              </a:lnSpc>
              <a:spcBef>
                <a:spcPts val="0"/>
              </a:spcBef>
              <a:spcAft>
                <a:spcPts val="0"/>
              </a:spcAft>
              <a:buClr>
                <a:schemeClr val="dk1"/>
              </a:buClr>
              <a:buSzPts val="1600"/>
              <a:buFont typeface="Old Standard TT"/>
              <a:buChar char="-"/>
            </a:pPr>
            <a:r>
              <a:rPr lang="en" sz="1800">
                <a:solidFill>
                  <a:schemeClr val="dk1"/>
                </a:solidFill>
                <a:latin typeface="Old Standard TT"/>
                <a:ea typeface="Old Standard TT"/>
                <a:cs typeface="Old Standard TT"/>
                <a:sym typeface="Old Standard TT"/>
              </a:rPr>
              <a:t>More female patients are getting Spine surgery( 74% of total ).</a:t>
            </a:r>
            <a:endParaRPr sz="1800">
              <a:solidFill>
                <a:schemeClr val="dk1"/>
              </a:solidFill>
              <a:latin typeface="Old Standard TT"/>
              <a:ea typeface="Old Standard TT"/>
              <a:cs typeface="Old Standard TT"/>
              <a:sym typeface="Old Standard TT"/>
            </a:endParaRPr>
          </a:p>
          <a:p>
            <a:pPr indent="-330200" lvl="0" marL="457200" rtl="0" algn="just">
              <a:lnSpc>
                <a:spcPct val="107916"/>
              </a:lnSpc>
              <a:spcBef>
                <a:spcPts val="0"/>
              </a:spcBef>
              <a:spcAft>
                <a:spcPts val="0"/>
              </a:spcAft>
              <a:buClr>
                <a:schemeClr val="dk1"/>
              </a:buClr>
              <a:buSzPts val="1600"/>
              <a:buFont typeface="Old Standard TT"/>
              <a:buChar char="-"/>
            </a:pPr>
            <a:r>
              <a:rPr lang="en" sz="1800">
                <a:solidFill>
                  <a:schemeClr val="dk1"/>
                </a:solidFill>
                <a:latin typeface="Old Standard TT"/>
                <a:ea typeface="Old Standard TT"/>
                <a:cs typeface="Old Standard TT"/>
                <a:sym typeface="Old Standard TT"/>
              </a:rPr>
              <a:t>More male patients are getting Nuss surgery( 88% of total ).</a:t>
            </a:r>
            <a:endParaRPr sz="1800">
              <a:solidFill>
                <a:schemeClr val="dk1"/>
              </a:solidFill>
              <a:latin typeface="Old Standard TT"/>
              <a:ea typeface="Old Standard TT"/>
              <a:cs typeface="Old Standard TT"/>
              <a:sym typeface="Old Standard TT"/>
            </a:endParaRPr>
          </a:p>
          <a:p>
            <a:pPr indent="-342900" lvl="0" marL="457200" rtl="0" algn="just">
              <a:lnSpc>
                <a:spcPct val="107916"/>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White people are getting maximum surgeries ( ~ 80% ) </a:t>
            </a:r>
            <a:endParaRPr sz="1800">
              <a:solidFill>
                <a:schemeClr val="dk1"/>
              </a:solidFill>
              <a:latin typeface="Old Standard TT"/>
              <a:ea typeface="Old Standard TT"/>
              <a:cs typeface="Old Standard TT"/>
              <a:sym typeface="Old Standard TT"/>
            </a:endParaRPr>
          </a:p>
          <a:p>
            <a:pPr indent="-342900" lvl="0" marL="457200" rtl="0" algn="just">
              <a:lnSpc>
                <a:spcPct val="107916"/>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Most people(~75%)don't have a surgery history.  </a:t>
            </a:r>
            <a:endParaRPr sz="1800">
              <a:solidFill>
                <a:schemeClr val="dk1"/>
              </a:solidFill>
              <a:latin typeface="Old Standard TT"/>
              <a:ea typeface="Old Standard TT"/>
              <a:cs typeface="Old Standard TT"/>
              <a:sym typeface="Old Standard TT"/>
            </a:endParaRPr>
          </a:p>
          <a:p>
            <a:pPr indent="-342900" lvl="0" marL="457200" rtl="0" algn="just">
              <a:lnSpc>
                <a:spcPct val="107916"/>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More than 90% have weight in range 40 kgs- 80 Kgs.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2112025"/>
            <a:ext cx="3999900" cy="24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Normalization with mean</a:t>
            </a:r>
            <a:endParaRPr b="1" sz="1800" u="sng"/>
          </a:p>
          <a:p>
            <a:pPr indent="0" lvl="0" marL="0" rtl="0" algn="just">
              <a:lnSpc>
                <a:spcPct val="107916"/>
              </a:lnSpc>
              <a:spcBef>
                <a:spcPts val="1600"/>
              </a:spcBef>
              <a:spcAft>
                <a:spcPts val="0"/>
              </a:spcAft>
              <a:buClr>
                <a:schemeClr val="dk1"/>
              </a:buClr>
              <a:buSzPts val="1100"/>
              <a:buFont typeface="Arial"/>
              <a:buNone/>
            </a:pPr>
            <a:r>
              <a:rPr lang="en" sz="1600"/>
              <a:t>For each patient, the pain scores were normalized by subtracting each 12 hr pain score by the mean of all 12 hr pain scores available </a:t>
            </a:r>
            <a:endParaRPr sz="1600"/>
          </a:p>
        </p:txBody>
      </p:sp>
      <p:sp>
        <p:nvSpPr>
          <p:cNvPr id="99" name="Google Shape;99;p19"/>
          <p:cNvSpPr txBox="1"/>
          <p:nvPr>
            <p:ph idx="2" type="body"/>
          </p:nvPr>
        </p:nvSpPr>
        <p:spPr>
          <a:xfrm>
            <a:off x="4832400" y="2144400"/>
            <a:ext cx="3999900" cy="24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Normalization with mean VAS scores</a:t>
            </a:r>
            <a:endParaRPr b="1" sz="1800" u="sng"/>
          </a:p>
          <a:p>
            <a:pPr indent="0" lvl="0" marL="0" rtl="0" algn="just">
              <a:lnSpc>
                <a:spcPct val="107916"/>
              </a:lnSpc>
              <a:spcBef>
                <a:spcPts val="1600"/>
              </a:spcBef>
              <a:spcAft>
                <a:spcPts val="0"/>
              </a:spcAft>
              <a:buClr>
                <a:schemeClr val="dk1"/>
              </a:buClr>
              <a:buSzPts val="1100"/>
              <a:buFont typeface="Arial"/>
              <a:buNone/>
            </a:pPr>
            <a:r>
              <a:rPr lang="en" sz="1600"/>
              <a:t>VAS (Visual Analog Scale) scores provided by this tool were used as a measure of the actual pain. We have been provided the VAS scores for Post-Operative days 1 through 8 and subsequent 5 clinic visit</a:t>
            </a:r>
            <a:endParaRPr sz="1600"/>
          </a:p>
          <a:p>
            <a:pPr indent="0" lvl="0" marL="457200" rtl="0" algn="l">
              <a:spcBef>
                <a:spcPts val="0"/>
              </a:spcBef>
              <a:spcAft>
                <a:spcPts val="1600"/>
              </a:spcAft>
              <a:buNone/>
            </a:pPr>
            <a:r>
              <a:t/>
            </a:r>
            <a:endParaRPr sz="1600"/>
          </a:p>
        </p:txBody>
      </p:sp>
      <p:sp>
        <p:nvSpPr>
          <p:cNvPr id="100" name="Google Shape;100;p19"/>
          <p:cNvSpPr txBox="1"/>
          <p:nvPr>
            <p:ph type="title"/>
          </p:nvPr>
        </p:nvSpPr>
        <p:spPr>
          <a:xfrm>
            <a:off x="311700" y="427750"/>
            <a:ext cx="8520600" cy="1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Pain score were normalised to remove biases in the data due to subjective nature of pain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Two approaches were taken: </a:t>
            </a:r>
            <a:endParaRPr sz="16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01" name="Google Shape;101;p19"/>
          <p:cNvSpPr txBox="1"/>
          <p:nvPr/>
        </p:nvSpPr>
        <p:spPr>
          <a:xfrm>
            <a:off x="4173000" y="0"/>
            <a:ext cx="4971000" cy="5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800"/>
              </a:spcAft>
              <a:buNone/>
            </a:pPr>
            <a:r>
              <a:rPr i="1" lang="en" sz="800">
                <a:latin typeface="Old Standard TT"/>
                <a:ea typeface="Old Standard TT"/>
                <a:cs typeface="Old Standard TT"/>
                <a:sym typeface="Old Standard TT"/>
              </a:rPr>
              <a:t>Pain Score Normalisation</a:t>
            </a:r>
            <a:endParaRPr i="1" sz="800"/>
          </a:p>
        </p:txBody>
      </p:sp>
      <p:cxnSp>
        <p:nvCxnSpPr>
          <p:cNvPr id="102" name="Google Shape;102;p19"/>
          <p:cNvCxnSpPr/>
          <p:nvPr/>
        </p:nvCxnSpPr>
        <p:spPr>
          <a:xfrm>
            <a:off x="398125" y="1310175"/>
            <a:ext cx="3972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Clustering and Time Trend</a:t>
            </a:r>
            <a:r>
              <a:rPr lang="en" sz="4800"/>
              <a:t> </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25025" y="1327288"/>
            <a:ext cx="3999900" cy="3397200"/>
          </a:xfrm>
          <a:prstGeom prst="rect">
            <a:avLst/>
          </a:prstGeom>
        </p:spPr>
        <p:txBody>
          <a:bodyPr anchorCtr="0" anchor="t" bIns="91425" lIns="91425" spcFirstLastPara="1" rIns="91425" wrap="square" tIns="91425">
            <a:noAutofit/>
          </a:bodyPr>
          <a:lstStyle/>
          <a:p>
            <a:pPr indent="-330200" lvl="0" marL="457200" rtl="0" algn="just">
              <a:lnSpc>
                <a:spcPct val="107916"/>
              </a:lnSpc>
              <a:spcBef>
                <a:spcPts val="0"/>
              </a:spcBef>
              <a:spcAft>
                <a:spcPts val="0"/>
              </a:spcAft>
              <a:buSzPts val="1600"/>
              <a:buChar char="-"/>
            </a:pPr>
            <a:r>
              <a:rPr lang="en" sz="1800"/>
              <a:t>K = 4 is the optimum number of clusters</a:t>
            </a:r>
            <a:endParaRPr sz="1800"/>
          </a:p>
          <a:p>
            <a:pPr indent="-330200" lvl="0" marL="457200" rtl="0" algn="just">
              <a:lnSpc>
                <a:spcPct val="107916"/>
              </a:lnSpc>
              <a:spcBef>
                <a:spcPts val="0"/>
              </a:spcBef>
              <a:spcAft>
                <a:spcPts val="0"/>
              </a:spcAft>
              <a:buSzPts val="1600"/>
              <a:buChar char="-"/>
            </a:pPr>
            <a:r>
              <a:rPr lang="en" sz="1800"/>
              <a:t>Age is a distinct demographic feature in these clusters with grouping in order of youngest, young, middle, old </a:t>
            </a:r>
            <a:endParaRPr sz="1800"/>
          </a:p>
          <a:p>
            <a:pPr indent="-342900" lvl="0" marL="457200" rtl="0" algn="just">
              <a:lnSpc>
                <a:spcPct val="107916"/>
              </a:lnSpc>
              <a:spcBef>
                <a:spcPts val="0"/>
              </a:spcBef>
              <a:spcAft>
                <a:spcPts val="0"/>
              </a:spcAft>
              <a:buSzPts val="1800"/>
              <a:buChar char="-"/>
            </a:pPr>
            <a:r>
              <a:rPr lang="en" sz="1800"/>
              <a:t>It is difficult to classify these clusters on non-demographic features</a:t>
            </a:r>
            <a:endParaRPr sz="1800"/>
          </a:p>
        </p:txBody>
      </p:sp>
      <p:sp>
        <p:nvSpPr>
          <p:cNvPr id="113" name="Google Shape;113;p21"/>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t/>
            </a:r>
            <a:endParaRPr sz="1600"/>
          </a:p>
          <a:p>
            <a:pPr indent="0" lvl="0" marL="457200" rtl="0" algn="l">
              <a:spcBef>
                <a:spcPts val="0"/>
              </a:spcBef>
              <a:spcAft>
                <a:spcPts val="1600"/>
              </a:spcAft>
              <a:buNone/>
            </a:pPr>
            <a:r>
              <a:t/>
            </a:r>
            <a:endParaRPr sz="1600"/>
          </a:p>
        </p:txBody>
      </p:sp>
      <p:sp>
        <p:nvSpPr>
          <p:cNvPr id="114" name="Google Shape;114;p21"/>
          <p:cNvSpPr txBox="1"/>
          <p:nvPr>
            <p:ph type="title"/>
          </p:nvPr>
        </p:nvSpPr>
        <p:spPr>
          <a:xfrm>
            <a:off x="264375" y="212000"/>
            <a:ext cx="8520600" cy="9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Spine Surgery patients are clustered to understand the relationship between their </a:t>
            </a:r>
            <a:r>
              <a:rPr lang="en" sz="2400"/>
              <a:t>features </a:t>
            </a:r>
            <a:endParaRPr sz="2400"/>
          </a:p>
          <a:p>
            <a:pPr indent="0" lvl="0" marL="0" rtl="0" algn="l">
              <a:spcBef>
                <a:spcPts val="0"/>
              </a:spcBef>
              <a:spcAft>
                <a:spcPts val="0"/>
              </a:spcAft>
              <a:buNone/>
            </a:pPr>
            <a:r>
              <a:rPr lang="en" sz="1800">
                <a:solidFill>
                  <a:schemeClr val="accent1"/>
                </a:solidFill>
              </a:rPr>
              <a:t> </a:t>
            </a:r>
            <a:endParaRPr/>
          </a:p>
        </p:txBody>
      </p:sp>
      <p:pic>
        <p:nvPicPr>
          <p:cNvPr id="115" name="Google Shape;115;p21"/>
          <p:cNvPicPr preferRelativeResize="0"/>
          <p:nvPr/>
        </p:nvPicPr>
        <p:blipFill>
          <a:blip r:embed="rId3">
            <a:alphaModFix/>
          </a:blip>
          <a:stretch>
            <a:fillRect/>
          </a:stretch>
        </p:blipFill>
        <p:spPr>
          <a:xfrm>
            <a:off x="5022350" y="1327300"/>
            <a:ext cx="3620000" cy="3293325"/>
          </a:xfrm>
          <a:prstGeom prst="rect">
            <a:avLst/>
          </a:prstGeom>
          <a:noFill/>
          <a:ln>
            <a:noFill/>
          </a:ln>
        </p:spPr>
      </p:pic>
      <p:sp>
        <p:nvSpPr>
          <p:cNvPr id="116" name="Google Shape;116;p21"/>
          <p:cNvSpPr txBox="1"/>
          <p:nvPr/>
        </p:nvSpPr>
        <p:spPr>
          <a:xfrm>
            <a:off x="0" y="0"/>
            <a:ext cx="9144000" cy="40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Spine Surgery </a:t>
            </a:r>
            <a:endParaRPr/>
          </a:p>
        </p:txBody>
      </p:sp>
      <p:cxnSp>
        <p:nvCxnSpPr>
          <p:cNvPr id="117" name="Google Shape;117;p21"/>
          <p:cNvCxnSpPr/>
          <p:nvPr/>
        </p:nvCxnSpPr>
        <p:spPr>
          <a:xfrm>
            <a:off x="372200" y="1111675"/>
            <a:ext cx="3972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25025" y="1327288"/>
            <a:ext cx="3999900" cy="3397200"/>
          </a:xfrm>
          <a:prstGeom prst="rect">
            <a:avLst/>
          </a:prstGeom>
        </p:spPr>
        <p:txBody>
          <a:bodyPr anchorCtr="0" anchor="t" bIns="91425" lIns="91425" spcFirstLastPara="1" rIns="91425" wrap="square" tIns="91425">
            <a:noAutofit/>
          </a:bodyPr>
          <a:lstStyle/>
          <a:p>
            <a:pPr indent="-330200" lvl="0" marL="457200" rtl="0" algn="just">
              <a:lnSpc>
                <a:spcPct val="107916"/>
              </a:lnSpc>
              <a:spcBef>
                <a:spcPts val="0"/>
              </a:spcBef>
              <a:spcAft>
                <a:spcPts val="0"/>
              </a:spcAft>
              <a:buSzPts val="1600"/>
              <a:buChar char="-"/>
            </a:pPr>
            <a:r>
              <a:rPr lang="en" sz="1800"/>
              <a:t>K = 4 is the optimum number of clusters.</a:t>
            </a:r>
            <a:endParaRPr sz="1800"/>
          </a:p>
          <a:p>
            <a:pPr indent="-342900" lvl="0" marL="457200" rtl="0" algn="just">
              <a:lnSpc>
                <a:spcPct val="107916"/>
              </a:lnSpc>
              <a:spcBef>
                <a:spcPts val="0"/>
              </a:spcBef>
              <a:spcAft>
                <a:spcPts val="0"/>
              </a:spcAft>
              <a:buSzPts val="1800"/>
              <a:buChar char="-"/>
            </a:pPr>
            <a:r>
              <a:rPr lang="en" sz="1800"/>
              <a:t>2nd cluster is an outlier and is hence, ignored.</a:t>
            </a:r>
            <a:endParaRPr sz="1800"/>
          </a:p>
          <a:p>
            <a:pPr indent="-342900" lvl="0" marL="457200" rtl="0" algn="just">
              <a:lnSpc>
                <a:spcPct val="107916"/>
              </a:lnSpc>
              <a:spcBef>
                <a:spcPts val="0"/>
              </a:spcBef>
              <a:spcAft>
                <a:spcPts val="0"/>
              </a:spcAft>
              <a:buSzPts val="1800"/>
              <a:buChar char="-"/>
            </a:pPr>
            <a:r>
              <a:rPr lang="en" sz="1800"/>
              <a:t>Age and weight are the two </a:t>
            </a:r>
            <a:r>
              <a:rPr lang="en" sz="1800"/>
              <a:t>distinct demographic feature in these clusters.</a:t>
            </a:r>
            <a:endParaRPr sz="1800"/>
          </a:p>
        </p:txBody>
      </p:sp>
      <p:sp>
        <p:nvSpPr>
          <p:cNvPr id="123" name="Google Shape;123;p2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t/>
            </a:r>
            <a:endParaRPr sz="1600"/>
          </a:p>
          <a:p>
            <a:pPr indent="0" lvl="0" marL="457200" rtl="0" algn="l">
              <a:spcBef>
                <a:spcPts val="0"/>
              </a:spcBef>
              <a:spcAft>
                <a:spcPts val="1600"/>
              </a:spcAft>
              <a:buNone/>
            </a:pPr>
            <a:r>
              <a:t/>
            </a:r>
            <a:endParaRPr sz="1600"/>
          </a:p>
        </p:txBody>
      </p:sp>
      <p:sp>
        <p:nvSpPr>
          <p:cNvPr id="124" name="Google Shape;124;p22"/>
          <p:cNvSpPr txBox="1"/>
          <p:nvPr>
            <p:ph type="title"/>
          </p:nvPr>
        </p:nvSpPr>
        <p:spPr>
          <a:xfrm>
            <a:off x="264375" y="212000"/>
            <a:ext cx="8520600" cy="9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Chest </a:t>
            </a:r>
            <a:r>
              <a:rPr lang="en" sz="2400"/>
              <a:t>Surgery patients are clustered to understand the relationship between their features </a:t>
            </a:r>
            <a:endParaRPr sz="2400"/>
          </a:p>
          <a:p>
            <a:pPr indent="0" lvl="0" marL="0" rtl="0" algn="l">
              <a:spcBef>
                <a:spcPts val="0"/>
              </a:spcBef>
              <a:spcAft>
                <a:spcPts val="0"/>
              </a:spcAft>
              <a:buNone/>
            </a:pPr>
            <a:r>
              <a:rPr lang="en" sz="1800">
                <a:solidFill>
                  <a:schemeClr val="accent1"/>
                </a:solidFill>
              </a:rPr>
              <a:t> </a:t>
            </a:r>
            <a:endParaRPr/>
          </a:p>
        </p:txBody>
      </p:sp>
      <p:sp>
        <p:nvSpPr>
          <p:cNvPr id="125" name="Google Shape;125;p22"/>
          <p:cNvSpPr txBox="1"/>
          <p:nvPr/>
        </p:nvSpPr>
        <p:spPr>
          <a:xfrm>
            <a:off x="0" y="0"/>
            <a:ext cx="9144000" cy="40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800"/>
              </a:spcAft>
              <a:buNone/>
            </a:pPr>
            <a:r>
              <a:rPr i="1" lang="en" sz="800">
                <a:solidFill>
                  <a:schemeClr val="dk1"/>
                </a:solidFill>
                <a:latin typeface="Old Standard TT"/>
                <a:ea typeface="Old Standard TT"/>
                <a:cs typeface="Old Standard TT"/>
                <a:sym typeface="Old Standard TT"/>
              </a:rPr>
              <a:t>Chest </a:t>
            </a:r>
            <a:r>
              <a:rPr i="1" lang="en" sz="800">
                <a:solidFill>
                  <a:schemeClr val="dk1"/>
                </a:solidFill>
                <a:latin typeface="Old Standard TT"/>
                <a:ea typeface="Old Standard TT"/>
                <a:cs typeface="Old Standard TT"/>
                <a:sym typeface="Old Standard TT"/>
              </a:rPr>
              <a:t>Surgery </a:t>
            </a:r>
            <a:endParaRPr/>
          </a:p>
        </p:txBody>
      </p:sp>
      <p:cxnSp>
        <p:nvCxnSpPr>
          <p:cNvPr id="126" name="Google Shape;126;p22"/>
          <p:cNvCxnSpPr/>
          <p:nvPr/>
        </p:nvCxnSpPr>
        <p:spPr>
          <a:xfrm>
            <a:off x="372200" y="1111675"/>
            <a:ext cx="397200" cy="0"/>
          </a:xfrm>
          <a:prstGeom prst="straightConnector1">
            <a:avLst/>
          </a:prstGeom>
          <a:noFill/>
          <a:ln cap="flat" cmpd="sng" w="28575">
            <a:solidFill>
              <a:schemeClr val="lt2"/>
            </a:solidFill>
            <a:prstDash val="solid"/>
            <a:round/>
            <a:headEnd len="med" w="med" type="none"/>
            <a:tailEnd len="med" w="med" type="none"/>
          </a:ln>
        </p:spPr>
      </p:cxnSp>
      <p:pic>
        <p:nvPicPr>
          <p:cNvPr id="127" name="Google Shape;127;p22"/>
          <p:cNvPicPr preferRelativeResize="0"/>
          <p:nvPr/>
        </p:nvPicPr>
        <p:blipFill>
          <a:blip r:embed="rId3">
            <a:alphaModFix/>
          </a:blip>
          <a:stretch>
            <a:fillRect/>
          </a:stretch>
        </p:blipFill>
        <p:spPr>
          <a:xfrm>
            <a:off x="4989475" y="1375363"/>
            <a:ext cx="3685750" cy="330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