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Maven Pro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UNp+x8Gay5+6JzBGVk1b3OCQn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029656c02_4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029656c02_4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029656c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029656c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029656c02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029656c02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029656c0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029656c0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029656c02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029656c02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future.2016.11.031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l="35533"/>
          <a:stretch/>
        </p:blipFill>
        <p:spPr>
          <a:xfrm>
            <a:off x="2756711" y="152400"/>
            <a:ext cx="3992839" cy="12261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1020325" y="1334729"/>
            <a:ext cx="7494849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000" b="1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B.Tech Project Final Evaluation, VIIIth Sem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000" b="1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Preliminary Screening</a:t>
            </a:r>
            <a:b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SECURITY, PRIVACY AND TRUST ISSUES IN IOT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361950" y="2724150"/>
            <a:ext cx="44058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 :-                            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Ronika Shrestha 	   	2019003290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Kanishka Negi 	   	2019600654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Tanya Lillian Borges              2019639262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5666175" y="3075725"/>
            <a:ext cx="3000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Subrata Sahana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Sharda University, 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Greater Noida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5817175" y="27241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Supervision of:-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1280030" y="4085087"/>
            <a:ext cx="6946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ENGINEERING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OF ENGINEERING AND TECHNOLOGY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May 2023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IMPLEMENTATION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9" name="Google Shape;119;p7"/>
          <p:cNvSpPr txBox="1">
            <a:spLocks noGrp="1"/>
          </p:cNvSpPr>
          <p:nvPr>
            <p:ph type="body" idx="1"/>
          </p:nvPr>
        </p:nvSpPr>
        <p:spPr>
          <a:xfrm>
            <a:off x="139550" y="1017725"/>
            <a:ext cx="6314100" cy="3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To set up a file uploader system on ESP32, we need to download and set up the SPIFFS file system.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SPIFFS creates configuration files, saves data permanently, stores small amounts of data, and more.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After downloading SPIFFS, we customize configurations for uploading data to the ESP32 board.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ECDH is used to generate a shared secret key, following elliptic curve constraints thus resulting in a secure connection.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AES encrypts the input file using the shared secret key generated by ECDH, and the customer decrypts the encoded document using the same merged key to get the original file.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20" name="Google Shape;12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6650" y="165975"/>
            <a:ext cx="2078550" cy="438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7"/>
          <p:cNvSpPr txBox="1"/>
          <p:nvPr/>
        </p:nvSpPr>
        <p:spPr>
          <a:xfrm>
            <a:off x="6376650" y="4485850"/>
            <a:ext cx="2707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Figure 4: Representation Of ECDH and AES on ESP32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RESULT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27" name="Google Shape;127;p8"/>
          <p:cNvSpPr txBox="1">
            <a:spLocks noGrp="1"/>
          </p:cNvSpPr>
          <p:nvPr>
            <p:ph type="body" idx="1"/>
          </p:nvPr>
        </p:nvSpPr>
        <p:spPr>
          <a:xfrm>
            <a:off x="187775" y="945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Cloud storage is beneficial, but data security concerns that limit its adoption. 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We propose a hybrid model that combines AES algorithm and ECDH to protect communication from external threats. This technique is secure and difficult to breach, and has a significant and superior impact over other algorithms.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Figure 5 shows the result of our proposed approach. It begins by generating the shared secret key using ECDH then the file is uploaded using SPIFFS and encrypted by AES.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28" name="Google Shape;128;p8"/>
          <p:cNvPicPr preferRelativeResize="0"/>
          <p:nvPr/>
        </p:nvPicPr>
        <p:blipFill rotWithShape="1">
          <a:blip r:embed="rId3">
            <a:alphaModFix/>
          </a:blip>
          <a:srcRect r="42492"/>
          <a:stretch/>
        </p:blipFill>
        <p:spPr>
          <a:xfrm>
            <a:off x="2462188" y="3372200"/>
            <a:ext cx="4219627" cy="14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8"/>
          <p:cNvSpPr txBox="1"/>
          <p:nvPr/>
        </p:nvSpPr>
        <p:spPr>
          <a:xfrm>
            <a:off x="2462238" y="4737575"/>
            <a:ext cx="4219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aven Pro"/>
                <a:ea typeface="Maven Pro"/>
                <a:cs typeface="Maven Pro"/>
                <a:sym typeface="Maven Pro"/>
              </a:rPr>
              <a:t>Figure 5: Result of proposed approach</a:t>
            </a:r>
            <a:endParaRPr sz="10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WHY IS AES+ECDH BETTER FOR ESP32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5" name="Google Shape;135;p9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AES+ECDH is the combination of the AES algorithm and the ECDH key exchange. It provides better security than using either algorithm alone.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ECDH is used to generate a shared secret key that is then used by AES to encrypt data.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AES+ECDH provides a good balance between security and performance, making it a popular choice for encryption use cases.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While AES alone can be faster and more efficient for small amounts of data, AES+ECDH is preferred when transmitting data over an unsecured network.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Using ECDH to generate the key also allows for the use of smaller key sizes without compromising security, compared to other asymmetric encryption algorithms such as RSA.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The combination of AES and ECDH is widely used for providing both confidentiality and key agreement.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029656c02_4_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CONCLUSION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1" name="Google Shape;141;g24029656c02_4_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 hybrid model of AES and ECDH is suggested to protect communication from external threats on ESP32 and other microcontrollers.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The AES-ECDH hybrid technique is highly secure and difficult to breach, making it a suitable solution for ESP32-based IoT devices.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The hybrid model has a promising future scope in various industries where secure file transmission is crucial.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With a low encryption time of 1.02 milliseconds, the hybrid model is a viable solution for real-time file transmission on ESP32-based systems.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The hybrid model's superior security features ensure the privacy and security of transmitted files on ESP32-based systems.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029656c02_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REFERENCES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7" name="Google Shape;147;g24029656c02_0_0"/>
          <p:cNvSpPr txBox="1">
            <a:spLocks noGrp="1"/>
          </p:cNvSpPr>
          <p:nvPr>
            <p:ph type="body" idx="1"/>
          </p:nvPr>
        </p:nvSpPr>
        <p:spPr>
          <a:xfrm>
            <a:off x="283500" y="1017725"/>
            <a:ext cx="8548800" cy="33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[1] Stergiou, C., Psannis, K. E., Kim, B.-G., &amp; Gupta, B. (2018). Secure integration of IOT and cloud computing. </a:t>
            </a:r>
            <a:r>
              <a:rPr lang="en" sz="1500" i="1">
                <a:solidFill>
                  <a:schemeClr val="dk1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Future Generation Computer Systems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lang="en" sz="1500" i="1">
                <a:solidFill>
                  <a:schemeClr val="dk1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78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, 964–975. </a:t>
            </a:r>
            <a:r>
              <a:rPr lang="en" sz="1500" u="sng">
                <a:solidFill>
                  <a:schemeClr val="dk1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https://doi.org/10.1016/j.future.2016.11.031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[2] Haakegaard, R., &amp; Lang, J. (2015). The elliptic curve diffie-hellman (ecdh). </a:t>
            </a:r>
            <a:r>
              <a:rPr lang="en" sz="1500" i="1">
                <a:solidFill>
                  <a:schemeClr val="dk1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Online at https://koclab. cs. ucsb.edu/teaching/ecc/project/2015Projects/Haakegaard+ Lang. pdf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[3] Heron, S. (2009). Advanced encryption standard (AES). Network Security, 2009(12), 8-12.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[4] "The Internet of Things with ESP32", Esp32.net, 2019. [Online]. Available: http://esp32.net/. 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[5] M. Amara and A. Siad, "Elliptic Curve Cryptography and its applications," International Workshop on Systems, Signal Processing and their Applications, WOSSPA, 2011, pp. 247-250, doi: 10.1109/WOSSPA.2011.5931464.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[6] Diffie, W. (1976). Diffie-Hellman Key Exchange.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500">
              <a:solidFill>
                <a:schemeClr val="dk1"/>
              </a:solidFill>
              <a:highlight>
                <a:schemeClr val="lt1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>
            <a:spLocks noGrp="1"/>
          </p:cNvSpPr>
          <p:nvPr>
            <p:ph type="body" idx="1"/>
          </p:nvPr>
        </p:nvSpPr>
        <p:spPr>
          <a:xfrm>
            <a:off x="2160985" y="1957650"/>
            <a:ext cx="482203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THANK YOU</a:t>
            </a:r>
            <a:endParaRPr sz="3000" b="1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SCREENSHOT OF APPROVAL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170125"/>
            <a:ext cx="8839202" cy="3596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CONTENTS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1" name="Google Shape;71;p3"/>
          <p:cNvSpPr txBox="1">
            <a:spLocks noGrp="1"/>
          </p:cNvSpPr>
          <p:nvPr>
            <p:ph type="body" idx="1"/>
          </p:nvPr>
        </p:nvSpPr>
        <p:spPr>
          <a:xfrm>
            <a:off x="311700" y="116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AutoNum type="arabicPeriod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Introduction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AutoNum type="arabicPeriod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Objective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AutoNum type="arabicPeriod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Problem Statement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AutoNum type="arabicPeriod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Methodology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AutoNum type="arabicPeriod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Existing System Disadvantages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AutoNum type="arabicPeriod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Implementation 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AutoNum type="arabicPeriod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Result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AutoNum type="arabicPeriod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Why is AES+ECDH better for ESP 32?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AutoNum type="arabicPeriod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Conclusion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AutoNum type="arabicPeriod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References</a:t>
            </a:r>
            <a:endParaRPr sz="148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INTRODUCTION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7" name="Google Shape;77;p4"/>
          <p:cNvSpPr txBox="1">
            <a:spLocks noGrp="1"/>
          </p:cNvSpPr>
          <p:nvPr>
            <p:ph type="body" idx="1"/>
          </p:nvPr>
        </p:nvSpPr>
        <p:spPr>
          <a:xfrm>
            <a:off x="311700" y="1241975"/>
            <a:ext cx="8157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IoT device data is being stored and accessed via cloud storage [1], presenting security concerns for sensitive data transmission.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An ECDH [2] and AES-based [3] security paradigm is suggested for ESP32-based IoT devices using cloud storage to provide end-to-end encryption.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The suggested security model uses ECDH algorithm for secure key exchange and AES algorithm for data encryption, implemented on ESP32 microcontroller hardware platform.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The goal is to safeguard sensitive data from hacker assaults and unauthorised access for IoT devices that use ESP32 [4] for cloud storage, providing enhanced security for IoT applications.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sz="16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OBJECTIVE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311700" y="1186950"/>
            <a:ext cx="8244600" cy="3416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The project will focus on how to cipher data with AES-256 and ECDH, on the Arduino core running on the ESP32. 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The purpose of this is to develop a mechanism that could make the data unreadable by unauthorized users using an encryption algorithm. It then would prevent precious data from being stolen by the attackers through network sniffing.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This project aims to provide and simulate an effective solution to face the challenges in storage of IoT data and solve security issues in cloud computation.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PROBLEM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STATEMENT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9" name="Google Shape;89;p6"/>
          <p:cNvSpPr txBox="1"/>
          <p:nvPr/>
        </p:nvSpPr>
        <p:spPr>
          <a:xfrm>
            <a:off x="174900" y="1017725"/>
            <a:ext cx="8556000" cy="3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8509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IoT device data stored in the cloud. Security concerns with sensitive data transmission over the internet</a:t>
            </a:r>
            <a:endParaRPr sz="1500" b="0" i="0" u="none" strike="noStrike" cap="non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marR="85090" lvl="0" indent="-3238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Suggest ECDH and AES-based security for ESP32-based devices using cloud storage</a:t>
            </a:r>
            <a:endParaRPr sz="1500" b="0" i="0" u="none" strike="noStrike" cap="non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marR="85090" lvl="0" indent="-3238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ECDH algorithm used for secure key exchange, AES algorithm used for data encryption</a:t>
            </a:r>
            <a:endParaRPr sz="1500" b="0" i="0" u="none" strike="noStrike" cap="non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marR="85090" lvl="0" indent="-3238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ESP32 microcontroller used as hardware platform for implementation</a:t>
            </a:r>
            <a:endParaRPr sz="1500" b="0" i="0" u="none" strike="noStrike" cap="non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marR="85090" lvl="0" indent="-3238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The goal is to </a:t>
            </a:r>
            <a:r>
              <a:rPr lang="en" sz="15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create effective security architecture to safeguard sensitive data for ESP32-based IoT devices using cloud storage</a:t>
            </a:r>
            <a:endParaRPr sz="1500" b="0" i="0" u="none" strike="noStrike" cap="non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marR="85090" lvl="0" indent="-32385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Aim to enable secure interaction between IoT and cloud storage servers, enhancing security for IoT applications.</a:t>
            </a:r>
            <a:endParaRPr sz="1500" b="0" i="0" u="none" strike="noStrike" cap="non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029656c02_3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METHODOLOGY 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5" name="Google Shape;95;g24029656c02_3_0"/>
          <p:cNvSpPr txBox="1">
            <a:spLocks noGrp="1"/>
          </p:cNvSpPr>
          <p:nvPr>
            <p:ph type="body" idx="1"/>
          </p:nvPr>
        </p:nvSpPr>
        <p:spPr>
          <a:xfrm>
            <a:off x="172150" y="1017725"/>
            <a:ext cx="53706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 b="1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Advanced Encryption Standard (AES)</a:t>
            </a:r>
            <a:endParaRPr sz="1500" b="1" u="sng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marR="8509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It is a symmetric key encryption technique [3]  used to safeguard and encrypt data saved on storage devices. A brief description of the working of AES is illustrated in the figure 1.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457200" marR="85090" lvl="0" indent="-3238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 b="1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Elliptic Curve Diffie-Hellman (ECDH)</a:t>
            </a:r>
            <a:endParaRPr sz="1500" b="1" u="sng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marR="85090" lvl="0" indent="0" algn="just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ECDH (Figure 2) is a protocol used for key exchange between two parties over an insecure communication channel [2]. It is based on ECC [5] and Diffie Hellman Key Exchange [6] and is regarded as one of the most secure key exchange protocols.</a:t>
            </a:r>
            <a:endParaRPr sz="15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96" name="Google Shape;96;g24029656c02_3_0"/>
          <p:cNvPicPr preferRelativeResize="0"/>
          <p:nvPr/>
        </p:nvPicPr>
        <p:blipFill rotWithShape="1">
          <a:blip r:embed="rId3">
            <a:alphaModFix/>
          </a:blip>
          <a:srcRect l="18000" t="29748" r="18007" b="28680"/>
          <a:stretch/>
        </p:blipFill>
        <p:spPr>
          <a:xfrm>
            <a:off x="5588325" y="362150"/>
            <a:ext cx="3111576" cy="187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24029656c02_3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2750" y="2679138"/>
            <a:ext cx="3462724" cy="20324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24029656c02_3_0"/>
          <p:cNvSpPr txBox="1"/>
          <p:nvPr/>
        </p:nvSpPr>
        <p:spPr>
          <a:xfrm>
            <a:off x="5988675" y="2232425"/>
            <a:ext cx="2239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aven Pro"/>
                <a:ea typeface="Maven Pro"/>
                <a:cs typeface="Maven Pro"/>
                <a:sym typeface="Maven Pro"/>
              </a:rPr>
              <a:t>Figure 1: Working of AES</a:t>
            </a:r>
            <a:endParaRPr sz="1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9" name="Google Shape;99;g24029656c02_3_0"/>
          <p:cNvSpPr txBox="1"/>
          <p:nvPr/>
        </p:nvSpPr>
        <p:spPr>
          <a:xfrm>
            <a:off x="5776725" y="4656725"/>
            <a:ext cx="2663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aven Pro"/>
                <a:ea typeface="Maven Pro"/>
                <a:cs typeface="Maven Pro"/>
                <a:sym typeface="Maven Pro"/>
              </a:rPr>
              <a:t>Figure 2 : Key Generation using ECDH</a:t>
            </a:r>
            <a:endParaRPr sz="10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029656c02_1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CONT.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5" name="Google Shape;105;g24029656c02_1_0"/>
          <p:cNvSpPr txBox="1">
            <a:spLocks noGrp="1"/>
          </p:cNvSpPr>
          <p:nvPr>
            <p:ph type="body" idx="1"/>
          </p:nvPr>
        </p:nvSpPr>
        <p:spPr>
          <a:xfrm>
            <a:off x="222200" y="1114000"/>
            <a:ext cx="8520600" cy="3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 b="1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ESP 32</a:t>
            </a:r>
            <a:endParaRPr sz="1500" b="1" u="sng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 microcontroller board called the ESP32 [4] comes with a 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dual-core processor, wireless connection, and a variety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of input/output options. It’s essential characteristics include: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○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CPU with two cores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○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Wi-Fi and Bluetooth are supported by the ESP32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○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Digital and analogue inputs and outputs   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○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Low power consumption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ESP32 offers a strong and adaptable platform to create a variety of embedded systems. It is the perfect option for many applications thanks to its mix of high-performance computation, wireless connection, and low power consumption.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06" name="Google Shape;106;g24029656c02_1_0"/>
          <p:cNvPicPr preferRelativeResize="0"/>
          <p:nvPr/>
        </p:nvPicPr>
        <p:blipFill rotWithShape="1">
          <a:blip r:embed="rId3">
            <a:alphaModFix/>
          </a:blip>
          <a:srcRect l="-980" t="1310" r="979" b="-1310"/>
          <a:stretch/>
        </p:blipFill>
        <p:spPr>
          <a:xfrm>
            <a:off x="5538687" y="199575"/>
            <a:ext cx="3644824" cy="267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24029656c02_1_0"/>
          <p:cNvSpPr txBox="1"/>
          <p:nvPr/>
        </p:nvSpPr>
        <p:spPr>
          <a:xfrm>
            <a:off x="6289725" y="2790600"/>
            <a:ext cx="2046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Figure 3: ESP32 Board</a:t>
            </a:r>
            <a:endParaRPr sz="10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029656c02_5_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EXISTING SYSTEM DISADVANTAGES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3" name="Google Shape;113;g24029656c02_5_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46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Existing encryption solutions for ESP32 microcontrollers have the following drawbacks: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Impact on performance: Encryption techniques can severely impact speed and power consumption of ESP32, which affects the effectiveness and of the system.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Restricted key sizes: The small key sizes of many techniques used with ESP32 make them vulnerable to attacks.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Compatibility issues: Certain techniques may be incompatible with ESP32 limiting their use in some applications and making it challenging to find an appropriate solution.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Cost: Some models may require additional hardware or software, which increases the cost.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Overcoming these drawbacks is essential to create a security architecture for ESP32 and ESP8266 microcontrollers that can effectively protect sensitive data from hacker attacks and illegal access.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1411</Words>
  <Application>Microsoft Office PowerPoint</Application>
  <PresentationFormat>On-screen Show (16:9)</PresentationFormat>
  <Paragraphs>99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Times New Roman</vt:lpstr>
      <vt:lpstr>Maven Pro</vt:lpstr>
      <vt:lpstr>Arial</vt:lpstr>
      <vt:lpstr>Simple Light</vt:lpstr>
      <vt:lpstr>PowerPoint Presentation</vt:lpstr>
      <vt:lpstr>SCREENSHOT OF APPROVAL</vt:lpstr>
      <vt:lpstr>CONTENTS</vt:lpstr>
      <vt:lpstr>INTRODUCTION</vt:lpstr>
      <vt:lpstr>OBJECTIVE</vt:lpstr>
      <vt:lpstr>PROBLEM STATEMENT</vt:lpstr>
      <vt:lpstr>METHODOLOGY </vt:lpstr>
      <vt:lpstr>CONT.</vt:lpstr>
      <vt:lpstr>EXISTING SYSTEM DISADVANTAGES</vt:lpstr>
      <vt:lpstr>IMPLEMENTATION</vt:lpstr>
      <vt:lpstr>RESULT</vt:lpstr>
      <vt:lpstr>WHY IS AES+ECDH BETTER FOR ESP32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Tanya Borges</cp:lastModifiedBy>
  <cp:revision>1</cp:revision>
  <dcterms:modified xsi:type="dcterms:W3CDTF">2023-05-07T08:09:43Z</dcterms:modified>
</cp:coreProperties>
</file>