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3" r:id="rId1"/>
  </p:sldMasterIdLst>
  <p:sldIdLst>
    <p:sldId id="256" r:id="rId2"/>
    <p:sldId id="257" r:id="rId3"/>
    <p:sldId id="258" r:id="rId4"/>
    <p:sldId id="264" r:id="rId5"/>
    <p:sldId id="271" r:id="rId6"/>
    <p:sldId id="259" r:id="rId7"/>
    <p:sldId id="265" r:id="rId8"/>
    <p:sldId id="261" r:id="rId9"/>
    <p:sldId id="262" r:id="rId10"/>
    <p:sldId id="267" r:id="rId11"/>
    <p:sldId id="268"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9" d="100"/>
          <a:sy n="79" d="100"/>
        </p:scale>
        <p:origin x="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05834" y="1800147"/>
            <a:ext cx="10383940" cy="2239671"/>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005834" y="4039821"/>
            <a:ext cx="10383940" cy="1018033"/>
          </a:xfrm>
        </p:spPr>
        <p:txBody>
          <a:bodyPr>
            <a:normAutofit/>
          </a:bodyPr>
          <a:lstStyle>
            <a:lvl1pPr marL="0" indent="0" algn="l">
              <a:buNone/>
              <a:defRPr sz="3733" b="0" i="0">
                <a:solidFill>
                  <a:schemeClr val="tx2">
                    <a:lumMod val="60000"/>
                    <a:lumOff val="4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30DEAF-DFED-4339-BD8A-7AE97E3A6A47}"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37726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530DEAF-DFED-4339-BD8A-7AE97E3A6A47}"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438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30DEAF-DFED-4339-BD8A-7AE97E3A6A47}"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1131246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0DEAF-DFED-4339-BD8A-7AE97E3A6A47}"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D4990-CECC-43F2-930A-F75048369A93}" type="slidenum">
              <a:rPr lang="en-IN" smtClean="0"/>
              <a:t>‹#›</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219" y="3692525"/>
            <a:ext cx="195156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57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2228" y="578508"/>
            <a:ext cx="10587545" cy="1018033"/>
          </a:xfrm>
        </p:spPr>
        <p:txBody>
          <a:bodyPr>
            <a:normAutofit/>
          </a:bodyPr>
          <a:lstStyle>
            <a:lvl1pPr algn="l">
              <a:defRPr sz="48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802227" y="2003753"/>
            <a:ext cx="10587547" cy="4479347"/>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0DEAF-DFED-4339-BD8A-7AE97E3A6A47}"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102295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8551480" cy="1221639"/>
          </a:xfrm>
          <a:noFill/>
        </p:spPr>
        <p:txBody>
          <a:bodyPr>
            <a:normAutofit/>
          </a:bodyPr>
          <a:lstStyle>
            <a:lvl1pPr algn="l">
              <a:defRPr sz="4800">
                <a:solidFill>
                  <a:schemeClr val="tx2">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0" y="1596541"/>
            <a:ext cx="8551480" cy="4681415"/>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0DEAF-DFED-4339-BD8A-7AE97E3A6A47}"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791379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0DEAF-DFED-4339-BD8A-7AE97E3A6A47}"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211810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30DEAF-DFED-4339-BD8A-7AE97E3A6A47}"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114717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8"/>
            <a:ext cx="10994760" cy="1018033"/>
          </a:xfrm>
        </p:spPr>
        <p:txBody>
          <a:bodyPr>
            <a:normAutofit/>
          </a:bodyPr>
          <a:lstStyle>
            <a:lvl1pPr algn="l">
              <a:defRPr sz="48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6" y="2391925"/>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6" y="3021787"/>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391925"/>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3021787"/>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0DEAF-DFED-4339-BD8A-7AE97E3A6A47}"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239787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30DEAF-DFED-4339-BD8A-7AE97E3A6A47}"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62449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0DEAF-DFED-4339-BD8A-7AE97E3A6A47}" type="datetimeFigureOut">
              <a:rPr lang="en-IN" smtClean="0"/>
              <a:t>09-11-2022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236646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530DEAF-DFED-4339-BD8A-7AE97E3A6A47}"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DD4990-CECC-43F2-930A-F75048369A93}" type="slidenum">
              <a:rPr lang="en-IN" smtClean="0"/>
              <a:t>‹#›</a:t>
            </a:fld>
            <a:endParaRPr lang="en-IN"/>
          </a:p>
        </p:txBody>
      </p:sp>
    </p:spTree>
    <p:extLst>
      <p:ext uri="{BB962C8B-B14F-4D97-AF65-F5344CB8AC3E}">
        <p14:creationId xmlns:p14="http://schemas.microsoft.com/office/powerpoint/2010/main" val="326992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530DEAF-DFED-4339-BD8A-7AE97E3A6A47}" type="datetimeFigureOut">
              <a:rPr lang="en-IN" smtClean="0"/>
              <a:t>09-11-2022</a:t>
            </a:fld>
            <a:endParaRPr lang="en-IN"/>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0DD4990-CECC-43F2-930A-F75048369A93}"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1737264284"/>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 id="2147484355"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B50A-4E29-0AFD-5310-ADC0D0AAA816}"/>
              </a:ext>
            </a:extLst>
          </p:cNvPr>
          <p:cNvSpPr>
            <a:spLocks noGrp="1"/>
          </p:cNvSpPr>
          <p:nvPr>
            <p:ph type="ctrTitle"/>
          </p:nvPr>
        </p:nvSpPr>
        <p:spPr>
          <a:xfrm>
            <a:off x="590413" y="2322162"/>
            <a:ext cx="8825658" cy="1716128"/>
          </a:xfrm>
        </p:spPr>
        <p:txBody>
          <a:bodyPr>
            <a:normAutofit fontScale="90000"/>
          </a:bodyPr>
          <a:lstStyle/>
          <a:p>
            <a:pPr algn="l"/>
            <a:r>
              <a:rPr lang="en-IN" sz="1600" b="1" dirty="0">
                <a:solidFill>
                  <a:schemeClr val="bg1">
                    <a:lumMod val="85000"/>
                  </a:schemeClr>
                </a:solidFill>
              </a:rPr>
              <a:t>Minor project</a:t>
            </a:r>
            <a:br>
              <a:rPr lang="en-IN" sz="4800" b="1" dirty="0">
                <a:solidFill>
                  <a:schemeClr val="bg1">
                    <a:lumMod val="85000"/>
                  </a:schemeClr>
                </a:solidFill>
              </a:rPr>
            </a:br>
            <a:r>
              <a:rPr lang="en-IN" sz="4800" b="1" dirty="0">
                <a:solidFill>
                  <a:schemeClr val="bg1">
                    <a:lumMod val="85000"/>
                  </a:schemeClr>
                </a:solidFill>
              </a:rPr>
              <a:t>Student Attendance</a:t>
            </a:r>
            <a:br>
              <a:rPr lang="en-IN" sz="4800" b="1" dirty="0">
                <a:solidFill>
                  <a:schemeClr val="bg1">
                    <a:lumMod val="85000"/>
                  </a:schemeClr>
                </a:solidFill>
              </a:rPr>
            </a:br>
            <a:r>
              <a:rPr lang="en-IN" sz="4800" b="1" dirty="0">
                <a:solidFill>
                  <a:schemeClr val="bg1">
                    <a:lumMod val="85000"/>
                  </a:schemeClr>
                </a:solidFill>
              </a:rPr>
              <a:t>system using Face recognition</a:t>
            </a:r>
          </a:p>
        </p:txBody>
      </p:sp>
      <p:sp>
        <p:nvSpPr>
          <p:cNvPr id="3" name="Subtitle 2">
            <a:extLst>
              <a:ext uri="{FF2B5EF4-FFF2-40B4-BE49-F238E27FC236}">
                <a16:creationId xmlns:a16="http://schemas.microsoft.com/office/drawing/2014/main" id="{013CD2B0-067C-8F83-3916-72B30B26B566}"/>
              </a:ext>
            </a:extLst>
          </p:cNvPr>
          <p:cNvSpPr>
            <a:spLocks noGrp="1"/>
          </p:cNvSpPr>
          <p:nvPr>
            <p:ph type="subTitle" idx="1"/>
          </p:nvPr>
        </p:nvSpPr>
        <p:spPr>
          <a:xfrm>
            <a:off x="64736" y="5317657"/>
            <a:ext cx="7766936" cy="1716128"/>
          </a:xfrm>
        </p:spPr>
        <p:txBody>
          <a:bodyPr>
            <a:normAutofit/>
          </a:bodyPr>
          <a:lstStyle/>
          <a:p>
            <a:pPr algn="l"/>
            <a:r>
              <a:rPr lang="en-IN" sz="2000" dirty="0">
                <a:solidFill>
                  <a:schemeClr val="bg1">
                    <a:lumMod val="85000"/>
                  </a:schemeClr>
                </a:solidFill>
              </a:rPr>
              <a:t>Submitted by :-</a:t>
            </a:r>
          </a:p>
          <a:p>
            <a:pPr algn="l"/>
            <a:r>
              <a:rPr lang="en-IN" sz="2000" dirty="0"/>
              <a:t>Abhijeet Singh </a:t>
            </a:r>
            <a:r>
              <a:rPr lang="en-IN" sz="2000" dirty="0" err="1"/>
              <a:t>Hada</a:t>
            </a:r>
            <a:r>
              <a:rPr lang="en-IN" sz="2000" dirty="0"/>
              <a:t>  (UID- 20BCS4546)</a:t>
            </a:r>
          </a:p>
          <a:p>
            <a:pPr algn="l"/>
            <a:r>
              <a:rPr lang="en-IN" sz="2000" dirty="0"/>
              <a:t>Tanya Goyal (UID – 20BCS4610) </a:t>
            </a:r>
          </a:p>
          <a:p>
            <a:pPr algn="l"/>
            <a:endParaRPr lang="en-IN" sz="2000" dirty="0"/>
          </a:p>
          <a:p>
            <a:pPr algn="l"/>
            <a:endParaRPr lang="en-IN" sz="2000" dirty="0"/>
          </a:p>
        </p:txBody>
      </p:sp>
    </p:spTree>
    <p:extLst>
      <p:ext uri="{BB962C8B-B14F-4D97-AF65-F5344CB8AC3E}">
        <p14:creationId xmlns:p14="http://schemas.microsoft.com/office/powerpoint/2010/main" val="100592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1F00-C5C8-EC79-EE2C-6EFC67F58DA7}"/>
              </a:ext>
            </a:extLst>
          </p:cNvPr>
          <p:cNvSpPr>
            <a:spLocks noGrp="1"/>
          </p:cNvSpPr>
          <p:nvPr>
            <p:ph type="title"/>
          </p:nvPr>
        </p:nvSpPr>
        <p:spPr>
          <a:xfrm>
            <a:off x="0" y="673397"/>
            <a:ext cx="10587545" cy="1018033"/>
          </a:xfrm>
        </p:spPr>
        <p:txBody>
          <a:bodyPr/>
          <a:lstStyle/>
          <a:p>
            <a:r>
              <a:rPr lang="en-IN" dirty="0"/>
              <a:t>Tools and Technologies used</a:t>
            </a:r>
          </a:p>
        </p:txBody>
      </p:sp>
      <p:sp>
        <p:nvSpPr>
          <p:cNvPr id="3" name="Content Placeholder 2">
            <a:extLst>
              <a:ext uri="{FF2B5EF4-FFF2-40B4-BE49-F238E27FC236}">
                <a16:creationId xmlns:a16="http://schemas.microsoft.com/office/drawing/2014/main" id="{F8A278D1-6C64-0945-9A0C-CDA9E0534C6B}"/>
              </a:ext>
            </a:extLst>
          </p:cNvPr>
          <p:cNvSpPr>
            <a:spLocks noGrp="1"/>
          </p:cNvSpPr>
          <p:nvPr>
            <p:ph idx="1"/>
          </p:nvPr>
        </p:nvSpPr>
        <p:spPr>
          <a:xfrm>
            <a:off x="68980" y="2849142"/>
            <a:ext cx="10587547" cy="4479347"/>
          </a:xfrm>
        </p:spPr>
        <p:txBody>
          <a:bodyPr>
            <a:normAutofit/>
          </a:bodyPr>
          <a:lstStyle/>
          <a:p>
            <a:pPr algn="just"/>
            <a:r>
              <a:rPr lang="en-IN" sz="2600" dirty="0">
                <a:solidFill>
                  <a:schemeClr val="bg1">
                    <a:lumMod val="65000"/>
                  </a:schemeClr>
                </a:solidFill>
              </a:rPr>
              <a:t>Python</a:t>
            </a:r>
          </a:p>
          <a:p>
            <a:pPr algn="just"/>
            <a:r>
              <a:rPr lang="en-IN" sz="2600" dirty="0">
                <a:solidFill>
                  <a:schemeClr val="bg1">
                    <a:lumMod val="65000"/>
                  </a:schemeClr>
                </a:solidFill>
              </a:rPr>
              <a:t>Visual Studio Code </a:t>
            </a:r>
          </a:p>
          <a:p>
            <a:pPr algn="just"/>
            <a:r>
              <a:rPr lang="en-IN" sz="2600" dirty="0">
                <a:solidFill>
                  <a:schemeClr val="bg1">
                    <a:lumMod val="65000"/>
                  </a:schemeClr>
                </a:solidFill>
              </a:rPr>
              <a:t>Open CV(Python Library)</a:t>
            </a:r>
          </a:p>
          <a:p>
            <a:pPr algn="just"/>
            <a:r>
              <a:rPr lang="en-IN" sz="2600" dirty="0">
                <a:solidFill>
                  <a:schemeClr val="bg1">
                    <a:lumMod val="65000"/>
                  </a:schemeClr>
                </a:solidFill>
              </a:rPr>
              <a:t>Face Recognition (Python Library)</a:t>
            </a:r>
          </a:p>
          <a:p>
            <a:pPr algn="just"/>
            <a:r>
              <a:rPr lang="en-IN" sz="2600" dirty="0">
                <a:solidFill>
                  <a:schemeClr val="bg1">
                    <a:lumMod val="65000"/>
                  </a:schemeClr>
                </a:solidFill>
              </a:rPr>
              <a:t>Webcam</a:t>
            </a:r>
          </a:p>
          <a:p>
            <a:pPr algn="just"/>
            <a:r>
              <a:rPr lang="en-IN" sz="2600" dirty="0">
                <a:solidFill>
                  <a:schemeClr val="bg1">
                    <a:lumMod val="65000"/>
                  </a:schemeClr>
                </a:solidFill>
              </a:rPr>
              <a:t>A Computer </a:t>
            </a:r>
          </a:p>
          <a:p>
            <a:pPr algn="just"/>
            <a:r>
              <a:rPr lang="en-IN" sz="2600" dirty="0">
                <a:solidFill>
                  <a:schemeClr val="bg1">
                    <a:lumMod val="65000"/>
                  </a:schemeClr>
                </a:solidFill>
              </a:rPr>
              <a:t>Microsoft Windows </a:t>
            </a:r>
          </a:p>
          <a:p>
            <a:pPr algn="just"/>
            <a:r>
              <a:rPr lang="en-IN" sz="2600" dirty="0">
                <a:solidFill>
                  <a:schemeClr val="bg1">
                    <a:lumMod val="65000"/>
                  </a:schemeClr>
                </a:solidFill>
              </a:rPr>
              <a:t>Python Compiler</a:t>
            </a:r>
          </a:p>
          <a:p>
            <a:endParaRPr lang="en-IN" sz="2600" dirty="0"/>
          </a:p>
        </p:txBody>
      </p:sp>
    </p:spTree>
    <p:extLst>
      <p:ext uri="{BB962C8B-B14F-4D97-AF65-F5344CB8AC3E}">
        <p14:creationId xmlns:p14="http://schemas.microsoft.com/office/powerpoint/2010/main" val="42309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B806-3D0D-E829-FB76-A75684E1FA7E}"/>
              </a:ext>
            </a:extLst>
          </p:cNvPr>
          <p:cNvSpPr>
            <a:spLocks noGrp="1"/>
          </p:cNvSpPr>
          <p:nvPr>
            <p:ph type="title"/>
          </p:nvPr>
        </p:nvSpPr>
        <p:spPr>
          <a:xfrm>
            <a:off x="0" y="871806"/>
            <a:ext cx="10587545" cy="1018033"/>
          </a:xfrm>
        </p:spPr>
        <p:txBody>
          <a:bodyPr>
            <a:noAutofit/>
          </a:bodyPr>
          <a:lstStyle/>
          <a:p>
            <a:r>
              <a:rPr lang="en-IN" sz="4000" dirty="0">
                <a:latin typeface="Times New Roman" panose="02020603050405020304" pitchFamily="18" charset="0"/>
                <a:cs typeface="Times New Roman" panose="02020603050405020304" pitchFamily="18" charset="0"/>
              </a:rPr>
              <a:t>Authentications Technologies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Operates Using </a:t>
            </a:r>
            <a:endParaRPr lang="en-IN" sz="4000" dirty="0"/>
          </a:p>
        </p:txBody>
      </p:sp>
      <p:sp>
        <p:nvSpPr>
          <p:cNvPr id="3" name="Content Placeholder 2">
            <a:extLst>
              <a:ext uri="{FF2B5EF4-FFF2-40B4-BE49-F238E27FC236}">
                <a16:creationId xmlns:a16="http://schemas.microsoft.com/office/drawing/2014/main" id="{FA526200-5283-6B55-BB2A-DE2DE86A923C}"/>
              </a:ext>
            </a:extLst>
          </p:cNvPr>
          <p:cNvSpPr>
            <a:spLocks noGrp="1"/>
          </p:cNvSpPr>
          <p:nvPr>
            <p:ph idx="1"/>
          </p:nvPr>
        </p:nvSpPr>
        <p:spPr>
          <a:xfrm>
            <a:off x="103488" y="2892390"/>
            <a:ext cx="10587547" cy="4479347"/>
          </a:xfrm>
        </p:spPr>
        <p:txBody>
          <a:bodyPr>
            <a:normAutofit/>
          </a:bodyPr>
          <a:lstStyle/>
          <a:p>
            <a:pPr marL="0" indent="0">
              <a:buNone/>
            </a:pPr>
            <a:r>
              <a:rPr lang="en-IN" sz="2400" b="1" dirty="0">
                <a:solidFill>
                  <a:schemeClr val="bg1">
                    <a:lumMod val="95000"/>
                  </a:schemeClr>
                </a:solidFill>
                <a:latin typeface="Times New Roman" panose="02020603050405020304" pitchFamily="18" charset="0"/>
                <a:cs typeface="Times New Roman" panose="02020603050405020304" pitchFamily="18" charset="0"/>
              </a:rPr>
              <a:t>Following Four Stages:</a:t>
            </a:r>
            <a:endParaRPr lang="en-US" sz="2400" b="1" dirty="0">
              <a:solidFill>
                <a:schemeClr val="bg1">
                  <a:lumMod val="95000"/>
                </a:schemeClr>
              </a:solidFill>
              <a:latin typeface="Times New Roman" panose="02020603050405020304" pitchFamily="18" charset="0"/>
              <a:cs typeface="Times New Roman" panose="02020603050405020304" pitchFamily="18" charset="0"/>
            </a:endParaRPr>
          </a:p>
          <a:p>
            <a:pPr algn="just"/>
            <a:r>
              <a:rPr lang="en-US" sz="2000" dirty="0">
                <a:solidFill>
                  <a:schemeClr val="bg1">
                    <a:lumMod val="95000"/>
                  </a:schemeClr>
                </a:solidFill>
              </a:rPr>
              <a:t>Capture:</a:t>
            </a:r>
            <a:r>
              <a:rPr lang="en-US" sz="2000" dirty="0">
                <a:solidFill>
                  <a:schemeClr val="bg1">
                    <a:lumMod val="65000"/>
                  </a:schemeClr>
                </a:solidFill>
              </a:rPr>
              <a:t>  A physical or behavioral sample is captured by the system during Enrollment and also in identification or verification process. </a:t>
            </a:r>
          </a:p>
          <a:p>
            <a:pPr algn="just"/>
            <a:r>
              <a:rPr lang="en-US" sz="2000" dirty="0">
                <a:solidFill>
                  <a:schemeClr val="bg1">
                    <a:lumMod val="95000"/>
                  </a:schemeClr>
                </a:solidFill>
              </a:rPr>
              <a:t>Extraction:</a:t>
            </a:r>
            <a:r>
              <a:rPr lang="en-US" sz="2000" dirty="0">
                <a:solidFill>
                  <a:schemeClr val="bg1">
                    <a:lumMod val="65000"/>
                  </a:schemeClr>
                </a:solidFill>
              </a:rPr>
              <a:t> Data is extracted from the sample and a template is created.</a:t>
            </a:r>
          </a:p>
          <a:p>
            <a:pPr algn="just"/>
            <a:r>
              <a:rPr lang="en-US" sz="2000" dirty="0">
                <a:solidFill>
                  <a:schemeClr val="bg1">
                    <a:lumMod val="95000"/>
                  </a:schemeClr>
                </a:solidFill>
              </a:rPr>
              <a:t>Cleaning</a:t>
            </a:r>
            <a:r>
              <a:rPr lang="en-US" sz="2000" dirty="0">
                <a:solidFill>
                  <a:schemeClr val="bg1">
                    <a:lumMod val="65000"/>
                  </a:schemeClr>
                </a:solidFill>
              </a:rPr>
              <a:t>: Data extracted is cleaned.</a:t>
            </a:r>
          </a:p>
          <a:p>
            <a:pPr algn="just"/>
            <a:r>
              <a:rPr lang="en-US" sz="2000" dirty="0">
                <a:solidFill>
                  <a:schemeClr val="bg1">
                    <a:lumMod val="95000"/>
                  </a:schemeClr>
                </a:solidFill>
              </a:rPr>
              <a:t>Comparison:</a:t>
            </a:r>
            <a:r>
              <a:rPr lang="en-US" sz="2000" dirty="0">
                <a:solidFill>
                  <a:schemeClr val="bg1">
                    <a:lumMod val="65000"/>
                  </a:schemeClr>
                </a:solidFill>
              </a:rPr>
              <a:t> The template is then compared with a new sample.</a:t>
            </a:r>
          </a:p>
          <a:p>
            <a:pPr algn="just"/>
            <a:r>
              <a:rPr lang="en-US" sz="2000" dirty="0">
                <a:solidFill>
                  <a:schemeClr val="bg1">
                    <a:lumMod val="95000"/>
                  </a:schemeClr>
                </a:solidFill>
              </a:rPr>
              <a:t>Match/non match: </a:t>
            </a:r>
            <a:r>
              <a:rPr lang="en-US" sz="2000" dirty="0">
                <a:solidFill>
                  <a:schemeClr val="bg1">
                    <a:lumMod val="65000"/>
                  </a:schemeClr>
                </a:solidFill>
              </a:rPr>
              <a:t>The system decides if the features extracted from the new Samples are a match or a non match</a:t>
            </a:r>
            <a:endParaRPr lang="en-US" sz="2000" b="1" dirty="0">
              <a:solidFill>
                <a:schemeClr val="bg1">
                  <a:lumMod val="65000"/>
                </a:schemeClr>
              </a:solidFill>
            </a:endParaRPr>
          </a:p>
          <a:p>
            <a:endParaRPr lang="en-IN" dirty="0"/>
          </a:p>
        </p:txBody>
      </p:sp>
      <p:sp>
        <p:nvSpPr>
          <p:cNvPr id="4" name="Rectangle 3">
            <a:extLst>
              <a:ext uri="{FF2B5EF4-FFF2-40B4-BE49-F238E27FC236}">
                <a16:creationId xmlns:a16="http://schemas.microsoft.com/office/drawing/2014/main" id="{5E630620-2AA2-5E27-3DB8-AD0385895FAC}"/>
              </a:ext>
            </a:extLst>
          </p:cNvPr>
          <p:cNvSpPr/>
          <p:nvPr/>
        </p:nvSpPr>
        <p:spPr>
          <a:xfrm>
            <a:off x="280483" y="5762442"/>
            <a:ext cx="1526875" cy="68148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Capture</a:t>
            </a:r>
          </a:p>
        </p:txBody>
      </p:sp>
      <p:sp>
        <p:nvSpPr>
          <p:cNvPr id="5" name="Rectangle 4">
            <a:extLst>
              <a:ext uri="{FF2B5EF4-FFF2-40B4-BE49-F238E27FC236}">
                <a16:creationId xmlns:a16="http://schemas.microsoft.com/office/drawing/2014/main" id="{AF515DD7-06A1-5841-DB38-E27F9206042E}"/>
              </a:ext>
            </a:extLst>
          </p:cNvPr>
          <p:cNvSpPr/>
          <p:nvPr/>
        </p:nvSpPr>
        <p:spPr>
          <a:xfrm>
            <a:off x="2678631" y="5762441"/>
            <a:ext cx="1526875" cy="68148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Extraction</a:t>
            </a:r>
          </a:p>
        </p:txBody>
      </p:sp>
      <p:sp>
        <p:nvSpPr>
          <p:cNvPr id="6" name="Rectangle 5">
            <a:extLst>
              <a:ext uri="{FF2B5EF4-FFF2-40B4-BE49-F238E27FC236}">
                <a16:creationId xmlns:a16="http://schemas.microsoft.com/office/drawing/2014/main" id="{33CFA570-CCC5-A283-83C7-7F207789ADDD}"/>
              </a:ext>
            </a:extLst>
          </p:cNvPr>
          <p:cNvSpPr/>
          <p:nvPr/>
        </p:nvSpPr>
        <p:spPr>
          <a:xfrm>
            <a:off x="5109814" y="5762441"/>
            <a:ext cx="1526875" cy="68148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Cleaning</a:t>
            </a:r>
          </a:p>
        </p:txBody>
      </p:sp>
      <p:sp>
        <p:nvSpPr>
          <p:cNvPr id="7" name="Rectangle 6">
            <a:extLst>
              <a:ext uri="{FF2B5EF4-FFF2-40B4-BE49-F238E27FC236}">
                <a16:creationId xmlns:a16="http://schemas.microsoft.com/office/drawing/2014/main" id="{BEA23223-B1A1-38AF-4C02-011126A5157D}"/>
              </a:ext>
            </a:extLst>
          </p:cNvPr>
          <p:cNvSpPr/>
          <p:nvPr/>
        </p:nvSpPr>
        <p:spPr>
          <a:xfrm>
            <a:off x="7540997" y="5762440"/>
            <a:ext cx="1526875" cy="68148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Comparison</a:t>
            </a:r>
          </a:p>
        </p:txBody>
      </p:sp>
      <p:sp>
        <p:nvSpPr>
          <p:cNvPr id="9" name="Rectangle 8">
            <a:extLst>
              <a:ext uri="{FF2B5EF4-FFF2-40B4-BE49-F238E27FC236}">
                <a16:creationId xmlns:a16="http://schemas.microsoft.com/office/drawing/2014/main" id="{B2E96C4F-72C5-2DCA-5EC5-3E9F658888F7}"/>
              </a:ext>
            </a:extLst>
          </p:cNvPr>
          <p:cNvSpPr/>
          <p:nvPr/>
        </p:nvSpPr>
        <p:spPr>
          <a:xfrm>
            <a:off x="9939145" y="5762437"/>
            <a:ext cx="1526875" cy="68148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Match/</a:t>
            </a:r>
          </a:p>
          <a:p>
            <a:pPr algn="ctr"/>
            <a:r>
              <a:rPr lang="en-IN" dirty="0"/>
              <a:t>Non-match</a:t>
            </a:r>
          </a:p>
        </p:txBody>
      </p:sp>
      <p:cxnSp>
        <p:nvCxnSpPr>
          <p:cNvPr id="11" name="Straight Arrow Connector 10">
            <a:extLst>
              <a:ext uri="{FF2B5EF4-FFF2-40B4-BE49-F238E27FC236}">
                <a16:creationId xmlns:a16="http://schemas.microsoft.com/office/drawing/2014/main" id="{BAD86CBB-47D9-2291-1D37-8011A9365FAE}"/>
              </a:ext>
            </a:extLst>
          </p:cNvPr>
          <p:cNvCxnSpPr>
            <a:endCxn id="5" idx="1"/>
          </p:cNvCxnSpPr>
          <p:nvPr/>
        </p:nvCxnSpPr>
        <p:spPr>
          <a:xfrm>
            <a:off x="1807358" y="6103183"/>
            <a:ext cx="87127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8DBA840-38DA-2A45-8092-A02BE902AA28}"/>
              </a:ext>
            </a:extLst>
          </p:cNvPr>
          <p:cNvCxnSpPr/>
          <p:nvPr/>
        </p:nvCxnSpPr>
        <p:spPr>
          <a:xfrm>
            <a:off x="4238541" y="6103181"/>
            <a:ext cx="87127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2B7AA34-5A13-C4C5-C508-6FAC24FFF5E1}"/>
              </a:ext>
            </a:extLst>
          </p:cNvPr>
          <p:cNvCxnSpPr/>
          <p:nvPr/>
        </p:nvCxnSpPr>
        <p:spPr>
          <a:xfrm>
            <a:off x="6636689" y="6136243"/>
            <a:ext cx="87127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89E9DB-8D48-61D3-A0DE-2D506B8186AD}"/>
              </a:ext>
            </a:extLst>
          </p:cNvPr>
          <p:cNvCxnSpPr/>
          <p:nvPr/>
        </p:nvCxnSpPr>
        <p:spPr>
          <a:xfrm>
            <a:off x="9067872" y="6140551"/>
            <a:ext cx="87127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37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B4DB9-718A-576A-4170-A12A0049DF3C}"/>
              </a:ext>
            </a:extLst>
          </p:cNvPr>
          <p:cNvSpPr>
            <a:spLocks noGrp="1"/>
          </p:cNvSpPr>
          <p:nvPr>
            <p:ph type="title"/>
          </p:nvPr>
        </p:nvSpPr>
        <p:spPr>
          <a:xfrm>
            <a:off x="163873" y="690652"/>
            <a:ext cx="10587545" cy="1018033"/>
          </a:xfrm>
        </p:spPr>
        <p:txBody>
          <a:bodyPr/>
          <a:lstStyle/>
          <a:p>
            <a:r>
              <a:rPr lang="en-IN" dirty="0"/>
              <a:t>Results and Discussion</a:t>
            </a:r>
          </a:p>
        </p:txBody>
      </p:sp>
      <p:sp>
        <p:nvSpPr>
          <p:cNvPr id="3" name="Content Placeholder 2">
            <a:extLst>
              <a:ext uri="{FF2B5EF4-FFF2-40B4-BE49-F238E27FC236}">
                <a16:creationId xmlns:a16="http://schemas.microsoft.com/office/drawing/2014/main" id="{B552EDCC-A1BC-CECB-9A96-EF7025FC7FE9}"/>
              </a:ext>
            </a:extLst>
          </p:cNvPr>
          <p:cNvSpPr>
            <a:spLocks noGrp="1"/>
          </p:cNvSpPr>
          <p:nvPr>
            <p:ph idx="1"/>
          </p:nvPr>
        </p:nvSpPr>
        <p:spPr>
          <a:xfrm>
            <a:off x="0" y="2297051"/>
            <a:ext cx="8108830" cy="4479347"/>
          </a:xfrm>
        </p:spPr>
        <p:txBody>
          <a:bodyPr/>
          <a:lstStyle/>
          <a:p>
            <a:pPr marL="3731172" marR="227330" lvl="6" indent="0" algn="ctr">
              <a:lnSpc>
                <a:spcPct val="107000"/>
              </a:lnSpc>
              <a:spcAft>
                <a:spcPts val="270"/>
              </a:spcAft>
              <a:buNone/>
            </a:pPr>
            <a:r>
              <a:rPr lang="en-IN" sz="734" b="1" dirty="0">
                <a:solidFill>
                  <a:schemeClr val="bg1"/>
                </a:solidFill>
                <a:effectLst/>
                <a:latin typeface="Times New Roman" panose="02020603050405020304" pitchFamily="18" charset="0"/>
                <a:ea typeface="Times New Roman" panose="02020603050405020304" pitchFamily="18" charset="0"/>
              </a:rPr>
              <a:t> </a:t>
            </a:r>
            <a:endParaRPr lang="en-IN" sz="734" dirty="0">
              <a:solidFill>
                <a:schemeClr val="bg1"/>
              </a:solidFill>
              <a:effectLst/>
              <a:latin typeface="Calibri" panose="020F0502020204030204" pitchFamily="34" charset="0"/>
              <a:ea typeface="Calibri" panose="020F0502020204030204" pitchFamily="34" charset="0"/>
            </a:endParaRPr>
          </a:p>
          <a:p>
            <a:pPr marL="232410" marR="227330" indent="-6350" algn="ctr">
              <a:lnSpc>
                <a:spcPct val="107000"/>
              </a:lnSpc>
              <a:spcAft>
                <a:spcPts val="270"/>
              </a:spcAft>
            </a:pPr>
            <a:r>
              <a:rPr lang="en-IN" sz="1800" dirty="0">
                <a:effectLst/>
                <a:latin typeface="Calibri" panose="020F0502020204030204" pitchFamily="34" charset="0"/>
                <a:ea typeface="Calibri" panose="020F0502020204030204" pitchFamily="34" charset="0"/>
              </a:rPr>
              <a:t> </a:t>
            </a:r>
          </a:p>
          <a:p>
            <a:pPr marL="0" marR="26670" indent="0">
              <a:lnSpc>
                <a:spcPct val="115000"/>
              </a:lnSpc>
              <a:spcAft>
                <a:spcPts val="800"/>
              </a:spcAft>
              <a:buNone/>
            </a:pPr>
            <a:r>
              <a:rPr lang="en-IN" sz="2600" dirty="0">
                <a:solidFill>
                  <a:schemeClr val="bg1">
                    <a:lumMod val="65000"/>
                  </a:schemeClr>
                </a:solidFill>
                <a:effectLst/>
                <a:latin typeface="Times New Roman" panose="02020603050405020304" pitchFamily="18" charset="0"/>
                <a:ea typeface="Calibri" panose="020F0502020204030204" pitchFamily="34" charset="0"/>
              </a:rPr>
              <a:t>The main working principle of the project is: </a:t>
            </a:r>
          </a:p>
          <a:p>
            <a:pPr marL="0" marR="26670" indent="0">
              <a:lnSpc>
                <a:spcPct val="115000"/>
              </a:lnSpc>
              <a:spcAft>
                <a:spcPts val="800"/>
              </a:spcAft>
              <a:buNone/>
            </a:pPr>
            <a:r>
              <a:rPr lang="en-IN" sz="2600" dirty="0">
                <a:solidFill>
                  <a:schemeClr val="bg1">
                    <a:lumMod val="65000"/>
                  </a:schemeClr>
                </a:solidFill>
                <a:effectLst/>
                <a:latin typeface="Times New Roman" panose="02020603050405020304" pitchFamily="18" charset="0"/>
                <a:ea typeface="Calibri" panose="020F0502020204030204" pitchFamily="34" charset="0"/>
              </a:rPr>
              <a:t>The Live cam captured data is converted into image frames to detect and recognize it with the help of database present.</a:t>
            </a:r>
          </a:p>
          <a:p>
            <a:pPr marL="0" marR="26670" indent="0">
              <a:lnSpc>
                <a:spcPct val="115000"/>
              </a:lnSpc>
              <a:spcAft>
                <a:spcPts val="800"/>
              </a:spcAft>
              <a:buNone/>
            </a:pPr>
            <a:r>
              <a:rPr lang="en-IN" sz="2600" dirty="0">
                <a:solidFill>
                  <a:schemeClr val="bg1">
                    <a:lumMod val="65000"/>
                  </a:schemeClr>
                </a:solidFill>
                <a:effectLst/>
                <a:latin typeface="Times New Roman" panose="02020603050405020304" pitchFamily="18" charset="0"/>
                <a:ea typeface="Calibri" panose="020F0502020204030204" pitchFamily="34" charset="0"/>
              </a:rPr>
              <a:t>Further, the recognized image data of the student is cleaned  and according to this information the status of present or absent is marked.</a:t>
            </a:r>
            <a:endParaRPr lang="en-IN" sz="2600" dirty="0">
              <a:solidFill>
                <a:schemeClr val="bg1">
                  <a:lumMod val="65000"/>
                </a:schemeClr>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774839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89B0-9FE2-7F6B-9668-5794CCC63905}"/>
              </a:ext>
            </a:extLst>
          </p:cNvPr>
          <p:cNvSpPr>
            <a:spLocks noGrp="1"/>
          </p:cNvSpPr>
          <p:nvPr>
            <p:ph type="title"/>
          </p:nvPr>
        </p:nvSpPr>
        <p:spPr>
          <a:xfrm>
            <a:off x="68983" y="1078840"/>
            <a:ext cx="10587545" cy="1018033"/>
          </a:xfrm>
        </p:spPr>
        <p:txBody>
          <a:bodyPr/>
          <a:lstStyle/>
          <a:p>
            <a:r>
              <a:rPr lang="en-IN" dirty="0"/>
              <a:t>Learning Outcome</a:t>
            </a:r>
          </a:p>
        </p:txBody>
      </p:sp>
      <p:sp>
        <p:nvSpPr>
          <p:cNvPr id="3" name="Content Placeholder 2">
            <a:extLst>
              <a:ext uri="{FF2B5EF4-FFF2-40B4-BE49-F238E27FC236}">
                <a16:creationId xmlns:a16="http://schemas.microsoft.com/office/drawing/2014/main" id="{A731645B-13B3-2EE2-7EE8-5B4A596AD10C}"/>
              </a:ext>
            </a:extLst>
          </p:cNvPr>
          <p:cNvSpPr>
            <a:spLocks noGrp="1"/>
          </p:cNvSpPr>
          <p:nvPr>
            <p:ph idx="1"/>
          </p:nvPr>
        </p:nvSpPr>
        <p:spPr>
          <a:xfrm>
            <a:off x="0" y="2849142"/>
            <a:ext cx="10587547" cy="4479347"/>
          </a:xfrm>
        </p:spPr>
        <p:txBody>
          <a:bodyPr>
            <a:normAutofit/>
          </a:bodyPr>
          <a:lstStyle/>
          <a:p>
            <a:pPr marL="0" indent="0">
              <a:buNone/>
            </a:pPr>
            <a:r>
              <a:rPr lang="en-US" sz="2200" dirty="0">
                <a:solidFill>
                  <a:schemeClr val="bg1">
                    <a:lumMod val="75000"/>
                  </a:schemeClr>
                </a:solidFill>
              </a:rPr>
              <a:t>From scratch to working software, carrying out real-world software projects in our academic studies helps us to understand what we have to face in industry.</a:t>
            </a:r>
          </a:p>
          <a:p>
            <a:pPr marL="0" indent="0">
              <a:buNone/>
            </a:pPr>
            <a:r>
              <a:rPr lang="en-US" sz="2200" dirty="0">
                <a:solidFill>
                  <a:schemeClr val="bg1">
                    <a:lumMod val="75000"/>
                  </a:schemeClr>
                </a:solidFill>
              </a:rPr>
              <a:t>It was a wonderful experience working on Face Recognition Attendance System with enthusiastic and like-minded people wherein we explored a part of Artificial Intelligence, i.e. image processing, which relates to our system from capturing images, detecting faces, storing them in a database, extracting facial features, recognizing them and generating attendance through different algorithms, books, websites and with the guidance of our guide.</a:t>
            </a:r>
          </a:p>
          <a:p>
            <a:pPr marL="0" indent="0">
              <a:buNone/>
            </a:pPr>
            <a:r>
              <a:rPr lang="en-US" sz="2200" dirty="0">
                <a:solidFill>
                  <a:schemeClr val="bg1">
                    <a:lumMod val="75000"/>
                  </a:schemeClr>
                </a:solidFill>
              </a:rPr>
              <a:t>We have learned most of the industrial strategies used for completion of project by keeping accounts of time, quality, and </a:t>
            </a:r>
            <a:r>
              <a:rPr lang="en-US" sz="2200" dirty="0" err="1">
                <a:solidFill>
                  <a:schemeClr val="bg1">
                    <a:lumMod val="75000"/>
                  </a:schemeClr>
                </a:solidFill>
              </a:rPr>
              <a:t>budget.This</a:t>
            </a:r>
            <a:r>
              <a:rPr lang="en-US" sz="2200" dirty="0">
                <a:solidFill>
                  <a:schemeClr val="bg1">
                    <a:lumMod val="75000"/>
                  </a:schemeClr>
                </a:solidFill>
              </a:rPr>
              <a:t> project was a door to a Stairs of Success towards the bright Software Engineering career.</a:t>
            </a:r>
            <a:endParaRPr lang="en-IN" sz="2200" dirty="0">
              <a:solidFill>
                <a:schemeClr val="bg1">
                  <a:lumMod val="75000"/>
                </a:schemeClr>
              </a:solidFill>
            </a:endParaRPr>
          </a:p>
        </p:txBody>
      </p:sp>
    </p:spTree>
    <p:extLst>
      <p:ext uri="{BB962C8B-B14F-4D97-AF65-F5344CB8AC3E}">
        <p14:creationId xmlns:p14="http://schemas.microsoft.com/office/powerpoint/2010/main" val="265997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E771-7146-3419-6E20-1DCFECC7497F}"/>
              </a:ext>
            </a:extLst>
          </p:cNvPr>
          <p:cNvSpPr>
            <a:spLocks noGrp="1"/>
          </p:cNvSpPr>
          <p:nvPr>
            <p:ph type="title"/>
          </p:nvPr>
        </p:nvSpPr>
        <p:spPr>
          <a:xfrm>
            <a:off x="0" y="3104103"/>
            <a:ext cx="11484634" cy="1856085"/>
          </a:xfrm>
        </p:spPr>
        <p:txBody>
          <a:bodyPr>
            <a:normAutofit/>
          </a:bodyPr>
          <a:lstStyle/>
          <a:p>
            <a:r>
              <a:rPr lang="en-IN" sz="6600" dirty="0">
                <a:solidFill>
                  <a:schemeClr val="tx2">
                    <a:lumMod val="40000"/>
                    <a:lumOff val="60000"/>
                  </a:schemeClr>
                </a:solidFill>
                <a:latin typeface="Papyrus" panose="03070502060502030205" pitchFamily="66" charset="0"/>
              </a:rPr>
              <a:t>Thank You</a:t>
            </a:r>
          </a:p>
        </p:txBody>
      </p:sp>
    </p:spTree>
    <p:extLst>
      <p:ext uri="{BB962C8B-B14F-4D97-AF65-F5344CB8AC3E}">
        <p14:creationId xmlns:p14="http://schemas.microsoft.com/office/powerpoint/2010/main" val="338769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E8A8-A828-BCE4-CEB9-D1F60D04D2F6}"/>
              </a:ext>
            </a:extLst>
          </p:cNvPr>
          <p:cNvSpPr>
            <a:spLocks noGrp="1"/>
          </p:cNvSpPr>
          <p:nvPr>
            <p:ph type="title"/>
          </p:nvPr>
        </p:nvSpPr>
        <p:spPr>
          <a:xfrm>
            <a:off x="288244" y="694176"/>
            <a:ext cx="10587545" cy="1018033"/>
          </a:xfrm>
        </p:spPr>
        <p:txBody>
          <a:bodyPr>
            <a:normAutofit/>
          </a:bodyPr>
          <a:lstStyle/>
          <a:p>
            <a:r>
              <a:rPr lang="en-IN" sz="5400" dirty="0"/>
              <a:t>AGENDA</a:t>
            </a:r>
          </a:p>
        </p:txBody>
      </p:sp>
      <p:sp>
        <p:nvSpPr>
          <p:cNvPr id="3" name="Content Placeholder 2">
            <a:extLst>
              <a:ext uri="{FF2B5EF4-FFF2-40B4-BE49-F238E27FC236}">
                <a16:creationId xmlns:a16="http://schemas.microsoft.com/office/drawing/2014/main" id="{D4F288D4-A844-8AF0-1BC4-8A996E357680}"/>
              </a:ext>
            </a:extLst>
          </p:cNvPr>
          <p:cNvSpPr>
            <a:spLocks noGrp="1"/>
          </p:cNvSpPr>
          <p:nvPr>
            <p:ph idx="1"/>
          </p:nvPr>
        </p:nvSpPr>
        <p:spPr>
          <a:xfrm>
            <a:off x="64585" y="2958033"/>
            <a:ext cx="10587547" cy="4479347"/>
          </a:xfrm>
        </p:spPr>
        <p:txBody>
          <a:bodyPr>
            <a:normAutofit/>
          </a:bodyPr>
          <a:lstStyle/>
          <a:p>
            <a:r>
              <a:rPr lang="en-IN" sz="1800" dirty="0">
                <a:solidFill>
                  <a:schemeClr val="bg1">
                    <a:lumMod val="65000"/>
                  </a:schemeClr>
                </a:solidFill>
              </a:rPr>
              <a:t>Definition</a:t>
            </a:r>
          </a:p>
          <a:p>
            <a:r>
              <a:rPr lang="en-IN" sz="1800" dirty="0">
                <a:solidFill>
                  <a:schemeClr val="bg1">
                    <a:lumMod val="65000"/>
                  </a:schemeClr>
                </a:solidFill>
              </a:rPr>
              <a:t>Introduction</a:t>
            </a:r>
          </a:p>
          <a:p>
            <a:r>
              <a:rPr lang="en-IN" sz="1800" dirty="0">
                <a:solidFill>
                  <a:schemeClr val="bg1">
                    <a:lumMod val="65000"/>
                  </a:schemeClr>
                </a:solidFill>
              </a:rPr>
              <a:t>Major workings</a:t>
            </a:r>
          </a:p>
          <a:p>
            <a:r>
              <a:rPr lang="en-IN" sz="1800" dirty="0">
                <a:solidFill>
                  <a:schemeClr val="bg1">
                    <a:lumMod val="65000"/>
                  </a:schemeClr>
                </a:solidFill>
              </a:rPr>
              <a:t>Scope</a:t>
            </a:r>
          </a:p>
          <a:p>
            <a:r>
              <a:rPr lang="en-IN" sz="1800" dirty="0">
                <a:solidFill>
                  <a:schemeClr val="bg1">
                    <a:lumMod val="65000"/>
                  </a:schemeClr>
                </a:solidFill>
              </a:rPr>
              <a:t>Objective</a:t>
            </a:r>
          </a:p>
          <a:p>
            <a:r>
              <a:rPr lang="en-IN" sz="1800" dirty="0">
                <a:solidFill>
                  <a:schemeClr val="bg1">
                    <a:lumMod val="65000"/>
                  </a:schemeClr>
                </a:solidFill>
              </a:rPr>
              <a:t>Methodology</a:t>
            </a:r>
          </a:p>
          <a:p>
            <a:r>
              <a:rPr lang="en-IN" sz="1800" dirty="0">
                <a:solidFill>
                  <a:schemeClr val="bg1">
                    <a:lumMod val="65000"/>
                  </a:schemeClr>
                </a:solidFill>
              </a:rPr>
              <a:t>System Context Diagram</a:t>
            </a:r>
          </a:p>
          <a:p>
            <a:r>
              <a:rPr lang="en-IN" sz="1800" dirty="0">
                <a:solidFill>
                  <a:schemeClr val="bg1">
                    <a:lumMod val="65000"/>
                  </a:schemeClr>
                </a:solidFill>
              </a:rPr>
              <a:t>Tools and Technologies</a:t>
            </a:r>
          </a:p>
          <a:p>
            <a:r>
              <a:rPr lang="en-IN" sz="1800" dirty="0">
                <a:solidFill>
                  <a:schemeClr val="bg1">
                    <a:lumMod val="65000"/>
                  </a:schemeClr>
                </a:solidFill>
              </a:rPr>
              <a:t>Authentication technologies details</a:t>
            </a:r>
          </a:p>
          <a:p>
            <a:r>
              <a:rPr lang="en-IN" sz="1800" dirty="0">
                <a:solidFill>
                  <a:schemeClr val="bg1">
                    <a:lumMod val="65000"/>
                  </a:schemeClr>
                </a:solidFill>
              </a:rPr>
              <a:t>Designing of System (Snapshots)</a:t>
            </a:r>
          </a:p>
          <a:p>
            <a:r>
              <a:rPr lang="en-IN" sz="1800" dirty="0">
                <a:solidFill>
                  <a:schemeClr val="bg1">
                    <a:lumMod val="65000"/>
                  </a:schemeClr>
                </a:solidFill>
              </a:rPr>
              <a:t>Learning and experience</a:t>
            </a:r>
          </a:p>
          <a:p>
            <a:endParaRPr lang="en-IN" sz="1800" dirty="0">
              <a:solidFill>
                <a:schemeClr val="bg1">
                  <a:lumMod val="65000"/>
                </a:schemeClr>
              </a:solidFill>
            </a:endParaRPr>
          </a:p>
        </p:txBody>
      </p:sp>
    </p:spTree>
    <p:extLst>
      <p:ext uri="{BB962C8B-B14F-4D97-AF65-F5344CB8AC3E}">
        <p14:creationId xmlns:p14="http://schemas.microsoft.com/office/powerpoint/2010/main" val="200188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987A-EF4B-B039-C951-AF6DB00DA54A}"/>
              </a:ext>
            </a:extLst>
          </p:cNvPr>
          <p:cNvSpPr>
            <a:spLocks noGrp="1"/>
          </p:cNvSpPr>
          <p:nvPr>
            <p:ph type="title"/>
          </p:nvPr>
        </p:nvSpPr>
        <p:spPr>
          <a:xfrm>
            <a:off x="0" y="1051610"/>
            <a:ext cx="10587545" cy="1018033"/>
          </a:xfrm>
        </p:spPr>
        <p:txBody>
          <a:bodyPr/>
          <a:lstStyle/>
          <a:p>
            <a:r>
              <a:rPr lang="en-IN" dirty="0"/>
              <a:t>DEFINITION</a:t>
            </a:r>
          </a:p>
        </p:txBody>
      </p:sp>
      <p:sp>
        <p:nvSpPr>
          <p:cNvPr id="3" name="Content Placeholder 2">
            <a:extLst>
              <a:ext uri="{FF2B5EF4-FFF2-40B4-BE49-F238E27FC236}">
                <a16:creationId xmlns:a16="http://schemas.microsoft.com/office/drawing/2014/main" id="{F8E9324B-7B91-D144-C8EE-AD2CF80C3475}"/>
              </a:ext>
            </a:extLst>
          </p:cNvPr>
          <p:cNvSpPr>
            <a:spLocks noGrp="1"/>
          </p:cNvSpPr>
          <p:nvPr>
            <p:ph idx="1"/>
          </p:nvPr>
        </p:nvSpPr>
        <p:spPr>
          <a:xfrm>
            <a:off x="0" y="3429000"/>
            <a:ext cx="7307249" cy="4479347"/>
          </a:xfrm>
        </p:spPr>
        <p:txBody>
          <a:bodyPr>
            <a:normAutofit/>
          </a:bodyPr>
          <a:lstStyle/>
          <a:p>
            <a:pPr marL="0" indent="0">
              <a:buNone/>
            </a:pPr>
            <a:r>
              <a:rPr lang="en-US" sz="2800" dirty="0">
                <a:solidFill>
                  <a:schemeClr val="bg1">
                    <a:lumMod val="65000"/>
                  </a:schemeClr>
                </a:solidFill>
              </a:rPr>
              <a:t>Face Recognition is a biometric method of identifying an individual by comparing live capture or digital image data with the stored record for that person.</a:t>
            </a:r>
          </a:p>
          <a:p>
            <a:pPr marL="0" indent="0">
              <a:buNone/>
            </a:pPr>
            <a:r>
              <a:rPr lang="en-US" sz="2800" dirty="0">
                <a:solidFill>
                  <a:schemeClr val="bg1">
                    <a:lumMod val="65000"/>
                  </a:schemeClr>
                </a:solidFill>
              </a:rPr>
              <a:t>Face Recognition Attendance System is marking of attendance based on this technology</a:t>
            </a:r>
            <a:endParaRPr lang="en-IN" sz="2800" dirty="0">
              <a:solidFill>
                <a:schemeClr val="bg1">
                  <a:lumMod val="65000"/>
                </a:schemeClr>
              </a:solidFill>
            </a:endParaRPr>
          </a:p>
        </p:txBody>
      </p:sp>
    </p:spTree>
    <p:extLst>
      <p:ext uri="{BB962C8B-B14F-4D97-AF65-F5344CB8AC3E}">
        <p14:creationId xmlns:p14="http://schemas.microsoft.com/office/powerpoint/2010/main" val="363305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8AD4-3839-13F5-2BC2-ABB9F4283878}"/>
              </a:ext>
            </a:extLst>
          </p:cNvPr>
          <p:cNvSpPr>
            <a:spLocks noGrp="1"/>
          </p:cNvSpPr>
          <p:nvPr>
            <p:ph type="title"/>
          </p:nvPr>
        </p:nvSpPr>
        <p:spPr>
          <a:xfrm>
            <a:off x="68984" y="811421"/>
            <a:ext cx="10587545" cy="1018033"/>
          </a:xfrm>
        </p:spPr>
        <p:txBody>
          <a:bodyPr>
            <a:normAutofit/>
          </a:bodyPr>
          <a:lstStyle/>
          <a:p>
            <a:r>
              <a:rPr lang="en-IN" sz="5400" dirty="0"/>
              <a:t>Introduction</a:t>
            </a:r>
          </a:p>
        </p:txBody>
      </p:sp>
      <p:sp>
        <p:nvSpPr>
          <p:cNvPr id="3" name="Content Placeholder 2">
            <a:extLst>
              <a:ext uri="{FF2B5EF4-FFF2-40B4-BE49-F238E27FC236}">
                <a16:creationId xmlns:a16="http://schemas.microsoft.com/office/drawing/2014/main" id="{76DD3FA9-2EB1-4419-A209-A3343021364E}"/>
              </a:ext>
            </a:extLst>
          </p:cNvPr>
          <p:cNvSpPr>
            <a:spLocks noGrp="1"/>
          </p:cNvSpPr>
          <p:nvPr>
            <p:ph idx="1"/>
          </p:nvPr>
        </p:nvSpPr>
        <p:spPr>
          <a:xfrm>
            <a:off x="68982" y="3030297"/>
            <a:ext cx="10587547" cy="4479347"/>
          </a:xfrm>
        </p:spPr>
        <p:txBody>
          <a:bodyPr>
            <a:normAutofit/>
          </a:bodyPr>
          <a:lstStyle/>
          <a:p>
            <a:pPr marL="0" indent="0">
              <a:buNone/>
            </a:pPr>
            <a:r>
              <a:rPr lang="en-US" sz="2300" dirty="0">
                <a:solidFill>
                  <a:schemeClr val="bg1">
                    <a:lumMod val="65000"/>
                  </a:schemeClr>
                </a:solidFill>
              </a:rPr>
              <a:t>A facial recognition attendance system utilizes facial recognition innovation to distinguish and check an individual utilizing the individual's facial highlights and naturally mark participation. The product can be utilized for various gatherings like workers, understudies, and so on. </a:t>
            </a:r>
            <a:endParaRPr lang="en-IN" sz="2300" dirty="0">
              <a:solidFill>
                <a:schemeClr val="bg1">
                  <a:lumMod val="65000"/>
                </a:schemeClr>
              </a:solidFill>
            </a:endParaRPr>
          </a:p>
        </p:txBody>
      </p:sp>
    </p:spTree>
    <p:extLst>
      <p:ext uri="{BB962C8B-B14F-4D97-AF65-F5344CB8AC3E}">
        <p14:creationId xmlns:p14="http://schemas.microsoft.com/office/powerpoint/2010/main" val="188016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12FC-0105-025E-14A0-6F5B9C912759}"/>
              </a:ext>
            </a:extLst>
          </p:cNvPr>
          <p:cNvSpPr>
            <a:spLocks noGrp="1"/>
          </p:cNvSpPr>
          <p:nvPr>
            <p:ph type="title"/>
          </p:nvPr>
        </p:nvSpPr>
        <p:spPr>
          <a:xfrm>
            <a:off x="153836" y="736450"/>
            <a:ext cx="10587545" cy="1018033"/>
          </a:xfrm>
        </p:spPr>
        <p:txBody>
          <a:bodyPr/>
          <a:lstStyle/>
          <a:p>
            <a:r>
              <a:rPr lang="en-IN" dirty="0"/>
              <a:t>Major Workings</a:t>
            </a:r>
          </a:p>
        </p:txBody>
      </p:sp>
      <p:sp>
        <p:nvSpPr>
          <p:cNvPr id="3" name="Content Placeholder 2">
            <a:extLst>
              <a:ext uri="{FF2B5EF4-FFF2-40B4-BE49-F238E27FC236}">
                <a16:creationId xmlns:a16="http://schemas.microsoft.com/office/drawing/2014/main" id="{197D5797-4E32-C829-C8BF-41AEC81CA2FB}"/>
              </a:ext>
            </a:extLst>
          </p:cNvPr>
          <p:cNvSpPr>
            <a:spLocks noGrp="1"/>
          </p:cNvSpPr>
          <p:nvPr>
            <p:ph idx="1"/>
          </p:nvPr>
        </p:nvSpPr>
        <p:spPr>
          <a:xfrm>
            <a:off x="-328305" y="2943919"/>
            <a:ext cx="10587547" cy="4479347"/>
          </a:xfrm>
        </p:spPr>
        <p:txBody>
          <a:bodyPr>
            <a:normAutofit/>
          </a:bodyPr>
          <a:lstStyle/>
          <a:p>
            <a:r>
              <a:rPr lang="en-US" sz="2400" dirty="0">
                <a:solidFill>
                  <a:schemeClr val="bg1">
                    <a:lumMod val="65000"/>
                  </a:schemeClr>
                </a:solidFill>
              </a:rPr>
              <a:t>The framework records and stores the information progressively. The reason for this venture is to catch a video of individuals, convert it into outlines, connect it to an information base to guarantee their presence or nonattendance, to check the presence of a genuine understudy to keep a record. </a:t>
            </a:r>
          </a:p>
          <a:p>
            <a:r>
              <a:rPr lang="en-US" sz="2400" dirty="0">
                <a:solidFill>
                  <a:schemeClr val="bg1">
                    <a:lumMod val="65000"/>
                  </a:schemeClr>
                </a:solidFill>
              </a:rPr>
              <a:t>The Robotized Homeroom Participation Framework assists with speeding up and at last accomplish the most elevated exactness of continuous appearance to fulfil the requirement for programmed study hall.</a:t>
            </a:r>
            <a:endParaRPr lang="en-IN" sz="2400" dirty="0"/>
          </a:p>
        </p:txBody>
      </p:sp>
    </p:spTree>
    <p:extLst>
      <p:ext uri="{BB962C8B-B14F-4D97-AF65-F5344CB8AC3E}">
        <p14:creationId xmlns:p14="http://schemas.microsoft.com/office/powerpoint/2010/main" val="19133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0DD9-62E8-B4CD-7E9B-CD10833E7CE7}"/>
              </a:ext>
            </a:extLst>
          </p:cNvPr>
          <p:cNvSpPr>
            <a:spLocks noGrp="1"/>
          </p:cNvSpPr>
          <p:nvPr>
            <p:ph type="title"/>
          </p:nvPr>
        </p:nvSpPr>
        <p:spPr>
          <a:xfrm>
            <a:off x="102513" y="658021"/>
            <a:ext cx="10587545" cy="1018033"/>
          </a:xfrm>
        </p:spPr>
        <p:txBody>
          <a:bodyPr/>
          <a:lstStyle/>
          <a:p>
            <a:r>
              <a:rPr lang="en-IN" dirty="0"/>
              <a:t>SCOPE</a:t>
            </a:r>
          </a:p>
        </p:txBody>
      </p:sp>
      <p:sp>
        <p:nvSpPr>
          <p:cNvPr id="3" name="Content Placeholder 2">
            <a:extLst>
              <a:ext uri="{FF2B5EF4-FFF2-40B4-BE49-F238E27FC236}">
                <a16:creationId xmlns:a16="http://schemas.microsoft.com/office/drawing/2014/main" id="{D739B1E7-4D55-6111-F242-E56B39AADC77}"/>
              </a:ext>
            </a:extLst>
          </p:cNvPr>
          <p:cNvSpPr>
            <a:spLocks noGrp="1"/>
          </p:cNvSpPr>
          <p:nvPr>
            <p:ph idx="1"/>
          </p:nvPr>
        </p:nvSpPr>
        <p:spPr>
          <a:xfrm>
            <a:off x="0" y="3217088"/>
            <a:ext cx="9796007" cy="4479347"/>
          </a:xfrm>
        </p:spPr>
        <p:txBody>
          <a:bodyPr>
            <a:normAutofit/>
          </a:bodyPr>
          <a:lstStyle/>
          <a:p>
            <a:r>
              <a:rPr lang="en-US" sz="2000" dirty="0">
                <a:solidFill>
                  <a:schemeClr val="bg1">
                    <a:lumMod val="85000"/>
                  </a:schemeClr>
                </a:solidFill>
              </a:rPr>
              <a:t>Instead of using the conventional methods, this proposed system aims to develop an automated system that records the student's attendance by using facial recognition technology. </a:t>
            </a:r>
          </a:p>
          <a:p>
            <a:r>
              <a:rPr lang="en-US" sz="2000" dirty="0">
                <a:solidFill>
                  <a:schemeClr val="bg1">
                    <a:lumMod val="85000"/>
                  </a:schemeClr>
                </a:solidFill>
              </a:rPr>
              <a:t>The main objective of this work is to make the attendance marking and management system efficient time saving, simple and easy.</a:t>
            </a:r>
          </a:p>
          <a:p>
            <a:r>
              <a:rPr lang="en-US" sz="2000" dirty="0">
                <a:solidFill>
                  <a:schemeClr val="bg1">
                    <a:lumMod val="85000"/>
                  </a:schemeClr>
                </a:solidFill>
              </a:rPr>
              <a:t>Provides an automated attendance system that is practical, reliable and eliminate disturbance and time loss of traditional attendance systems.</a:t>
            </a:r>
          </a:p>
          <a:p>
            <a:r>
              <a:rPr lang="en-US" sz="2000" dirty="0">
                <a:solidFill>
                  <a:schemeClr val="bg1">
                    <a:lumMod val="85000"/>
                  </a:schemeClr>
                </a:solidFill>
              </a:rPr>
              <a:t>Present a system that can accurately evaluate student's performance depending on their recorded attendance rate.</a:t>
            </a:r>
          </a:p>
          <a:p>
            <a:pPr marL="0" indent="0">
              <a:buNone/>
            </a:pPr>
            <a:endParaRPr lang="en-IN" dirty="0">
              <a:solidFill>
                <a:schemeClr val="bg1">
                  <a:lumMod val="65000"/>
                </a:schemeClr>
              </a:solidFill>
            </a:endParaRPr>
          </a:p>
        </p:txBody>
      </p:sp>
    </p:spTree>
    <p:extLst>
      <p:ext uri="{BB962C8B-B14F-4D97-AF65-F5344CB8AC3E}">
        <p14:creationId xmlns:p14="http://schemas.microsoft.com/office/powerpoint/2010/main" val="172908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A249-5CC3-2BB0-B8EB-D247903EAEBB}"/>
              </a:ext>
            </a:extLst>
          </p:cNvPr>
          <p:cNvSpPr>
            <a:spLocks noGrp="1"/>
          </p:cNvSpPr>
          <p:nvPr>
            <p:ph type="title"/>
          </p:nvPr>
        </p:nvSpPr>
        <p:spPr>
          <a:xfrm>
            <a:off x="146620" y="630266"/>
            <a:ext cx="10587545" cy="1018033"/>
          </a:xfrm>
        </p:spPr>
        <p:txBody>
          <a:bodyPr/>
          <a:lstStyle/>
          <a:p>
            <a:r>
              <a:rPr lang="en-IN" dirty="0"/>
              <a:t>Objective</a:t>
            </a:r>
          </a:p>
        </p:txBody>
      </p:sp>
      <p:sp>
        <p:nvSpPr>
          <p:cNvPr id="3" name="Content Placeholder 2">
            <a:extLst>
              <a:ext uri="{FF2B5EF4-FFF2-40B4-BE49-F238E27FC236}">
                <a16:creationId xmlns:a16="http://schemas.microsoft.com/office/drawing/2014/main" id="{FA964B44-2051-E278-487B-A180F79D854D}"/>
              </a:ext>
            </a:extLst>
          </p:cNvPr>
          <p:cNvSpPr>
            <a:spLocks noGrp="1"/>
          </p:cNvSpPr>
          <p:nvPr>
            <p:ph idx="1"/>
          </p:nvPr>
        </p:nvSpPr>
        <p:spPr>
          <a:xfrm>
            <a:off x="86233" y="2745624"/>
            <a:ext cx="10587547" cy="4479347"/>
          </a:xfrm>
        </p:spPr>
        <p:txBody>
          <a:bodyPr>
            <a:normAutofit fontScale="55000" lnSpcReduction="20000"/>
          </a:bodyPr>
          <a:lstStyle/>
          <a:p>
            <a:pPr marL="0" indent="0" algn="just">
              <a:lnSpc>
                <a:spcPct val="150000"/>
              </a:lnSpc>
              <a:spcBef>
                <a:spcPts val="600"/>
              </a:spcBef>
              <a:spcAft>
                <a:spcPts val="600"/>
              </a:spcAft>
              <a:buNone/>
            </a:pPr>
            <a:r>
              <a:rPr lang="en-US" sz="40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objectives of our project </a:t>
            </a:r>
            <a:r>
              <a:rPr lang="en-US" dirty="0">
                <a:solidFill>
                  <a:schemeClr val="bg1">
                    <a:lumMod val="65000"/>
                  </a:schemeClr>
                </a:solidFill>
                <a:latin typeface="Times New Roman" panose="02020603050405020304" pitchFamily="18" charset="0"/>
                <a:ea typeface="Times New Roman" panose="02020603050405020304" pitchFamily="18" charset="0"/>
                <a:cs typeface="Times New Roman" panose="02020603050405020304" pitchFamily="18" charset="0"/>
              </a:rPr>
              <a:t>are</a:t>
            </a:r>
            <a:r>
              <a:rPr lang="en-US" sz="40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000" dirty="0">
              <a:solidFill>
                <a:schemeClr val="bg1">
                  <a:lumMod val="6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40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write a program which stores new faces, their names, age and other information, that can later be used to mark that individual present on the list. </a:t>
            </a:r>
          </a:p>
          <a:p>
            <a:pPr algn="just">
              <a:lnSpc>
                <a:spcPct val="150000"/>
              </a:lnSpc>
              <a:spcBef>
                <a:spcPts val="600"/>
              </a:spcBef>
              <a:spcAft>
                <a:spcPts val="600"/>
              </a:spcAft>
            </a:pPr>
            <a:r>
              <a:rPr lang="en-US" sz="40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develop a face recognition system which, from the incoming image, finds a series of data of the same face in a set of training images in a database. </a:t>
            </a:r>
            <a:endParaRPr lang="en-IN" sz="4000" dirty="0">
              <a:solidFill>
                <a:schemeClr val="bg1">
                  <a:lumMod val="6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40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 are to develop an efficient technique for processing and recognizing face images.</a:t>
            </a:r>
            <a:endParaRPr lang="en-IN" sz="4000" dirty="0">
              <a:solidFill>
                <a:schemeClr val="bg1">
                  <a:lumMod val="6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4000" dirty="0">
                <a:solidFill>
                  <a:schemeClr val="bg1">
                    <a:lumMod val="6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make the program display name and other details of the identified person on the screen.</a:t>
            </a:r>
            <a:endParaRPr lang="en-IN" sz="4000" dirty="0">
              <a:solidFill>
                <a:schemeClr val="bg1">
                  <a:lumMod val="6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138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44DF-BD7A-14F5-DB10-E3CAA9D2A3E5}"/>
              </a:ext>
            </a:extLst>
          </p:cNvPr>
          <p:cNvSpPr>
            <a:spLocks noGrp="1"/>
          </p:cNvSpPr>
          <p:nvPr>
            <p:ph type="title"/>
          </p:nvPr>
        </p:nvSpPr>
        <p:spPr>
          <a:xfrm>
            <a:off x="24949" y="390183"/>
            <a:ext cx="10587545" cy="1018033"/>
          </a:xfrm>
        </p:spPr>
        <p:txBody>
          <a:bodyPr/>
          <a:lstStyle/>
          <a:p>
            <a:r>
              <a:rPr lang="en-IN" dirty="0"/>
              <a:t>Methodology</a:t>
            </a:r>
          </a:p>
        </p:txBody>
      </p:sp>
      <p:sp>
        <p:nvSpPr>
          <p:cNvPr id="3" name="Content Placeholder 2">
            <a:extLst>
              <a:ext uri="{FF2B5EF4-FFF2-40B4-BE49-F238E27FC236}">
                <a16:creationId xmlns:a16="http://schemas.microsoft.com/office/drawing/2014/main" id="{268E3113-0216-495F-C6D1-5E7AB5F13F96}"/>
              </a:ext>
            </a:extLst>
          </p:cNvPr>
          <p:cNvSpPr>
            <a:spLocks noGrp="1"/>
          </p:cNvSpPr>
          <p:nvPr>
            <p:ph idx="1"/>
          </p:nvPr>
        </p:nvSpPr>
        <p:spPr>
          <a:xfrm>
            <a:off x="24949" y="1465711"/>
            <a:ext cx="9224367" cy="4479347"/>
          </a:xfrm>
        </p:spPr>
        <p:txBody>
          <a:bodyPr>
            <a:normAutofit/>
          </a:bodyPr>
          <a:lstStyle/>
          <a:p>
            <a:pPr marL="0" indent="0">
              <a:buNone/>
            </a:pPr>
            <a:r>
              <a:rPr lang="en-US" sz="2000" dirty="0">
                <a:solidFill>
                  <a:schemeClr val="bg1">
                    <a:lumMod val="65000"/>
                  </a:schemeClr>
                </a:solidFill>
              </a:rPr>
              <a:t>Waterfall Model is a sequential approach, where each fundamental activity of a process represented as a separate phase, arranged in linear order.</a:t>
            </a:r>
          </a:p>
          <a:p>
            <a:pPr marL="0" indent="0">
              <a:buNone/>
            </a:pPr>
            <a:r>
              <a:rPr lang="en-US" sz="2000" dirty="0">
                <a:solidFill>
                  <a:schemeClr val="bg1">
                    <a:lumMod val="65000"/>
                  </a:schemeClr>
                </a:solidFill>
              </a:rPr>
              <a:t>In the waterfall model, you must plan and schedule all of the activities before starting. working on them (plan-driven process</a:t>
            </a:r>
            <a:r>
              <a:rPr lang="en-US" sz="2000" dirty="0"/>
              <a:t>).</a:t>
            </a:r>
          </a:p>
          <a:p>
            <a:pPr marL="0" indent="0">
              <a:buNone/>
            </a:pPr>
            <a:endParaRPr lang="en-US" sz="1800" dirty="0"/>
          </a:p>
          <a:p>
            <a:pPr marL="0" indent="0">
              <a:buNone/>
            </a:pPr>
            <a:endParaRPr lang="en-IN" sz="1800" dirty="0"/>
          </a:p>
        </p:txBody>
      </p:sp>
      <p:sp>
        <p:nvSpPr>
          <p:cNvPr id="7" name="Rectangle: Rounded Corners 6">
            <a:extLst>
              <a:ext uri="{FF2B5EF4-FFF2-40B4-BE49-F238E27FC236}">
                <a16:creationId xmlns:a16="http://schemas.microsoft.com/office/drawing/2014/main" id="{5A4A1AA9-B3CE-9E66-9BD6-589E1BBADE57}"/>
              </a:ext>
            </a:extLst>
          </p:cNvPr>
          <p:cNvSpPr/>
          <p:nvPr/>
        </p:nvSpPr>
        <p:spPr>
          <a:xfrm>
            <a:off x="5528220" y="4340700"/>
            <a:ext cx="1626044" cy="554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Implementation</a:t>
            </a:r>
          </a:p>
        </p:txBody>
      </p:sp>
      <p:sp>
        <p:nvSpPr>
          <p:cNvPr id="9" name="Rectangle: Rounded Corners 8">
            <a:extLst>
              <a:ext uri="{FF2B5EF4-FFF2-40B4-BE49-F238E27FC236}">
                <a16:creationId xmlns:a16="http://schemas.microsoft.com/office/drawing/2014/main" id="{00CEAFFB-6F57-D664-5DC4-BDC56FF8C218}"/>
              </a:ext>
            </a:extLst>
          </p:cNvPr>
          <p:cNvSpPr/>
          <p:nvPr/>
        </p:nvSpPr>
        <p:spPr>
          <a:xfrm>
            <a:off x="7232330" y="4875218"/>
            <a:ext cx="1626044" cy="554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Verification</a:t>
            </a:r>
          </a:p>
        </p:txBody>
      </p:sp>
      <p:sp>
        <p:nvSpPr>
          <p:cNvPr id="10" name="Rectangle: Rounded Corners 9">
            <a:extLst>
              <a:ext uri="{FF2B5EF4-FFF2-40B4-BE49-F238E27FC236}">
                <a16:creationId xmlns:a16="http://schemas.microsoft.com/office/drawing/2014/main" id="{E1AD1D83-CEC7-99A2-84BA-728DBE8DFF00}"/>
              </a:ext>
            </a:extLst>
          </p:cNvPr>
          <p:cNvSpPr/>
          <p:nvPr/>
        </p:nvSpPr>
        <p:spPr>
          <a:xfrm>
            <a:off x="8892744" y="5443346"/>
            <a:ext cx="1626044" cy="554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Mainteinance</a:t>
            </a:r>
            <a:endParaRPr lang="en-IN" sz="1600" dirty="0"/>
          </a:p>
        </p:txBody>
      </p:sp>
      <p:sp>
        <p:nvSpPr>
          <p:cNvPr id="11" name="Rectangle: Rounded Corners 10">
            <a:extLst>
              <a:ext uri="{FF2B5EF4-FFF2-40B4-BE49-F238E27FC236}">
                <a16:creationId xmlns:a16="http://schemas.microsoft.com/office/drawing/2014/main" id="{D3BE48A8-5158-0B7F-F7C2-D31842186864}"/>
              </a:ext>
            </a:extLst>
          </p:cNvPr>
          <p:cNvSpPr/>
          <p:nvPr/>
        </p:nvSpPr>
        <p:spPr>
          <a:xfrm>
            <a:off x="3826160" y="3786997"/>
            <a:ext cx="1626044" cy="554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Design</a:t>
            </a:r>
          </a:p>
        </p:txBody>
      </p:sp>
      <p:sp>
        <p:nvSpPr>
          <p:cNvPr id="12" name="Rectangle: Rounded Corners 11">
            <a:extLst>
              <a:ext uri="{FF2B5EF4-FFF2-40B4-BE49-F238E27FC236}">
                <a16:creationId xmlns:a16="http://schemas.microsoft.com/office/drawing/2014/main" id="{B8F7B191-EE7B-A8B7-48B8-C04CEE9B137E}"/>
              </a:ext>
            </a:extLst>
          </p:cNvPr>
          <p:cNvSpPr/>
          <p:nvPr/>
        </p:nvSpPr>
        <p:spPr>
          <a:xfrm>
            <a:off x="2299047" y="3214130"/>
            <a:ext cx="1488173" cy="554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Requirement</a:t>
            </a:r>
          </a:p>
        </p:txBody>
      </p:sp>
      <p:sp>
        <p:nvSpPr>
          <p:cNvPr id="14" name="Arrow: Bent-Up 13">
            <a:extLst>
              <a:ext uri="{FF2B5EF4-FFF2-40B4-BE49-F238E27FC236}">
                <a16:creationId xmlns:a16="http://schemas.microsoft.com/office/drawing/2014/main" id="{EF44DE4F-A7A8-0818-B0EF-AA95B260F88B}"/>
              </a:ext>
            </a:extLst>
          </p:cNvPr>
          <p:cNvSpPr/>
          <p:nvPr/>
        </p:nvSpPr>
        <p:spPr>
          <a:xfrm rot="5400000">
            <a:off x="3310219" y="3748620"/>
            <a:ext cx="477788" cy="554542"/>
          </a:xfrm>
          <a:prstGeom prst="ben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Bent-Up 14">
            <a:extLst>
              <a:ext uri="{FF2B5EF4-FFF2-40B4-BE49-F238E27FC236}">
                <a16:creationId xmlns:a16="http://schemas.microsoft.com/office/drawing/2014/main" id="{FFF6B1DD-EF0B-8D02-88BD-055A994A9443}"/>
              </a:ext>
            </a:extLst>
          </p:cNvPr>
          <p:cNvSpPr/>
          <p:nvPr/>
        </p:nvSpPr>
        <p:spPr>
          <a:xfrm rot="5400000">
            <a:off x="8383727" y="5384235"/>
            <a:ext cx="463491" cy="554542"/>
          </a:xfrm>
          <a:prstGeom prst="ben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Bent-Up 15">
            <a:extLst>
              <a:ext uri="{FF2B5EF4-FFF2-40B4-BE49-F238E27FC236}">
                <a16:creationId xmlns:a16="http://schemas.microsoft.com/office/drawing/2014/main" id="{40178DC8-4028-B384-396C-8AD612BFE311}"/>
              </a:ext>
            </a:extLst>
          </p:cNvPr>
          <p:cNvSpPr/>
          <p:nvPr/>
        </p:nvSpPr>
        <p:spPr>
          <a:xfrm rot="5400000">
            <a:off x="6757074" y="4840583"/>
            <a:ext cx="418547" cy="527865"/>
          </a:xfrm>
          <a:prstGeom prst="ben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Bent-Up 16">
            <a:extLst>
              <a:ext uri="{FF2B5EF4-FFF2-40B4-BE49-F238E27FC236}">
                <a16:creationId xmlns:a16="http://schemas.microsoft.com/office/drawing/2014/main" id="{DF4ECA52-79D2-93C3-DDB9-5A62C33D70CD}"/>
              </a:ext>
            </a:extLst>
          </p:cNvPr>
          <p:cNvSpPr/>
          <p:nvPr/>
        </p:nvSpPr>
        <p:spPr>
          <a:xfrm rot="5400000">
            <a:off x="5031894" y="4302323"/>
            <a:ext cx="477788" cy="554542"/>
          </a:xfrm>
          <a:prstGeom prst="ben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171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10D6-60A1-69DC-3C76-494CC6222F0B}"/>
              </a:ext>
            </a:extLst>
          </p:cNvPr>
          <p:cNvSpPr>
            <a:spLocks noGrp="1"/>
          </p:cNvSpPr>
          <p:nvPr>
            <p:ph type="title"/>
          </p:nvPr>
        </p:nvSpPr>
        <p:spPr>
          <a:xfrm>
            <a:off x="70708" y="546703"/>
            <a:ext cx="10587545" cy="829440"/>
          </a:xfrm>
        </p:spPr>
        <p:txBody>
          <a:bodyPr/>
          <a:lstStyle/>
          <a:p>
            <a:r>
              <a:rPr lang="en-IN" dirty="0"/>
              <a:t>System Context Diagram</a:t>
            </a:r>
          </a:p>
        </p:txBody>
      </p:sp>
      <p:sp>
        <p:nvSpPr>
          <p:cNvPr id="4" name="Rectangle 3">
            <a:extLst>
              <a:ext uri="{FF2B5EF4-FFF2-40B4-BE49-F238E27FC236}">
                <a16:creationId xmlns:a16="http://schemas.microsoft.com/office/drawing/2014/main" id="{FAEDF747-71E1-30BD-446F-FD76CDDB7123}"/>
              </a:ext>
            </a:extLst>
          </p:cNvPr>
          <p:cNvSpPr/>
          <p:nvPr/>
        </p:nvSpPr>
        <p:spPr>
          <a:xfrm>
            <a:off x="1990479" y="2969037"/>
            <a:ext cx="1463040" cy="459959"/>
          </a:xfrm>
          <a:prstGeom prst="rect">
            <a:avLst/>
          </a:prstGeom>
          <a:solidFill>
            <a:schemeClr val="tx1">
              <a:lumMod val="75000"/>
              <a:lumOff val="2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p:txBody>
      </p:sp>
      <p:sp>
        <p:nvSpPr>
          <p:cNvPr id="7" name="Rectangle 6">
            <a:extLst>
              <a:ext uri="{FF2B5EF4-FFF2-40B4-BE49-F238E27FC236}">
                <a16:creationId xmlns:a16="http://schemas.microsoft.com/office/drawing/2014/main" id="{1B8E16EF-6353-8D9E-186A-AFB0416A5C7F}"/>
              </a:ext>
            </a:extLst>
          </p:cNvPr>
          <p:cNvSpPr/>
          <p:nvPr/>
        </p:nvSpPr>
        <p:spPr>
          <a:xfrm>
            <a:off x="7914201" y="5931673"/>
            <a:ext cx="1463040" cy="459959"/>
          </a:xfrm>
          <a:prstGeom prst="rect">
            <a:avLst/>
          </a:prstGeom>
          <a:solidFill>
            <a:schemeClr val="tx1">
              <a:lumMod val="75000"/>
              <a:lumOff val="2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8" name="Rectangle 7">
            <a:extLst>
              <a:ext uri="{FF2B5EF4-FFF2-40B4-BE49-F238E27FC236}">
                <a16:creationId xmlns:a16="http://schemas.microsoft.com/office/drawing/2014/main" id="{31D77FDD-9440-F23A-3C6E-E028A5B90370}"/>
              </a:ext>
            </a:extLst>
          </p:cNvPr>
          <p:cNvSpPr/>
          <p:nvPr/>
        </p:nvSpPr>
        <p:spPr>
          <a:xfrm>
            <a:off x="376363" y="5966129"/>
            <a:ext cx="1463040" cy="459959"/>
          </a:xfrm>
          <a:prstGeom prst="rect">
            <a:avLst/>
          </a:prstGeom>
          <a:solidFill>
            <a:schemeClr val="tx1">
              <a:lumMod val="75000"/>
              <a:lumOff val="2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 Cam</a:t>
            </a:r>
          </a:p>
        </p:txBody>
      </p:sp>
      <p:sp>
        <p:nvSpPr>
          <p:cNvPr id="9" name="Rectangle 8">
            <a:extLst>
              <a:ext uri="{FF2B5EF4-FFF2-40B4-BE49-F238E27FC236}">
                <a16:creationId xmlns:a16="http://schemas.microsoft.com/office/drawing/2014/main" id="{0EEA640D-6B0D-9941-A631-B42F0B8D994F}"/>
              </a:ext>
            </a:extLst>
          </p:cNvPr>
          <p:cNvSpPr/>
          <p:nvPr/>
        </p:nvSpPr>
        <p:spPr>
          <a:xfrm>
            <a:off x="6039772" y="2969036"/>
            <a:ext cx="1463040" cy="459959"/>
          </a:xfrm>
          <a:prstGeom prst="rect">
            <a:avLst/>
          </a:prstGeom>
          <a:solidFill>
            <a:schemeClr val="tx1">
              <a:lumMod val="75000"/>
              <a:lumOff val="2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sp>
        <p:nvSpPr>
          <p:cNvPr id="10" name="Oval 9">
            <a:extLst>
              <a:ext uri="{FF2B5EF4-FFF2-40B4-BE49-F238E27FC236}">
                <a16:creationId xmlns:a16="http://schemas.microsoft.com/office/drawing/2014/main" id="{8EB03627-DDAA-8AB4-B188-5443733ADDAA}"/>
              </a:ext>
            </a:extLst>
          </p:cNvPr>
          <p:cNvSpPr/>
          <p:nvPr/>
        </p:nvSpPr>
        <p:spPr>
          <a:xfrm>
            <a:off x="3721210" y="4786685"/>
            <a:ext cx="2067339" cy="1976822"/>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 Recognition Attendance System</a:t>
            </a:r>
          </a:p>
        </p:txBody>
      </p:sp>
      <p:cxnSp>
        <p:nvCxnSpPr>
          <p:cNvPr id="16" name="Straight Arrow Connector 15">
            <a:extLst>
              <a:ext uri="{FF2B5EF4-FFF2-40B4-BE49-F238E27FC236}">
                <a16:creationId xmlns:a16="http://schemas.microsoft.com/office/drawing/2014/main" id="{DF37ED3E-6D50-CE09-9FC1-9BAF713853DC}"/>
              </a:ext>
            </a:extLst>
          </p:cNvPr>
          <p:cNvCxnSpPr>
            <a:cxnSpLocks/>
          </p:cNvCxnSpPr>
          <p:nvPr/>
        </p:nvCxnSpPr>
        <p:spPr>
          <a:xfrm>
            <a:off x="1839403" y="6143707"/>
            <a:ext cx="1953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1C5462-1BCF-8C1D-9F68-1378CA896DE1}"/>
              </a:ext>
            </a:extLst>
          </p:cNvPr>
          <p:cNvCxnSpPr>
            <a:cxnSpLocks/>
          </p:cNvCxnSpPr>
          <p:nvPr/>
        </p:nvCxnSpPr>
        <p:spPr>
          <a:xfrm flipH="1">
            <a:off x="1839403" y="6311298"/>
            <a:ext cx="2024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70B7DD0-9FE4-1B81-FEE8-845AF94E6BF8}"/>
              </a:ext>
            </a:extLst>
          </p:cNvPr>
          <p:cNvCxnSpPr>
            <a:cxnSpLocks/>
          </p:cNvCxnSpPr>
          <p:nvPr/>
        </p:nvCxnSpPr>
        <p:spPr>
          <a:xfrm>
            <a:off x="5798254" y="6143707"/>
            <a:ext cx="2107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80BB36-E329-569B-6E73-6A71A3F1922C}"/>
              </a:ext>
            </a:extLst>
          </p:cNvPr>
          <p:cNvCxnSpPr>
            <a:cxnSpLocks/>
          </p:cNvCxnSpPr>
          <p:nvPr/>
        </p:nvCxnSpPr>
        <p:spPr>
          <a:xfrm flipH="1">
            <a:off x="5629523" y="6311298"/>
            <a:ext cx="232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7A1457-8A0E-7B37-841D-993BBEC1B87C}"/>
              </a:ext>
            </a:extLst>
          </p:cNvPr>
          <p:cNvCxnSpPr>
            <a:cxnSpLocks/>
          </p:cNvCxnSpPr>
          <p:nvPr/>
        </p:nvCxnSpPr>
        <p:spPr>
          <a:xfrm rot="16200000" flipV="1">
            <a:off x="2616238" y="3664630"/>
            <a:ext cx="1643361" cy="11720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9D5C3B0-422A-102A-2209-0F6BA4117A11}"/>
              </a:ext>
            </a:extLst>
          </p:cNvPr>
          <p:cNvCxnSpPr>
            <a:cxnSpLocks/>
          </p:cNvCxnSpPr>
          <p:nvPr/>
        </p:nvCxnSpPr>
        <p:spPr>
          <a:xfrm rot="16200000" flipH="1">
            <a:off x="2204039" y="3817091"/>
            <a:ext cx="1976822" cy="12006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8517E6CA-CDF5-B8E1-D4CF-4BFA72A37818}"/>
              </a:ext>
            </a:extLst>
          </p:cNvPr>
          <p:cNvCxnSpPr>
            <a:cxnSpLocks/>
          </p:cNvCxnSpPr>
          <p:nvPr/>
        </p:nvCxnSpPr>
        <p:spPr>
          <a:xfrm rot="5400000" flipH="1" flipV="1">
            <a:off x="5158076" y="3900445"/>
            <a:ext cx="1771156" cy="8282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443AFF68-D38E-D18B-8948-C326B9E7E4A8}"/>
              </a:ext>
            </a:extLst>
          </p:cNvPr>
          <p:cNvCxnSpPr>
            <a:cxnSpLocks/>
          </p:cNvCxnSpPr>
          <p:nvPr/>
        </p:nvCxnSpPr>
        <p:spPr>
          <a:xfrm rot="5400000">
            <a:off x="5267432" y="3955707"/>
            <a:ext cx="2019644" cy="9373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3DBDCED-CC2C-E2B2-594B-2B67C3D8308A}"/>
              </a:ext>
            </a:extLst>
          </p:cNvPr>
          <p:cNvSpPr txBox="1"/>
          <p:nvPr/>
        </p:nvSpPr>
        <p:spPr>
          <a:xfrm>
            <a:off x="2924912" y="4682104"/>
            <a:ext cx="1099055" cy="261610"/>
          </a:xfrm>
          <a:prstGeom prst="rect">
            <a:avLst/>
          </a:prstGeom>
          <a:noFill/>
        </p:spPr>
        <p:txBody>
          <a:bodyPr wrap="square" rtlCol="0">
            <a:spAutoFit/>
          </a:bodyPr>
          <a:lstStyle/>
          <a:p>
            <a:r>
              <a:rPr lang="en-IN" sz="1100" dirty="0">
                <a:solidFill>
                  <a:schemeClr val="bg1"/>
                </a:solidFill>
              </a:rPr>
              <a:t>Enter details</a:t>
            </a:r>
          </a:p>
        </p:txBody>
      </p:sp>
      <p:sp>
        <p:nvSpPr>
          <p:cNvPr id="53" name="TextBox 52">
            <a:extLst>
              <a:ext uri="{FF2B5EF4-FFF2-40B4-BE49-F238E27FC236}">
                <a16:creationId xmlns:a16="http://schemas.microsoft.com/office/drawing/2014/main" id="{792F84A7-6FE5-CD4C-FEC5-99EFEE6E8939}"/>
              </a:ext>
            </a:extLst>
          </p:cNvPr>
          <p:cNvSpPr txBox="1"/>
          <p:nvPr/>
        </p:nvSpPr>
        <p:spPr>
          <a:xfrm>
            <a:off x="2851868" y="3715337"/>
            <a:ext cx="1497235" cy="276999"/>
          </a:xfrm>
          <a:prstGeom prst="rect">
            <a:avLst/>
          </a:prstGeom>
          <a:noFill/>
        </p:spPr>
        <p:txBody>
          <a:bodyPr wrap="square" rtlCol="0">
            <a:spAutoFit/>
          </a:bodyPr>
          <a:lstStyle/>
          <a:p>
            <a:r>
              <a:rPr lang="en-IN" sz="1200" dirty="0">
                <a:solidFill>
                  <a:schemeClr val="bg1"/>
                </a:solidFill>
              </a:rPr>
              <a:t>Validate details</a:t>
            </a:r>
          </a:p>
        </p:txBody>
      </p:sp>
      <p:sp>
        <p:nvSpPr>
          <p:cNvPr id="60" name="TextBox 59">
            <a:extLst>
              <a:ext uri="{FF2B5EF4-FFF2-40B4-BE49-F238E27FC236}">
                <a16:creationId xmlns:a16="http://schemas.microsoft.com/office/drawing/2014/main" id="{3DB36FDE-E46F-1919-805C-05E5BE29A18E}"/>
              </a:ext>
            </a:extLst>
          </p:cNvPr>
          <p:cNvSpPr txBox="1"/>
          <p:nvPr/>
        </p:nvSpPr>
        <p:spPr>
          <a:xfrm>
            <a:off x="5905774" y="4666715"/>
            <a:ext cx="6206706" cy="276999"/>
          </a:xfrm>
          <a:prstGeom prst="rect">
            <a:avLst/>
          </a:prstGeom>
          <a:noFill/>
        </p:spPr>
        <p:txBody>
          <a:bodyPr wrap="square">
            <a:spAutoFit/>
          </a:bodyPr>
          <a:lstStyle/>
          <a:p>
            <a:r>
              <a:rPr lang="en-IN" sz="1200" dirty="0">
                <a:solidFill>
                  <a:schemeClr val="bg1"/>
                </a:solidFill>
              </a:rPr>
              <a:t>Enter details</a:t>
            </a:r>
          </a:p>
        </p:txBody>
      </p:sp>
      <p:sp>
        <p:nvSpPr>
          <p:cNvPr id="63" name="TextBox 62">
            <a:extLst>
              <a:ext uri="{FF2B5EF4-FFF2-40B4-BE49-F238E27FC236}">
                <a16:creationId xmlns:a16="http://schemas.microsoft.com/office/drawing/2014/main" id="{CAE257F9-9216-71A7-FE30-C3E4D74072FE}"/>
              </a:ext>
            </a:extLst>
          </p:cNvPr>
          <p:cNvSpPr txBox="1"/>
          <p:nvPr/>
        </p:nvSpPr>
        <p:spPr>
          <a:xfrm>
            <a:off x="5364480" y="3728078"/>
            <a:ext cx="6206706" cy="261610"/>
          </a:xfrm>
          <a:prstGeom prst="rect">
            <a:avLst/>
          </a:prstGeom>
          <a:noFill/>
        </p:spPr>
        <p:txBody>
          <a:bodyPr wrap="square">
            <a:spAutoFit/>
          </a:bodyPr>
          <a:lstStyle/>
          <a:p>
            <a:r>
              <a:rPr lang="en-IN" sz="1100" dirty="0">
                <a:solidFill>
                  <a:schemeClr val="bg1"/>
                </a:solidFill>
              </a:rPr>
              <a:t>Generated details</a:t>
            </a:r>
          </a:p>
        </p:txBody>
      </p:sp>
      <p:sp>
        <p:nvSpPr>
          <p:cNvPr id="65" name="TextBox 64">
            <a:extLst>
              <a:ext uri="{FF2B5EF4-FFF2-40B4-BE49-F238E27FC236}">
                <a16:creationId xmlns:a16="http://schemas.microsoft.com/office/drawing/2014/main" id="{596CDAED-494A-C445-F875-B967AD10579B}"/>
              </a:ext>
            </a:extLst>
          </p:cNvPr>
          <p:cNvSpPr txBox="1"/>
          <p:nvPr/>
        </p:nvSpPr>
        <p:spPr>
          <a:xfrm>
            <a:off x="2120015" y="5834351"/>
            <a:ext cx="6206706" cy="276999"/>
          </a:xfrm>
          <a:prstGeom prst="rect">
            <a:avLst/>
          </a:prstGeom>
          <a:noFill/>
        </p:spPr>
        <p:txBody>
          <a:bodyPr wrap="square">
            <a:spAutoFit/>
          </a:bodyPr>
          <a:lstStyle/>
          <a:p>
            <a:r>
              <a:rPr lang="en-IN" sz="1200" dirty="0">
                <a:solidFill>
                  <a:schemeClr val="bg1"/>
                </a:solidFill>
              </a:rPr>
              <a:t>Capture Images</a:t>
            </a:r>
          </a:p>
        </p:txBody>
      </p:sp>
      <p:sp>
        <p:nvSpPr>
          <p:cNvPr id="67" name="TextBox 66">
            <a:extLst>
              <a:ext uri="{FF2B5EF4-FFF2-40B4-BE49-F238E27FC236}">
                <a16:creationId xmlns:a16="http://schemas.microsoft.com/office/drawing/2014/main" id="{D0178359-76A0-8380-7FB5-246DEE29730A}"/>
              </a:ext>
            </a:extLst>
          </p:cNvPr>
          <p:cNvSpPr txBox="1"/>
          <p:nvPr/>
        </p:nvSpPr>
        <p:spPr>
          <a:xfrm>
            <a:off x="2120015" y="6344258"/>
            <a:ext cx="6206706" cy="276999"/>
          </a:xfrm>
          <a:prstGeom prst="rect">
            <a:avLst/>
          </a:prstGeom>
          <a:noFill/>
        </p:spPr>
        <p:txBody>
          <a:bodyPr wrap="square">
            <a:spAutoFit/>
          </a:bodyPr>
          <a:lstStyle/>
          <a:p>
            <a:r>
              <a:rPr lang="en-IN" sz="1200" dirty="0">
                <a:solidFill>
                  <a:schemeClr val="bg1"/>
                </a:solidFill>
              </a:rPr>
              <a:t>Validate details</a:t>
            </a:r>
          </a:p>
        </p:txBody>
      </p:sp>
      <p:sp>
        <p:nvSpPr>
          <p:cNvPr id="69" name="TextBox 68">
            <a:extLst>
              <a:ext uri="{FF2B5EF4-FFF2-40B4-BE49-F238E27FC236}">
                <a16:creationId xmlns:a16="http://schemas.microsoft.com/office/drawing/2014/main" id="{8E59D511-239D-E541-7C26-D3A89F393077}"/>
              </a:ext>
            </a:extLst>
          </p:cNvPr>
          <p:cNvSpPr txBox="1"/>
          <p:nvPr/>
        </p:nvSpPr>
        <p:spPr>
          <a:xfrm>
            <a:off x="6059325" y="5827629"/>
            <a:ext cx="6206706" cy="276999"/>
          </a:xfrm>
          <a:prstGeom prst="rect">
            <a:avLst/>
          </a:prstGeom>
          <a:noFill/>
        </p:spPr>
        <p:txBody>
          <a:bodyPr wrap="square">
            <a:spAutoFit/>
          </a:bodyPr>
          <a:lstStyle/>
          <a:p>
            <a:r>
              <a:rPr lang="en-IN" sz="1200" dirty="0">
                <a:solidFill>
                  <a:schemeClr val="bg1"/>
                </a:solidFill>
              </a:rPr>
              <a:t>Manages the system</a:t>
            </a:r>
          </a:p>
        </p:txBody>
      </p:sp>
      <p:sp>
        <p:nvSpPr>
          <p:cNvPr id="71" name="TextBox 70">
            <a:extLst>
              <a:ext uri="{FF2B5EF4-FFF2-40B4-BE49-F238E27FC236}">
                <a16:creationId xmlns:a16="http://schemas.microsoft.com/office/drawing/2014/main" id="{62D0B982-036D-ED64-EC17-5D751FB0E1EA}"/>
              </a:ext>
            </a:extLst>
          </p:cNvPr>
          <p:cNvSpPr txBox="1"/>
          <p:nvPr/>
        </p:nvSpPr>
        <p:spPr>
          <a:xfrm>
            <a:off x="6020507" y="6288071"/>
            <a:ext cx="6245524" cy="276999"/>
          </a:xfrm>
          <a:prstGeom prst="rect">
            <a:avLst/>
          </a:prstGeom>
          <a:noFill/>
        </p:spPr>
        <p:txBody>
          <a:bodyPr wrap="square">
            <a:spAutoFit/>
          </a:bodyPr>
          <a:lstStyle/>
          <a:p>
            <a:r>
              <a:rPr lang="en-IN" sz="1200" dirty="0">
                <a:solidFill>
                  <a:schemeClr val="bg1"/>
                </a:solidFill>
              </a:rPr>
              <a:t>Provide generated reports</a:t>
            </a:r>
          </a:p>
        </p:txBody>
      </p:sp>
    </p:spTree>
    <p:extLst>
      <p:ext uri="{BB962C8B-B14F-4D97-AF65-F5344CB8AC3E}">
        <p14:creationId xmlns:p14="http://schemas.microsoft.com/office/powerpoint/2010/main" val="249588268"/>
      </p:ext>
    </p:extLst>
  </p:cSld>
  <p:clrMapOvr>
    <a:masterClrMapping/>
  </p:clrMapOvr>
</p:sld>
</file>

<file path=ppt/theme/theme1.xml><?xml version="1.0" encoding="utf-8"?>
<a:theme xmlns:a="http://schemas.openxmlformats.org/drawingml/2006/main" name="162291-technology-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162291-technology-template-16x9</Template>
  <TotalTime>1483</TotalTime>
  <Words>823</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Papyrus</vt:lpstr>
      <vt:lpstr>Times New Roman</vt:lpstr>
      <vt:lpstr>162291-technology-template-16x9</vt:lpstr>
      <vt:lpstr>Minor project Student Attendance system using Face recognition</vt:lpstr>
      <vt:lpstr>AGENDA</vt:lpstr>
      <vt:lpstr>DEFINITION</vt:lpstr>
      <vt:lpstr>Introduction</vt:lpstr>
      <vt:lpstr>Major Workings</vt:lpstr>
      <vt:lpstr>SCOPE</vt:lpstr>
      <vt:lpstr>Objective</vt:lpstr>
      <vt:lpstr>Methodology</vt:lpstr>
      <vt:lpstr>System Context Diagram</vt:lpstr>
      <vt:lpstr>Tools and Technologies used</vt:lpstr>
      <vt:lpstr>Authentications Technologies  Operates Using </vt:lpstr>
      <vt:lpstr>Results and Discussion</vt:lpstr>
      <vt:lpstr>Learning Outcome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Student Attendance system using Face recognition</dc:title>
  <dc:creator>Tanya Goyal</dc:creator>
  <cp:lastModifiedBy>Tanya Goyal</cp:lastModifiedBy>
  <cp:revision>3</cp:revision>
  <dcterms:created xsi:type="dcterms:W3CDTF">2022-11-03T14:32:45Z</dcterms:created>
  <dcterms:modified xsi:type="dcterms:W3CDTF">2022-11-09T06:41:40Z</dcterms:modified>
</cp:coreProperties>
</file>