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66" r:id="rId4"/>
    <p:sldId id="265" r:id="rId5"/>
    <p:sldId id="259" r:id="rId6"/>
    <p:sldId id="260" r:id="rId7"/>
    <p:sldId id="267" r:id="rId8"/>
    <p:sldId id="261" r:id="rId9"/>
    <p:sldId id="268" r:id="rId10"/>
    <p:sldId id="262" r:id="rId11"/>
    <p:sldId id="263"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0751" autoAdjust="0"/>
  </p:normalViewPr>
  <p:slideViewPr>
    <p:cSldViewPr>
      <p:cViewPr varScale="1">
        <p:scale>
          <a:sx n="71" d="100"/>
          <a:sy n="71" d="100"/>
        </p:scale>
        <p:origin x="-1786"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9E8E1-DABC-484F-A6F0-37DC0C704533}" type="datetimeFigureOut">
              <a:rPr lang="ru-RU" smtClean="0"/>
              <a:pPr/>
              <a:t>07.06.2024</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F9DB1-3C16-4BBC-BAAF-3AFE80E8D778}" type="slidenum">
              <a:rPr lang="ru-RU" smtClean="0"/>
              <a:pPr/>
              <a:t>‹#›</a:t>
            </a:fld>
            <a:endParaRPr lang="ru-RU"/>
          </a:p>
        </p:txBody>
      </p:sp>
    </p:spTree>
    <p:extLst>
      <p:ext uri="{BB962C8B-B14F-4D97-AF65-F5344CB8AC3E}">
        <p14:creationId xmlns:p14="http://schemas.microsoft.com/office/powerpoint/2010/main" xmlns="" val="4078764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Цель проекта:</a:t>
            </a:r>
            <a:endParaRPr lang="ru-RU" dirty="0"/>
          </a:p>
          <a:p>
            <a:pPr>
              <a:buFont typeface="+mj-lt"/>
              <a:buAutoNum type="arabicPeriod"/>
            </a:pPr>
            <a:r>
              <a:rPr lang="ru-RU" b="1" dirty="0"/>
              <a:t>Проанализировать отзывы на фильмы "Человек-паук".</a:t>
            </a:r>
            <a:endParaRPr lang="ru-RU" dirty="0"/>
          </a:p>
          <a:p>
            <a:pPr marL="742950" lvl="1" indent="-285750">
              <a:buFont typeface="+mj-lt"/>
              <a:buAutoNum type="arabicPeriod"/>
            </a:pPr>
            <a:r>
              <a:rPr lang="ru-RU" dirty="0"/>
              <a:t>Я  начала с анализа отзывов на популярные фильмы о "Человеке-пауке", чтобы понять, что люди ценят в этих фильмах и какие аспекты находят наименее привлекательными. Это позволило мне извлечь уроки из успешных примеров.</a:t>
            </a:r>
          </a:p>
          <a:p>
            <a:pPr>
              <a:buFont typeface="+mj-lt"/>
              <a:buAutoNum type="arabicPeriod"/>
            </a:pPr>
            <a:r>
              <a:rPr lang="ru-RU" b="1" dirty="0"/>
              <a:t>Определить наиболее успешные фильмы по мнению пользователей.</a:t>
            </a:r>
            <a:endParaRPr lang="ru-RU" dirty="0"/>
          </a:p>
          <a:p>
            <a:pPr marL="457200" lvl="1" indent="0">
              <a:buFont typeface="+mj-lt"/>
              <a:buNone/>
            </a:pPr>
            <a:r>
              <a:rPr lang="ru-RU" dirty="0"/>
              <a:t>2. На основе собранных данных я смогла определить, какие фильмы были наиболее успешными с точки зрения зрителей. Это помогает понять, какие элементы фильма работают лучше всего и привлекают положительные отзывы.</a:t>
            </a:r>
          </a:p>
          <a:p>
            <a:pPr>
              <a:buFont typeface="+mj-lt"/>
              <a:buAutoNum type="arabicPeriod"/>
            </a:pPr>
            <a:r>
              <a:rPr lang="ru-RU" b="1" dirty="0"/>
              <a:t>Создать методику, которую можно применять для анализа других серий фильмов, в том числе советских.</a:t>
            </a:r>
            <a:endParaRPr lang="ru-RU" dirty="0"/>
          </a:p>
          <a:p>
            <a:pPr marL="457200" lvl="1" indent="0">
              <a:buFont typeface="+mj-lt"/>
              <a:buNone/>
            </a:pPr>
            <a:r>
              <a:rPr lang="ru-RU" dirty="0"/>
              <a:t>3. Основная цель проекта заключается в разработке универсальной методики анализа отзывов на фильмы. Используя этот подход, я планирую применить его к советским фильмам, чтобы помочь "</a:t>
            </a:r>
            <a:r>
              <a:rPr lang="ru-RU" dirty="0" err="1"/>
              <a:t>МосФильму</a:t>
            </a:r>
            <a:r>
              <a:rPr lang="ru-RU" dirty="0"/>
              <a:t>" создать новую серию фильмов, адаптированную к современным требованиям зрителей.</a:t>
            </a:r>
          </a:p>
          <a:p>
            <a:endParaRPr lang="ru-RU" dirty="0"/>
          </a:p>
        </p:txBody>
      </p:sp>
      <p:sp>
        <p:nvSpPr>
          <p:cNvPr id="4" name="Номер слайда 3"/>
          <p:cNvSpPr>
            <a:spLocks noGrp="1"/>
          </p:cNvSpPr>
          <p:nvPr>
            <p:ph type="sldNum" sz="quarter" idx="5"/>
          </p:nvPr>
        </p:nvSpPr>
        <p:spPr/>
        <p:txBody>
          <a:bodyPr/>
          <a:lstStyle/>
          <a:p>
            <a:fld id="{1D1F9DB1-3C16-4BBC-BAAF-3AFE80E8D778}" type="slidenum">
              <a:rPr lang="ru-RU" smtClean="0"/>
              <a:pPr/>
              <a:t>2</a:t>
            </a:fld>
            <a:endParaRPr lang="ru-RU"/>
          </a:p>
        </p:txBody>
      </p:sp>
    </p:spTree>
    <p:extLst>
      <p:ext uri="{BB962C8B-B14F-4D97-AF65-F5344CB8AC3E}">
        <p14:creationId xmlns:p14="http://schemas.microsoft.com/office/powerpoint/2010/main" xmlns="" val="737062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Проект по анализу отзывов на фильмы "Человек-паук" позволил получить ценные результаты и выводы о популярности различных частей этой серии. На основе анализа данных были выявлены наиболее успешные фильмы, которые получили большое количество положительных отзывов. Визуализация результатов с помощью графика позволила наглядно представить успешность каждого фильма и сделать соответствующие выводы. Оценка применимости методики анализа для других серий фильмов подтвердила ее эффективность и потенциал в других контекстах. В целом, проект не только позволил выявить наиболее популярные фильмы "Человек-паук", но и разработать методику анализа, которая может быть успешно применена и для других серий фильмов и сериалов. Полученные результаты являются ценным вкладом в понимание предпочтений зрителей и могут быть использованы в киноиндустрии для принятия решений о создании новых фильмов и адаптации старых под современные требования аудитории.</a:t>
            </a:r>
          </a:p>
        </p:txBody>
      </p:sp>
      <p:sp>
        <p:nvSpPr>
          <p:cNvPr id="4" name="Номер слайда 3"/>
          <p:cNvSpPr>
            <a:spLocks noGrp="1"/>
          </p:cNvSpPr>
          <p:nvPr>
            <p:ph type="sldNum" sz="quarter" idx="5"/>
          </p:nvPr>
        </p:nvSpPr>
        <p:spPr/>
        <p:txBody>
          <a:bodyPr/>
          <a:lstStyle/>
          <a:p>
            <a:fld id="{1D1F9DB1-3C16-4BBC-BAAF-3AFE80E8D778}" type="slidenum">
              <a:rPr lang="ru-RU" smtClean="0"/>
              <a:pPr/>
              <a:t>11</a:t>
            </a:fld>
            <a:endParaRPr lang="ru-RU"/>
          </a:p>
        </p:txBody>
      </p:sp>
    </p:spTree>
    <p:extLst>
      <p:ext uri="{BB962C8B-B14F-4D97-AF65-F5344CB8AC3E}">
        <p14:creationId xmlns:p14="http://schemas.microsoft.com/office/powerpoint/2010/main" xmlns="" val="218414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Первая задача заключается в том, чтобы загрузить данные из CSV файла и очистить их от ненужных элементов. Это включает в себя устранение дубликатов и пропущенных значений. Очистка данных обеспечивает точность и надежность последующего анализа.</a:t>
            </a:r>
          </a:p>
          <a:p>
            <a:endParaRPr lang="ru-RU" dirty="0"/>
          </a:p>
          <a:p>
            <a:r>
              <a:rPr lang="ru-RU" dirty="0"/>
              <a:t>Я сосредоточилась на положительных отзывах, которые дают высокие оценки фильмам (рейтинг 4 и выше), и отзывах, содержащих более 40 слов. Длинные и положительные отзывы, как правило, содержат более подробную и конструктивную информацию, что помогает глубже понять, что именно нравится зрителям.</a:t>
            </a:r>
          </a:p>
          <a:p>
            <a:endParaRPr lang="ru-RU" dirty="0"/>
          </a:p>
          <a:p>
            <a:r>
              <a:rPr lang="ru-RU" dirty="0"/>
              <a:t>При Очистки текста от лишних слов, важно удалить определенные слова, которые могут искажать анализ, такие как "фантастический", "сюжет", "ненависть", "происхождение", "герой". Удаление этих слов позволяет сосредоточиться на других важных аспектах отзывов и улучшить качество анализа текста.</a:t>
            </a:r>
          </a:p>
        </p:txBody>
      </p:sp>
      <p:sp>
        <p:nvSpPr>
          <p:cNvPr id="4" name="Номер слайда 3"/>
          <p:cNvSpPr>
            <a:spLocks noGrp="1"/>
          </p:cNvSpPr>
          <p:nvPr>
            <p:ph type="sldNum" sz="quarter" idx="5"/>
          </p:nvPr>
        </p:nvSpPr>
        <p:spPr/>
        <p:txBody>
          <a:bodyPr/>
          <a:lstStyle/>
          <a:p>
            <a:fld id="{1D1F9DB1-3C16-4BBC-BAAF-3AFE80E8D778}" type="slidenum">
              <a:rPr lang="ru-RU" smtClean="0"/>
              <a:pPr/>
              <a:t>3</a:t>
            </a:fld>
            <a:endParaRPr lang="ru-RU"/>
          </a:p>
        </p:txBody>
      </p:sp>
    </p:spTree>
    <p:extLst>
      <p:ext uri="{BB962C8B-B14F-4D97-AF65-F5344CB8AC3E}">
        <p14:creationId xmlns:p14="http://schemas.microsoft.com/office/powerpoint/2010/main" xmlns="" val="421915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анализа были использованы отзывы пользователей о фильмах "Человек-паук". Эти данные были выбраны, поскольку отзывы зрителей предоставляют ценную информацию о том, как фильмы воспринимаются аудиторией. Каждый отзыв включает следующие ключевые элементы:</a:t>
            </a:r>
          </a:p>
          <a:p>
            <a:pPr>
              <a:buFont typeface="+mj-lt"/>
              <a:buAutoNum type="arabicPeriod"/>
            </a:pPr>
            <a:r>
              <a:rPr lang="ru-RU" b="1" dirty="0"/>
              <a:t>Рейтинг. </a:t>
            </a:r>
            <a:r>
              <a:rPr lang="ru-RU" dirty="0"/>
              <a:t>Это числовое значение, которое пользователи присваивают фильму, отражающее их общее впечатление и уровень удовлетворенности. Рейтинги помогают количественно оценить популярность и качество фильма.</a:t>
            </a:r>
          </a:p>
          <a:p>
            <a:pPr>
              <a:buFont typeface="+mj-lt"/>
              <a:buAutoNum type="arabicPeriod"/>
            </a:pPr>
            <a:r>
              <a:rPr lang="ru-RU" b="1" dirty="0"/>
              <a:t>Название отзыва.</a:t>
            </a:r>
            <a:r>
              <a:rPr lang="ru-RU" dirty="0"/>
              <a:t> Заголовок кратко выражает основную мысль или мнение пользователя о фильме. Это помогает быстро понять общий настрой отзыва.</a:t>
            </a:r>
          </a:p>
          <a:p>
            <a:pPr>
              <a:buFont typeface="+mj-lt"/>
              <a:buAutoNum type="arabicPeriod"/>
            </a:pPr>
            <a:r>
              <a:rPr lang="ru-RU" b="1" dirty="0"/>
              <a:t>Дата отзыва.</a:t>
            </a:r>
            <a:r>
              <a:rPr lang="ru-RU" dirty="0"/>
              <a:t> Дата позволяет нам отслеживать, когда были оставлены отзывы. Это важно для понимания, как восприятие фильма менялось со временем, например, сразу после премьеры и позже.</a:t>
            </a:r>
          </a:p>
          <a:p>
            <a:pPr>
              <a:buFont typeface="+mj-lt"/>
              <a:buAutoNum type="arabicPeriod"/>
            </a:pPr>
            <a:r>
              <a:rPr lang="ru-RU" b="1" dirty="0"/>
              <a:t>Текст отзыва.</a:t>
            </a:r>
            <a:r>
              <a:rPr lang="ru-RU" dirty="0"/>
              <a:t> Текст отзыва содержит детальное мнение пользователя, включая положительные и отрицательные аспекты. Это основной источник качественных данных, который позволяет глубже понять, что именно понравилось или не понравилось зрителям в фильме.</a:t>
            </a:r>
          </a:p>
          <a:p>
            <a:pPr>
              <a:buFont typeface="+mj-lt"/>
              <a:buNone/>
            </a:pPr>
            <a:endParaRPr lang="ru-RU" dirty="0"/>
          </a:p>
          <a:p>
            <a:r>
              <a:rPr lang="ru-RU" dirty="0"/>
              <a:t>Используя эти данные, мы можем провести всесторонний анализ, чтобы выявить наиболее успешные фильмы и понять, какие элементы способствуют их успеху.</a:t>
            </a:r>
          </a:p>
        </p:txBody>
      </p:sp>
      <p:sp>
        <p:nvSpPr>
          <p:cNvPr id="4" name="Номер слайда 3"/>
          <p:cNvSpPr>
            <a:spLocks noGrp="1"/>
          </p:cNvSpPr>
          <p:nvPr>
            <p:ph type="sldNum" sz="quarter" idx="5"/>
          </p:nvPr>
        </p:nvSpPr>
        <p:spPr/>
        <p:txBody>
          <a:bodyPr/>
          <a:lstStyle/>
          <a:p>
            <a:fld id="{1D1F9DB1-3C16-4BBC-BAAF-3AFE80E8D778}" type="slidenum">
              <a:rPr lang="ru-RU" smtClean="0"/>
              <a:pPr/>
              <a:t>4</a:t>
            </a:fld>
            <a:endParaRPr lang="ru-RU"/>
          </a:p>
        </p:txBody>
      </p:sp>
    </p:spTree>
    <p:extLst>
      <p:ext uri="{BB962C8B-B14F-4D97-AF65-F5344CB8AC3E}">
        <p14:creationId xmlns:p14="http://schemas.microsoft.com/office/powerpoint/2010/main" xmlns="" val="78554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План реализации проекта включает в себя несколько этапов: сначала мы загружаем данные из CSV файла, затем фильтруем нужные столбцы, удаляем дубликаты и пустые значения для обеспечения чистоты данных. Далее мы фильтруем только положительные отзывы с рейтингом 4 и выше, а также отзывы, содержащие более 40 слов, чтобы сосредоточиться на наиболее содержательных мнениях пользователей. После этого мы очищаем тексты отзывов от указанных слов, чтобы исключить их влияние на анализ. Наконец, строим график для визуализации успешности фильмов, что позволяет наглядно представить результаты и сделать выводы о наиболее успешных фильмах серии "Человек-паук".</a:t>
            </a:r>
          </a:p>
        </p:txBody>
      </p:sp>
      <p:sp>
        <p:nvSpPr>
          <p:cNvPr id="4" name="Номер слайда 3"/>
          <p:cNvSpPr>
            <a:spLocks noGrp="1"/>
          </p:cNvSpPr>
          <p:nvPr>
            <p:ph type="sldNum" sz="quarter" idx="5"/>
          </p:nvPr>
        </p:nvSpPr>
        <p:spPr/>
        <p:txBody>
          <a:bodyPr/>
          <a:lstStyle/>
          <a:p>
            <a:fld id="{1D1F9DB1-3C16-4BBC-BAAF-3AFE80E8D778}" type="slidenum">
              <a:rPr lang="ru-RU" smtClean="0"/>
              <a:pPr/>
              <a:t>5</a:t>
            </a:fld>
            <a:endParaRPr lang="ru-RU"/>
          </a:p>
        </p:txBody>
      </p:sp>
    </p:spTree>
    <p:extLst>
      <p:ext uri="{BB962C8B-B14F-4D97-AF65-F5344CB8AC3E}">
        <p14:creationId xmlns:p14="http://schemas.microsoft.com/office/powerpoint/2010/main" xmlns="" val="279583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проекте используется язык программирования Python в связке с библиотеками PySpark и Matplotlib.</a:t>
            </a:r>
          </a:p>
          <a:p>
            <a:endParaRPr lang="ru-RU" dirty="0"/>
          </a:p>
          <a:p>
            <a:r>
              <a:rPr lang="ru-RU" dirty="0"/>
              <a:t>Язык программирования Python выбран из-за его простоты, гибкости и широких возможностей для анализа данных. Python имеет богатую экосистему библиотек, что делает его идеальным выбором для обработки и анализа данных.</a:t>
            </a:r>
          </a:p>
          <a:p>
            <a:endParaRPr lang="ru-RU" dirty="0"/>
          </a:p>
          <a:p>
            <a:r>
              <a:rPr lang="ru-RU" b="1" dirty="0"/>
              <a:t>PySpark:</a:t>
            </a:r>
            <a:r>
              <a:rPr lang="ru-RU" dirty="0"/>
              <a:t> Используется для обработки и анализа больших объемов данных. PySpark предоставляет удобный интерфейс для работы с данными в распределенной среде, что позволяет эффективно обрабатывать данные в режиме реального времени или на кластерах.</a:t>
            </a:r>
          </a:p>
          <a:p>
            <a:endParaRPr lang="ru-RU" dirty="0"/>
          </a:p>
          <a:p>
            <a:r>
              <a:rPr lang="ru-RU" dirty="0"/>
              <a:t>Использование PySpark обусловлено необходимостью работы с большими объемами данных, что типично для анализа отзывов пользователей о фильмах. PySpark позволяет эффективно обрабатывать данные даже при их масштабировании, что делает его отличным выбором для проектов, требующих обработки больших данных.</a:t>
            </a:r>
          </a:p>
        </p:txBody>
      </p:sp>
      <p:sp>
        <p:nvSpPr>
          <p:cNvPr id="4" name="Номер слайда 3"/>
          <p:cNvSpPr>
            <a:spLocks noGrp="1"/>
          </p:cNvSpPr>
          <p:nvPr>
            <p:ph type="sldNum" sz="quarter" idx="5"/>
          </p:nvPr>
        </p:nvSpPr>
        <p:spPr/>
        <p:txBody>
          <a:bodyPr/>
          <a:lstStyle/>
          <a:p>
            <a:fld id="{1D1F9DB1-3C16-4BBC-BAAF-3AFE80E8D778}" type="slidenum">
              <a:rPr lang="ru-RU" smtClean="0"/>
              <a:pPr/>
              <a:t>6</a:t>
            </a:fld>
            <a:endParaRPr lang="ru-RU"/>
          </a:p>
        </p:txBody>
      </p:sp>
    </p:spTree>
    <p:extLst>
      <p:ext uri="{BB962C8B-B14F-4D97-AF65-F5344CB8AC3E}">
        <p14:creationId xmlns:p14="http://schemas.microsoft.com/office/powerpoint/2010/main" xmlns="" val="3963237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Matplotlib:</a:t>
            </a:r>
            <a:r>
              <a:rPr lang="ru-RU" dirty="0"/>
              <a:t> Эта библиотека используется для визуализации данных. Она предоставляет широкий спектр инструментов для создания различных видов графиков, что позволяет наглядно представить результаты анализа данных и делать выводы.</a:t>
            </a:r>
          </a:p>
          <a:p>
            <a:endParaRPr lang="ru-RU" dirty="0"/>
          </a:p>
          <a:p>
            <a:r>
              <a:rPr lang="ru-RU" dirty="0"/>
              <a:t>Matplotlib выбрана для визуализации данных из-за ее широких возможностей и гибкости. Она позволяет создавать различные типы графиков, такие как столбчатые диаграммы, круговые диаграммы и графики разброса, что позволяет наглядно представить результаты анализа данных и делать более информативные выводы.</a:t>
            </a:r>
          </a:p>
        </p:txBody>
      </p:sp>
      <p:sp>
        <p:nvSpPr>
          <p:cNvPr id="4" name="Номер слайда 3"/>
          <p:cNvSpPr>
            <a:spLocks noGrp="1"/>
          </p:cNvSpPr>
          <p:nvPr>
            <p:ph type="sldNum" sz="quarter" idx="5"/>
          </p:nvPr>
        </p:nvSpPr>
        <p:spPr/>
        <p:txBody>
          <a:bodyPr/>
          <a:lstStyle/>
          <a:p>
            <a:fld id="{1D1F9DB1-3C16-4BBC-BAAF-3AFE80E8D778}" type="slidenum">
              <a:rPr lang="ru-RU" smtClean="0"/>
              <a:pPr/>
              <a:t>7</a:t>
            </a:fld>
            <a:endParaRPr lang="ru-RU"/>
          </a:p>
        </p:txBody>
      </p:sp>
    </p:spTree>
    <p:extLst>
      <p:ext uri="{BB962C8B-B14F-4D97-AF65-F5344CB8AC3E}">
        <p14:creationId xmlns:p14="http://schemas.microsoft.com/office/powerpoint/2010/main" xmlns="" val="77053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диаграмме представлена архитектура проекта по анализу отзывов на фильмы "Человек-паук" с использованием Apache Spark для обработки данных и создания витрины данных. </a:t>
            </a:r>
          </a:p>
          <a:p>
            <a:r>
              <a:rPr lang="ru-RU" b="1" dirty="0"/>
              <a:t/>
            </a:r>
            <a:br>
              <a:rPr lang="ru-RU" b="1" dirty="0"/>
            </a:br>
            <a:r>
              <a:rPr lang="ru-RU" b="1" dirty="0"/>
              <a:t>Загрузка данных:</a:t>
            </a:r>
            <a:endParaRPr lang="ru-RU" dirty="0"/>
          </a:p>
          <a:p>
            <a:pPr>
              <a:buFont typeface="Arial" panose="020B0604020202020204" pitchFamily="34" charset="0"/>
              <a:buChar char="•"/>
            </a:pPr>
            <a:r>
              <a:rPr lang="ru-RU" b="1" dirty="0"/>
              <a:t>CSV:</a:t>
            </a:r>
            <a:r>
              <a:rPr lang="ru-RU" dirty="0"/>
              <a:t> Исходные данные загружаются из CSV файла, содержащего отзывы пользователей о фильмах "Человек-паук".</a:t>
            </a:r>
          </a:p>
          <a:p>
            <a:r>
              <a:rPr lang="ru-RU" b="1" dirty="0"/>
              <a:t>Обработка данных с помощью Apache Spark:</a:t>
            </a:r>
            <a:endParaRPr lang="ru-RU" dirty="0"/>
          </a:p>
          <a:p>
            <a:pPr>
              <a:buFont typeface="Arial" panose="020B0604020202020204" pitchFamily="34" charset="0"/>
              <a:buChar char="•"/>
            </a:pPr>
            <a:r>
              <a:rPr lang="ru-RU" b="1" dirty="0"/>
              <a:t>Очистка данных:</a:t>
            </a:r>
            <a:r>
              <a:rPr lang="ru-RU" dirty="0"/>
              <a:t> Данные очищаются от дубликатов и пропущенных значений.</a:t>
            </a:r>
          </a:p>
          <a:p>
            <a:pPr>
              <a:buFont typeface="Arial" panose="020B0604020202020204" pitchFamily="34" charset="0"/>
              <a:buChar char="•"/>
            </a:pPr>
            <a:r>
              <a:rPr lang="ru-RU" b="1" dirty="0"/>
              <a:t>Фильтрация:</a:t>
            </a:r>
            <a:r>
              <a:rPr lang="ru-RU" dirty="0"/>
              <a:t> Выбор необходимых столбцов, фильтрация положительных отзывов и отзывов с более чем 40 словами.</a:t>
            </a:r>
          </a:p>
          <a:p>
            <a:pPr>
              <a:buFont typeface="Arial" panose="020B0604020202020204" pitchFamily="34" charset="0"/>
              <a:buChar char="•"/>
            </a:pPr>
            <a:r>
              <a:rPr lang="ru-RU" b="1" dirty="0"/>
              <a:t>Расчёт витрины:</a:t>
            </a:r>
            <a:r>
              <a:rPr lang="ru-RU" dirty="0"/>
              <a:t> Подготовка витрины данных с очищенными и обработанными данными для анализа.</a:t>
            </a:r>
          </a:p>
          <a:p>
            <a:r>
              <a:rPr lang="ru-RU" b="1" dirty="0"/>
              <a:t>Создание витрины данных:</a:t>
            </a:r>
            <a:endParaRPr lang="ru-RU" dirty="0"/>
          </a:p>
          <a:p>
            <a:pPr>
              <a:buFont typeface="Arial" panose="020B0604020202020204" pitchFamily="34" charset="0"/>
              <a:buChar char="•"/>
            </a:pPr>
            <a:r>
              <a:rPr lang="ru-RU" dirty="0"/>
              <a:t>Витрина данных представляет собой структурированное хранилище с отфильтрованными и обработанными данными, готовыми для анализа.</a:t>
            </a:r>
          </a:p>
          <a:p>
            <a:r>
              <a:rPr lang="ru-RU" b="1" dirty="0"/>
              <a:t>Построение графика:</a:t>
            </a:r>
            <a:endParaRPr lang="ru-RU" dirty="0"/>
          </a:p>
          <a:p>
            <a:pPr>
              <a:buFont typeface="Arial" panose="020B0604020202020204" pitchFamily="34" charset="0"/>
              <a:buChar char="•"/>
            </a:pPr>
            <a:r>
              <a:rPr lang="ru-RU" b="1" dirty="0"/>
              <a:t>Графическое представление:</a:t>
            </a:r>
            <a:r>
              <a:rPr lang="ru-RU" dirty="0"/>
              <a:t> Данные из витрины используются для построения графика с использованием Matplotlib, отображающего успешность каждого фильма на основе количества положительных отзывов.</a:t>
            </a:r>
          </a:p>
          <a:p>
            <a:endParaRPr lang="ru-RU" dirty="0"/>
          </a:p>
        </p:txBody>
      </p:sp>
      <p:sp>
        <p:nvSpPr>
          <p:cNvPr id="4" name="Номер слайда 3"/>
          <p:cNvSpPr>
            <a:spLocks noGrp="1"/>
          </p:cNvSpPr>
          <p:nvPr>
            <p:ph type="sldNum" sz="quarter" idx="5"/>
          </p:nvPr>
        </p:nvSpPr>
        <p:spPr/>
        <p:txBody>
          <a:bodyPr/>
          <a:lstStyle/>
          <a:p>
            <a:fld id="{1D1F9DB1-3C16-4BBC-BAAF-3AFE80E8D778}" type="slidenum">
              <a:rPr lang="ru-RU" smtClean="0"/>
              <a:pPr/>
              <a:t>8</a:t>
            </a:fld>
            <a:endParaRPr lang="ru-RU"/>
          </a:p>
        </p:txBody>
      </p:sp>
    </p:spTree>
    <p:extLst>
      <p:ext uri="{BB962C8B-B14F-4D97-AF65-F5344CB8AC3E}">
        <p14:creationId xmlns:p14="http://schemas.microsoft.com/office/powerpoint/2010/main" xmlns="" val="2401739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Ветрина данных для этого проекта представляет собой структурированное хранилище, где хранятся и обрабатываются данные, необходимые для анализа отзывов на фильмы "Человек-паук". </a:t>
            </a:r>
          </a:p>
        </p:txBody>
      </p:sp>
      <p:sp>
        <p:nvSpPr>
          <p:cNvPr id="4" name="Номер слайда 3"/>
          <p:cNvSpPr>
            <a:spLocks noGrp="1"/>
          </p:cNvSpPr>
          <p:nvPr>
            <p:ph type="sldNum" sz="quarter" idx="5"/>
          </p:nvPr>
        </p:nvSpPr>
        <p:spPr/>
        <p:txBody>
          <a:bodyPr/>
          <a:lstStyle/>
          <a:p>
            <a:fld id="{1D1F9DB1-3C16-4BBC-BAAF-3AFE80E8D778}" type="slidenum">
              <a:rPr lang="ru-RU" smtClean="0"/>
              <a:pPr/>
              <a:t>9</a:t>
            </a:fld>
            <a:endParaRPr lang="ru-RU"/>
          </a:p>
        </p:txBody>
      </p:sp>
    </p:spTree>
    <p:extLst>
      <p:ext uri="{BB962C8B-B14F-4D97-AF65-F5344CB8AC3E}">
        <p14:creationId xmlns:p14="http://schemas.microsoft.com/office/powerpoint/2010/main" xmlns="" val="280940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ходе проекта были проанализированы отзывы на фильмы "Человек-паук" с использованием методов обработки и анализа данных. Определены наиболее успешные фильмы на основе количества положительных отзывов. Результаты анализа были визуализированы с помощью графика, отображающего успешность каждого фильма. График позволяет наглядно представить результаты и сделать выводы о наиболее популярных фильмах серии "Человек-паук". Проведена оценка применимости методики анализа для других серий фильмов, что подтвердило возможность успешного применения разработанного подхода в других контекстах. Полученные результаты позволяют выявить наиболее успешные фильмы "Человек-паук" среди пользователей и сделать выводы о их популярности. Разработанный подход к анализу данных может быть использован для оценки успешности других серий фильмов и сериалов, что делает его ценным инструментом для киноиндустрии.</a:t>
            </a:r>
          </a:p>
        </p:txBody>
      </p:sp>
      <p:sp>
        <p:nvSpPr>
          <p:cNvPr id="4" name="Номер слайда 3"/>
          <p:cNvSpPr>
            <a:spLocks noGrp="1"/>
          </p:cNvSpPr>
          <p:nvPr>
            <p:ph type="sldNum" sz="quarter" idx="5"/>
          </p:nvPr>
        </p:nvSpPr>
        <p:spPr/>
        <p:txBody>
          <a:bodyPr/>
          <a:lstStyle/>
          <a:p>
            <a:fld id="{1D1F9DB1-3C16-4BBC-BAAF-3AFE80E8D778}" type="slidenum">
              <a:rPr lang="ru-RU" smtClean="0"/>
              <a:pPr/>
              <a:t>10</a:t>
            </a:fld>
            <a:endParaRPr lang="ru-RU"/>
          </a:p>
        </p:txBody>
      </p:sp>
    </p:spTree>
    <p:extLst>
      <p:ext uri="{BB962C8B-B14F-4D97-AF65-F5344CB8AC3E}">
        <p14:creationId xmlns:p14="http://schemas.microsoft.com/office/powerpoint/2010/main" xmlns="" val="1624591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4032B31C-2F89-4DD9-BB4B-42DC01379E64}" type="datetimeFigureOut">
              <a:rPr lang="ru-RU" smtClean="0"/>
              <a:pPr/>
              <a:t>07.06.2024</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0727C44-AD44-483E-8977-9ED7C7943D0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Содержимое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Содержимое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Содержимое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Содержимое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6" name="Дата 25"/>
          <p:cNvSpPr>
            <a:spLocks noGrp="1"/>
          </p:cNvSpPr>
          <p:nvPr>
            <p:ph type="dt" sz="half" idx="10"/>
          </p:nvPr>
        </p:nvSpPr>
        <p:spPr/>
        <p:txBody>
          <a:bodyPr rtlCol="0"/>
          <a:lstStyle/>
          <a:p>
            <a:fld id="{4032B31C-2F89-4DD9-BB4B-42DC01379E64}" type="datetimeFigureOut">
              <a:rPr lang="ru-RU" smtClean="0"/>
              <a:pPr/>
              <a:t>07.06.2024</a:t>
            </a:fld>
            <a:endParaRPr lang="ru-RU"/>
          </a:p>
        </p:txBody>
      </p:sp>
      <p:sp>
        <p:nvSpPr>
          <p:cNvPr id="27" name="Номер слайда 26"/>
          <p:cNvSpPr>
            <a:spLocks noGrp="1"/>
          </p:cNvSpPr>
          <p:nvPr>
            <p:ph type="sldNum" sz="quarter" idx="11"/>
          </p:nvPr>
        </p:nvSpPr>
        <p:spPr/>
        <p:txBody>
          <a:bodyPr rtlCol="0"/>
          <a:lstStyle/>
          <a:p>
            <a:fld id="{60727C44-AD44-483E-8977-9ED7C7943D0E}" type="slidenum">
              <a:rPr lang="ru-RU" smtClean="0"/>
              <a:pPr/>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4032B31C-2F89-4DD9-BB4B-42DC01379E64}" type="datetimeFigureOut">
              <a:rPr lang="ru-RU" smtClean="0"/>
              <a:pPr/>
              <a:t>07.06.2024</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60727C44-AD44-483E-8977-9ED7C7943D0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4" name="Содержимое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4032B31C-2F89-4DD9-BB4B-42DC01379E64}" type="datetimeFigureOut">
              <a:rPr lang="ru-RU" smtClean="0"/>
              <a:pPr/>
              <a:t>07.06.2024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727C44-AD44-483E-8977-9ED7C7943D0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032B31C-2F89-4DD9-BB4B-42DC01379E64}" type="datetimeFigureOut">
              <a:rPr lang="ru-RU" smtClean="0"/>
              <a:pPr/>
              <a:t>07.06.2024</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0727C44-AD44-483E-8977-9ED7C7943D0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57200" y="1412776"/>
            <a:ext cx="8458200" cy="2459137"/>
          </a:xfrm>
        </p:spPr>
        <p:txBody>
          <a:bodyPr>
            <a:normAutofit/>
          </a:bodyPr>
          <a:lstStyle/>
          <a:p>
            <a:pPr algn="ctr"/>
            <a:r>
              <a:rPr lang="ru-RU" dirty="0"/>
              <a:t>Анализ </a:t>
            </a:r>
            <a:r>
              <a:rPr lang="ru-RU" dirty="0" smtClean="0"/>
              <a:t>успешности </a:t>
            </a:r>
            <a:r>
              <a:rPr lang="ru-RU" dirty="0"/>
              <a:t>Фильмов: От «Человека-паука» к Советскому Кино</a:t>
            </a:r>
          </a:p>
        </p:txBody>
      </p:sp>
      <p:sp>
        <p:nvSpPr>
          <p:cNvPr id="3" name="Подзаголовок 2"/>
          <p:cNvSpPr>
            <a:spLocks noGrp="1"/>
          </p:cNvSpPr>
          <p:nvPr>
            <p:ph type="subTitle" idx="1"/>
          </p:nvPr>
        </p:nvSpPr>
        <p:spPr>
          <a:xfrm>
            <a:off x="4214810" y="4500570"/>
            <a:ext cx="4429156" cy="1752600"/>
          </a:xfrm>
        </p:spPr>
        <p:txBody>
          <a:bodyPr/>
          <a:lstStyle/>
          <a:p>
            <a:pPr algn="r"/>
            <a:r>
              <a:rPr lang="ru-RU" dirty="0"/>
              <a:t>Выполнила студентка группы ИД-101</a:t>
            </a:r>
          </a:p>
          <a:p>
            <a:pPr algn="r"/>
            <a:r>
              <a:rPr lang="ru-RU" dirty="0" err="1"/>
              <a:t>Горбова</a:t>
            </a:r>
            <a:r>
              <a:rPr lang="ru-RU" dirty="0"/>
              <a:t> Татьяна Сергеевна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214422"/>
            <a:ext cx="8229600" cy="428612"/>
          </a:xfrm>
        </p:spPr>
        <p:txBody>
          <a:bodyPr>
            <a:noAutofit/>
          </a:bodyPr>
          <a:lstStyle/>
          <a:p>
            <a:r>
              <a:rPr lang="ru-RU" dirty="0"/>
              <a:t>Результаты разработки</a:t>
            </a:r>
            <a:br>
              <a:rPr lang="ru-RU" dirty="0"/>
            </a:br>
            <a:r>
              <a:rPr lang="ru-RU" dirty="0"/>
              <a:t/>
            </a:r>
            <a:br>
              <a:rPr lang="ru-RU" dirty="0"/>
            </a:br>
            <a:endParaRPr lang="ru-RU" dirty="0"/>
          </a:p>
        </p:txBody>
      </p:sp>
      <p:sp>
        <p:nvSpPr>
          <p:cNvPr id="3" name="Содержимое 2"/>
          <p:cNvSpPr>
            <a:spLocks noGrp="1"/>
          </p:cNvSpPr>
          <p:nvPr>
            <p:ph idx="1"/>
          </p:nvPr>
        </p:nvSpPr>
        <p:spPr>
          <a:xfrm>
            <a:off x="428596" y="1785926"/>
            <a:ext cx="8229600" cy="4325112"/>
          </a:xfrm>
        </p:spPr>
        <p:txBody>
          <a:bodyPr/>
          <a:lstStyle/>
          <a:p>
            <a:pPr>
              <a:buNone/>
            </a:pPr>
            <a:r>
              <a:rPr lang="ru-RU" dirty="0"/>
              <a:t> </a:t>
            </a:r>
          </a:p>
        </p:txBody>
      </p:sp>
      <p:pic>
        <p:nvPicPr>
          <p:cNvPr id="4" name="Рисунок 3" descr="most-successful-spider-man-movies.png"/>
          <p:cNvPicPr>
            <a:picLocks noChangeAspect="1"/>
          </p:cNvPicPr>
          <p:nvPr/>
        </p:nvPicPr>
        <p:blipFill>
          <a:blip r:embed="rId3"/>
          <a:stretch>
            <a:fillRect/>
          </a:stretch>
        </p:blipFill>
        <p:spPr>
          <a:xfrm>
            <a:off x="428596" y="2132856"/>
            <a:ext cx="8572528" cy="293130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285860"/>
            <a:ext cx="8229600" cy="428612"/>
          </a:xfrm>
        </p:spPr>
        <p:txBody>
          <a:bodyPr>
            <a:normAutofit fontScale="90000"/>
          </a:bodyPr>
          <a:lstStyle/>
          <a:p>
            <a:r>
              <a:rPr lang="ru-RU" sz="4400" dirty="0"/>
              <a:t>Выводы</a:t>
            </a:r>
            <a:r>
              <a:rPr lang="ru-RU" dirty="0"/>
              <a:t/>
            </a:r>
            <a:br>
              <a:rPr lang="ru-RU" dirty="0"/>
            </a:br>
            <a:r>
              <a:rPr lang="ru-RU" dirty="0"/>
              <a:t/>
            </a:r>
            <a:br>
              <a:rPr lang="ru-RU" dirty="0"/>
            </a:br>
            <a:endParaRPr lang="ru-RU" dirty="0"/>
          </a:p>
        </p:txBody>
      </p:sp>
      <p:sp>
        <p:nvSpPr>
          <p:cNvPr id="3" name="Содержимое 2"/>
          <p:cNvSpPr>
            <a:spLocks noGrp="1"/>
          </p:cNvSpPr>
          <p:nvPr>
            <p:ph idx="1"/>
          </p:nvPr>
        </p:nvSpPr>
        <p:spPr>
          <a:xfrm>
            <a:off x="428596" y="1785926"/>
            <a:ext cx="8229600" cy="4325112"/>
          </a:xfrm>
        </p:spPr>
        <p:txBody>
          <a:bodyPr>
            <a:normAutofit/>
          </a:bodyPr>
          <a:lstStyle/>
          <a:p>
            <a:pPr algn="just"/>
            <a:r>
              <a:rPr lang="ru-RU" dirty="0"/>
              <a:t>Проект по анализу отзывов на фильмы "Человек-паук" позволил выявить наиболее успешные части серии на основе положительных отзывов пользователей.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642918"/>
            <a:ext cx="8229600" cy="1066800"/>
          </a:xfrm>
        </p:spPr>
        <p:txBody>
          <a:bodyPr>
            <a:normAutofit/>
          </a:bodyPr>
          <a:lstStyle/>
          <a:p>
            <a:r>
              <a:rPr lang="ru-RU" dirty="0"/>
              <a:t>Цель проекта</a:t>
            </a:r>
          </a:p>
        </p:txBody>
      </p:sp>
      <p:sp>
        <p:nvSpPr>
          <p:cNvPr id="3" name="Содержимое 2"/>
          <p:cNvSpPr>
            <a:spLocks noGrp="1"/>
          </p:cNvSpPr>
          <p:nvPr>
            <p:ph idx="1"/>
          </p:nvPr>
        </p:nvSpPr>
        <p:spPr>
          <a:xfrm>
            <a:off x="428596" y="1571612"/>
            <a:ext cx="8229600" cy="3714776"/>
          </a:xfrm>
        </p:spPr>
        <p:txBody>
          <a:bodyPr>
            <a:noAutofit/>
          </a:bodyPr>
          <a:lstStyle/>
          <a:p>
            <a:endParaRPr lang="ru-RU" dirty="0"/>
          </a:p>
          <a:p>
            <a:r>
              <a:rPr lang="ru-RU" dirty="0"/>
              <a:t>Проанализировать отзывы на фильмы "Человек-паук".</a:t>
            </a:r>
          </a:p>
          <a:p>
            <a:r>
              <a:rPr lang="ru-RU" dirty="0"/>
              <a:t>Определить наиболее успешные фильмы по мнению пользователей.</a:t>
            </a:r>
          </a:p>
          <a:p>
            <a:r>
              <a:rPr lang="ru-RU" dirty="0"/>
              <a:t>Создать методику, которую можно применять для анализа других серий фильмов, в том числе советских.</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642918"/>
            <a:ext cx="8229600" cy="1066800"/>
          </a:xfrm>
        </p:spPr>
        <p:txBody>
          <a:bodyPr>
            <a:normAutofit/>
          </a:bodyPr>
          <a:lstStyle/>
          <a:p>
            <a:r>
              <a:rPr lang="ru-RU" dirty="0"/>
              <a:t>Задачи проекта</a:t>
            </a:r>
          </a:p>
        </p:txBody>
      </p:sp>
      <p:sp>
        <p:nvSpPr>
          <p:cNvPr id="3" name="Содержимое 2"/>
          <p:cNvSpPr>
            <a:spLocks noGrp="1"/>
          </p:cNvSpPr>
          <p:nvPr>
            <p:ph idx="1"/>
          </p:nvPr>
        </p:nvSpPr>
        <p:spPr>
          <a:xfrm>
            <a:off x="357158" y="1643050"/>
            <a:ext cx="8229600" cy="3000396"/>
          </a:xfrm>
        </p:spPr>
        <p:txBody>
          <a:bodyPr>
            <a:noAutofit/>
          </a:bodyPr>
          <a:lstStyle/>
          <a:p>
            <a:pPr marL="624078" indent="-514350">
              <a:buFont typeface="+mj-lt"/>
              <a:buAutoNum type="arabicPeriod"/>
            </a:pPr>
            <a:endParaRPr lang="ru-RU" dirty="0"/>
          </a:p>
          <a:p>
            <a:pPr marL="624078" indent="-514350">
              <a:buFont typeface="+mj-lt"/>
              <a:buAutoNum type="arabicPeriod"/>
            </a:pPr>
            <a:r>
              <a:rPr lang="ru-RU" dirty="0"/>
              <a:t>Загрузить и очистить данные.</a:t>
            </a:r>
          </a:p>
          <a:p>
            <a:pPr marL="624078" indent="-514350">
              <a:buFont typeface="+mj-lt"/>
              <a:buAutoNum type="arabicPeriod"/>
            </a:pPr>
            <a:r>
              <a:rPr lang="ru-RU" dirty="0"/>
              <a:t>Отфильтровать только положительные и длинные отзывы.</a:t>
            </a:r>
          </a:p>
          <a:p>
            <a:pPr marL="624078" indent="-514350">
              <a:buFont typeface="+mj-lt"/>
              <a:buAutoNum type="arabicPeriod"/>
            </a:pPr>
            <a:r>
              <a:rPr lang="ru-RU" dirty="0"/>
              <a:t>Очистить тексты от лишних слов.</a:t>
            </a:r>
          </a:p>
          <a:p>
            <a:pPr marL="624078" indent="-514350">
              <a:buFont typeface="+mj-lt"/>
              <a:buAutoNum type="arabicPeriod"/>
            </a:pPr>
            <a:r>
              <a:rPr lang="ru-RU" dirty="0"/>
              <a:t>Построить график для визуализации успешности фильмов.</a:t>
            </a:r>
            <a:endParaRPr lang="ru-RU" sz="2400" dirty="0"/>
          </a:p>
        </p:txBody>
      </p:sp>
    </p:spTree>
    <p:extLst>
      <p:ext uri="{BB962C8B-B14F-4D97-AF65-F5344CB8AC3E}">
        <p14:creationId xmlns:p14="http://schemas.microsoft.com/office/powerpoint/2010/main" xmlns="" val="2169784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71480"/>
            <a:ext cx="8229600" cy="1066800"/>
          </a:xfrm>
        </p:spPr>
        <p:txBody>
          <a:bodyPr>
            <a:normAutofit/>
          </a:bodyPr>
          <a:lstStyle/>
          <a:p>
            <a:r>
              <a:rPr lang="ru-RU" dirty="0"/>
              <a:t>Используемые данные</a:t>
            </a:r>
          </a:p>
        </p:txBody>
      </p:sp>
      <p:sp>
        <p:nvSpPr>
          <p:cNvPr id="3" name="Содержимое 2"/>
          <p:cNvSpPr>
            <a:spLocks noGrp="1"/>
          </p:cNvSpPr>
          <p:nvPr>
            <p:ph idx="1"/>
          </p:nvPr>
        </p:nvSpPr>
        <p:spPr>
          <a:xfrm>
            <a:off x="428596" y="1571612"/>
            <a:ext cx="8229600" cy="3000396"/>
          </a:xfrm>
        </p:spPr>
        <p:txBody>
          <a:bodyPr>
            <a:noAutofit/>
          </a:bodyPr>
          <a:lstStyle/>
          <a:p>
            <a:endParaRPr lang="ru-RU" dirty="0"/>
          </a:p>
          <a:p>
            <a:r>
              <a:rPr lang="ru-RU" dirty="0"/>
              <a:t>Отзывы пользователей о фильмах "Человек-паук".</a:t>
            </a:r>
          </a:p>
          <a:p>
            <a:r>
              <a:rPr lang="ru-RU" dirty="0"/>
              <a:t>Каждый отзыв содержит:</a:t>
            </a:r>
          </a:p>
          <a:p>
            <a:pPr lvl="1"/>
            <a:r>
              <a:rPr lang="ru-RU" sz="2400" dirty="0"/>
              <a:t>Рейтинг (числовая оценка фильма).</a:t>
            </a:r>
          </a:p>
          <a:p>
            <a:pPr lvl="1"/>
            <a:r>
              <a:rPr lang="ru-RU" sz="2400" dirty="0"/>
              <a:t>Название отзыва (заголовок, который описывает основной посыл отзыва).</a:t>
            </a:r>
          </a:p>
          <a:p>
            <a:pPr lvl="1"/>
            <a:r>
              <a:rPr lang="ru-RU" sz="2400" dirty="0"/>
              <a:t>Дата отзыва (дата, когда был оставлен отзыв).</a:t>
            </a:r>
          </a:p>
          <a:p>
            <a:pPr lvl="1"/>
            <a:r>
              <a:rPr lang="ru-RU" sz="2400" dirty="0"/>
              <a:t>Текст отзыва (подробное мнение пользователя о фильме).</a:t>
            </a:r>
          </a:p>
        </p:txBody>
      </p:sp>
    </p:spTree>
    <p:extLst>
      <p:ext uri="{BB962C8B-B14F-4D97-AF65-F5344CB8AC3E}">
        <p14:creationId xmlns:p14="http://schemas.microsoft.com/office/powerpoint/2010/main" xmlns="" val="3533185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736"/>
            <a:ext cx="8229600" cy="428612"/>
          </a:xfrm>
        </p:spPr>
        <p:txBody>
          <a:bodyPr>
            <a:normAutofit fontScale="90000"/>
          </a:bodyPr>
          <a:lstStyle/>
          <a:p>
            <a:r>
              <a:rPr lang="ru-RU" sz="4400" dirty="0"/>
              <a:t>План реализации</a:t>
            </a:r>
            <a:r>
              <a:rPr lang="ru-RU" dirty="0"/>
              <a:t/>
            </a:r>
            <a:br>
              <a:rPr lang="ru-RU" dirty="0"/>
            </a:br>
            <a:r>
              <a:rPr lang="ru-RU" dirty="0"/>
              <a:t/>
            </a:r>
            <a:br>
              <a:rPr lang="ru-RU" dirty="0"/>
            </a:br>
            <a:endParaRPr lang="ru-RU" dirty="0"/>
          </a:p>
        </p:txBody>
      </p:sp>
      <p:sp>
        <p:nvSpPr>
          <p:cNvPr id="3" name="Содержимое 2"/>
          <p:cNvSpPr>
            <a:spLocks noGrp="1"/>
          </p:cNvSpPr>
          <p:nvPr>
            <p:ph idx="1"/>
          </p:nvPr>
        </p:nvSpPr>
        <p:spPr>
          <a:xfrm>
            <a:off x="428596" y="1643050"/>
            <a:ext cx="8229600" cy="4325112"/>
          </a:xfrm>
        </p:spPr>
        <p:txBody>
          <a:bodyPr/>
          <a:lstStyle/>
          <a:p>
            <a:r>
              <a:rPr lang="ru-RU" dirty="0"/>
              <a:t>1. Загрузка данных из CSV файла.</a:t>
            </a:r>
          </a:p>
          <a:p>
            <a:r>
              <a:rPr lang="ru-RU" dirty="0"/>
              <a:t>2. Фильтрация нужных столбцов.</a:t>
            </a:r>
          </a:p>
          <a:p>
            <a:r>
              <a:rPr lang="ru-RU" dirty="0"/>
              <a:t>3. Удаление дубликатов и пустых значений.</a:t>
            </a:r>
          </a:p>
          <a:p>
            <a:r>
              <a:rPr lang="ru-RU" dirty="0"/>
              <a:t>4. Фильтрация положительных отзывов и отзывов, содержащих более 40 слов.</a:t>
            </a:r>
          </a:p>
          <a:p>
            <a:r>
              <a:rPr lang="ru-RU" dirty="0"/>
              <a:t>5. Очистка текста отзывов от заданных слов.</a:t>
            </a:r>
          </a:p>
          <a:p>
            <a:r>
              <a:rPr lang="ru-RU" dirty="0"/>
              <a:t>6. Построение графика для визуализации успешности фильмов.</a:t>
            </a:r>
          </a:p>
          <a:p>
            <a:pPr>
              <a:buNone/>
            </a:pP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736"/>
            <a:ext cx="8229600" cy="428612"/>
          </a:xfrm>
        </p:spPr>
        <p:txBody>
          <a:bodyPr>
            <a:normAutofit fontScale="90000"/>
          </a:bodyPr>
          <a:lstStyle/>
          <a:p>
            <a:r>
              <a:rPr lang="ru-RU" dirty="0"/>
              <a:t>Используемые технологии </a:t>
            </a:r>
            <a:br>
              <a:rPr lang="ru-RU" dirty="0"/>
            </a:br>
            <a:r>
              <a:rPr lang="ru-RU" dirty="0"/>
              <a:t/>
            </a:r>
            <a:br>
              <a:rPr lang="ru-RU" dirty="0"/>
            </a:br>
            <a:r>
              <a:rPr lang="ru-RU" dirty="0"/>
              <a:t/>
            </a:r>
            <a:br>
              <a:rPr lang="ru-RU" dirty="0"/>
            </a:br>
            <a:endParaRPr lang="ru-RU" dirty="0"/>
          </a:p>
        </p:txBody>
      </p:sp>
      <p:sp>
        <p:nvSpPr>
          <p:cNvPr id="3" name="Содержимое 2"/>
          <p:cNvSpPr>
            <a:spLocks noGrp="1"/>
          </p:cNvSpPr>
          <p:nvPr>
            <p:ph idx="1"/>
          </p:nvPr>
        </p:nvSpPr>
        <p:spPr>
          <a:xfrm>
            <a:off x="285720" y="1214422"/>
            <a:ext cx="8715436" cy="5286412"/>
          </a:xfrm>
        </p:spPr>
        <p:txBody>
          <a:bodyPr>
            <a:noAutofit/>
          </a:bodyPr>
          <a:lstStyle/>
          <a:p>
            <a:pPr marL="624078" indent="-514350">
              <a:buAutoNum type="arabicPeriod"/>
            </a:pPr>
            <a:r>
              <a:rPr lang="en-US" sz="2000" b="1" dirty="0"/>
              <a:t>Python</a:t>
            </a:r>
            <a:r>
              <a:rPr lang="ru-RU" sz="2000" b="1" dirty="0"/>
              <a:t>  </a:t>
            </a:r>
          </a:p>
          <a:p>
            <a:pPr marL="624078" indent="-514350">
              <a:buAutoNum type="arabicPeriod"/>
            </a:pPr>
            <a:endParaRPr lang="ru-RU" sz="2000" b="1" dirty="0"/>
          </a:p>
          <a:p>
            <a:pPr marL="624078" indent="-514350">
              <a:buAutoNum type="arabicPeriod"/>
            </a:pPr>
            <a:r>
              <a:rPr lang="ru-RU" sz="2000" b="1" dirty="0"/>
              <a:t>PySpark </a:t>
            </a:r>
          </a:p>
          <a:p>
            <a:pPr marL="624078" indent="-514350">
              <a:buNone/>
            </a:pPr>
            <a:r>
              <a:rPr lang="ru-RU" sz="1800" dirty="0"/>
              <a:t>В данном проекте PySpark используется для загрузки, обработки и фильтрации данных.</a:t>
            </a:r>
          </a:p>
          <a:p>
            <a:pPr marL="624078" indent="-514350">
              <a:buNone/>
            </a:pPr>
            <a:endParaRPr lang="ru-RU" sz="1800" dirty="0"/>
          </a:p>
          <a:p>
            <a:pPr>
              <a:buNone/>
            </a:pPr>
            <a:r>
              <a:rPr lang="ru-RU" sz="1800" dirty="0"/>
              <a:t>Основные функции PySpark, используемые в проекте:</a:t>
            </a:r>
          </a:p>
          <a:p>
            <a:r>
              <a:rPr lang="ru-RU" sz="1800" dirty="0"/>
              <a:t> `</a:t>
            </a:r>
            <a:r>
              <a:rPr lang="ru-RU" sz="1800" dirty="0" err="1"/>
              <a:t>SparkSession</a:t>
            </a:r>
            <a:r>
              <a:rPr lang="ru-RU" sz="1800" dirty="0"/>
              <a:t>` - создание сессии Spark.</a:t>
            </a:r>
          </a:p>
          <a:p>
            <a:r>
              <a:rPr lang="ru-RU" sz="1800" dirty="0"/>
              <a:t> `read.csv` - загрузка данных из CSV файла.</a:t>
            </a:r>
          </a:p>
          <a:p>
            <a:r>
              <a:rPr lang="ru-RU" sz="1800" dirty="0"/>
              <a:t>`</a:t>
            </a:r>
            <a:r>
              <a:rPr lang="ru-RU" sz="1800" dirty="0" err="1"/>
              <a:t>select</a:t>
            </a:r>
            <a:r>
              <a:rPr lang="ru-RU" sz="1800" dirty="0"/>
              <a:t>` - выбор нужных столбцов.</a:t>
            </a:r>
          </a:p>
          <a:p>
            <a:r>
              <a:rPr lang="ru-RU" sz="1800" dirty="0"/>
              <a:t>`</a:t>
            </a:r>
            <a:r>
              <a:rPr lang="ru-RU" sz="1800" dirty="0" err="1"/>
              <a:t>withColumnRenamed</a:t>
            </a:r>
            <a:r>
              <a:rPr lang="ru-RU" sz="1800" dirty="0"/>
              <a:t>` - переименование столбцов.</a:t>
            </a:r>
          </a:p>
          <a:p>
            <a:r>
              <a:rPr lang="ru-RU" sz="1800" dirty="0"/>
              <a:t>`</a:t>
            </a:r>
            <a:r>
              <a:rPr lang="ru-RU" sz="1800" dirty="0" err="1"/>
              <a:t>filter</a:t>
            </a:r>
            <a:r>
              <a:rPr lang="ru-RU" sz="1800" dirty="0"/>
              <a:t>` - фильтрация данных.</a:t>
            </a:r>
          </a:p>
          <a:p>
            <a:r>
              <a:rPr lang="ru-RU" sz="1800" dirty="0"/>
              <a:t>`</a:t>
            </a:r>
            <a:r>
              <a:rPr lang="ru-RU" sz="1800" dirty="0" err="1"/>
              <a:t>udf</a:t>
            </a:r>
            <a:r>
              <a:rPr lang="ru-RU" sz="1800" dirty="0"/>
              <a:t>` - создание пользовательских функций для использования в Spark </a:t>
            </a:r>
            <a:r>
              <a:rPr lang="ru-RU" sz="1800" dirty="0" err="1"/>
              <a:t>DataFrame</a:t>
            </a:r>
            <a:r>
              <a:rPr lang="ru-RU" sz="1800" dirty="0"/>
              <a:t>.</a:t>
            </a:r>
          </a:p>
          <a:p>
            <a:r>
              <a:rPr lang="ru-RU" sz="1800" dirty="0"/>
              <a:t>`</a:t>
            </a:r>
            <a:r>
              <a:rPr lang="ru-RU" sz="1800" dirty="0" err="1"/>
              <a:t>groupBy</a:t>
            </a:r>
            <a:r>
              <a:rPr lang="ru-RU" sz="1800" dirty="0"/>
              <a:t>` и `</a:t>
            </a:r>
            <a:r>
              <a:rPr lang="ru-RU" sz="1800" dirty="0" err="1"/>
              <a:t>count</a:t>
            </a:r>
            <a:r>
              <a:rPr lang="ru-RU" sz="1800" dirty="0"/>
              <a:t>` - группировка данных и подсчет количества записей.</a:t>
            </a:r>
          </a:p>
          <a:p>
            <a:pPr marL="624078" indent="-514350">
              <a:buAutoNum type="arabicPeriod"/>
            </a:pPr>
            <a:endParaRPr lang="ru-RU" sz="1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736"/>
            <a:ext cx="8229600" cy="428612"/>
          </a:xfrm>
        </p:spPr>
        <p:txBody>
          <a:bodyPr>
            <a:normAutofit fontScale="90000"/>
          </a:bodyPr>
          <a:lstStyle/>
          <a:p>
            <a:r>
              <a:rPr lang="ru-RU" dirty="0"/>
              <a:t>Используемые технологии </a:t>
            </a:r>
            <a:br>
              <a:rPr lang="ru-RU" dirty="0"/>
            </a:br>
            <a:r>
              <a:rPr lang="ru-RU" dirty="0"/>
              <a:t/>
            </a:r>
            <a:br>
              <a:rPr lang="ru-RU" dirty="0"/>
            </a:br>
            <a:r>
              <a:rPr lang="ru-RU" dirty="0"/>
              <a:t/>
            </a:r>
            <a:br>
              <a:rPr lang="ru-RU" dirty="0"/>
            </a:br>
            <a:endParaRPr lang="ru-RU" dirty="0"/>
          </a:p>
        </p:txBody>
      </p:sp>
      <p:sp>
        <p:nvSpPr>
          <p:cNvPr id="3" name="Содержимое 2"/>
          <p:cNvSpPr>
            <a:spLocks noGrp="1"/>
          </p:cNvSpPr>
          <p:nvPr>
            <p:ph idx="1"/>
          </p:nvPr>
        </p:nvSpPr>
        <p:spPr>
          <a:xfrm>
            <a:off x="285720" y="1988840"/>
            <a:ext cx="8715436" cy="3672408"/>
          </a:xfrm>
        </p:spPr>
        <p:txBody>
          <a:bodyPr>
            <a:noAutofit/>
          </a:bodyPr>
          <a:lstStyle/>
          <a:p>
            <a:pPr marL="624078" indent="-514350">
              <a:buFont typeface="+mj-lt"/>
              <a:buAutoNum type="arabicPeriod" startAt="3"/>
            </a:pPr>
            <a:r>
              <a:rPr lang="ru-RU" sz="2400" b="1" dirty="0"/>
              <a:t>Matplotlib</a:t>
            </a:r>
          </a:p>
          <a:p>
            <a:pPr marL="624078" indent="-514350">
              <a:buFont typeface="+mj-lt"/>
              <a:buAutoNum type="arabicPeriod" startAt="3"/>
            </a:pPr>
            <a:endParaRPr lang="ru-RU" sz="1800" b="1" dirty="0"/>
          </a:p>
          <a:p>
            <a:pPr>
              <a:buNone/>
            </a:pPr>
            <a:r>
              <a:rPr lang="ru-RU" sz="1800" dirty="0"/>
              <a:t>В данном проекте Matplotlib используется для построения графика успешности фильмов.</a:t>
            </a:r>
          </a:p>
          <a:p>
            <a:pPr>
              <a:buNone/>
            </a:pPr>
            <a:r>
              <a:rPr lang="ru-RU" sz="1800" dirty="0"/>
              <a:t>Основные функции Matplotlib, используемые в проекте:</a:t>
            </a:r>
          </a:p>
          <a:p>
            <a:r>
              <a:rPr lang="ru-RU" sz="1800" dirty="0"/>
              <a:t>`</a:t>
            </a:r>
            <a:r>
              <a:rPr lang="ru-RU" sz="1800" dirty="0" err="1"/>
              <a:t>plt.figure</a:t>
            </a:r>
            <a:r>
              <a:rPr lang="ru-RU" sz="1800" dirty="0"/>
              <a:t>` - создание новой фигуры.</a:t>
            </a:r>
          </a:p>
          <a:p>
            <a:r>
              <a:rPr lang="ru-RU" sz="1800" dirty="0"/>
              <a:t>`</a:t>
            </a:r>
            <a:r>
              <a:rPr lang="ru-RU" sz="1800" dirty="0" err="1"/>
              <a:t>plt.barh</a:t>
            </a:r>
            <a:r>
              <a:rPr lang="ru-RU" sz="1800" dirty="0"/>
              <a:t>` - создание горизонтального столбчатого графика.</a:t>
            </a:r>
          </a:p>
          <a:p>
            <a:r>
              <a:rPr lang="ru-RU" sz="1800" dirty="0"/>
              <a:t>`</a:t>
            </a:r>
            <a:r>
              <a:rPr lang="ru-RU" sz="1800" dirty="0" err="1"/>
              <a:t>plt.xlabel</a:t>
            </a:r>
            <a:r>
              <a:rPr lang="ru-RU" sz="1800" dirty="0"/>
              <a:t>` и `</a:t>
            </a:r>
            <a:r>
              <a:rPr lang="ru-RU" sz="1800" dirty="0" err="1"/>
              <a:t>plt.title</a:t>
            </a:r>
            <a:r>
              <a:rPr lang="ru-RU" sz="1800" dirty="0"/>
              <a:t>` - добавление меток и заголовка.</a:t>
            </a:r>
          </a:p>
          <a:p>
            <a:r>
              <a:rPr lang="ru-RU" sz="1800" dirty="0"/>
              <a:t>`</a:t>
            </a:r>
            <a:r>
              <a:rPr lang="ru-RU" sz="1800" dirty="0" err="1"/>
              <a:t>plt.gca</a:t>
            </a:r>
            <a:r>
              <a:rPr lang="ru-RU" sz="1800" dirty="0"/>
              <a:t>().</a:t>
            </a:r>
            <a:r>
              <a:rPr lang="ru-RU" sz="1800" dirty="0" err="1"/>
              <a:t>invert_yaxis</a:t>
            </a:r>
            <a:r>
              <a:rPr lang="ru-RU" sz="1800" dirty="0"/>
              <a:t>()` - инверсия оси </a:t>
            </a:r>
            <a:r>
              <a:rPr lang="ru-RU" sz="1800" dirty="0" err="1"/>
              <a:t>y</a:t>
            </a:r>
            <a:r>
              <a:rPr lang="ru-RU" sz="1800" dirty="0"/>
              <a:t> для лучшего восприятия графика.</a:t>
            </a:r>
          </a:p>
        </p:txBody>
      </p:sp>
    </p:spTree>
    <p:extLst>
      <p:ext uri="{BB962C8B-B14F-4D97-AF65-F5344CB8AC3E}">
        <p14:creationId xmlns:p14="http://schemas.microsoft.com/office/powerpoint/2010/main" xmlns="" val="455212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28604"/>
            <a:ext cx="8229600" cy="1143008"/>
          </a:xfrm>
        </p:spPr>
        <p:txBody>
          <a:bodyPr>
            <a:normAutofit fontScale="90000"/>
          </a:bodyPr>
          <a:lstStyle/>
          <a:p>
            <a:r>
              <a:rPr lang="ru-RU" dirty="0"/>
              <a:t/>
            </a:r>
            <a:br>
              <a:rPr lang="ru-RU" dirty="0"/>
            </a:br>
            <a:r>
              <a:rPr lang="ru-RU" dirty="0"/>
              <a:t> Схема проекта </a:t>
            </a:r>
            <a:br>
              <a:rPr lang="ru-RU" dirty="0"/>
            </a:br>
            <a:endParaRPr lang="ru-RU" dirty="0"/>
          </a:p>
        </p:txBody>
      </p:sp>
      <p:pic>
        <p:nvPicPr>
          <p:cNvPr id="5" name="Объект 4">
            <a:extLst>
              <a:ext uri="{FF2B5EF4-FFF2-40B4-BE49-F238E27FC236}">
                <a16:creationId xmlns:a16="http://schemas.microsoft.com/office/drawing/2014/main" xmlns="" id="{C4D25964-0ED9-46A5-89C4-C4CBF0F71961}"/>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57642" y="2204864"/>
            <a:ext cx="8229599" cy="283270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214422"/>
            <a:ext cx="8229600" cy="428612"/>
          </a:xfrm>
        </p:spPr>
        <p:txBody>
          <a:bodyPr>
            <a:noAutofit/>
          </a:bodyPr>
          <a:lstStyle/>
          <a:p>
            <a:r>
              <a:rPr lang="ru-RU" dirty="0"/>
              <a:t>Результаты разработки</a:t>
            </a:r>
            <a:br>
              <a:rPr lang="ru-RU" dirty="0"/>
            </a:br>
            <a:r>
              <a:rPr lang="ru-RU" dirty="0"/>
              <a:t/>
            </a:r>
            <a:br>
              <a:rPr lang="ru-RU" dirty="0"/>
            </a:br>
            <a:endParaRPr lang="ru-RU" dirty="0"/>
          </a:p>
        </p:txBody>
      </p:sp>
      <p:sp>
        <p:nvSpPr>
          <p:cNvPr id="3" name="Содержимое 2"/>
          <p:cNvSpPr>
            <a:spLocks noGrp="1"/>
          </p:cNvSpPr>
          <p:nvPr>
            <p:ph idx="1"/>
          </p:nvPr>
        </p:nvSpPr>
        <p:spPr>
          <a:xfrm>
            <a:off x="428596" y="1785926"/>
            <a:ext cx="8229600" cy="4325112"/>
          </a:xfrm>
        </p:spPr>
        <p:txBody>
          <a:bodyPr/>
          <a:lstStyle/>
          <a:p>
            <a:pPr>
              <a:buNone/>
            </a:pPr>
            <a:r>
              <a:rPr lang="ru-RU" dirty="0"/>
              <a:t> </a:t>
            </a:r>
          </a:p>
        </p:txBody>
      </p:sp>
      <p:pic>
        <p:nvPicPr>
          <p:cNvPr id="6" name="Рисунок 5">
            <a:extLst>
              <a:ext uri="{FF2B5EF4-FFF2-40B4-BE49-F238E27FC236}">
                <a16:creationId xmlns:a16="http://schemas.microsoft.com/office/drawing/2014/main" xmlns="" id="{E43CE40C-B292-46A6-978D-6021A3BB1E54}"/>
              </a:ext>
            </a:extLst>
          </p:cNvPr>
          <p:cNvPicPr>
            <a:picLocks noChangeAspect="1"/>
          </p:cNvPicPr>
          <p:nvPr/>
        </p:nvPicPr>
        <p:blipFill rotWithShape="1">
          <a:blip r:embed="rId3"/>
          <a:srcRect t="2750" r="33624" b="4851"/>
          <a:stretch/>
        </p:blipFill>
        <p:spPr>
          <a:xfrm>
            <a:off x="3302280" y="1191772"/>
            <a:ext cx="2539439" cy="5513419"/>
          </a:xfrm>
          <a:prstGeom prst="rect">
            <a:avLst/>
          </a:prstGeom>
        </p:spPr>
      </p:pic>
    </p:spTree>
    <p:extLst>
      <p:ext uri="{BB962C8B-B14F-4D97-AF65-F5344CB8AC3E}">
        <p14:creationId xmlns:p14="http://schemas.microsoft.com/office/powerpoint/2010/main" xmlns="" val="13448689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227</TotalTime>
  <Words>1459</Words>
  <Application>Microsoft Office PowerPoint</Application>
  <PresentationFormat>Экран (4:3)</PresentationFormat>
  <Paragraphs>113</Paragraphs>
  <Slides>11</Slides>
  <Notes>10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Городская</vt:lpstr>
      <vt:lpstr>Анализ успешности Фильмов: От «Человека-паука» к Советскому Кино</vt:lpstr>
      <vt:lpstr>Цель проекта</vt:lpstr>
      <vt:lpstr>Задачи проекта</vt:lpstr>
      <vt:lpstr>Используемые данные</vt:lpstr>
      <vt:lpstr>План реализации  </vt:lpstr>
      <vt:lpstr>Используемые технологии    </vt:lpstr>
      <vt:lpstr>Используемые технологии    </vt:lpstr>
      <vt:lpstr>  Схема проекта  </vt:lpstr>
      <vt:lpstr>Результаты разработки  </vt:lpstr>
      <vt:lpstr>Результаты разработки  </vt:lpstr>
      <vt:lpstr>Выводы  </vt:lpstr>
    </vt:vector>
  </TitlesOfParts>
  <Company>SPecialiST RePack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Защита аттестационной работы по курсу «Инженер данных»</dc:title>
  <dc:creator>gorbova.tanya@yandex.ru</dc:creator>
  <cp:lastModifiedBy>gorbova.tanya@yandex.ru</cp:lastModifiedBy>
  <cp:revision>21</cp:revision>
  <dcterms:created xsi:type="dcterms:W3CDTF">2024-06-06T20:24:41Z</dcterms:created>
  <dcterms:modified xsi:type="dcterms:W3CDTF">2024-06-07T10:33:10Z</dcterms:modified>
</cp:coreProperties>
</file>