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703" r:id="rId4"/>
    <p:sldMasterId id="2147483704" r:id="rId5"/>
    <p:sldMasterId id="2147483705" r:id="rId6"/>
    <p:sldMasterId id="2147483706" r:id="rId7"/>
    <p:sldMasterId id="2147483707"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1.xml"/><Relationship Id="rId11" Type="http://schemas.openxmlformats.org/officeDocument/2006/relationships/slide" Target="slides/slide2.xml"/><Relationship Id="rId22" Type="http://schemas.openxmlformats.org/officeDocument/2006/relationships/slide" Target="slides/slide13.xml"/><Relationship Id="rId10" Type="http://schemas.openxmlformats.org/officeDocument/2006/relationships/slide" Target="slides/slide1.xml"/><Relationship Id="rId21" Type="http://schemas.openxmlformats.org/officeDocument/2006/relationships/slide" Target="slides/slide12.xml"/><Relationship Id="rId13" Type="http://schemas.openxmlformats.org/officeDocument/2006/relationships/slide" Target="slides/slide4.xml"/><Relationship Id="rId12" Type="http://schemas.openxmlformats.org/officeDocument/2006/relationships/slide" Target="slides/slide3.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5" Type="http://schemas.openxmlformats.org/officeDocument/2006/relationships/slideMaster" Target="slideMasters/slideMaster2.xml"/><Relationship Id="rId19" Type="http://schemas.openxmlformats.org/officeDocument/2006/relationships/slide" Target="slides/slide10.xml"/><Relationship Id="rId6" Type="http://schemas.openxmlformats.org/officeDocument/2006/relationships/slideMaster" Target="slideMasters/slideMaster3.xml"/><Relationship Id="rId18" Type="http://schemas.openxmlformats.org/officeDocument/2006/relationships/slide" Target="slides/slide9.xml"/><Relationship Id="rId7" Type="http://schemas.openxmlformats.org/officeDocument/2006/relationships/slideMaster" Target="slideMasters/slideMaster4.xml"/><Relationship Id="rId8" Type="http://schemas.openxmlformats.org/officeDocument/2006/relationships/slideMaster" Target="slideMasters/slideMaster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909bbef9e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909bbef9e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910b60a46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910b60a46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evaluation criterion is the Pearson’s coefficient between the predicted scores and the ground-truth scores. The authors compared their method with several other approaches. Unsupervised methods: ST (skip-thought vectors), avg-GloVe (unweighted average of GloVe vectors), tfidf-GloVe (weighted average of GloVe vectors using TF-IDF).</a:t>
            </a:r>
            <a:endParaRPr/>
          </a:p>
          <a:p>
            <a:pPr indent="0" lvl="0" marL="0" rtl="0" algn="l">
              <a:spcBef>
                <a:spcPts val="0"/>
              </a:spcBef>
              <a:spcAft>
                <a:spcPts val="0"/>
              </a:spcAft>
              <a:buNone/>
            </a:pPr>
            <a:r>
              <a:rPr lang="en"/>
              <a:t>Semi-supervised method: avg-PSL (unweighted average of PARAGRAM-SL999 word vectors).</a:t>
            </a:r>
            <a:endParaRPr/>
          </a:p>
          <a:p>
            <a:pPr indent="0" lvl="0" marL="0" rtl="0" algn="l">
              <a:spcBef>
                <a:spcPts val="0"/>
              </a:spcBef>
              <a:spcAft>
                <a:spcPts val="0"/>
              </a:spcAft>
              <a:buNone/>
            </a:pPr>
            <a:r>
              <a:rPr lang="en"/>
              <a:t>Supervised methods: PP, PP-proj., DAN, RNN, iRNN, LSTM (o.g.), LSTM (no). These methods are initialized with PSL word vectors and then trained on the PPDB dataset.</a:t>
            </a:r>
            <a:endParaRPr/>
          </a:p>
          <a:p>
            <a:pPr indent="0" lvl="0" marL="0" rtl="0" algn="l">
              <a:spcBef>
                <a:spcPts val="0"/>
              </a:spcBef>
              <a:spcAft>
                <a:spcPts val="0"/>
              </a:spcAft>
              <a:buNone/>
            </a:pPr>
            <a:r>
              <a:rPr lang="en"/>
              <a:t>The authors applied their Smooth inverse frequency-based method to different types of word embeddings, denoted as "XXX+WR." For example, "GloVe+WR" represents their method applied to GloVe vectors.</a:t>
            </a:r>
            <a:endParaRPr/>
          </a:p>
          <a:p>
            <a:pPr indent="0" lvl="0" marL="0" rtl="0" algn="l">
              <a:spcBef>
                <a:spcPts val="0"/>
              </a:spcBef>
              <a:spcAft>
                <a:spcPts val="0"/>
              </a:spcAft>
              <a:buNone/>
            </a:pPr>
            <a:r>
              <a:rPr lang="en"/>
              <a:t>They used a fixed weighting parameter "a" set to 10^(-3) and estimated word frequencies "p(w)" from the common crawl dataset.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are the e</a:t>
            </a:r>
            <a:r>
              <a:rPr lang="en"/>
              <a:t>xperimental results on textual similarity tasks. The highest score in each row is in boldface.</a:t>
            </a:r>
            <a:endParaRPr/>
          </a:p>
          <a:p>
            <a:pPr indent="0" lvl="0" marL="0" rtl="0" algn="l">
              <a:spcBef>
                <a:spcPts val="0"/>
              </a:spcBef>
              <a:spcAft>
                <a:spcPts val="0"/>
              </a:spcAft>
              <a:buNone/>
            </a:pPr>
            <a:r>
              <a:rPr lang="en"/>
              <a:t>STS is semantic textual similarity task. </a:t>
            </a:r>
            <a:endParaRPr/>
          </a:p>
          <a:p>
            <a:pPr indent="0" lvl="0" marL="0" rtl="0" algn="l">
              <a:spcBef>
                <a:spcPts val="0"/>
              </a:spcBef>
              <a:spcAft>
                <a:spcPts val="0"/>
              </a:spcAft>
              <a:buNone/>
            </a:pPr>
            <a:r>
              <a:rPr lang="en"/>
              <a:t>The unsupervised method GloVe+WR improves upon avg-GloVe significantly by 10% to 30%, and beats the baselines by large margins. It achieves better performance than LSTM and RNN and is comparable to DAN, even though the later three use supervision. This demonstrates the power of this simple method: it can be even stronger than highly-tuned supervisedly trained sophisticated models. Using TF-IDF weighting scheme also improves over the unweighted average, but not as much as </a:t>
            </a:r>
            <a:r>
              <a:rPr lang="en"/>
              <a:t>their</a:t>
            </a:r>
            <a:r>
              <a:rPr lang="en"/>
              <a:t> method. The semi-supervised method PSL+WR achieves the best results for four out of the six tasks and is comparable to the best in the rest of two tasks. Overall, it outperforms the avg-PSL baseline and all the supervised models initialized with the same PSL vectors. This demonstrates the advantage of their method over the training for those models.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915a0202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915a0202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They</a:t>
            </a:r>
            <a:r>
              <a:rPr lang="en"/>
              <a:t> study the sensitivity of their method to the weighting parameter a, the method for computing word vectors, and the estimated word probabilities p(w). First, they test the performance of three types of word vectors (PSL, GloVe, and SN) on the STS 2012 tasks. SN vectors are trained on the enwiki dataset (Wikimedia, 2012) using the method in (Arora et al., 2016), while PSL and GloVe vectors are those used in Table 1. They enumerate a ∈ {10−i , 3 × 10−i : 1 ≤ i ≤ 5} and use the p(w) estimated on the enwiki dataset. Figure 2a shows that for all three kinds of word vectors, a wide range of a leads to significantly improved performance over the unweighted average. Best performance occurs from a = 10−3 to a = 10−4 . Next, they fix a = 10−3 and use four very different datasets to estimate p(w): enwiki (wikipedia, 3 billion tokens), poliblogs (Yano et al., 2009) (political blogs, 5 million), commoncrawl (Buck et al., 2014) (Internet crawl, 800 billion), text8 (Mahoney, 2008) (wiki subset, 1 million). Figure 2b shows performance is almost the same for all four settings. The fact that their method can be applied on different types of word vectors trained on different corpora also suggests it should be useful across different domains. This is especially important for unsupervised methods, since the unlabeled data available may be collected in a different domain from the target application.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915a02022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915a02022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An interesting feature of their method is that it ignores the word order. This is in contrast to that RNN’s and LSTM’s can potentially take advantage of the word order. The fact that their method achieves better or comparable performance on these benchmarks raise the following question: is word order not important in these benchmarks? They conducted an experiment suggesting that word order does play some role. They trained and tested RNN/LSTM on the supervised tasks where the words in each sentence are randomly shuffled, and the results are reported in Table It can be observed that the performance drops noticeably. Thus their method —which ignores word order—must be much better at exploiting the semantics than RNN’s and LSTM’s. An interesting future direction is to explore if some ensemble idea can combine the advantages of both approaches.</a:t>
            </a:r>
            <a:endParaRPr/>
          </a:p>
          <a:p>
            <a:pPr indent="0" lvl="0" marL="0" rtl="0" algn="l">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916273f55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916273f55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909bbef9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909bbef9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90a572eaf4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g290a572eaf4_1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90a572eaf4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g290a572eaf4_1_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90a572eaf4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g290a572eaf4_1_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90a572eaf4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g290a572eaf4_1_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910b60a46c_3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g2910b60a46c_3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910b60a46c_3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g2910b60a46c_3_8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6" name="Shape 56"/>
        <p:cNvGrpSpPr/>
        <p:nvPr/>
      </p:nvGrpSpPr>
      <p:grpSpPr>
        <a:xfrm>
          <a:off x="0" y="0"/>
          <a:ext cx="0" cy="0"/>
          <a:chOff x="0" y="0"/>
          <a:chExt cx="0" cy="0"/>
        </a:xfrm>
      </p:grpSpPr>
      <p:sp>
        <p:nvSpPr>
          <p:cNvPr id="57" name="Google Shape;57;p1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2" name="Shape 62"/>
        <p:cNvGrpSpPr/>
        <p:nvPr/>
      </p:nvGrpSpPr>
      <p:grpSpPr>
        <a:xfrm>
          <a:off x="0" y="0"/>
          <a:ext cx="0" cy="0"/>
          <a:chOff x="0" y="0"/>
          <a:chExt cx="0" cy="0"/>
        </a:xfrm>
      </p:grpSpPr>
      <p:sp>
        <p:nvSpPr>
          <p:cNvPr id="63" name="Google Shape;63;p1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1" name="Shape 131"/>
        <p:cNvGrpSpPr/>
        <p:nvPr/>
      </p:nvGrpSpPr>
      <p:grpSpPr>
        <a:xfrm>
          <a:off x="0" y="0"/>
          <a:ext cx="0" cy="0"/>
          <a:chOff x="0" y="0"/>
          <a:chExt cx="0" cy="0"/>
        </a:xfrm>
      </p:grpSpPr>
      <p:sp>
        <p:nvSpPr>
          <p:cNvPr id="132" name="Google Shape;132;p2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3" name="Google Shape;133;p2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4" name="Google Shape;134;p2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5" name="Google Shape;135;p2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6" name="Google Shape;136;p2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7" name="Shape 137"/>
        <p:cNvGrpSpPr/>
        <p:nvPr/>
      </p:nvGrpSpPr>
      <p:grpSpPr>
        <a:xfrm>
          <a:off x="0" y="0"/>
          <a:ext cx="0" cy="0"/>
          <a:chOff x="0" y="0"/>
          <a:chExt cx="0" cy="0"/>
        </a:xfrm>
      </p:grpSpPr>
      <p:sp>
        <p:nvSpPr>
          <p:cNvPr id="138" name="Google Shape;138;p27"/>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9" name="Google Shape;139;p27"/>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40" name="Google Shape;140;p2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1" name="Google Shape;141;p2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2" name="Google Shape;142;p2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3" name="Shape 143"/>
        <p:cNvGrpSpPr/>
        <p:nvPr/>
      </p:nvGrpSpPr>
      <p:grpSpPr>
        <a:xfrm>
          <a:off x="0" y="0"/>
          <a:ext cx="0" cy="0"/>
          <a:chOff x="0" y="0"/>
          <a:chExt cx="0" cy="0"/>
        </a:xfrm>
      </p:grpSpPr>
      <p:sp>
        <p:nvSpPr>
          <p:cNvPr id="144" name="Google Shape;144;p28"/>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5" name="Google Shape;145;p28"/>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146" name="Google Shape;146;p2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7" name="Google Shape;147;p2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8" name="Google Shape;148;p2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49" name="Shape 149"/>
        <p:cNvGrpSpPr/>
        <p:nvPr/>
      </p:nvGrpSpPr>
      <p:grpSpPr>
        <a:xfrm>
          <a:off x="0" y="0"/>
          <a:ext cx="0" cy="0"/>
          <a:chOff x="0" y="0"/>
          <a:chExt cx="0" cy="0"/>
        </a:xfrm>
      </p:grpSpPr>
      <p:sp>
        <p:nvSpPr>
          <p:cNvPr id="150" name="Google Shape;150;p2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1" name="Google Shape;151;p29"/>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2" name="Google Shape;152;p29"/>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3" name="Google Shape;153;p2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4" name="Google Shape;154;p2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5" name="Google Shape;155;p2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56" name="Shape 156"/>
        <p:cNvGrpSpPr/>
        <p:nvPr/>
      </p:nvGrpSpPr>
      <p:grpSpPr>
        <a:xfrm>
          <a:off x="0" y="0"/>
          <a:ext cx="0" cy="0"/>
          <a:chOff x="0" y="0"/>
          <a:chExt cx="0" cy="0"/>
        </a:xfrm>
      </p:grpSpPr>
      <p:sp>
        <p:nvSpPr>
          <p:cNvPr id="157" name="Google Shape;157;p30"/>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8" name="Google Shape;158;p30"/>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59" name="Google Shape;159;p30"/>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0" name="Google Shape;160;p30"/>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61" name="Google Shape;161;p30"/>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2" name="Google Shape;162;p3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3" name="Google Shape;163;p3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4" name="Google Shape;164;p3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5" name="Shape 165"/>
        <p:cNvGrpSpPr/>
        <p:nvPr/>
      </p:nvGrpSpPr>
      <p:grpSpPr>
        <a:xfrm>
          <a:off x="0" y="0"/>
          <a:ext cx="0" cy="0"/>
          <a:chOff x="0" y="0"/>
          <a:chExt cx="0" cy="0"/>
        </a:xfrm>
      </p:grpSpPr>
      <p:sp>
        <p:nvSpPr>
          <p:cNvPr id="166" name="Google Shape;166;p3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7" name="Google Shape;167;p3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8" name="Google Shape;168;p3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9" name="Google Shape;169;p3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0" name="Shape 170"/>
        <p:cNvGrpSpPr/>
        <p:nvPr/>
      </p:nvGrpSpPr>
      <p:grpSpPr>
        <a:xfrm>
          <a:off x="0" y="0"/>
          <a:ext cx="0" cy="0"/>
          <a:chOff x="0" y="0"/>
          <a:chExt cx="0" cy="0"/>
        </a:xfrm>
      </p:grpSpPr>
      <p:sp>
        <p:nvSpPr>
          <p:cNvPr id="171" name="Google Shape;171;p3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2" name="Google Shape;172;p3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3" name="Google Shape;173;p3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74" name="Shape 174"/>
        <p:cNvGrpSpPr/>
        <p:nvPr/>
      </p:nvGrpSpPr>
      <p:grpSpPr>
        <a:xfrm>
          <a:off x="0" y="0"/>
          <a:ext cx="0" cy="0"/>
          <a:chOff x="0" y="0"/>
          <a:chExt cx="0" cy="0"/>
        </a:xfrm>
      </p:grpSpPr>
      <p:sp>
        <p:nvSpPr>
          <p:cNvPr id="175" name="Google Shape;175;p33"/>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76" name="Google Shape;176;p33"/>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77" name="Google Shape;177;p33"/>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78" name="Google Shape;178;p3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9" name="Google Shape;179;p3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0" name="Google Shape;180;p3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81" name="Shape 181"/>
        <p:cNvGrpSpPr/>
        <p:nvPr/>
      </p:nvGrpSpPr>
      <p:grpSpPr>
        <a:xfrm>
          <a:off x="0" y="0"/>
          <a:ext cx="0" cy="0"/>
          <a:chOff x="0" y="0"/>
          <a:chExt cx="0" cy="0"/>
        </a:xfrm>
      </p:grpSpPr>
      <p:sp>
        <p:nvSpPr>
          <p:cNvPr id="182" name="Google Shape;182;p34"/>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83" name="Google Shape;183;p34"/>
          <p:cNvSpPr/>
          <p:nvPr>
            <p:ph idx="2" type="pic"/>
          </p:nvPr>
        </p:nvSpPr>
        <p:spPr>
          <a:xfrm>
            <a:off x="3887391" y="740569"/>
            <a:ext cx="4629150" cy="3655219"/>
          </a:xfrm>
          <a:prstGeom prst="rect">
            <a:avLst/>
          </a:prstGeom>
          <a:noFill/>
          <a:ln>
            <a:noFill/>
          </a:ln>
        </p:spPr>
      </p:sp>
      <p:sp>
        <p:nvSpPr>
          <p:cNvPr id="184" name="Google Shape;184;p34"/>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85" name="Google Shape;185;p3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6" name="Google Shape;186;p3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7" name="Google Shape;187;p3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88" name="Shape 188"/>
        <p:cNvGrpSpPr/>
        <p:nvPr/>
      </p:nvGrpSpPr>
      <p:grpSpPr>
        <a:xfrm>
          <a:off x="0" y="0"/>
          <a:ext cx="0" cy="0"/>
          <a:chOff x="0" y="0"/>
          <a:chExt cx="0" cy="0"/>
        </a:xfrm>
      </p:grpSpPr>
      <p:sp>
        <p:nvSpPr>
          <p:cNvPr id="189" name="Google Shape;189;p3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90" name="Google Shape;190;p35"/>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1" name="Google Shape;191;p3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2" name="Google Shape;192;p3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3" name="Google Shape;193;p3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4" name="Shape 194"/>
        <p:cNvGrpSpPr/>
        <p:nvPr/>
      </p:nvGrpSpPr>
      <p:grpSpPr>
        <a:xfrm>
          <a:off x="0" y="0"/>
          <a:ext cx="0" cy="0"/>
          <a:chOff x="0" y="0"/>
          <a:chExt cx="0" cy="0"/>
        </a:xfrm>
      </p:grpSpPr>
      <p:sp>
        <p:nvSpPr>
          <p:cNvPr id="195" name="Google Shape;195;p36"/>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96" name="Google Shape;196;p36"/>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7" name="Google Shape;197;p3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8" name="Google Shape;198;p3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9" name="Google Shape;199;p3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6" name="Shape 206"/>
        <p:cNvGrpSpPr/>
        <p:nvPr/>
      </p:nvGrpSpPr>
      <p:grpSpPr>
        <a:xfrm>
          <a:off x="0" y="0"/>
          <a:ext cx="0" cy="0"/>
          <a:chOff x="0" y="0"/>
          <a:chExt cx="0" cy="0"/>
        </a:xfrm>
      </p:grpSpPr>
      <p:sp>
        <p:nvSpPr>
          <p:cNvPr id="207" name="Google Shape;207;p3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08" name="Google Shape;208;p38"/>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9" name="Google Shape;209;p3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0" name="Google Shape;210;p3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1" name="Google Shape;211;p3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2" name="Shape 212"/>
        <p:cNvGrpSpPr/>
        <p:nvPr/>
      </p:nvGrpSpPr>
      <p:grpSpPr>
        <a:xfrm>
          <a:off x="0" y="0"/>
          <a:ext cx="0" cy="0"/>
          <a:chOff x="0" y="0"/>
          <a:chExt cx="0" cy="0"/>
        </a:xfrm>
      </p:grpSpPr>
      <p:sp>
        <p:nvSpPr>
          <p:cNvPr id="213" name="Google Shape;213;p39"/>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14" name="Google Shape;214;p39"/>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215" name="Google Shape;215;p3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6" name="Google Shape;216;p3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7" name="Google Shape;217;p3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8" name="Shape 218"/>
        <p:cNvGrpSpPr/>
        <p:nvPr/>
      </p:nvGrpSpPr>
      <p:grpSpPr>
        <a:xfrm>
          <a:off x="0" y="0"/>
          <a:ext cx="0" cy="0"/>
          <a:chOff x="0" y="0"/>
          <a:chExt cx="0" cy="0"/>
        </a:xfrm>
      </p:grpSpPr>
      <p:sp>
        <p:nvSpPr>
          <p:cNvPr id="219" name="Google Shape;219;p40"/>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20" name="Google Shape;220;p40"/>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221" name="Google Shape;221;p4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2" name="Google Shape;222;p4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3" name="Google Shape;223;p4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24" name="Shape 224"/>
        <p:cNvGrpSpPr/>
        <p:nvPr/>
      </p:nvGrpSpPr>
      <p:grpSpPr>
        <a:xfrm>
          <a:off x="0" y="0"/>
          <a:ext cx="0" cy="0"/>
          <a:chOff x="0" y="0"/>
          <a:chExt cx="0" cy="0"/>
        </a:xfrm>
      </p:grpSpPr>
      <p:sp>
        <p:nvSpPr>
          <p:cNvPr id="225" name="Google Shape;225;p4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26" name="Google Shape;226;p41"/>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27" name="Google Shape;227;p41"/>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28" name="Google Shape;228;p4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9" name="Google Shape;229;p4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0" name="Google Shape;230;p4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31" name="Shape 231"/>
        <p:cNvGrpSpPr/>
        <p:nvPr/>
      </p:nvGrpSpPr>
      <p:grpSpPr>
        <a:xfrm>
          <a:off x="0" y="0"/>
          <a:ext cx="0" cy="0"/>
          <a:chOff x="0" y="0"/>
          <a:chExt cx="0" cy="0"/>
        </a:xfrm>
      </p:grpSpPr>
      <p:sp>
        <p:nvSpPr>
          <p:cNvPr id="232" name="Google Shape;232;p42"/>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33" name="Google Shape;233;p42"/>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234" name="Google Shape;234;p42"/>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35" name="Google Shape;235;p42"/>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236" name="Google Shape;236;p42"/>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37" name="Google Shape;237;p4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8" name="Google Shape;238;p4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9" name="Google Shape;239;p4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0" name="Shape 240"/>
        <p:cNvGrpSpPr/>
        <p:nvPr/>
      </p:nvGrpSpPr>
      <p:grpSpPr>
        <a:xfrm>
          <a:off x="0" y="0"/>
          <a:ext cx="0" cy="0"/>
          <a:chOff x="0" y="0"/>
          <a:chExt cx="0" cy="0"/>
        </a:xfrm>
      </p:grpSpPr>
      <p:sp>
        <p:nvSpPr>
          <p:cNvPr id="241" name="Google Shape;241;p4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42" name="Google Shape;242;p4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43" name="Google Shape;243;p4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44" name="Google Shape;244;p4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5" name="Shape 245"/>
        <p:cNvGrpSpPr/>
        <p:nvPr/>
      </p:nvGrpSpPr>
      <p:grpSpPr>
        <a:xfrm>
          <a:off x="0" y="0"/>
          <a:ext cx="0" cy="0"/>
          <a:chOff x="0" y="0"/>
          <a:chExt cx="0" cy="0"/>
        </a:xfrm>
      </p:grpSpPr>
      <p:sp>
        <p:nvSpPr>
          <p:cNvPr id="246" name="Google Shape;246;p4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47" name="Google Shape;247;p4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48" name="Google Shape;248;p4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49" name="Shape 249"/>
        <p:cNvGrpSpPr/>
        <p:nvPr/>
      </p:nvGrpSpPr>
      <p:grpSpPr>
        <a:xfrm>
          <a:off x="0" y="0"/>
          <a:ext cx="0" cy="0"/>
          <a:chOff x="0" y="0"/>
          <a:chExt cx="0" cy="0"/>
        </a:xfrm>
      </p:grpSpPr>
      <p:sp>
        <p:nvSpPr>
          <p:cNvPr id="250" name="Google Shape;250;p45"/>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51" name="Google Shape;251;p45"/>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252" name="Google Shape;252;p45"/>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253" name="Google Shape;253;p4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54" name="Google Shape;254;p4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55" name="Google Shape;255;p4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56" name="Shape 256"/>
        <p:cNvGrpSpPr/>
        <p:nvPr/>
      </p:nvGrpSpPr>
      <p:grpSpPr>
        <a:xfrm>
          <a:off x="0" y="0"/>
          <a:ext cx="0" cy="0"/>
          <a:chOff x="0" y="0"/>
          <a:chExt cx="0" cy="0"/>
        </a:xfrm>
      </p:grpSpPr>
      <p:sp>
        <p:nvSpPr>
          <p:cNvPr id="257" name="Google Shape;257;p46"/>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58" name="Google Shape;258;p46"/>
          <p:cNvSpPr/>
          <p:nvPr>
            <p:ph idx="2" type="pic"/>
          </p:nvPr>
        </p:nvSpPr>
        <p:spPr>
          <a:xfrm>
            <a:off x="3887391" y="740569"/>
            <a:ext cx="4629150" cy="3655219"/>
          </a:xfrm>
          <a:prstGeom prst="rect">
            <a:avLst/>
          </a:prstGeom>
          <a:noFill/>
          <a:ln>
            <a:noFill/>
          </a:ln>
        </p:spPr>
      </p:sp>
      <p:sp>
        <p:nvSpPr>
          <p:cNvPr id="259" name="Google Shape;259;p46"/>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260" name="Google Shape;260;p4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61" name="Google Shape;261;p4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62" name="Google Shape;262;p4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63" name="Shape 263"/>
        <p:cNvGrpSpPr/>
        <p:nvPr/>
      </p:nvGrpSpPr>
      <p:grpSpPr>
        <a:xfrm>
          <a:off x="0" y="0"/>
          <a:ext cx="0" cy="0"/>
          <a:chOff x="0" y="0"/>
          <a:chExt cx="0" cy="0"/>
        </a:xfrm>
      </p:grpSpPr>
      <p:sp>
        <p:nvSpPr>
          <p:cNvPr id="264" name="Google Shape;264;p4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65" name="Google Shape;265;p47"/>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66" name="Google Shape;266;p4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67" name="Google Shape;267;p4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68" name="Google Shape;268;p4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69" name="Shape 269"/>
        <p:cNvGrpSpPr/>
        <p:nvPr/>
      </p:nvGrpSpPr>
      <p:grpSpPr>
        <a:xfrm>
          <a:off x="0" y="0"/>
          <a:ext cx="0" cy="0"/>
          <a:chOff x="0" y="0"/>
          <a:chExt cx="0" cy="0"/>
        </a:xfrm>
      </p:grpSpPr>
      <p:sp>
        <p:nvSpPr>
          <p:cNvPr id="270" name="Google Shape;270;p48"/>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71" name="Google Shape;271;p48"/>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72" name="Google Shape;272;p4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73" name="Google Shape;273;p4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74" name="Google Shape;274;p4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1" name="Shape 281"/>
        <p:cNvGrpSpPr/>
        <p:nvPr/>
      </p:nvGrpSpPr>
      <p:grpSpPr>
        <a:xfrm>
          <a:off x="0" y="0"/>
          <a:ext cx="0" cy="0"/>
          <a:chOff x="0" y="0"/>
          <a:chExt cx="0" cy="0"/>
        </a:xfrm>
      </p:grpSpPr>
      <p:sp>
        <p:nvSpPr>
          <p:cNvPr id="282" name="Google Shape;282;p5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83" name="Google Shape;283;p50"/>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84" name="Google Shape;284;p5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85" name="Google Shape;285;p5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86" name="Google Shape;286;p5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87" name="Shape 287"/>
        <p:cNvGrpSpPr/>
        <p:nvPr/>
      </p:nvGrpSpPr>
      <p:grpSpPr>
        <a:xfrm>
          <a:off x="0" y="0"/>
          <a:ext cx="0" cy="0"/>
          <a:chOff x="0" y="0"/>
          <a:chExt cx="0" cy="0"/>
        </a:xfrm>
      </p:grpSpPr>
      <p:sp>
        <p:nvSpPr>
          <p:cNvPr id="288" name="Google Shape;288;p51"/>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89" name="Google Shape;289;p51"/>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290" name="Google Shape;290;p5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91" name="Google Shape;291;p5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92" name="Google Shape;292;p5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3" name="Shape 293"/>
        <p:cNvGrpSpPr/>
        <p:nvPr/>
      </p:nvGrpSpPr>
      <p:grpSpPr>
        <a:xfrm>
          <a:off x="0" y="0"/>
          <a:ext cx="0" cy="0"/>
          <a:chOff x="0" y="0"/>
          <a:chExt cx="0" cy="0"/>
        </a:xfrm>
      </p:grpSpPr>
      <p:sp>
        <p:nvSpPr>
          <p:cNvPr id="294" name="Google Shape;294;p52"/>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95" name="Google Shape;295;p52"/>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296" name="Google Shape;296;p5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97" name="Google Shape;297;p5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98" name="Google Shape;298;p5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9" name="Shape 299"/>
        <p:cNvGrpSpPr/>
        <p:nvPr/>
      </p:nvGrpSpPr>
      <p:grpSpPr>
        <a:xfrm>
          <a:off x="0" y="0"/>
          <a:ext cx="0" cy="0"/>
          <a:chOff x="0" y="0"/>
          <a:chExt cx="0" cy="0"/>
        </a:xfrm>
      </p:grpSpPr>
      <p:sp>
        <p:nvSpPr>
          <p:cNvPr id="300" name="Google Shape;300;p5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01" name="Google Shape;301;p53"/>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02" name="Google Shape;302;p53"/>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03" name="Google Shape;303;p5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04" name="Google Shape;304;p5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05" name="Google Shape;305;p5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06" name="Shape 306"/>
        <p:cNvGrpSpPr/>
        <p:nvPr/>
      </p:nvGrpSpPr>
      <p:grpSpPr>
        <a:xfrm>
          <a:off x="0" y="0"/>
          <a:ext cx="0" cy="0"/>
          <a:chOff x="0" y="0"/>
          <a:chExt cx="0" cy="0"/>
        </a:xfrm>
      </p:grpSpPr>
      <p:sp>
        <p:nvSpPr>
          <p:cNvPr id="307" name="Google Shape;307;p54"/>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08" name="Google Shape;308;p54"/>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309" name="Google Shape;309;p54"/>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10" name="Google Shape;310;p54"/>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311" name="Google Shape;311;p54"/>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12" name="Google Shape;312;p5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13" name="Google Shape;313;p5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14" name="Google Shape;314;p5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5" name="Shape 315"/>
        <p:cNvGrpSpPr/>
        <p:nvPr/>
      </p:nvGrpSpPr>
      <p:grpSpPr>
        <a:xfrm>
          <a:off x="0" y="0"/>
          <a:ext cx="0" cy="0"/>
          <a:chOff x="0" y="0"/>
          <a:chExt cx="0" cy="0"/>
        </a:xfrm>
      </p:grpSpPr>
      <p:sp>
        <p:nvSpPr>
          <p:cNvPr id="316" name="Google Shape;316;p5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17" name="Google Shape;317;p5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18" name="Google Shape;318;p5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19" name="Google Shape;319;p5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0" name="Shape 320"/>
        <p:cNvGrpSpPr/>
        <p:nvPr/>
      </p:nvGrpSpPr>
      <p:grpSpPr>
        <a:xfrm>
          <a:off x="0" y="0"/>
          <a:ext cx="0" cy="0"/>
          <a:chOff x="0" y="0"/>
          <a:chExt cx="0" cy="0"/>
        </a:xfrm>
      </p:grpSpPr>
      <p:sp>
        <p:nvSpPr>
          <p:cNvPr id="321" name="Google Shape;321;p5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22" name="Google Shape;322;p5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23" name="Google Shape;323;p5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24" name="Shape 324"/>
        <p:cNvGrpSpPr/>
        <p:nvPr/>
      </p:nvGrpSpPr>
      <p:grpSpPr>
        <a:xfrm>
          <a:off x="0" y="0"/>
          <a:ext cx="0" cy="0"/>
          <a:chOff x="0" y="0"/>
          <a:chExt cx="0" cy="0"/>
        </a:xfrm>
      </p:grpSpPr>
      <p:sp>
        <p:nvSpPr>
          <p:cNvPr id="325" name="Google Shape;325;p57"/>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26" name="Google Shape;326;p57"/>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327" name="Google Shape;327;p57"/>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328" name="Google Shape;328;p5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29" name="Google Shape;329;p5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30" name="Google Shape;330;p5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31" name="Shape 331"/>
        <p:cNvGrpSpPr/>
        <p:nvPr/>
      </p:nvGrpSpPr>
      <p:grpSpPr>
        <a:xfrm>
          <a:off x="0" y="0"/>
          <a:ext cx="0" cy="0"/>
          <a:chOff x="0" y="0"/>
          <a:chExt cx="0" cy="0"/>
        </a:xfrm>
      </p:grpSpPr>
      <p:sp>
        <p:nvSpPr>
          <p:cNvPr id="332" name="Google Shape;332;p58"/>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33" name="Google Shape;333;p58"/>
          <p:cNvSpPr/>
          <p:nvPr>
            <p:ph idx="2" type="pic"/>
          </p:nvPr>
        </p:nvSpPr>
        <p:spPr>
          <a:xfrm>
            <a:off x="3887391" y="740569"/>
            <a:ext cx="4629150" cy="3655219"/>
          </a:xfrm>
          <a:prstGeom prst="rect">
            <a:avLst/>
          </a:prstGeom>
          <a:noFill/>
          <a:ln>
            <a:noFill/>
          </a:ln>
        </p:spPr>
      </p:sp>
      <p:sp>
        <p:nvSpPr>
          <p:cNvPr id="334" name="Google Shape;334;p58"/>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335" name="Google Shape;335;p5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36" name="Google Shape;336;p5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37" name="Google Shape;337;p5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38" name="Shape 338"/>
        <p:cNvGrpSpPr/>
        <p:nvPr/>
      </p:nvGrpSpPr>
      <p:grpSpPr>
        <a:xfrm>
          <a:off x="0" y="0"/>
          <a:ext cx="0" cy="0"/>
          <a:chOff x="0" y="0"/>
          <a:chExt cx="0" cy="0"/>
        </a:xfrm>
      </p:grpSpPr>
      <p:sp>
        <p:nvSpPr>
          <p:cNvPr id="339" name="Google Shape;339;p5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40" name="Google Shape;340;p59"/>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41" name="Google Shape;341;p5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42" name="Google Shape;342;p5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43" name="Google Shape;343;p5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44" name="Shape 344"/>
        <p:cNvGrpSpPr/>
        <p:nvPr/>
      </p:nvGrpSpPr>
      <p:grpSpPr>
        <a:xfrm>
          <a:off x="0" y="0"/>
          <a:ext cx="0" cy="0"/>
          <a:chOff x="0" y="0"/>
          <a:chExt cx="0" cy="0"/>
        </a:xfrm>
      </p:grpSpPr>
      <p:sp>
        <p:nvSpPr>
          <p:cNvPr id="345" name="Google Shape;345;p60"/>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46" name="Google Shape;346;p60"/>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47" name="Google Shape;347;p6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48" name="Google Shape;348;p6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49" name="Google Shape;349;p6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6.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5.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2" Type="http://schemas.openxmlformats.org/officeDocument/2006/relationships/theme" Target="../theme/theme4.xml"/><Relationship Id="rId9" Type="http://schemas.openxmlformats.org/officeDocument/2006/relationships/slideLayout" Target="../slideLayouts/slideLayout42.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2" Type="http://schemas.openxmlformats.org/officeDocument/2006/relationships/theme" Target="../theme/theme3.xml"/><Relationship Id="rId9" Type="http://schemas.openxmlformats.org/officeDocument/2006/relationships/slideLayout" Target="../slideLayouts/slideLayout53.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 name="Shape 125"/>
        <p:cNvGrpSpPr/>
        <p:nvPr/>
      </p:nvGrpSpPr>
      <p:grpSpPr>
        <a:xfrm>
          <a:off x="0" y="0"/>
          <a:ext cx="0" cy="0"/>
          <a:chOff x="0" y="0"/>
          <a:chExt cx="0" cy="0"/>
        </a:xfrm>
      </p:grpSpPr>
      <p:sp>
        <p:nvSpPr>
          <p:cNvPr id="126" name="Google Shape;126;p2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27" name="Google Shape;127;p2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8" name="Google Shape;128;p2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9" name="Google Shape;129;p2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30" name="Google Shape;130;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0" name="Shape 200"/>
        <p:cNvGrpSpPr/>
        <p:nvPr/>
      </p:nvGrpSpPr>
      <p:grpSpPr>
        <a:xfrm>
          <a:off x="0" y="0"/>
          <a:ext cx="0" cy="0"/>
          <a:chOff x="0" y="0"/>
          <a:chExt cx="0" cy="0"/>
        </a:xfrm>
      </p:grpSpPr>
      <p:sp>
        <p:nvSpPr>
          <p:cNvPr id="201" name="Google Shape;201;p3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202" name="Google Shape;202;p37"/>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203" name="Google Shape;203;p3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04" name="Google Shape;204;p3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05" name="Google Shape;205;p3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5" name="Shape 275"/>
        <p:cNvGrpSpPr/>
        <p:nvPr/>
      </p:nvGrpSpPr>
      <p:grpSpPr>
        <a:xfrm>
          <a:off x="0" y="0"/>
          <a:ext cx="0" cy="0"/>
          <a:chOff x="0" y="0"/>
          <a:chExt cx="0" cy="0"/>
        </a:xfrm>
      </p:grpSpPr>
      <p:sp>
        <p:nvSpPr>
          <p:cNvPr id="276" name="Google Shape;276;p4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277" name="Google Shape;277;p49"/>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278" name="Google Shape;278;p4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79" name="Google Shape;279;p4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80" name="Google Shape;280;p4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61"/>
          <p:cNvSpPr txBox="1"/>
          <p:nvPr>
            <p:ph type="ctrTitle"/>
          </p:nvPr>
        </p:nvSpPr>
        <p:spPr>
          <a:xfrm>
            <a:off x="311708" y="2196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sz="2880"/>
              <a:t>A SIMPLE BUT TOUGH - TO - BEAT BASELINE FOR SENTENCE EMBEDDINGS</a:t>
            </a:r>
            <a:endParaRPr sz="2880"/>
          </a:p>
          <a:p>
            <a:pPr indent="0" lvl="0" marL="0" rtl="0" algn="ctr">
              <a:spcBef>
                <a:spcPts val="0"/>
              </a:spcBef>
              <a:spcAft>
                <a:spcPts val="0"/>
              </a:spcAft>
              <a:buSzPts val="990"/>
              <a:buNone/>
            </a:pPr>
            <a:r>
              <a:t/>
            </a:r>
            <a:endParaRPr sz="2880"/>
          </a:p>
        </p:txBody>
      </p:sp>
      <p:sp>
        <p:nvSpPr>
          <p:cNvPr id="355" name="Google Shape;355;p61"/>
          <p:cNvSpPr txBox="1"/>
          <p:nvPr>
            <p:ph idx="1" type="subTitle"/>
          </p:nvPr>
        </p:nvSpPr>
        <p:spPr>
          <a:xfrm>
            <a:off x="311700" y="3283500"/>
            <a:ext cx="8520600" cy="1310100"/>
          </a:xfrm>
          <a:prstGeom prst="rect">
            <a:avLst/>
          </a:prstGeom>
        </p:spPr>
        <p:txBody>
          <a:bodyPr anchorCtr="0" anchor="t" bIns="91425" lIns="91425" spcFirstLastPara="1" rIns="91425" wrap="square" tIns="91425">
            <a:normAutofit fontScale="47500" lnSpcReduction="20000"/>
          </a:bodyPr>
          <a:lstStyle/>
          <a:p>
            <a:pPr indent="0" lvl="0" marL="0" rtl="0" algn="ctr">
              <a:spcBef>
                <a:spcPts val="0"/>
              </a:spcBef>
              <a:spcAft>
                <a:spcPts val="0"/>
              </a:spcAft>
              <a:buClr>
                <a:schemeClr val="dk1"/>
              </a:buClr>
              <a:buSzPct val="28655"/>
              <a:buFont typeface="Arial"/>
              <a:buNone/>
            </a:pPr>
            <a:r>
              <a:rPr lang="en" sz="3838">
                <a:solidFill>
                  <a:schemeClr val="dk1"/>
                </a:solidFill>
              </a:rPr>
              <a:t>Sanjeev Arora, Yingyu Liang, Tengyu Ma</a:t>
            </a:r>
            <a:endParaRPr sz="3838">
              <a:solidFill>
                <a:schemeClr val="dk1"/>
              </a:solidFill>
            </a:endParaRPr>
          </a:p>
          <a:p>
            <a:pPr indent="0" lvl="0" marL="0" rtl="0" algn="ctr">
              <a:spcBef>
                <a:spcPts val="0"/>
              </a:spcBef>
              <a:spcAft>
                <a:spcPts val="0"/>
              </a:spcAft>
              <a:buClr>
                <a:schemeClr val="dk1"/>
              </a:buClr>
              <a:buSzPct val="28655"/>
              <a:buFont typeface="Arial"/>
              <a:buNone/>
            </a:pPr>
            <a:r>
              <a:rPr i="1" lang="en" sz="3838">
                <a:solidFill>
                  <a:schemeClr val="dk1"/>
                </a:solidFill>
              </a:rPr>
              <a:t>Princeton University</a:t>
            </a:r>
            <a:endParaRPr i="1" sz="3838">
              <a:solidFill>
                <a:schemeClr val="dk1"/>
              </a:solidFill>
            </a:endParaRPr>
          </a:p>
          <a:p>
            <a:pPr indent="0" lvl="0" marL="0" rtl="0" algn="l">
              <a:spcBef>
                <a:spcPts val="0"/>
              </a:spcBef>
              <a:spcAft>
                <a:spcPts val="0"/>
              </a:spcAft>
              <a:buNone/>
            </a:pPr>
            <a:r>
              <a:t/>
            </a:r>
            <a:endParaRPr>
              <a:solidFill>
                <a:schemeClr val="dk1"/>
              </a:solidFill>
            </a:endParaRPr>
          </a:p>
          <a:p>
            <a:pPr indent="0" lvl="0" marL="0" rtl="0" algn="ctr">
              <a:spcBef>
                <a:spcPts val="0"/>
              </a:spcBef>
              <a:spcAft>
                <a:spcPts val="0"/>
              </a:spcAft>
              <a:buNone/>
            </a:pPr>
            <a:r>
              <a:t/>
            </a:r>
            <a:endParaRPr>
              <a:solidFill>
                <a:schemeClr val="dk1"/>
              </a:solidFill>
            </a:endParaRPr>
          </a:p>
          <a:p>
            <a:pPr indent="0" lvl="0" marL="0" rtl="0" algn="ctr">
              <a:spcBef>
                <a:spcPts val="0"/>
              </a:spcBef>
              <a:spcAft>
                <a:spcPts val="0"/>
              </a:spcAft>
              <a:buNone/>
            </a:pPr>
            <a:r>
              <a:t/>
            </a:r>
            <a:endParaRPr>
              <a:solidFill>
                <a:schemeClr val="dk1"/>
              </a:solidFill>
            </a:endParaRPr>
          </a:p>
          <a:p>
            <a:pPr indent="0" lvl="0" marL="0" rtl="0" algn="ctr">
              <a:spcBef>
                <a:spcPts val="0"/>
              </a:spcBef>
              <a:spcAft>
                <a:spcPts val="0"/>
              </a:spcAft>
              <a:buNone/>
            </a:pPr>
            <a:r>
              <a:rPr lang="en" sz="1345">
                <a:solidFill>
                  <a:schemeClr val="dk1"/>
                </a:solidFill>
              </a:rPr>
              <a:t>Published in 2017</a:t>
            </a:r>
            <a:endParaRPr sz="1345">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70"/>
          <p:cNvSpPr txBox="1"/>
          <p:nvPr>
            <p:ph type="title"/>
          </p:nvPr>
        </p:nvSpPr>
        <p:spPr>
          <a:xfrm>
            <a:off x="628650" y="273848"/>
            <a:ext cx="7886700" cy="6591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Experimental Results</a:t>
            </a:r>
            <a:endParaRPr/>
          </a:p>
        </p:txBody>
      </p:sp>
      <p:pic>
        <p:nvPicPr>
          <p:cNvPr id="413" name="Google Shape;413;p70"/>
          <p:cNvPicPr preferRelativeResize="0"/>
          <p:nvPr/>
        </p:nvPicPr>
        <p:blipFill>
          <a:blip r:embed="rId3">
            <a:alphaModFix/>
          </a:blip>
          <a:stretch>
            <a:fillRect/>
          </a:stretch>
        </p:blipFill>
        <p:spPr>
          <a:xfrm>
            <a:off x="152400" y="2571744"/>
            <a:ext cx="8839199" cy="2347009"/>
          </a:xfrm>
          <a:prstGeom prst="rect">
            <a:avLst/>
          </a:prstGeom>
          <a:noFill/>
          <a:ln>
            <a:noFill/>
          </a:ln>
        </p:spPr>
      </p:pic>
      <p:sp>
        <p:nvSpPr>
          <p:cNvPr id="414" name="Google Shape;414;p70"/>
          <p:cNvSpPr txBox="1"/>
          <p:nvPr>
            <p:ph type="title"/>
          </p:nvPr>
        </p:nvSpPr>
        <p:spPr>
          <a:xfrm>
            <a:off x="330650" y="1073721"/>
            <a:ext cx="7886700" cy="4161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 sz="2800"/>
              <a:t>Textual Similarity Tasks</a:t>
            </a:r>
            <a:endParaRPr sz="2800"/>
          </a:p>
        </p:txBody>
      </p:sp>
      <p:sp>
        <p:nvSpPr>
          <p:cNvPr id="415" name="Google Shape;415;p70"/>
          <p:cNvSpPr txBox="1"/>
          <p:nvPr/>
        </p:nvSpPr>
        <p:spPr>
          <a:xfrm>
            <a:off x="400100" y="1559213"/>
            <a:ext cx="7747800" cy="813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800"/>
              </a:spcBef>
              <a:spcAft>
                <a:spcPts val="0"/>
              </a:spcAft>
              <a:buNone/>
            </a:pPr>
            <a:r>
              <a:rPr b="1" lang="en" sz="1900">
                <a:solidFill>
                  <a:schemeClr val="dk1"/>
                </a:solidFill>
                <a:latin typeface="Calibri"/>
                <a:ea typeface="Calibri"/>
                <a:cs typeface="Calibri"/>
                <a:sym typeface="Calibri"/>
              </a:rPr>
              <a:t>Objective</a:t>
            </a:r>
            <a:r>
              <a:rPr lang="en" sz="1900">
                <a:solidFill>
                  <a:schemeClr val="dk1"/>
                </a:solidFill>
                <a:latin typeface="Calibri"/>
                <a:ea typeface="Calibri"/>
                <a:cs typeface="Calibri"/>
                <a:sym typeface="Calibri"/>
              </a:rPr>
              <a:t>: To predict the similarity between two given sentences</a:t>
            </a:r>
            <a:endParaRPr sz="1600">
              <a:solidFill>
                <a:schemeClr val="dk1"/>
              </a:solidFill>
              <a:latin typeface="Calibri"/>
              <a:ea typeface="Calibri"/>
              <a:cs typeface="Calibri"/>
              <a:sym typeface="Calibri"/>
            </a:endParaRPr>
          </a:p>
          <a:p>
            <a:pPr indent="0" lvl="0" marL="0" rtl="0" algn="l">
              <a:lnSpc>
                <a:spcPct val="90000"/>
              </a:lnSpc>
              <a:spcBef>
                <a:spcPts val="800"/>
              </a:spcBef>
              <a:spcAft>
                <a:spcPts val="0"/>
              </a:spcAft>
              <a:buNone/>
            </a:pPr>
            <a:r>
              <a:rPr b="1" lang="en" sz="1900">
                <a:solidFill>
                  <a:schemeClr val="dk1"/>
                </a:solidFill>
                <a:latin typeface="Calibri"/>
                <a:ea typeface="Calibri"/>
                <a:cs typeface="Calibri"/>
                <a:sym typeface="Calibri"/>
              </a:rPr>
              <a:t>Datasets</a:t>
            </a:r>
            <a:r>
              <a:rPr lang="en" sz="1900">
                <a:solidFill>
                  <a:schemeClr val="dk1"/>
                </a:solidFill>
                <a:latin typeface="Calibri"/>
                <a:ea typeface="Calibri"/>
                <a:cs typeface="Calibri"/>
                <a:sym typeface="Calibri"/>
              </a:rPr>
              <a:t>: Tested their methods on the 22 textual similarity datasets</a:t>
            </a:r>
            <a:endParaRPr sz="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71"/>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Effect of weighting parameter on performance</a:t>
            </a:r>
            <a:endParaRPr/>
          </a:p>
        </p:txBody>
      </p:sp>
      <p:pic>
        <p:nvPicPr>
          <p:cNvPr id="421" name="Google Shape;421;p71"/>
          <p:cNvPicPr preferRelativeResize="0"/>
          <p:nvPr/>
        </p:nvPicPr>
        <p:blipFill>
          <a:blip r:embed="rId3">
            <a:alphaModFix/>
          </a:blip>
          <a:stretch>
            <a:fillRect/>
          </a:stretch>
        </p:blipFill>
        <p:spPr>
          <a:xfrm>
            <a:off x="791675" y="1420450"/>
            <a:ext cx="7337075" cy="3025125"/>
          </a:xfrm>
          <a:prstGeom prst="rect">
            <a:avLst/>
          </a:prstGeom>
          <a:noFill/>
          <a:ln>
            <a:noFill/>
          </a:ln>
        </p:spPr>
      </p:pic>
      <p:sp>
        <p:nvSpPr>
          <p:cNvPr id="422" name="Google Shape;422;p71"/>
          <p:cNvSpPr txBox="1"/>
          <p:nvPr/>
        </p:nvSpPr>
        <p:spPr>
          <a:xfrm>
            <a:off x="3630700" y="41904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23" name="Google Shape;423;p71"/>
          <p:cNvSpPr txBox="1"/>
          <p:nvPr/>
        </p:nvSpPr>
        <p:spPr>
          <a:xfrm>
            <a:off x="3949525" y="4590625"/>
            <a:ext cx="4979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enwiki (wikipedia, 3 billion tokens), poliblogs (political blogs, 5 million), commoncrawl (Internet crawl, 800 billion), text8 (wiki subset, 1 million)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72"/>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The Effect of the order of words in Sentences</a:t>
            </a:r>
            <a:endParaRPr/>
          </a:p>
        </p:txBody>
      </p:sp>
      <p:pic>
        <p:nvPicPr>
          <p:cNvPr id="429" name="Google Shape;429;p72"/>
          <p:cNvPicPr preferRelativeResize="0"/>
          <p:nvPr/>
        </p:nvPicPr>
        <p:blipFill>
          <a:blip r:embed="rId3">
            <a:alphaModFix/>
          </a:blip>
          <a:stretch>
            <a:fillRect/>
          </a:stretch>
        </p:blipFill>
        <p:spPr>
          <a:xfrm>
            <a:off x="152400" y="1420459"/>
            <a:ext cx="8605450" cy="2633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3"/>
          <p:cNvSpPr txBox="1"/>
          <p:nvPr>
            <p:ph type="title"/>
          </p:nvPr>
        </p:nvSpPr>
        <p:spPr>
          <a:xfrm>
            <a:off x="628650" y="2452269"/>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62"/>
          <p:cNvSpPr txBox="1"/>
          <p:nvPr>
            <p:ph type="ctrTitle"/>
          </p:nvPr>
        </p:nvSpPr>
        <p:spPr>
          <a:xfrm>
            <a:off x="2434050" y="73175"/>
            <a:ext cx="4275900" cy="79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en" sz="3559"/>
              <a:t>INTRODUCTION</a:t>
            </a:r>
            <a:endParaRPr sz="3559"/>
          </a:p>
        </p:txBody>
      </p:sp>
      <p:sp>
        <p:nvSpPr>
          <p:cNvPr id="361" name="Google Shape;361;p62"/>
          <p:cNvSpPr txBox="1"/>
          <p:nvPr>
            <p:ph idx="1" type="subTitle"/>
          </p:nvPr>
        </p:nvSpPr>
        <p:spPr>
          <a:xfrm>
            <a:off x="311700" y="1098925"/>
            <a:ext cx="8520600" cy="37800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Clr>
                <a:schemeClr val="dk1"/>
              </a:buClr>
              <a:buSzPts val="1600"/>
              <a:buChar char="●"/>
            </a:pPr>
            <a:r>
              <a:rPr lang="en" sz="1600">
                <a:solidFill>
                  <a:schemeClr val="dk1"/>
                </a:solidFill>
              </a:rPr>
              <a:t>An “embarrassingly simple” method for sentence embedding: Smooth Inverse Frequency - compute weighted average of the word vectors in the sentence and then remove the projections of the average vectors on their first singular vectors. </a:t>
            </a:r>
            <a:endParaRPr sz="1600">
              <a:solidFill>
                <a:schemeClr val="dk1"/>
              </a:solidFill>
            </a:endParaRPr>
          </a:p>
          <a:p>
            <a:pPr indent="0" lvl="0" marL="45720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Wieting and team showed in 2016 simpler methods can also do the work. The only downside was that the training data has to be labelled.</a:t>
            </a:r>
            <a:endParaRPr sz="1600">
              <a:solidFill>
                <a:schemeClr val="dk1"/>
              </a:solidFill>
            </a:endParaRPr>
          </a:p>
          <a:p>
            <a:pPr indent="0" lvl="0" marL="45720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Introduced an unsupervised approach: using word embedding computed using </a:t>
            </a:r>
            <a:r>
              <a:rPr lang="en" sz="1600">
                <a:solidFill>
                  <a:schemeClr val="dk1"/>
                </a:solidFill>
              </a:rPr>
              <a:t>unlabeled</a:t>
            </a:r>
            <a:r>
              <a:rPr lang="en" sz="1600">
                <a:solidFill>
                  <a:schemeClr val="dk1"/>
                </a:solidFill>
              </a:rPr>
              <a:t> data like Wikipedia.</a:t>
            </a:r>
            <a:endParaRPr sz="1600">
              <a:solidFill>
                <a:schemeClr val="dk1"/>
              </a:solidFill>
            </a:endParaRPr>
          </a:p>
          <a:p>
            <a:pPr indent="0" lvl="0" marL="45720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Represented the sentence by a weighted average of the word vectors, then modify a bit using PCA/SVD.</a:t>
            </a:r>
            <a:endParaRPr sz="1600">
              <a:solidFill>
                <a:schemeClr val="dk1"/>
              </a:solidFill>
            </a:endParaRPr>
          </a:p>
          <a:p>
            <a:pPr indent="0" lvl="0" marL="45720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Outperforms </a:t>
            </a:r>
            <a:r>
              <a:rPr lang="en" sz="1600">
                <a:solidFill>
                  <a:schemeClr val="dk1"/>
                </a:solidFill>
              </a:rPr>
              <a:t>sophisticated</a:t>
            </a:r>
            <a:r>
              <a:rPr lang="en" sz="1600">
                <a:solidFill>
                  <a:schemeClr val="dk1"/>
                </a:solidFill>
              </a:rPr>
              <a:t> supervised methods like RNN and LSTM.</a:t>
            </a:r>
            <a:endParaRPr sz="1600">
              <a:solidFill>
                <a:schemeClr val="dk1"/>
              </a:solidFill>
            </a:endParaRPr>
          </a:p>
          <a:p>
            <a:pPr indent="0" lvl="0" marL="0" rtl="0" algn="l">
              <a:spcBef>
                <a:spcPts val="0"/>
              </a:spcBef>
              <a:spcAft>
                <a:spcPts val="0"/>
              </a:spcAft>
              <a:buNone/>
            </a:pPr>
            <a:r>
              <a:t/>
            </a:r>
            <a:endParaRPr sz="16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63"/>
          <p:cNvSpPr txBox="1"/>
          <p:nvPr>
            <p:ph idx="1" type="body"/>
          </p:nvPr>
        </p:nvSpPr>
        <p:spPr>
          <a:xfrm>
            <a:off x="311700" y="1152475"/>
            <a:ext cx="8520600" cy="3824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sz="5528">
              <a:solidFill>
                <a:schemeClr val="dk1"/>
              </a:solidFill>
            </a:endParaRPr>
          </a:p>
          <a:p>
            <a:pPr indent="-313601" lvl="0" marL="457200" rtl="0" algn="l">
              <a:spcBef>
                <a:spcPts val="1200"/>
              </a:spcBef>
              <a:spcAft>
                <a:spcPts val="0"/>
              </a:spcAft>
              <a:buClr>
                <a:schemeClr val="dk1"/>
              </a:buClr>
              <a:buSzPct val="100000"/>
              <a:buChar char="●"/>
            </a:pPr>
            <a:r>
              <a:rPr lang="en" sz="5354">
                <a:solidFill>
                  <a:schemeClr val="dk1"/>
                </a:solidFill>
              </a:rPr>
              <a:t>C</a:t>
            </a:r>
            <a:r>
              <a:rPr i="1" lang="en" sz="5354">
                <a:solidFill>
                  <a:schemeClr val="dk1"/>
                </a:solidFill>
              </a:rPr>
              <a:t>t </a:t>
            </a:r>
            <a:r>
              <a:rPr lang="en" sz="5354">
                <a:solidFill>
                  <a:schemeClr val="dk1"/>
                </a:solidFill>
              </a:rPr>
              <a:t>is the discourse vector which determines the context in time </a:t>
            </a:r>
            <a:r>
              <a:rPr i="1" lang="en" sz="5354">
                <a:solidFill>
                  <a:schemeClr val="dk1"/>
                </a:solidFill>
              </a:rPr>
              <a:t>t</a:t>
            </a:r>
            <a:r>
              <a:rPr lang="en" sz="5354">
                <a:solidFill>
                  <a:schemeClr val="dk1"/>
                </a:solidFill>
              </a:rPr>
              <a:t>.</a:t>
            </a:r>
            <a:endParaRPr sz="5354">
              <a:solidFill>
                <a:schemeClr val="dk1"/>
              </a:solidFill>
            </a:endParaRPr>
          </a:p>
          <a:p>
            <a:pPr indent="0" lvl="0" marL="457200" rtl="0" algn="l">
              <a:spcBef>
                <a:spcPts val="1200"/>
              </a:spcBef>
              <a:spcAft>
                <a:spcPts val="0"/>
              </a:spcAft>
              <a:buNone/>
            </a:pPr>
            <a:r>
              <a:t/>
            </a:r>
            <a:endParaRPr sz="5354">
              <a:solidFill>
                <a:schemeClr val="dk1"/>
              </a:solidFill>
            </a:endParaRPr>
          </a:p>
          <a:p>
            <a:pPr indent="-313601" lvl="0" marL="457200" rtl="0" algn="l">
              <a:spcBef>
                <a:spcPts val="1200"/>
              </a:spcBef>
              <a:spcAft>
                <a:spcPts val="0"/>
              </a:spcAft>
              <a:buClr>
                <a:schemeClr val="dk1"/>
              </a:buClr>
              <a:buSzPct val="100000"/>
              <a:buChar char="●"/>
            </a:pPr>
            <a:r>
              <a:rPr lang="en" sz="5354">
                <a:solidFill>
                  <a:schemeClr val="dk1"/>
                </a:solidFill>
              </a:rPr>
              <a:t>W</a:t>
            </a:r>
            <a:r>
              <a:rPr i="1" lang="en" sz="5354">
                <a:solidFill>
                  <a:schemeClr val="dk1"/>
                </a:solidFill>
              </a:rPr>
              <a:t>t </a:t>
            </a:r>
            <a:r>
              <a:rPr lang="en" sz="5354">
                <a:solidFill>
                  <a:schemeClr val="dk1"/>
                </a:solidFill>
              </a:rPr>
              <a:t>is the weight of word embeddings.</a:t>
            </a:r>
            <a:endParaRPr sz="5354">
              <a:solidFill>
                <a:schemeClr val="dk1"/>
              </a:solidFill>
            </a:endParaRPr>
          </a:p>
          <a:p>
            <a:pPr indent="0" lvl="0" marL="0" rtl="0" algn="l">
              <a:spcBef>
                <a:spcPts val="1200"/>
              </a:spcBef>
              <a:spcAft>
                <a:spcPts val="0"/>
              </a:spcAft>
              <a:buNone/>
            </a:pPr>
            <a:r>
              <a:t/>
            </a:r>
            <a:endParaRPr sz="5354">
              <a:solidFill>
                <a:schemeClr val="dk1"/>
              </a:solidFill>
            </a:endParaRPr>
          </a:p>
          <a:p>
            <a:pPr indent="-313601" lvl="0" marL="457200" rtl="0" algn="l">
              <a:spcBef>
                <a:spcPts val="1200"/>
              </a:spcBef>
              <a:spcAft>
                <a:spcPts val="0"/>
              </a:spcAft>
              <a:buClr>
                <a:schemeClr val="dk1"/>
              </a:buClr>
              <a:buSzPct val="100000"/>
              <a:buChar char="●"/>
            </a:pPr>
            <a:r>
              <a:rPr lang="en" sz="5354">
                <a:solidFill>
                  <a:schemeClr val="dk1"/>
                </a:solidFill>
              </a:rPr>
              <a:t>A simple method for creating sentence embeddings by averaging the word embeddings within each sentence.</a:t>
            </a:r>
            <a:endParaRPr sz="5354">
              <a:solidFill>
                <a:schemeClr val="dk1"/>
              </a:solidFill>
            </a:endParaRPr>
          </a:p>
          <a:p>
            <a:pPr indent="0" lvl="0" marL="0" rtl="0" algn="l">
              <a:spcBef>
                <a:spcPts val="1200"/>
              </a:spcBef>
              <a:spcAft>
                <a:spcPts val="0"/>
              </a:spcAft>
              <a:buNone/>
            </a:pPr>
            <a:r>
              <a:t/>
            </a:r>
            <a:endParaRPr sz="5354">
              <a:solidFill>
                <a:schemeClr val="dk1"/>
              </a:solidFill>
            </a:endParaRPr>
          </a:p>
          <a:p>
            <a:pPr indent="-313601" lvl="0" marL="457200" rtl="0" algn="l">
              <a:spcBef>
                <a:spcPts val="1200"/>
              </a:spcBef>
              <a:spcAft>
                <a:spcPts val="0"/>
              </a:spcAft>
              <a:buClr>
                <a:schemeClr val="dk1"/>
              </a:buClr>
              <a:buSzPct val="100000"/>
              <a:buChar char="●"/>
            </a:pPr>
            <a:r>
              <a:rPr lang="en" sz="5354">
                <a:solidFill>
                  <a:schemeClr val="dk1"/>
                </a:solidFill>
              </a:rPr>
              <a:t>The current paper builds upon this by justifying the use of reweighting and a generative model for sentences in the text generation process, which is an enhancement or modification to the original model.</a:t>
            </a:r>
            <a:endParaRPr sz="5354">
              <a:solidFill>
                <a:schemeClr val="dk1"/>
              </a:solidFill>
            </a:endParaRPr>
          </a:p>
        </p:txBody>
      </p:sp>
      <p:sp>
        <p:nvSpPr>
          <p:cNvPr id="367" name="Google Shape;367;p63"/>
          <p:cNvSpPr txBox="1"/>
          <p:nvPr>
            <p:ph type="title"/>
          </p:nvPr>
        </p:nvSpPr>
        <p:spPr>
          <a:xfrm>
            <a:off x="311700" y="1127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RAND-WALK, A Generative Model for Texts</a:t>
            </a:r>
            <a:endParaRPr/>
          </a:p>
        </p:txBody>
      </p:sp>
      <p:pic>
        <p:nvPicPr>
          <p:cNvPr id="368" name="Google Shape;368;p63"/>
          <p:cNvPicPr preferRelativeResize="0"/>
          <p:nvPr/>
        </p:nvPicPr>
        <p:blipFill>
          <a:blip r:embed="rId3">
            <a:alphaModFix/>
          </a:blip>
          <a:stretch>
            <a:fillRect/>
          </a:stretch>
        </p:blipFill>
        <p:spPr>
          <a:xfrm>
            <a:off x="3082825" y="801575"/>
            <a:ext cx="2978351" cy="1068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Times New Roman"/>
              <a:buNone/>
            </a:pPr>
            <a:r>
              <a:rPr i="0" lang="en">
                <a:latin typeface="Arial"/>
                <a:ea typeface="Arial"/>
                <a:cs typeface="Arial"/>
                <a:sym typeface="Arial"/>
              </a:rPr>
              <a:t>A simple method for sentence embedding</a:t>
            </a:r>
            <a:br>
              <a:rPr i="0" lang="en">
                <a:latin typeface="Arial"/>
                <a:ea typeface="Arial"/>
                <a:cs typeface="Arial"/>
                <a:sym typeface="Arial"/>
              </a:rPr>
            </a:br>
            <a:endParaRPr>
              <a:latin typeface="Arial"/>
              <a:ea typeface="Arial"/>
              <a:cs typeface="Arial"/>
              <a:sym typeface="Arial"/>
            </a:endParaRPr>
          </a:p>
        </p:txBody>
      </p:sp>
      <p:sp>
        <p:nvSpPr>
          <p:cNvPr id="374" name="Google Shape;374;p64"/>
          <p:cNvSpPr txBox="1"/>
          <p:nvPr>
            <p:ph idx="1" type="body"/>
          </p:nvPr>
        </p:nvSpPr>
        <p:spPr>
          <a:xfrm>
            <a:off x="338775" y="1369219"/>
            <a:ext cx="7886700" cy="3263400"/>
          </a:xfrm>
          <a:prstGeom prst="rect">
            <a:avLst/>
          </a:prstGeom>
          <a:noFill/>
          <a:ln>
            <a:noFill/>
          </a:ln>
        </p:spPr>
        <p:txBody>
          <a:bodyPr anchorCtr="0" anchor="t" bIns="34275" lIns="68575" spcFirstLastPara="1" rIns="68575" wrap="square" tIns="34275">
            <a:normAutofit lnSpcReduction="10000"/>
          </a:bodyPr>
          <a:lstStyle/>
          <a:p>
            <a:pPr indent="-177800" lvl="0" marL="177800" rtl="0" algn="l">
              <a:lnSpc>
                <a:spcPct val="90000"/>
              </a:lnSpc>
              <a:spcBef>
                <a:spcPts val="0"/>
              </a:spcBef>
              <a:spcAft>
                <a:spcPts val="0"/>
              </a:spcAft>
              <a:buClr>
                <a:srgbClr val="000000"/>
              </a:buClr>
              <a:buSzPts val="1800"/>
              <a:buAutoNum type="arabicPeriod"/>
            </a:pPr>
            <a:r>
              <a:rPr i="0" lang="en" sz="1800">
                <a:solidFill>
                  <a:srgbClr val="000000"/>
                </a:solidFill>
                <a:latin typeface="Arial"/>
                <a:ea typeface="Arial"/>
                <a:cs typeface="Arial"/>
                <a:sym typeface="Arial"/>
              </a:rPr>
              <a:t>Word Embeddings: derived from unlabeled corpora (e.g., Wikipedia) to capture word semantics.</a:t>
            </a:r>
            <a:endParaRPr>
              <a:latin typeface="Arial"/>
              <a:ea typeface="Arial"/>
              <a:cs typeface="Arial"/>
              <a:sym typeface="Arial"/>
            </a:endParaRPr>
          </a:p>
          <a:p>
            <a:pPr indent="-228600" lvl="0" marL="342900" rtl="0" algn="l">
              <a:lnSpc>
                <a:spcPct val="90000"/>
              </a:lnSpc>
              <a:spcBef>
                <a:spcPts val="800"/>
              </a:spcBef>
              <a:spcAft>
                <a:spcPts val="0"/>
              </a:spcAft>
              <a:buClr>
                <a:schemeClr val="dk1"/>
              </a:buClr>
              <a:buSzPts val="1800"/>
              <a:buFont typeface="Calibri"/>
              <a:buNone/>
            </a:pPr>
            <a:r>
              <a:t/>
            </a:r>
            <a:endParaRPr i="0" sz="1800">
              <a:solidFill>
                <a:srgbClr val="000000"/>
              </a:solidFill>
              <a:latin typeface="Arial"/>
              <a:ea typeface="Arial"/>
              <a:cs typeface="Arial"/>
              <a:sym typeface="Arial"/>
            </a:endParaRPr>
          </a:p>
          <a:p>
            <a:pPr indent="-177800" lvl="0" marL="177800" rtl="0" algn="l">
              <a:lnSpc>
                <a:spcPct val="90000"/>
              </a:lnSpc>
              <a:spcBef>
                <a:spcPts val="800"/>
              </a:spcBef>
              <a:spcAft>
                <a:spcPts val="0"/>
              </a:spcAft>
              <a:buClr>
                <a:srgbClr val="000000"/>
              </a:buClr>
              <a:buSzPts val="1800"/>
              <a:buAutoNum type="arabicPeriod"/>
            </a:pPr>
            <a:r>
              <a:rPr i="0" lang="en" sz="1800">
                <a:solidFill>
                  <a:srgbClr val="000000"/>
                </a:solidFill>
                <a:latin typeface="Arial"/>
                <a:ea typeface="Arial"/>
                <a:cs typeface="Arial"/>
                <a:sym typeface="Arial"/>
              </a:rPr>
              <a:t>Weighted Average: The sentence is represented as a weighted average of word vectors using TF-IDF weighting, with word weights computed as a/(a + p(w)), where 'a' is a parameter, and 'p(w)' is the estimated word frequency.</a:t>
            </a:r>
            <a:endParaRPr>
              <a:latin typeface="Arial"/>
              <a:ea typeface="Arial"/>
              <a:cs typeface="Arial"/>
              <a:sym typeface="Arial"/>
            </a:endParaRPr>
          </a:p>
          <a:p>
            <a:pPr indent="-228600" lvl="0" marL="342900" rtl="0" algn="l">
              <a:lnSpc>
                <a:spcPct val="90000"/>
              </a:lnSpc>
              <a:spcBef>
                <a:spcPts val="800"/>
              </a:spcBef>
              <a:spcAft>
                <a:spcPts val="0"/>
              </a:spcAft>
              <a:buClr>
                <a:schemeClr val="dk1"/>
              </a:buClr>
              <a:buSzPts val="1800"/>
              <a:buFont typeface="Calibri"/>
              <a:buNone/>
            </a:pPr>
            <a:r>
              <a:t/>
            </a:r>
            <a:endParaRPr i="0" sz="1800">
              <a:solidFill>
                <a:srgbClr val="000000"/>
              </a:solidFill>
              <a:latin typeface="Arial"/>
              <a:ea typeface="Arial"/>
              <a:cs typeface="Arial"/>
              <a:sym typeface="Arial"/>
            </a:endParaRPr>
          </a:p>
          <a:p>
            <a:pPr indent="-177800" lvl="0" marL="177800" rtl="0" algn="l">
              <a:lnSpc>
                <a:spcPct val="90000"/>
              </a:lnSpc>
              <a:spcBef>
                <a:spcPts val="800"/>
              </a:spcBef>
              <a:spcAft>
                <a:spcPts val="0"/>
              </a:spcAft>
              <a:buClr>
                <a:srgbClr val="000000"/>
              </a:buClr>
              <a:buSzPts val="1800"/>
              <a:buAutoNum type="arabicPeriod"/>
            </a:pPr>
            <a:r>
              <a:rPr i="0" lang="en" sz="1800">
                <a:solidFill>
                  <a:srgbClr val="000000"/>
                </a:solidFill>
                <a:latin typeface="Arial"/>
                <a:ea typeface="Arial"/>
                <a:cs typeface="Arial"/>
                <a:sym typeface="Arial"/>
              </a:rPr>
              <a:t>Common Component Removal: eliminating the projections of the average vectors onto their first singular vector, resulting in improved performance.</a:t>
            </a:r>
            <a:endParaRPr>
              <a:latin typeface="Arial"/>
              <a:ea typeface="Arial"/>
              <a:cs typeface="Arial"/>
              <a:sym typeface="Arial"/>
            </a:endParaRPr>
          </a:p>
          <a:p>
            <a:pPr indent="-63500" lvl="0" marL="177800" rtl="0" algn="l">
              <a:lnSpc>
                <a:spcPct val="90000"/>
              </a:lnSpc>
              <a:spcBef>
                <a:spcPts val="800"/>
              </a:spcBef>
              <a:spcAft>
                <a:spcPts val="0"/>
              </a:spcAft>
              <a:buClr>
                <a:schemeClr val="dk1"/>
              </a:buClr>
              <a:buSzPts val="1800"/>
              <a:buNone/>
            </a:pPr>
            <a:r>
              <a:t/>
            </a:r>
            <a:endParaRPr sz="18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Times New Roman"/>
              <a:buNone/>
            </a:pPr>
            <a:r>
              <a:rPr i="0" lang="en">
                <a:latin typeface="Arial"/>
                <a:ea typeface="Arial"/>
                <a:cs typeface="Arial"/>
                <a:sym typeface="Arial"/>
              </a:rPr>
              <a:t>(Arora et al., 2016):</a:t>
            </a:r>
            <a:br>
              <a:rPr i="0" lang="en">
                <a:solidFill>
                  <a:srgbClr val="374151"/>
                </a:solidFill>
                <a:latin typeface="Arial"/>
                <a:ea typeface="Arial"/>
                <a:cs typeface="Arial"/>
                <a:sym typeface="Arial"/>
              </a:rPr>
            </a:br>
            <a:endParaRPr>
              <a:latin typeface="Arial"/>
              <a:ea typeface="Arial"/>
              <a:cs typeface="Arial"/>
              <a:sym typeface="Arial"/>
            </a:endParaRPr>
          </a:p>
        </p:txBody>
      </p:sp>
      <p:sp>
        <p:nvSpPr>
          <p:cNvPr id="380" name="Google Shape;380;p65"/>
          <p:cNvSpPr txBox="1"/>
          <p:nvPr>
            <p:ph idx="1" type="body"/>
          </p:nvPr>
        </p:nvSpPr>
        <p:spPr>
          <a:xfrm>
            <a:off x="628650" y="1239900"/>
            <a:ext cx="7886700" cy="339300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Font typeface="Calibri"/>
              <a:buAutoNum type="arabicPeriod"/>
            </a:pPr>
            <a:r>
              <a:rPr b="1" i="0" lang="en">
                <a:latin typeface="Arial"/>
                <a:ea typeface="Arial"/>
                <a:cs typeface="Arial"/>
                <a:sym typeface="Arial"/>
              </a:rPr>
              <a:t>Dynamic Text Generation: </a:t>
            </a:r>
            <a:r>
              <a:rPr i="0" lang="en">
                <a:latin typeface="Arial"/>
                <a:ea typeface="Arial"/>
                <a:cs typeface="Arial"/>
                <a:sym typeface="Arial"/>
              </a:rPr>
              <a:t>The model views text corpus generation as a dynamic process, where words are produced sequentially.</a:t>
            </a:r>
            <a:endParaRPr>
              <a:latin typeface="Arial"/>
              <a:ea typeface="Arial"/>
              <a:cs typeface="Arial"/>
              <a:sym typeface="Arial"/>
            </a:endParaRPr>
          </a:p>
          <a:p>
            <a:pPr indent="-171450" lvl="0" marL="177800" rtl="0" algn="l">
              <a:lnSpc>
                <a:spcPct val="90000"/>
              </a:lnSpc>
              <a:spcBef>
                <a:spcPts val="800"/>
              </a:spcBef>
              <a:spcAft>
                <a:spcPts val="0"/>
              </a:spcAft>
              <a:buClr>
                <a:schemeClr val="dk1"/>
              </a:buClr>
              <a:buSzPts val="2100"/>
              <a:buFont typeface="Calibri"/>
              <a:buAutoNum type="arabicPeriod"/>
            </a:pPr>
            <a:r>
              <a:rPr b="1" i="0" lang="en">
                <a:latin typeface="Arial"/>
                <a:ea typeface="Arial"/>
                <a:cs typeface="Arial"/>
                <a:sym typeface="Arial"/>
              </a:rPr>
              <a:t>Discourse and Word Vectors: </a:t>
            </a:r>
            <a:r>
              <a:rPr i="0" lang="en">
                <a:latin typeface="Arial"/>
                <a:ea typeface="Arial"/>
                <a:cs typeface="Arial"/>
                <a:sym typeface="Arial"/>
              </a:rPr>
              <a:t>Discourse vectors ("ct") represent what's being discussed, while each word ("w") has a corresponding vector. The inner product between "ct" and word vectors captures correlations.</a:t>
            </a:r>
            <a:endParaRPr>
              <a:latin typeface="Arial"/>
              <a:ea typeface="Arial"/>
              <a:cs typeface="Arial"/>
              <a:sym typeface="Arial"/>
            </a:endParaRPr>
          </a:p>
          <a:p>
            <a:pPr indent="-171450" lvl="0" marL="177800" rtl="0" algn="l">
              <a:lnSpc>
                <a:spcPct val="90000"/>
              </a:lnSpc>
              <a:spcBef>
                <a:spcPts val="800"/>
              </a:spcBef>
              <a:spcAft>
                <a:spcPts val="0"/>
              </a:spcAft>
              <a:buClr>
                <a:schemeClr val="dk1"/>
              </a:buClr>
              <a:buSzPts val="2100"/>
              <a:buFont typeface="Calibri"/>
              <a:buAutoNum type="arabicPeriod"/>
            </a:pPr>
            <a:r>
              <a:rPr b="1" i="0" lang="en">
                <a:latin typeface="Arial"/>
                <a:ea typeface="Arial"/>
                <a:cs typeface="Arial"/>
                <a:sym typeface="Arial"/>
              </a:rPr>
              <a:t>Probability Estimation</a:t>
            </a:r>
            <a:r>
              <a:rPr i="0" lang="en">
                <a:latin typeface="Arial"/>
                <a:ea typeface="Arial"/>
                <a:cs typeface="Arial"/>
                <a:sym typeface="Arial"/>
              </a:rPr>
              <a:t>: The probability of a word at time "t" is estimated using a log-linear word production model.</a:t>
            </a:r>
            <a:endParaRPr>
              <a:latin typeface="Arial"/>
              <a:ea typeface="Arial"/>
              <a:cs typeface="Arial"/>
              <a:sym typeface="Arial"/>
            </a:endParaRPr>
          </a:p>
          <a:p>
            <a:pPr indent="-38100" lvl="0" marL="177800" rtl="0" algn="l">
              <a:lnSpc>
                <a:spcPct val="90000"/>
              </a:lnSpc>
              <a:spcBef>
                <a:spcPts val="800"/>
              </a:spcBef>
              <a:spcAft>
                <a:spcPts val="0"/>
              </a:spcAft>
              <a:buClr>
                <a:schemeClr val="dk1"/>
              </a:buClr>
              <a:buSzPts val="2100"/>
              <a:buNone/>
            </a:pPr>
            <a:r>
              <a:t/>
            </a:r>
            <a:endParaRPr>
              <a:latin typeface="Arial"/>
              <a:ea typeface="Arial"/>
              <a:cs typeface="Arial"/>
              <a:sym typeface="Arial"/>
            </a:endParaRPr>
          </a:p>
        </p:txBody>
      </p:sp>
      <p:pic>
        <p:nvPicPr>
          <p:cNvPr id="381" name="Google Shape;381;p65"/>
          <p:cNvPicPr preferRelativeResize="0"/>
          <p:nvPr/>
        </p:nvPicPr>
        <p:blipFill rotWithShape="1">
          <a:blip r:embed="rId3">
            <a:alphaModFix/>
          </a:blip>
          <a:srcRect b="0" l="0" r="0" t="0"/>
          <a:stretch/>
        </p:blipFill>
        <p:spPr>
          <a:xfrm>
            <a:off x="1536821" y="4223160"/>
            <a:ext cx="6070359" cy="83537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Times New Roman"/>
              <a:buNone/>
            </a:pPr>
            <a:r>
              <a:rPr lang="en">
                <a:latin typeface="Arial"/>
                <a:ea typeface="Arial"/>
                <a:cs typeface="Arial"/>
                <a:sym typeface="Arial"/>
              </a:rPr>
              <a:t>I</a:t>
            </a:r>
            <a:r>
              <a:rPr i="0" lang="en">
                <a:latin typeface="Arial"/>
                <a:ea typeface="Arial"/>
                <a:cs typeface="Arial"/>
                <a:sym typeface="Arial"/>
              </a:rPr>
              <a:t>mproved Random walk model</a:t>
            </a:r>
            <a:br>
              <a:rPr i="0" lang="en">
                <a:latin typeface="Arial"/>
                <a:ea typeface="Arial"/>
                <a:cs typeface="Arial"/>
                <a:sym typeface="Arial"/>
              </a:rPr>
            </a:br>
            <a:endParaRPr>
              <a:latin typeface="Arial"/>
              <a:ea typeface="Arial"/>
              <a:cs typeface="Arial"/>
              <a:sym typeface="Arial"/>
            </a:endParaRPr>
          </a:p>
        </p:txBody>
      </p:sp>
      <p:sp>
        <p:nvSpPr>
          <p:cNvPr id="387" name="Google Shape;387;p66"/>
          <p:cNvSpPr txBox="1"/>
          <p:nvPr>
            <p:ph idx="1" type="body"/>
          </p:nvPr>
        </p:nvSpPr>
        <p:spPr>
          <a:xfrm>
            <a:off x="477371" y="1369219"/>
            <a:ext cx="7886700" cy="3263504"/>
          </a:xfrm>
          <a:prstGeom prst="rect">
            <a:avLst/>
          </a:prstGeom>
          <a:noFill/>
          <a:ln>
            <a:noFill/>
          </a:ln>
        </p:spPr>
        <p:txBody>
          <a:bodyPr anchorCtr="0" anchor="t" bIns="34275" lIns="68575" spcFirstLastPara="1" rIns="68575" wrap="square" tIns="34275">
            <a:normAutofit lnSpcReduction="10000"/>
          </a:bodyPr>
          <a:lstStyle/>
          <a:p>
            <a:pPr indent="-171450" lvl="0" marL="177800" rtl="0" algn="l">
              <a:lnSpc>
                <a:spcPct val="90000"/>
              </a:lnSpc>
              <a:spcBef>
                <a:spcPts val="0"/>
              </a:spcBef>
              <a:spcAft>
                <a:spcPts val="0"/>
              </a:spcAft>
              <a:buClr>
                <a:schemeClr val="dk1"/>
              </a:buClr>
              <a:buSzPts val="2100"/>
              <a:buFont typeface="Arial"/>
              <a:buChar char="•"/>
            </a:pPr>
            <a:r>
              <a:rPr b="1" i="0" lang="en">
                <a:latin typeface="Arial"/>
                <a:ea typeface="Arial"/>
                <a:cs typeface="Arial"/>
                <a:sym typeface="Arial"/>
              </a:rPr>
              <a:t>Sentence Embeddings: </a:t>
            </a:r>
            <a:r>
              <a:rPr i="0" lang="en">
                <a:latin typeface="Arial"/>
                <a:ea typeface="Arial"/>
                <a:cs typeface="Arial"/>
                <a:sym typeface="Arial"/>
              </a:rPr>
              <a:t>To create sentence embeddings, a Maximum A Posteriori (MAP) estimate is done for discourse vectors governing the sentence. A single discourse vector "cs" can replace multiple "ct"s for simplicity.</a:t>
            </a:r>
            <a:endParaRPr>
              <a:latin typeface="Arial"/>
              <a:ea typeface="Arial"/>
              <a:cs typeface="Arial"/>
              <a:sym typeface="Arial"/>
            </a:endParaRPr>
          </a:p>
          <a:p>
            <a:pPr indent="-171450" lvl="0" marL="177800" rtl="0" algn="l">
              <a:lnSpc>
                <a:spcPct val="90000"/>
              </a:lnSpc>
              <a:spcBef>
                <a:spcPts val="800"/>
              </a:spcBef>
              <a:spcAft>
                <a:spcPts val="0"/>
              </a:spcAft>
              <a:buClr>
                <a:schemeClr val="dk1"/>
              </a:buClr>
              <a:buSzPts val="2100"/>
              <a:buFont typeface="Arial"/>
              <a:buChar char="•"/>
            </a:pPr>
            <a:r>
              <a:rPr b="1" i="0" lang="en">
                <a:latin typeface="Arial"/>
                <a:ea typeface="Arial"/>
                <a:cs typeface="Arial"/>
                <a:sym typeface="Arial"/>
              </a:rPr>
              <a:t>Enhanced Model: </a:t>
            </a:r>
            <a:r>
              <a:rPr i="0" lang="en">
                <a:latin typeface="Arial"/>
                <a:ea typeface="Arial"/>
                <a:cs typeface="Arial"/>
                <a:sym typeface="Arial"/>
              </a:rPr>
              <a:t>Enhancements are introduced for a more realistic model, addressing out-of-context word occurrences and frequent words (e.g., "the" and "and").</a:t>
            </a:r>
            <a:endParaRPr>
              <a:latin typeface="Arial"/>
              <a:ea typeface="Arial"/>
              <a:cs typeface="Arial"/>
              <a:sym typeface="Arial"/>
            </a:endParaRPr>
          </a:p>
          <a:p>
            <a:pPr indent="-171450" lvl="0" marL="177800" rtl="0" algn="l">
              <a:lnSpc>
                <a:spcPct val="90000"/>
              </a:lnSpc>
              <a:spcBef>
                <a:spcPts val="800"/>
              </a:spcBef>
              <a:spcAft>
                <a:spcPts val="0"/>
              </a:spcAft>
              <a:buClr>
                <a:schemeClr val="dk1"/>
              </a:buClr>
              <a:buSzPts val="2100"/>
              <a:buFont typeface="Arial"/>
              <a:buChar char="•"/>
            </a:pPr>
            <a:r>
              <a:rPr b="1" i="0" lang="en">
                <a:latin typeface="Arial"/>
                <a:ea typeface="Arial"/>
                <a:cs typeface="Arial"/>
                <a:sym typeface="Arial"/>
              </a:rPr>
              <a:t>Additive Term and Common Discourse Vector: </a:t>
            </a:r>
            <a:r>
              <a:rPr i="0" lang="en">
                <a:latin typeface="Arial"/>
                <a:ea typeface="Arial"/>
                <a:cs typeface="Arial"/>
                <a:sym typeface="Arial"/>
              </a:rPr>
              <a:t>An additive term "</a:t>
            </a:r>
            <a:r>
              <a:rPr lang="en">
                <a:latin typeface="Arial"/>
                <a:ea typeface="Arial"/>
                <a:cs typeface="Arial"/>
                <a:sym typeface="Arial"/>
              </a:rPr>
              <a:t>α</a:t>
            </a:r>
            <a:r>
              <a:rPr i="0" lang="en">
                <a:latin typeface="Arial"/>
                <a:ea typeface="Arial"/>
                <a:cs typeface="Arial"/>
                <a:sym typeface="Arial"/>
              </a:rPr>
              <a:t>p(w)" incorporates unigram probabilities and allows low-inner-product words to occur. A common discourse vector "c</a:t>
            </a:r>
            <a:r>
              <a:rPr baseline="-25000" lang="en">
                <a:latin typeface="Arial"/>
                <a:ea typeface="Arial"/>
                <a:cs typeface="Arial"/>
                <a:sym typeface="Arial"/>
              </a:rPr>
              <a:t>o</a:t>
            </a:r>
            <a:r>
              <a:rPr i="0" lang="en">
                <a:latin typeface="Arial"/>
                <a:ea typeface="Arial"/>
                <a:cs typeface="Arial"/>
                <a:sym typeface="Arial"/>
              </a:rPr>
              <a:t>" corrects for frequent discourse related to syntax.</a:t>
            </a:r>
            <a:endParaRPr>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7"/>
          <p:cNvSpPr txBox="1"/>
          <p:nvPr>
            <p:ph type="title"/>
          </p:nvPr>
        </p:nvSpPr>
        <p:spPr>
          <a:xfrm>
            <a:off x="179854" y="652637"/>
            <a:ext cx="878429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700"/>
              <a:buFont typeface="Times New Roman"/>
              <a:buNone/>
            </a:pPr>
            <a:r>
              <a:rPr lang="en" sz="2700">
                <a:latin typeface="Arial"/>
                <a:ea typeface="Arial"/>
                <a:cs typeface="Arial"/>
                <a:sym typeface="Arial"/>
              </a:rPr>
              <a:t>G</a:t>
            </a:r>
            <a:r>
              <a:rPr i="0" lang="en" sz="2700">
                <a:latin typeface="Arial"/>
                <a:ea typeface="Arial"/>
                <a:cs typeface="Arial"/>
                <a:sym typeface="Arial"/>
              </a:rPr>
              <a:t>iven the discourse vector c</a:t>
            </a:r>
            <a:r>
              <a:rPr baseline="-25000" i="0" lang="en" sz="2700">
                <a:latin typeface="Arial"/>
                <a:ea typeface="Arial"/>
                <a:cs typeface="Arial"/>
                <a:sym typeface="Arial"/>
              </a:rPr>
              <a:t>s</a:t>
            </a:r>
            <a:r>
              <a:rPr i="0" lang="en" sz="2700">
                <a:latin typeface="Arial"/>
                <a:ea typeface="Arial"/>
                <a:cs typeface="Arial"/>
                <a:sym typeface="Arial"/>
              </a:rPr>
              <a:t>, the probability of a word w is emitted in the sentence s is</a:t>
            </a:r>
            <a:br>
              <a:rPr i="0" lang="en" sz="2700">
                <a:latin typeface="Arial"/>
                <a:ea typeface="Arial"/>
                <a:cs typeface="Arial"/>
                <a:sym typeface="Arial"/>
              </a:rPr>
            </a:br>
            <a:r>
              <a:rPr i="0" lang="en" sz="2700">
                <a:latin typeface="Arial"/>
                <a:ea typeface="Arial"/>
                <a:cs typeface="Arial"/>
                <a:sym typeface="Arial"/>
              </a:rPr>
              <a:t>modeled by,</a:t>
            </a:r>
            <a:br>
              <a:rPr i="0" lang="en" sz="2700">
                <a:latin typeface="Arial"/>
                <a:ea typeface="Arial"/>
                <a:cs typeface="Arial"/>
                <a:sym typeface="Arial"/>
              </a:rPr>
            </a:br>
            <a:endParaRPr sz="2700">
              <a:latin typeface="Arial"/>
              <a:ea typeface="Arial"/>
              <a:cs typeface="Arial"/>
              <a:sym typeface="Arial"/>
            </a:endParaRPr>
          </a:p>
        </p:txBody>
      </p:sp>
      <p:pic>
        <p:nvPicPr>
          <p:cNvPr id="393" name="Google Shape;393;p67"/>
          <p:cNvPicPr preferRelativeResize="0"/>
          <p:nvPr>
            <p:ph idx="1" type="body"/>
          </p:nvPr>
        </p:nvPicPr>
        <p:blipFill rotWithShape="1">
          <a:blip r:embed="rId3">
            <a:alphaModFix/>
          </a:blip>
          <a:srcRect b="0" l="0" r="0" t="0"/>
          <a:stretch/>
        </p:blipFill>
        <p:spPr>
          <a:xfrm>
            <a:off x="492527" y="1875502"/>
            <a:ext cx="8158946" cy="2118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b="1" lang="en"/>
              <a:t>Computing the Sentence Embedding </a:t>
            </a:r>
            <a:endParaRPr b="1"/>
          </a:p>
        </p:txBody>
      </p:sp>
      <p:sp>
        <p:nvSpPr>
          <p:cNvPr id="399" name="Google Shape;399;p68"/>
          <p:cNvSpPr txBox="1"/>
          <p:nvPr>
            <p:ph idx="1" type="body"/>
          </p:nvPr>
        </p:nvSpPr>
        <p:spPr>
          <a:xfrm>
            <a:off x="628650" y="1369219"/>
            <a:ext cx="7886700" cy="3393076"/>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t>Use </a:t>
            </a:r>
            <a:r>
              <a:rPr b="1" lang="en"/>
              <a:t>c</a:t>
            </a:r>
            <a:r>
              <a:rPr b="1" baseline="-25000" lang="en"/>
              <a:t>s</a:t>
            </a:r>
            <a:r>
              <a:rPr lang="en"/>
              <a:t> as the embedding for sentence </a:t>
            </a:r>
            <a:r>
              <a:rPr b="1" lang="en"/>
              <a:t>s = w</a:t>
            </a:r>
            <a:r>
              <a:rPr b="1" baseline="-25000" lang="en"/>
              <a:t>1</a:t>
            </a:r>
            <a:r>
              <a:rPr b="1" lang="en"/>
              <a:t> .. w</a:t>
            </a:r>
            <a:r>
              <a:rPr b="1" baseline="-25000" lang="en"/>
              <a:t>t</a:t>
            </a:r>
            <a:r>
              <a:rPr b="1" lang="en"/>
              <a:t> </a:t>
            </a:r>
            <a:endParaRPr/>
          </a:p>
          <a:p>
            <a:pPr indent="-171450" lvl="0" marL="177800" rtl="0" algn="l">
              <a:lnSpc>
                <a:spcPct val="90000"/>
              </a:lnSpc>
              <a:spcBef>
                <a:spcPts val="800"/>
              </a:spcBef>
              <a:spcAft>
                <a:spcPts val="0"/>
              </a:spcAft>
              <a:buClr>
                <a:schemeClr val="dk1"/>
              </a:buClr>
              <a:buSzPts val="2100"/>
              <a:buChar char="•"/>
            </a:pPr>
            <a:r>
              <a:rPr lang="en"/>
              <a:t>MLE for </a:t>
            </a:r>
            <a:r>
              <a:rPr b="1" lang="en"/>
              <a:t>b</a:t>
            </a:r>
            <a:r>
              <a:rPr b="1" baseline="-25000" lang="en"/>
              <a:t>s</a:t>
            </a:r>
            <a:endParaRPr/>
          </a:p>
          <a:p>
            <a:pPr indent="0" lvl="0" marL="0" rtl="0" algn="l">
              <a:lnSpc>
                <a:spcPct val="90000"/>
              </a:lnSpc>
              <a:spcBef>
                <a:spcPts val="800"/>
              </a:spcBef>
              <a:spcAft>
                <a:spcPts val="0"/>
              </a:spcAft>
              <a:buClr>
                <a:schemeClr val="dk1"/>
              </a:buClr>
              <a:buSzPts val="2100"/>
              <a:buNone/>
            </a:pPr>
            <a:r>
              <a:t/>
            </a:r>
            <a:endParaRPr/>
          </a:p>
          <a:p>
            <a:pPr indent="-38100" lvl="0" marL="177800" rtl="0" algn="l">
              <a:lnSpc>
                <a:spcPct val="90000"/>
              </a:lnSpc>
              <a:spcBef>
                <a:spcPts val="800"/>
              </a:spcBef>
              <a:spcAft>
                <a:spcPts val="0"/>
              </a:spcAft>
              <a:buClr>
                <a:schemeClr val="dk1"/>
              </a:buClr>
              <a:buSzPts val="2100"/>
              <a:buNone/>
            </a:pPr>
            <a:r>
              <a:t/>
            </a:r>
            <a:endParaRPr/>
          </a:p>
          <a:p>
            <a:pPr indent="0" lvl="0" marL="0" rtl="0" algn="l">
              <a:lnSpc>
                <a:spcPct val="90000"/>
              </a:lnSpc>
              <a:spcBef>
                <a:spcPts val="800"/>
              </a:spcBef>
              <a:spcAft>
                <a:spcPts val="0"/>
              </a:spcAft>
              <a:buClr>
                <a:schemeClr val="dk1"/>
              </a:buClr>
              <a:buSzPts val="2100"/>
              <a:buNone/>
            </a:pPr>
            <a:r>
              <a:t/>
            </a:r>
            <a:endParaRPr baseline="-25000"/>
          </a:p>
          <a:p>
            <a:pPr indent="-171450" lvl="0" marL="177800" rtl="0" algn="l">
              <a:lnSpc>
                <a:spcPct val="90000"/>
              </a:lnSpc>
              <a:spcBef>
                <a:spcPts val="800"/>
              </a:spcBef>
              <a:spcAft>
                <a:spcPts val="0"/>
              </a:spcAft>
              <a:buClr>
                <a:schemeClr val="dk1"/>
              </a:buClr>
              <a:buSzPts val="2100"/>
              <a:buChar char="•"/>
            </a:pPr>
            <a:r>
              <a:rPr lang="en"/>
              <a:t>Word Frequency </a:t>
            </a:r>
            <a:endParaRPr/>
          </a:p>
          <a:p>
            <a:pPr indent="-171450" lvl="0" marL="177800" rtl="0" algn="l">
              <a:lnSpc>
                <a:spcPct val="90000"/>
              </a:lnSpc>
              <a:spcBef>
                <a:spcPts val="800"/>
              </a:spcBef>
              <a:spcAft>
                <a:spcPts val="0"/>
              </a:spcAft>
              <a:buClr>
                <a:schemeClr val="dk1"/>
              </a:buClr>
              <a:buSzPts val="2100"/>
              <a:buChar char="•"/>
            </a:pPr>
            <a:r>
              <a:rPr lang="en"/>
              <a:t>Weighted average</a:t>
            </a:r>
            <a:endParaRPr/>
          </a:p>
          <a:p>
            <a:pPr indent="-171450" lvl="0" marL="177800" rtl="0" algn="l">
              <a:lnSpc>
                <a:spcPct val="90000"/>
              </a:lnSpc>
              <a:spcBef>
                <a:spcPts val="800"/>
              </a:spcBef>
              <a:spcAft>
                <a:spcPts val="0"/>
              </a:spcAft>
              <a:buClr>
                <a:schemeClr val="dk1"/>
              </a:buClr>
              <a:buSzPts val="2100"/>
              <a:buChar char="•"/>
            </a:pPr>
            <a:r>
              <a:rPr lang="en"/>
              <a:t>Down weighting of the frequent words</a:t>
            </a:r>
            <a:endParaRPr/>
          </a:p>
          <a:p>
            <a:pPr indent="-38100" lvl="0" marL="177800" rtl="0" algn="l">
              <a:lnSpc>
                <a:spcPct val="90000"/>
              </a:lnSpc>
              <a:spcBef>
                <a:spcPts val="800"/>
              </a:spcBef>
              <a:spcAft>
                <a:spcPts val="0"/>
              </a:spcAft>
              <a:buClr>
                <a:schemeClr val="dk1"/>
              </a:buClr>
              <a:buSzPts val="2100"/>
              <a:buNone/>
            </a:pPr>
            <a:r>
              <a:t/>
            </a:r>
            <a:endParaRPr/>
          </a:p>
          <a:p>
            <a:pPr indent="-38100" lvl="0" marL="177800" rtl="0" algn="l">
              <a:lnSpc>
                <a:spcPct val="90000"/>
              </a:lnSpc>
              <a:spcBef>
                <a:spcPts val="800"/>
              </a:spcBef>
              <a:spcAft>
                <a:spcPts val="0"/>
              </a:spcAft>
              <a:buClr>
                <a:schemeClr val="dk1"/>
              </a:buClr>
              <a:buSzPts val="2100"/>
              <a:buNone/>
            </a:pPr>
            <a:r>
              <a:t/>
            </a:r>
            <a:endParaRPr/>
          </a:p>
          <a:p>
            <a:pPr indent="0" lvl="0" marL="0" rtl="0" algn="l">
              <a:lnSpc>
                <a:spcPct val="90000"/>
              </a:lnSpc>
              <a:spcBef>
                <a:spcPts val="800"/>
              </a:spcBef>
              <a:spcAft>
                <a:spcPts val="0"/>
              </a:spcAft>
              <a:buClr>
                <a:schemeClr val="dk1"/>
              </a:buClr>
              <a:buSzPts val="2100"/>
              <a:buNone/>
            </a:pPr>
            <a:r>
              <a:t/>
            </a:r>
            <a:endParaRPr/>
          </a:p>
          <a:p>
            <a:pPr indent="0" lvl="0" marL="0" rtl="0" algn="l">
              <a:lnSpc>
                <a:spcPct val="90000"/>
              </a:lnSpc>
              <a:spcBef>
                <a:spcPts val="800"/>
              </a:spcBef>
              <a:spcAft>
                <a:spcPts val="0"/>
              </a:spcAft>
              <a:buClr>
                <a:schemeClr val="dk1"/>
              </a:buClr>
              <a:buSzPts val="2100"/>
              <a:buNone/>
            </a:pPr>
            <a:r>
              <a:t/>
            </a:r>
            <a:endParaRPr/>
          </a:p>
        </p:txBody>
      </p:sp>
      <p:pic>
        <p:nvPicPr>
          <p:cNvPr id="400" name="Google Shape;400;p68"/>
          <p:cNvPicPr preferRelativeResize="0"/>
          <p:nvPr/>
        </p:nvPicPr>
        <p:blipFill>
          <a:blip r:embed="rId3">
            <a:alphaModFix/>
          </a:blip>
          <a:stretch>
            <a:fillRect/>
          </a:stretch>
        </p:blipFill>
        <p:spPr>
          <a:xfrm>
            <a:off x="1509700" y="2307575"/>
            <a:ext cx="6124575" cy="838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4" name="Shape 404"/>
        <p:cNvGrpSpPr/>
        <p:nvPr/>
      </p:nvGrpSpPr>
      <p:grpSpPr>
        <a:xfrm>
          <a:off x="0" y="0"/>
          <a:ext cx="0" cy="0"/>
          <a:chOff x="0" y="0"/>
          <a:chExt cx="0" cy="0"/>
        </a:xfrm>
      </p:grpSpPr>
      <p:sp>
        <p:nvSpPr>
          <p:cNvPr id="405" name="Google Shape;405;p69"/>
          <p:cNvSpPr txBox="1"/>
          <p:nvPr>
            <p:ph type="title"/>
          </p:nvPr>
        </p:nvSpPr>
        <p:spPr>
          <a:xfrm>
            <a:off x="609895" y="575093"/>
            <a:ext cx="2591866" cy="707327"/>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Calibri"/>
              <a:buNone/>
            </a:pPr>
            <a:r>
              <a:rPr b="1" lang="en" sz="2400"/>
              <a:t>Estimating C</a:t>
            </a:r>
            <a:r>
              <a:rPr b="1" baseline="-25000" lang="en" sz="2400"/>
              <a:t>S</a:t>
            </a:r>
            <a:endParaRPr b="1" sz="2400"/>
          </a:p>
        </p:txBody>
      </p:sp>
      <p:sp>
        <p:nvSpPr>
          <p:cNvPr id="406" name="Google Shape;406;p69"/>
          <p:cNvSpPr txBox="1"/>
          <p:nvPr>
            <p:ph idx="1" type="body"/>
          </p:nvPr>
        </p:nvSpPr>
        <p:spPr>
          <a:xfrm>
            <a:off x="609895" y="1490532"/>
            <a:ext cx="2591866" cy="2585874"/>
          </a:xfrm>
          <a:prstGeom prst="rect">
            <a:avLst/>
          </a:prstGeom>
          <a:noFill/>
          <a:ln>
            <a:noFill/>
          </a:ln>
        </p:spPr>
        <p:txBody>
          <a:bodyPr anchorCtr="0" anchor="t" bIns="34275" lIns="68575" spcFirstLastPara="1" rIns="68575" wrap="square" tIns="34275">
            <a:normAutofit lnSpcReduction="20000"/>
          </a:bodyPr>
          <a:lstStyle/>
          <a:p>
            <a:pPr indent="0" lvl="0" marL="0" rtl="0" algn="l">
              <a:lnSpc>
                <a:spcPct val="90000"/>
              </a:lnSpc>
              <a:spcBef>
                <a:spcPts val="0"/>
              </a:spcBef>
              <a:spcAft>
                <a:spcPts val="0"/>
              </a:spcAft>
              <a:buClr>
                <a:schemeClr val="dk1"/>
              </a:buClr>
              <a:buSzPts val="1500"/>
              <a:buNone/>
            </a:pPr>
            <a:r>
              <a:t/>
            </a:r>
            <a:endParaRPr sz="1500"/>
          </a:p>
          <a:p>
            <a:pPr indent="-171450" lvl="0" marL="177800" rtl="0" algn="l">
              <a:lnSpc>
                <a:spcPct val="90000"/>
              </a:lnSpc>
              <a:spcBef>
                <a:spcPts val="800"/>
              </a:spcBef>
              <a:spcAft>
                <a:spcPts val="0"/>
              </a:spcAft>
              <a:buClr>
                <a:schemeClr val="dk1"/>
              </a:buClr>
              <a:buSzPts val="1500"/>
              <a:buChar char="•"/>
            </a:pPr>
            <a:r>
              <a:rPr lang="en" sz="1500"/>
              <a:t>Initial Weighted Average</a:t>
            </a:r>
            <a:endParaRPr/>
          </a:p>
          <a:p>
            <a:pPr indent="-171450" lvl="0" marL="177800" rtl="0" algn="l">
              <a:lnSpc>
                <a:spcPct val="90000"/>
              </a:lnSpc>
              <a:spcBef>
                <a:spcPts val="800"/>
              </a:spcBef>
              <a:spcAft>
                <a:spcPts val="0"/>
              </a:spcAft>
              <a:buClr>
                <a:schemeClr val="dk1"/>
              </a:buClr>
              <a:buSzPts val="1500"/>
              <a:buChar char="•"/>
            </a:pPr>
            <a:r>
              <a:rPr lang="en" sz="1500"/>
              <a:t>Computing C</a:t>
            </a:r>
            <a:r>
              <a:rPr baseline="-25000" lang="en" sz="1500"/>
              <a:t>0</a:t>
            </a:r>
            <a:r>
              <a:rPr lang="en" sz="1500"/>
              <a:t> ( Initial Discourse Vector through SVD)</a:t>
            </a:r>
            <a:endParaRPr/>
          </a:p>
          <a:p>
            <a:pPr indent="-171450" lvl="0" marL="177800" rtl="0" algn="l">
              <a:lnSpc>
                <a:spcPct val="90000"/>
              </a:lnSpc>
              <a:spcBef>
                <a:spcPts val="800"/>
              </a:spcBef>
              <a:spcAft>
                <a:spcPts val="0"/>
              </a:spcAft>
              <a:buClr>
                <a:schemeClr val="dk1"/>
              </a:buClr>
              <a:buSzPts val="1500"/>
              <a:buChar char="•"/>
            </a:pPr>
            <a:r>
              <a:rPr lang="en" sz="1500"/>
              <a:t>Subtract the projection from the initial weighted average(</a:t>
            </a:r>
            <a:r>
              <a:rPr lang="en" sz="1500">
                <a:solidFill>
                  <a:srgbClr val="000000"/>
                </a:solidFill>
              </a:rPr>
              <a:t>remove common components shared across sentences)</a:t>
            </a:r>
            <a:endParaRPr/>
          </a:p>
          <a:p>
            <a:pPr indent="-76200" lvl="0" marL="177800" rtl="0" algn="l">
              <a:lnSpc>
                <a:spcPct val="90000"/>
              </a:lnSpc>
              <a:spcBef>
                <a:spcPts val="800"/>
              </a:spcBef>
              <a:spcAft>
                <a:spcPts val="0"/>
              </a:spcAft>
              <a:buClr>
                <a:schemeClr val="dk1"/>
              </a:buClr>
              <a:buSzPts val="1500"/>
              <a:buNone/>
            </a:pPr>
            <a:r>
              <a:t/>
            </a:r>
            <a:endParaRPr sz="1500"/>
          </a:p>
        </p:txBody>
      </p:sp>
      <p:pic>
        <p:nvPicPr>
          <p:cNvPr descr="A white background with black text" id="407" name="Google Shape;407;p69"/>
          <p:cNvPicPr preferRelativeResize="0"/>
          <p:nvPr/>
        </p:nvPicPr>
        <p:blipFill rotWithShape="1">
          <a:blip r:embed="rId3">
            <a:alphaModFix/>
          </a:blip>
          <a:srcRect b="0" l="0" r="0" t="0"/>
          <a:stretch/>
        </p:blipFill>
        <p:spPr>
          <a:xfrm>
            <a:off x="3201750" y="1203400"/>
            <a:ext cx="5808249" cy="2873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