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79" r:id="rId6"/>
    <p:sldId id="281" r:id="rId7"/>
    <p:sldId id="295" r:id="rId8"/>
    <p:sldId id="296" r:id="rId9"/>
    <p:sldId id="280" r:id="rId10"/>
    <p:sldId id="294" r:id="rId11"/>
    <p:sldId id="302" r:id="rId12"/>
    <p:sldId id="284" r:id="rId13"/>
    <p:sldId id="299" r:id="rId14"/>
    <p:sldId id="300" r:id="rId15"/>
    <p:sldId id="301" r:id="rId16"/>
    <p:sldId id="303" r:id="rId17"/>
    <p:sldId id="29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snapToObjects="1">
      <p:cViewPr varScale="1">
        <p:scale>
          <a:sx n="67" d="100"/>
          <a:sy n="67" d="100"/>
        </p:scale>
        <p:origin x="85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Figure 1 in the paper "Pre-trained Distillation" illustrates the process of pre-trained distillation, which is a technique for building compact models that can perform well on various natural language processing (NLP) tasks. </a:t>
            </a:r>
          </a:p>
          <a:p>
            <a:endParaRPr lang="en-US" dirty="0"/>
          </a:p>
          <a:p>
            <a:r>
              <a:rPr lang="en-US" dirty="0"/>
              <a:t>The figure shows the three main steps involved in pre-trained distillation: pre-training, distillation, and optional fine-tuning. </a:t>
            </a:r>
          </a:p>
          <a:p>
            <a:endParaRPr lang="en-US" dirty="0"/>
          </a:p>
          <a:p>
            <a:r>
              <a:rPr lang="en-US" dirty="0"/>
              <a:t>The first step is pre-training, which involves training a model on a large amount of unlabeled data, such as a language model (LM). This step helps the model learn general features of the language that can be useful for various downstream tasks.</a:t>
            </a:r>
          </a:p>
          <a:p>
            <a:endParaRPr lang="en-US" dirty="0"/>
          </a:p>
          <a:p>
            <a:r>
              <a:rPr lang="en-US" dirty="0"/>
              <a:t>The second step is distillation, which involves transferring knowledge from a large, accurate teacher model to a smaller, more compact student model. This is done by training the student model on the soft labels produced by the teacher model, which are the probabilities of each class or output. This step helps the student model learn from the teacher model's expertise and improve its performance on the task.</a:t>
            </a:r>
          </a:p>
          <a:p>
            <a:endParaRPr lang="en-US" dirty="0"/>
          </a:p>
          <a:p>
            <a:r>
              <a:rPr lang="en-US" dirty="0"/>
              <a:t>The third step is optional fine-tuning, which involves further training the compact model on a smaller labeled dataset to improve its performance on the specific task. This step can help the model adapt to the specific characteristics of the task and improve its accuracy.</a:t>
            </a:r>
          </a:p>
          <a:p>
            <a:endParaRPr lang="en-US" dirty="0"/>
          </a:p>
          <a:p>
            <a:r>
              <a:rPr lang="en-US" dirty="0"/>
              <a:t>Overall, pre-trained distillation is a powerful technique for building compact models that can perform well on various NLP tasks by leveraging the benefits of pre-training, knowledge distillation, and fine-tuning.</a:t>
            </a:r>
            <a:endParaRPr lang="en-IN" dirty="0"/>
          </a:p>
        </p:txBody>
      </p:sp>
    </p:spTree>
    <p:extLst>
      <p:ext uri="{BB962C8B-B14F-4D97-AF65-F5344CB8AC3E}">
        <p14:creationId xmlns:p14="http://schemas.microsoft.com/office/powerpoint/2010/main" val="119099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1" i="0" dirty="0">
                <a:solidFill>
                  <a:srgbClr val="374151"/>
                </a:solidFill>
                <a:effectLst/>
                <a:latin typeface="Söhne"/>
              </a:rPr>
              <a:t>**Algorithm Overview:**</a:t>
            </a:r>
          </a:p>
          <a:p>
            <a:pPr algn="l"/>
            <a:endParaRPr lang="en-US" b="1" i="0" dirty="0">
              <a:solidFill>
                <a:srgbClr val="374151"/>
              </a:solidFill>
              <a:effectLst/>
              <a:latin typeface="Söhne"/>
            </a:endParaRPr>
          </a:p>
          <a:p>
            <a:pPr algn="l"/>
            <a:r>
              <a:rPr lang="en-US" b="1" i="0" dirty="0">
                <a:solidFill>
                  <a:srgbClr val="374151"/>
                </a:solidFill>
                <a:effectLst/>
                <a:latin typeface="Söhne"/>
              </a:rPr>
              <a:t>**Objective:** Train a student model () using a teacher model, unlabeled language model data (DLM), unlabeled transfer data (DT), and labeled data (DL).</a:t>
            </a:r>
          </a:p>
          <a:p>
            <a:pPr algn="l"/>
            <a:endParaRPr lang="en-US" b="1" i="0" dirty="0">
              <a:solidFill>
                <a:srgbClr val="374151"/>
              </a:solidFill>
              <a:effectLst/>
              <a:latin typeface="Söhne"/>
            </a:endParaRPr>
          </a:p>
          <a:p>
            <a:pPr algn="l"/>
            <a:r>
              <a:rPr lang="en-US" b="1" i="0" dirty="0">
                <a:solidFill>
                  <a:srgbClr val="374151"/>
                </a:solidFill>
                <a:effectLst/>
                <a:latin typeface="Söhne"/>
              </a:rPr>
              <a:t>1. **Initialization:**</a:t>
            </a:r>
          </a:p>
          <a:p>
            <a:pPr algn="l"/>
            <a:r>
              <a:rPr lang="en-US" b="1" i="0" dirty="0">
                <a:solidFill>
                  <a:srgbClr val="374151"/>
                </a:solidFill>
                <a:effectLst/>
                <a:latin typeface="Söhne"/>
              </a:rPr>
              <a:t>   - Initialize the student model  by pre-training as a Masked Language Model (MLM) on DLM.</a:t>
            </a:r>
          </a:p>
          <a:p>
            <a:pPr algn="l"/>
            <a:endParaRPr lang="en-US" b="1" i="0" dirty="0">
              <a:solidFill>
                <a:srgbClr val="374151"/>
              </a:solidFill>
              <a:effectLst/>
              <a:latin typeface="Söhne"/>
            </a:endParaRPr>
          </a:p>
          <a:p>
            <a:pPr algn="l"/>
            <a:r>
              <a:rPr lang="en-US" b="1" i="0" dirty="0">
                <a:solidFill>
                  <a:srgbClr val="374151"/>
                </a:solidFill>
                <a:effectLst/>
                <a:latin typeface="Söhne"/>
              </a:rPr>
              <a:t>2. **Training Loop on Transfer Data (DT):**</a:t>
            </a:r>
          </a:p>
          <a:p>
            <a:pPr algn="l"/>
            <a:r>
              <a:rPr lang="en-US" b="1" i="0" dirty="0">
                <a:solidFill>
                  <a:srgbClr val="374151"/>
                </a:solidFill>
                <a:effectLst/>
                <a:latin typeface="Söhne"/>
              </a:rPr>
              <a:t>   - For each data point x in DT:</a:t>
            </a:r>
          </a:p>
          <a:p>
            <a:pPr algn="l"/>
            <a:r>
              <a:rPr lang="en-US" b="1" i="0" dirty="0">
                <a:solidFill>
                  <a:srgbClr val="374151"/>
                </a:solidFill>
                <a:effectLst/>
                <a:latin typeface="Söhne"/>
              </a:rPr>
              <a:t>     - Compute the loss L, measuring the difference between teacher predictions and student predictions.</a:t>
            </a:r>
          </a:p>
          <a:p>
            <a:pPr algn="l"/>
            <a:r>
              <a:rPr lang="en-US" b="1" i="0" dirty="0">
                <a:solidFill>
                  <a:srgbClr val="374151"/>
                </a:solidFill>
                <a:effectLst/>
                <a:latin typeface="Söhne"/>
              </a:rPr>
              <a:t>     - Update the student model parameters using backpropagation to minimize the loss.</a:t>
            </a:r>
          </a:p>
          <a:p>
            <a:pPr algn="l"/>
            <a:endParaRPr lang="en-US" b="1" i="0" dirty="0">
              <a:solidFill>
                <a:srgbClr val="374151"/>
              </a:solidFill>
              <a:effectLst/>
              <a:latin typeface="Söhne"/>
            </a:endParaRPr>
          </a:p>
          <a:p>
            <a:pPr algn="l"/>
            <a:r>
              <a:rPr lang="en-US" b="1" i="0" dirty="0">
                <a:solidFill>
                  <a:srgbClr val="374151"/>
                </a:solidFill>
                <a:effectLst/>
                <a:latin typeface="Söhne"/>
              </a:rPr>
              <a:t>3. **Optional Fine-tuning on Labeled Data (DL):**</a:t>
            </a:r>
          </a:p>
          <a:p>
            <a:pPr algn="l"/>
            <a:r>
              <a:rPr lang="en-US" b="1" i="0" dirty="0">
                <a:solidFill>
                  <a:srgbClr val="374151"/>
                </a:solidFill>
                <a:effectLst/>
                <a:latin typeface="Söhne"/>
              </a:rPr>
              <a:t>   - Fine-tune the student model on the labeled data DL. (This step is optional.)</a:t>
            </a:r>
          </a:p>
          <a:p>
            <a:pPr algn="l"/>
            <a:endParaRPr lang="en-US" b="1" i="0" dirty="0">
              <a:solidFill>
                <a:srgbClr val="374151"/>
              </a:solidFill>
              <a:effectLst/>
              <a:latin typeface="Söhne"/>
            </a:endParaRPr>
          </a:p>
          <a:p>
            <a:pPr algn="l"/>
            <a:r>
              <a:rPr lang="en-US" b="1" i="0" dirty="0">
                <a:solidFill>
                  <a:srgbClr val="374151"/>
                </a:solidFill>
                <a:effectLst/>
                <a:latin typeface="Söhne"/>
              </a:rPr>
              <a:t>4. **Return Trained Student Model:**</a:t>
            </a:r>
          </a:p>
          <a:p>
            <a:pPr algn="l"/>
            <a:r>
              <a:rPr lang="en-US" b="1" i="0" dirty="0">
                <a:solidFill>
                  <a:srgbClr val="374151"/>
                </a:solidFill>
                <a:effectLst/>
                <a:latin typeface="Söhne"/>
              </a:rPr>
              <a:t>   - Return the trained student model .</a:t>
            </a:r>
          </a:p>
          <a:p>
            <a:pPr algn="l"/>
            <a:endParaRPr lang="en-US" b="1" i="0" dirty="0">
              <a:solidFill>
                <a:srgbClr val="374151"/>
              </a:solidFill>
              <a:effectLst/>
              <a:latin typeface="Söhne"/>
            </a:endParaRPr>
          </a:p>
          <a:p>
            <a:pPr algn="l"/>
            <a:r>
              <a:rPr lang="en-US" b="1" i="0" dirty="0">
                <a:solidFill>
                  <a:srgbClr val="374151"/>
                </a:solidFill>
                <a:effectLst/>
                <a:latin typeface="Söhne"/>
              </a:rPr>
              <a:t>**Explanation:**</a:t>
            </a:r>
          </a:p>
          <a:p>
            <a:pPr algn="l"/>
            <a:r>
              <a:rPr lang="en-US" b="1" i="0" dirty="0">
                <a:solidFill>
                  <a:srgbClr val="374151"/>
                </a:solidFill>
                <a:effectLst/>
                <a:latin typeface="Söhne"/>
              </a:rPr>
              <a:t>The algorithm initializes a student model and trains it using a combination of teacher guidance, unlabeled data for language modeling, and additional unlabeled transfer data. The training process involves adjusting the student's parameters to improve its predictions based on both the teacher's knowledge and the characteristics of the transfer data. Optionally, the student model can be fine-tuned further using labeled data. The goal is to leverage pre-training and transfer learning for effective knowledge distillation, producing a well-performing student model.</a:t>
            </a:r>
            <a:endParaRPr lang="en-IN" dirty="0"/>
          </a:p>
        </p:txBody>
      </p:sp>
    </p:spTree>
    <p:extLst>
      <p:ext uri="{BB962C8B-B14F-4D97-AF65-F5344CB8AC3E}">
        <p14:creationId xmlns:p14="http://schemas.microsoft.com/office/powerpoint/2010/main" val="181763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dirty="0">
                <a:effectLst/>
                <a:latin typeface="-apple-system"/>
              </a:rPr>
              <a:t>Basically there are three approaches to build a compact model,</a:t>
            </a:r>
          </a:p>
          <a:p>
            <a:r>
              <a:rPr lang="en-US" b="0" i="0" dirty="0">
                <a:effectLst/>
                <a:latin typeface="-apple-system"/>
              </a:rPr>
              <a:t>The first approach, pre-training, involves training a compact model on a large amount of unlabeled data, such as a language model. This step helps the model learn general features of the language that can be useful for various downstream tasks. </a:t>
            </a:r>
          </a:p>
          <a:p>
            <a:r>
              <a:rPr lang="en-US" b="0" i="0" dirty="0">
                <a:effectLst/>
                <a:latin typeface="-apple-system"/>
              </a:rPr>
              <a:t>The second approach, fine-tuning, involves training the compact model on a smaller labeled dataset to improve its performance on the specific task. This step can help the model adapt to the specific characteristics of the task and improve its accuracy. </a:t>
            </a:r>
          </a:p>
          <a:p>
            <a:r>
              <a:rPr lang="en-US" b="0" i="0" dirty="0">
                <a:effectLst/>
                <a:latin typeface="-apple-system"/>
              </a:rPr>
              <a:t>The third approach, </a:t>
            </a:r>
            <a:r>
              <a:rPr lang="en-US" b="0" i="0" dirty="0" err="1">
                <a:effectLst/>
                <a:latin typeface="-apple-system"/>
              </a:rPr>
              <a:t>pre-training+fine-tuning</a:t>
            </a:r>
            <a:r>
              <a:rPr lang="en-US" b="0" i="0" dirty="0">
                <a:effectLst/>
                <a:latin typeface="-apple-system"/>
              </a:rPr>
              <a:t> (PF), combines the two previous approaches. It involves pre-training the compact model on unlabeled data and then fine-tuning it on a smaller labeled dataset. This approach aims to leverage the benefits of both pre-training and fine-tuning to improve the model's performance on the target task.</a:t>
            </a:r>
            <a:endParaRPr lang="en-IN" dirty="0"/>
          </a:p>
        </p:txBody>
      </p:sp>
    </p:spTree>
    <p:extLst>
      <p:ext uri="{BB962C8B-B14F-4D97-AF65-F5344CB8AC3E}">
        <p14:creationId xmlns:p14="http://schemas.microsoft.com/office/powerpoint/2010/main" val="207502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1" i="0" dirty="0">
                <a:solidFill>
                  <a:srgbClr val="374151"/>
                </a:solidFill>
                <a:effectLst/>
                <a:latin typeface="Söhne"/>
              </a:rPr>
              <a:t>a) Millions of Parameters: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first part of the table shows the number of parameters (in millions) for various combinations of L and H.</a:t>
            </a:r>
          </a:p>
          <a:p>
            <a:pPr algn="l">
              <a:buFont typeface="Arial" panose="020B0604020202020204" pitchFamily="34" charset="0"/>
              <a:buChar char="•"/>
            </a:pPr>
            <a:r>
              <a:rPr lang="en-US" b="0" i="0" dirty="0">
                <a:solidFill>
                  <a:srgbClr val="374151"/>
                </a:solidFill>
                <a:effectLst/>
                <a:latin typeface="Söhne"/>
              </a:rPr>
              <a:t>For example, for a student model with L=2 and H=128, the number of parameters is 4.4 million.</a:t>
            </a:r>
          </a:p>
          <a:p>
            <a:pPr algn="l"/>
            <a:r>
              <a:rPr lang="en-US" b="1" i="0" dirty="0">
                <a:solidFill>
                  <a:srgbClr val="374151"/>
                </a:solidFill>
                <a:effectLst/>
                <a:latin typeface="Söhne"/>
              </a:rPr>
              <a:t>(b) Relative Speedup </a:t>
            </a:r>
            <a:r>
              <a:rPr lang="en-US" b="1" i="0" dirty="0" err="1">
                <a:solidFill>
                  <a:srgbClr val="374151"/>
                </a:solidFill>
                <a:effectLst/>
                <a:latin typeface="Söhne"/>
              </a:rPr>
              <a:t>wrt</a:t>
            </a:r>
            <a:r>
              <a:rPr lang="en-US" b="1" i="0" dirty="0">
                <a:solidFill>
                  <a:srgbClr val="374151"/>
                </a:solidFill>
                <a:effectLst/>
                <a:latin typeface="Söhne"/>
              </a:rPr>
              <a:t> BERTLARGE on TPU v2:</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second part of the table provides the relative speedup compared to a reference model (BERTLARGE) when running on a specific hardware platform (TPU v2).</a:t>
            </a:r>
          </a:p>
          <a:p>
            <a:pPr algn="l">
              <a:buFont typeface="Arial" panose="020B0604020202020204" pitchFamily="34" charset="0"/>
              <a:buChar char="•"/>
            </a:pPr>
            <a:r>
              <a:rPr lang="en-US" b="0" i="0" dirty="0">
                <a:solidFill>
                  <a:srgbClr val="374151"/>
                </a:solidFill>
                <a:effectLst/>
                <a:latin typeface="Söhne"/>
              </a:rPr>
              <a:t>Speedup values indicate how much faster a student model is compared to the reference model.</a:t>
            </a:r>
          </a:p>
          <a:p>
            <a:pPr algn="l">
              <a:buFont typeface="Arial" panose="020B0604020202020204" pitchFamily="34" charset="0"/>
              <a:buChar char="•"/>
            </a:pPr>
            <a:r>
              <a:rPr lang="en-US" b="0" i="0" dirty="0">
                <a:solidFill>
                  <a:srgbClr val="374151"/>
                </a:solidFill>
                <a:effectLst/>
                <a:latin typeface="Söhne"/>
              </a:rPr>
              <a:t>For example, for a student model with L=2 and H=128, the relative speedup is 65.24, indicating that it is 65.24 times faster than BERTLARGE on TPU v2.</a:t>
            </a:r>
          </a:p>
          <a:p>
            <a:pPr algn="l"/>
            <a:r>
              <a:rPr lang="en-US" b="1" i="0" dirty="0">
                <a:solidFill>
                  <a:srgbClr val="374151"/>
                </a:solidFill>
                <a:effectLst/>
                <a:latin typeface="Söhne"/>
              </a:rPr>
              <a:t>Interpretation: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table is a summary of the computational efficiency and speedup achieved by different student models with varying numbers of layers and hidden sizes.</a:t>
            </a:r>
          </a:p>
          <a:p>
            <a:pPr algn="l">
              <a:buFont typeface="Arial" panose="020B0604020202020204" pitchFamily="34" charset="0"/>
              <a:buChar char="•"/>
            </a:pPr>
            <a:r>
              <a:rPr lang="en-US" b="0" i="0" dirty="0">
                <a:solidFill>
                  <a:srgbClr val="374151"/>
                </a:solidFill>
                <a:effectLst/>
                <a:latin typeface="Söhne"/>
              </a:rPr>
              <a:t>It helps in understanding how different model configurations impact the number of parameters and the computational efficiency of the models.</a:t>
            </a:r>
          </a:p>
          <a:p>
            <a:pPr algn="l">
              <a:buFont typeface="Arial" panose="020B0604020202020204" pitchFamily="34" charset="0"/>
              <a:buChar char="•"/>
            </a:pPr>
            <a:r>
              <a:rPr lang="en-US" b="0" i="0" dirty="0">
                <a:solidFill>
                  <a:srgbClr val="374151"/>
                </a:solidFill>
                <a:effectLst/>
                <a:latin typeface="Söhne"/>
              </a:rPr>
              <a:t>The focus on five models (Tiny, Mini, Small, Medium, and Base) makes it easier to compare the performance of these representative configurations.</a:t>
            </a:r>
          </a:p>
          <a:p>
            <a:pPr algn="l"/>
            <a:r>
              <a:rPr lang="en-US" b="0" i="0" dirty="0">
                <a:solidFill>
                  <a:srgbClr val="374151"/>
                </a:solidFill>
                <a:effectLst/>
                <a:latin typeface="Söhne"/>
              </a:rPr>
              <a:t>In summary, the table provides insights into the trade-off between model complexity (number of parameters) and computational efficiency (speedup) for different student models. It helps in selecting an appropriate model configuration based on specific requirements and constraints</a:t>
            </a:r>
          </a:p>
        </p:txBody>
      </p:sp>
    </p:spTree>
    <p:extLst>
      <p:ext uri="{BB962C8B-B14F-4D97-AF65-F5344CB8AC3E}">
        <p14:creationId xmlns:p14="http://schemas.microsoft.com/office/powerpoint/2010/main" val="412557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1" i="0" dirty="0">
                <a:solidFill>
                  <a:srgbClr val="374151"/>
                </a:solidFill>
                <a:effectLst/>
                <a:latin typeface="Söhne"/>
              </a:rPr>
              <a:t>Table 2 - Training Strategies for Compact Models: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PD (our work):</a:t>
            </a:r>
            <a:r>
              <a:rPr lang="en-US" b="0" i="0" dirty="0">
                <a:solidFill>
                  <a:srgbClr val="374151"/>
                </a:solidFill>
                <a:effectLst/>
                <a:latin typeface="Söhne"/>
              </a:rPr>
              <a:t> Utilizes LM pre-training in Step 1 and Knowledge Distillation (KD) in Step 2. Architecture-agnostic  implies it is applicable to different model architectures.</a:t>
            </a:r>
          </a:p>
          <a:p>
            <a:pPr algn="l">
              <a:buFont typeface="Arial" panose="020B0604020202020204" pitchFamily="34" charset="0"/>
              <a:buChar char="•"/>
            </a:pPr>
            <a:r>
              <a:rPr lang="en-US" b="1" i="0" dirty="0">
                <a:solidFill>
                  <a:srgbClr val="374151"/>
                </a:solidFill>
                <a:effectLst/>
                <a:latin typeface="Söhne"/>
              </a:rPr>
              <a:t>Sun et al. (2019a):</a:t>
            </a:r>
            <a:r>
              <a:rPr lang="en-US" b="0" i="0" dirty="0">
                <a:solidFill>
                  <a:srgbClr val="374151"/>
                </a:solidFill>
                <a:effectLst/>
                <a:latin typeface="Söhne"/>
              </a:rPr>
              <a:t> Applies truncated BERTBASE in Step 1 and Patient-KD in Step 2. Not architecture-agnostic </a:t>
            </a:r>
          </a:p>
          <a:p>
            <a:pPr algn="l">
              <a:buFont typeface="Arial" panose="020B0604020202020204" pitchFamily="34" charset="0"/>
              <a:buChar char="•"/>
            </a:pPr>
            <a:r>
              <a:rPr lang="en-US" b="1" i="0" dirty="0">
                <a:solidFill>
                  <a:srgbClr val="374151"/>
                </a:solidFill>
                <a:effectLst/>
                <a:latin typeface="Söhne"/>
              </a:rPr>
              <a:t>Sanh (2019):</a:t>
            </a:r>
            <a:r>
              <a:rPr lang="en-US" b="0" i="0" dirty="0">
                <a:solidFill>
                  <a:srgbClr val="374151"/>
                </a:solidFill>
                <a:effectLst/>
                <a:latin typeface="Söhne"/>
              </a:rPr>
              <a:t> Uses truncated BERTBASE with LM-KD in Step 1 and Fine-tuning in Step 2. Not architecture-agnostic </a:t>
            </a:r>
          </a:p>
        </p:txBody>
      </p:sp>
    </p:spTree>
    <p:extLst>
      <p:ext uri="{BB962C8B-B14F-4D97-AF65-F5344CB8AC3E}">
        <p14:creationId xmlns:p14="http://schemas.microsoft.com/office/powerpoint/2010/main" val="214334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buFont typeface="Arial" panose="020B0604020202020204" pitchFamily="34" charset="0"/>
              <a:buChar char="•"/>
            </a:pPr>
            <a:r>
              <a:rPr lang="en-US" b="0" i="0" dirty="0">
                <a:solidFill>
                  <a:srgbClr val="374151"/>
                </a:solidFill>
                <a:effectLst/>
                <a:latin typeface="Söhne"/>
              </a:rPr>
              <a:t>Values in each cell represent the performance of the corresponding model on the respective task and metric</a:t>
            </a:r>
          </a:p>
          <a:p>
            <a:pPr marL="742950" lvl="1" indent="-285750" algn="l">
              <a:buFont typeface="Arial" panose="020B0604020202020204" pitchFamily="34" charset="0"/>
              <a:buChar char="•"/>
            </a:pPr>
            <a:r>
              <a:rPr lang="en-US" b="0" i="0" dirty="0">
                <a:solidFill>
                  <a:srgbClr val="374151"/>
                </a:solidFill>
                <a:effectLst/>
                <a:latin typeface="Söhne"/>
              </a:rPr>
              <a:t>Each row corresponds to a different model, and each column corresponds to a specific NLP task or the meta score.</a:t>
            </a:r>
          </a:p>
          <a:p>
            <a:pPr marL="742950" lvl="1" indent="-285750" algn="l">
              <a:buFont typeface="Arial" panose="020B0604020202020204" pitchFamily="34" charset="0"/>
              <a:buChar char="•"/>
            </a:pPr>
            <a:r>
              <a:rPr lang="en-US" b="0" i="0" dirty="0">
                <a:solidFill>
                  <a:srgbClr val="374151"/>
                </a:solidFill>
                <a:effectLst/>
                <a:latin typeface="Söhne"/>
              </a:rPr>
              <a:t>PD (our work) tends to outperform the baselines (TF and PF) and shows competitive performance compared to other works (Sun et al. and Sanh).</a:t>
            </a:r>
          </a:p>
          <a:p>
            <a:pPr algn="l"/>
            <a:r>
              <a:rPr lang="en-US" b="0" i="0" dirty="0">
                <a:solidFill>
                  <a:srgbClr val="374151"/>
                </a:solidFill>
                <a:effectLst/>
                <a:latin typeface="Söhne"/>
              </a:rPr>
              <a:t>an evaluation of different models' performance on various natural language processing tasks. :</a:t>
            </a:r>
          </a:p>
          <a:p>
            <a:pPr algn="l">
              <a:buFont typeface="Arial" panose="020B0604020202020204" pitchFamily="34" charset="0"/>
              <a:buChar char="•"/>
            </a:pPr>
            <a:r>
              <a:rPr lang="en-US" b="1" i="0" dirty="0">
                <a:solidFill>
                  <a:srgbClr val="374151"/>
                </a:solidFill>
                <a:effectLst/>
                <a:latin typeface="Söhne"/>
              </a:rPr>
              <a:t>Models:</a:t>
            </a:r>
            <a:r>
              <a:rPr lang="en-US" b="0" i="0" dirty="0">
                <a:solidFill>
                  <a:srgbClr val="374151"/>
                </a:solidFill>
                <a:effectLst/>
                <a:latin typeface="Söhne"/>
              </a:rPr>
              <a:t> Each row represents a different model. The models include TF (baseline), PF (baseline), PD (our work), Sun et al. (2019a), PD (our work), and Sanh (2019). All these models are 6/768 BERT models, trained by 12/768 BERT teachers.</a:t>
            </a:r>
          </a:p>
          <a:p>
            <a:pPr algn="l">
              <a:buFont typeface="Arial" panose="020B0604020202020204" pitchFamily="34" charset="0"/>
              <a:buChar char="•"/>
            </a:pPr>
            <a:r>
              <a:rPr lang="en-US" b="1" i="0" dirty="0">
                <a:solidFill>
                  <a:srgbClr val="374151"/>
                </a:solidFill>
                <a:effectLst/>
                <a:latin typeface="Söhne"/>
              </a:rPr>
              <a:t>Tasks:</a:t>
            </a:r>
            <a:r>
              <a:rPr lang="en-US" b="0" i="0" dirty="0">
                <a:solidFill>
                  <a:srgbClr val="374151"/>
                </a:solidFill>
                <a:effectLst/>
                <a:latin typeface="Söhne"/>
              </a:rPr>
              <a:t> The columns SST-2, MRPC, QQP, MNLI, QNLI, and RTE represent different natural language processing tasks. The values in the cells indicate the performance of the models on these tasks. The metrics used for evaluation may vary for each task. For example, SST-2 might use accuracy, MRPC might use F1/accuracy, and so on.</a:t>
            </a:r>
          </a:p>
          <a:p>
            <a:pPr algn="l">
              <a:buFont typeface="Arial" panose="020B0604020202020204" pitchFamily="34" charset="0"/>
              <a:buChar char="•"/>
            </a:pPr>
            <a:r>
              <a:rPr lang="en-US" b="1" i="0" dirty="0">
                <a:solidFill>
                  <a:srgbClr val="374151"/>
                </a:solidFill>
                <a:effectLst/>
                <a:latin typeface="Söhne"/>
              </a:rPr>
              <a:t>Meta Score (test):</a:t>
            </a:r>
            <a:r>
              <a:rPr lang="en-US" b="0" i="0" dirty="0">
                <a:solidFill>
                  <a:srgbClr val="374151"/>
                </a:solidFill>
                <a:effectLst/>
                <a:latin typeface="Söhne"/>
              </a:rPr>
              <a:t> This column provides a "Meta Score" that is computed on a subset of tasks (6 tasks only). The Meta Score is not directly comparable to the GLUE leaderboard.</a:t>
            </a:r>
          </a:p>
          <a:p>
            <a:pPr algn="l">
              <a:buFont typeface="Arial" panose="020B0604020202020204" pitchFamily="34" charset="0"/>
              <a:buChar char="•"/>
            </a:pPr>
            <a:r>
              <a:rPr lang="en-US" b="1" i="0" dirty="0">
                <a:solidFill>
                  <a:srgbClr val="374151"/>
                </a:solidFill>
                <a:effectLst/>
                <a:latin typeface="Söhne"/>
              </a:rPr>
              <a:t>Data Sources:</a:t>
            </a:r>
            <a:r>
              <a:rPr lang="en-US" b="0" i="0" dirty="0">
                <a:solidFill>
                  <a:srgbClr val="374151"/>
                </a:solidFill>
                <a:effectLst/>
                <a:latin typeface="Söhne"/>
              </a:rPr>
              <a:t> The "dev" results are averaged over 5 runs during the model development phase. The "test" results are evaluated on the GLUE server, using the model that performed best on the development set.</a:t>
            </a:r>
          </a:p>
          <a:p>
            <a:pPr algn="l">
              <a:buFont typeface="Arial" panose="020B0604020202020204" pitchFamily="34" charset="0"/>
              <a:buChar char="•"/>
            </a:pPr>
            <a:r>
              <a:rPr lang="en-US" b="1" i="0" dirty="0">
                <a:solidFill>
                  <a:srgbClr val="374151"/>
                </a:solidFill>
                <a:effectLst/>
                <a:latin typeface="Söhne"/>
              </a:rPr>
              <a:t>Comparison:</a:t>
            </a:r>
            <a:r>
              <a:rPr lang="en-US" b="0" i="0" dirty="0">
                <a:solidFill>
                  <a:srgbClr val="374151"/>
                </a:solidFill>
                <a:effectLst/>
                <a:latin typeface="Söhne"/>
              </a:rPr>
              <a:t> you can see how well PD (our work) performs compared to other models across different tasks. It provides a comprehensive view of the models' capabilities on multiple benchmarks</a:t>
            </a:r>
          </a:p>
        </p:txBody>
      </p:sp>
    </p:spTree>
    <p:extLst>
      <p:ext uri="{BB962C8B-B14F-4D97-AF65-F5344CB8AC3E}">
        <p14:creationId xmlns:p14="http://schemas.microsoft.com/office/powerpoint/2010/main" val="267537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41747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01153" y="316813"/>
            <a:ext cx="7476565" cy="1225296"/>
          </a:xfrm>
        </p:spPr>
        <p:txBody>
          <a:bodyPr/>
          <a:lstStyle/>
          <a:p>
            <a:r>
              <a:rPr lang="en-US" sz="2400" b="0" i="0" dirty="0">
                <a:effectLst/>
                <a:latin typeface="Arial Black" panose="020B0A04020102020204" pitchFamily="34" charset="0"/>
              </a:rPr>
              <a:t>WELL-READ STUDENTS LEARN BETTER: </a:t>
            </a:r>
            <a:br>
              <a:rPr lang="en-US" sz="2400" b="0" i="0" dirty="0">
                <a:effectLst/>
                <a:latin typeface="Arial Black" panose="020B0A04020102020204" pitchFamily="34" charset="0"/>
              </a:rPr>
            </a:br>
            <a:r>
              <a:rPr lang="en-US" sz="2400" b="0" i="0" dirty="0">
                <a:effectLst/>
                <a:latin typeface="Arial Black" panose="020B0A04020102020204" pitchFamily="34" charset="0"/>
              </a:rPr>
              <a:t>ON THE IMPORTANCE OF PRE-TRAINING</a:t>
            </a:r>
            <a:br>
              <a:rPr lang="en-US" sz="2400" b="0" i="0" dirty="0">
                <a:effectLst/>
                <a:latin typeface="Arial Black" panose="020B0A04020102020204" pitchFamily="34" charset="0"/>
              </a:rPr>
            </a:br>
            <a:r>
              <a:rPr lang="en-US" sz="2400" b="0" i="0" dirty="0">
                <a:effectLst/>
                <a:latin typeface="Arial Black" panose="020B0A04020102020204" pitchFamily="34" charset="0"/>
              </a:rPr>
              <a:t> COMPACT MODELS</a:t>
            </a:r>
            <a:endParaRPr lang="en-US" sz="2400" dirty="0">
              <a:latin typeface="Arial Black" panose="020B0A04020102020204"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117476" y="3483864"/>
            <a:ext cx="5957047" cy="878908"/>
          </a:xfrm>
        </p:spPr>
        <p:txBody>
          <a:bodyPr/>
          <a:lstStyle/>
          <a:p>
            <a:r>
              <a:rPr lang="en-IN" sz="1800" b="0" i="0" u="none" strike="noStrike" baseline="0" dirty="0">
                <a:latin typeface="NimbusRomNo9L-Medi"/>
              </a:rPr>
              <a:t>Iulia Turc, Ming-Wei Chang, Kenton Lee, Kristina Toutanova</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82E7-19F9-973E-B7FF-75A7338C7791}"/>
              </a:ext>
            </a:extLst>
          </p:cNvPr>
          <p:cNvSpPr>
            <a:spLocks noGrp="1"/>
          </p:cNvSpPr>
          <p:nvPr>
            <p:ph type="title"/>
          </p:nvPr>
        </p:nvSpPr>
        <p:spPr/>
        <p:txBody>
          <a:bodyPr/>
          <a:lstStyle/>
          <a:p>
            <a:r>
              <a:rPr lang="en-IN" dirty="0"/>
              <a:t>Experimental results</a:t>
            </a:r>
          </a:p>
        </p:txBody>
      </p:sp>
      <p:pic>
        <p:nvPicPr>
          <p:cNvPr id="7" name="Content Placeholder 6">
            <a:extLst>
              <a:ext uri="{FF2B5EF4-FFF2-40B4-BE49-F238E27FC236}">
                <a16:creationId xmlns:a16="http://schemas.microsoft.com/office/drawing/2014/main" id="{E8403479-4628-3CD6-7B90-C8A269F2F13B}"/>
              </a:ext>
            </a:extLst>
          </p:cNvPr>
          <p:cNvPicPr>
            <a:picLocks noGrp="1" noChangeAspect="1"/>
          </p:cNvPicPr>
          <p:nvPr>
            <p:ph sz="half" idx="1"/>
          </p:nvPr>
        </p:nvPicPr>
        <p:blipFill>
          <a:blip r:embed="rId3"/>
          <a:stretch>
            <a:fillRect/>
          </a:stretch>
        </p:blipFill>
        <p:spPr>
          <a:xfrm>
            <a:off x="1075765" y="2124635"/>
            <a:ext cx="9628093" cy="4182036"/>
          </a:xfrm>
        </p:spPr>
      </p:pic>
      <p:sp>
        <p:nvSpPr>
          <p:cNvPr id="4" name="Footer Placeholder 3">
            <a:extLst>
              <a:ext uri="{FF2B5EF4-FFF2-40B4-BE49-F238E27FC236}">
                <a16:creationId xmlns:a16="http://schemas.microsoft.com/office/drawing/2014/main" id="{9D8560F0-24A1-1CD6-F80F-02CE19675D13}"/>
              </a:ext>
            </a:extLst>
          </p:cNvPr>
          <p:cNvSpPr>
            <a:spLocks noGrp="1"/>
          </p:cNvSpPr>
          <p:nvPr>
            <p:ph type="ftr" sz="quarter" idx="11"/>
          </p:nvPr>
        </p:nvSpPr>
        <p:spPr>
          <a:xfrm>
            <a:off x="621792" y="457200"/>
            <a:ext cx="10082066" cy="45719"/>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0DEE0E13-99E9-DBE5-AD7E-F0E563B7FFB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70547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D95E-0ADF-E68C-D753-6B8307CB8775}"/>
              </a:ext>
            </a:extLst>
          </p:cNvPr>
          <p:cNvSpPr>
            <a:spLocks noGrp="1"/>
          </p:cNvSpPr>
          <p:nvPr>
            <p:ph type="title"/>
          </p:nvPr>
        </p:nvSpPr>
        <p:spPr/>
        <p:txBody>
          <a:bodyPr/>
          <a:lstStyle/>
          <a:p>
            <a:r>
              <a:rPr lang="en-US" sz="4000" b="0" i="0" dirty="0">
                <a:effectLst/>
                <a:latin typeface="-apple-system"/>
              </a:rPr>
              <a:t>Pre-trained Distillation (PD) and concurrent work on model compression</a:t>
            </a:r>
            <a:endParaRPr lang="en-IN" sz="4000" dirty="0"/>
          </a:p>
        </p:txBody>
      </p:sp>
      <p:pic>
        <p:nvPicPr>
          <p:cNvPr id="7" name="Content Placeholder 6">
            <a:extLst>
              <a:ext uri="{FF2B5EF4-FFF2-40B4-BE49-F238E27FC236}">
                <a16:creationId xmlns:a16="http://schemas.microsoft.com/office/drawing/2014/main" id="{7F11712D-EDD5-0AD2-0F22-8972D4132B39}"/>
              </a:ext>
            </a:extLst>
          </p:cNvPr>
          <p:cNvPicPr>
            <a:picLocks noGrp="1" noChangeAspect="1"/>
          </p:cNvPicPr>
          <p:nvPr>
            <p:ph sz="half" idx="1"/>
          </p:nvPr>
        </p:nvPicPr>
        <p:blipFill>
          <a:blip r:embed="rId3"/>
          <a:stretch>
            <a:fillRect/>
          </a:stretch>
        </p:blipFill>
        <p:spPr>
          <a:xfrm>
            <a:off x="621792" y="2645363"/>
            <a:ext cx="10935392" cy="3190661"/>
          </a:xfrm>
        </p:spPr>
      </p:pic>
      <p:sp>
        <p:nvSpPr>
          <p:cNvPr id="4" name="Footer Placeholder 3">
            <a:extLst>
              <a:ext uri="{FF2B5EF4-FFF2-40B4-BE49-F238E27FC236}">
                <a16:creationId xmlns:a16="http://schemas.microsoft.com/office/drawing/2014/main" id="{275B0F3C-C9A2-BC62-DA53-510E16328F43}"/>
              </a:ext>
            </a:extLst>
          </p:cNvPr>
          <p:cNvSpPr>
            <a:spLocks noGrp="1"/>
          </p:cNvSpPr>
          <p:nvPr>
            <p:ph type="ftr" sz="quarter" idx="11"/>
          </p:nvPr>
        </p:nvSpPr>
        <p:spPr>
          <a:xfrm>
            <a:off x="621791" y="457200"/>
            <a:ext cx="8760747" cy="97837"/>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971ED258-4A79-D75B-C6B2-63355045E03B}"/>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15996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EEA2-6B9B-B4B0-D8DD-B181AE31D5C7}"/>
              </a:ext>
            </a:extLst>
          </p:cNvPr>
          <p:cNvSpPr>
            <a:spLocks noGrp="1"/>
          </p:cNvSpPr>
          <p:nvPr>
            <p:ph type="title"/>
          </p:nvPr>
        </p:nvSpPr>
        <p:spPr/>
        <p:txBody>
          <a:bodyPr/>
          <a:lstStyle/>
          <a:p>
            <a:r>
              <a:rPr lang="en-US" sz="4000" b="0" i="0" dirty="0">
                <a:effectLst/>
                <a:latin typeface="-apple-system"/>
              </a:rPr>
              <a:t>Pre-trained Distillation (PD) and concurrent work on model compression</a:t>
            </a:r>
            <a:endParaRPr lang="en-IN" sz="4000" dirty="0"/>
          </a:p>
        </p:txBody>
      </p:sp>
      <p:pic>
        <p:nvPicPr>
          <p:cNvPr id="7" name="Content Placeholder 6">
            <a:extLst>
              <a:ext uri="{FF2B5EF4-FFF2-40B4-BE49-F238E27FC236}">
                <a16:creationId xmlns:a16="http://schemas.microsoft.com/office/drawing/2014/main" id="{F23F1E5D-99E8-4F01-7078-66FCA23CFA0A}"/>
              </a:ext>
            </a:extLst>
          </p:cNvPr>
          <p:cNvPicPr>
            <a:picLocks noGrp="1" noChangeAspect="1"/>
          </p:cNvPicPr>
          <p:nvPr>
            <p:ph sz="half" idx="1"/>
          </p:nvPr>
        </p:nvPicPr>
        <p:blipFill>
          <a:blip r:embed="rId3"/>
          <a:stretch>
            <a:fillRect/>
          </a:stretch>
        </p:blipFill>
        <p:spPr>
          <a:xfrm>
            <a:off x="1651747" y="2468880"/>
            <a:ext cx="8888505" cy="4150109"/>
          </a:xfrm>
        </p:spPr>
      </p:pic>
      <p:sp>
        <p:nvSpPr>
          <p:cNvPr id="4" name="Footer Placeholder 3">
            <a:extLst>
              <a:ext uri="{FF2B5EF4-FFF2-40B4-BE49-F238E27FC236}">
                <a16:creationId xmlns:a16="http://schemas.microsoft.com/office/drawing/2014/main" id="{D0432230-8F86-9214-3EFA-E85827C96886}"/>
              </a:ext>
            </a:extLst>
          </p:cNvPr>
          <p:cNvSpPr>
            <a:spLocks noGrp="1"/>
          </p:cNvSpPr>
          <p:nvPr>
            <p:ph type="ftr" sz="quarter" idx="11"/>
          </p:nvPr>
        </p:nvSpPr>
        <p:spPr>
          <a:xfrm>
            <a:off x="621791" y="457200"/>
            <a:ext cx="8760747"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6A842ED3-7F0D-7FCD-8F42-EA18766D27A0}"/>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89614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72CF-FC93-E5C0-E9BC-A191C684258D}"/>
              </a:ext>
            </a:extLst>
          </p:cNvPr>
          <p:cNvSpPr>
            <a:spLocks noGrp="1"/>
          </p:cNvSpPr>
          <p:nvPr>
            <p:ph type="title"/>
          </p:nvPr>
        </p:nvSpPr>
        <p:spPr/>
        <p:txBody>
          <a:bodyPr/>
          <a:lstStyle/>
          <a:p>
            <a:r>
              <a:rPr lang="en-IN" b="1" i="0" dirty="0">
                <a:effectLst/>
                <a:latin typeface="Söhne"/>
              </a:rPr>
              <a:t>Overall Implications:</a:t>
            </a:r>
            <a:endParaRPr lang="en-IN" dirty="0"/>
          </a:p>
        </p:txBody>
      </p:sp>
      <p:sp>
        <p:nvSpPr>
          <p:cNvPr id="3" name="Content Placeholder 2">
            <a:extLst>
              <a:ext uri="{FF2B5EF4-FFF2-40B4-BE49-F238E27FC236}">
                <a16:creationId xmlns:a16="http://schemas.microsoft.com/office/drawing/2014/main" id="{FDD524B5-53AB-D9D6-4EA6-6D8EF39EAF5A}"/>
              </a:ext>
            </a:extLst>
          </p:cNvPr>
          <p:cNvSpPr>
            <a:spLocks noGrp="1"/>
          </p:cNvSpPr>
          <p:nvPr>
            <p:ph sz="half" idx="1"/>
          </p:nvPr>
        </p:nvSpPr>
        <p:spPr/>
        <p:txBody>
          <a:bodyPr/>
          <a:lstStyle/>
          <a:p>
            <a:r>
              <a:rPr lang="en-US" sz="2400" dirty="0"/>
              <a:t>PD demonstrates architecture-agnostic training strategies, potentially providing a more versatile approach.</a:t>
            </a:r>
          </a:p>
          <a:p>
            <a:r>
              <a:rPr lang="en-US" sz="2400" dirty="0"/>
              <a:t>PD outperforms baselines (TF and PF) and performs competitively with concurrent methods across various tasks.</a:t>
            </a:r>
          </a:p>
          <a:p>
            <a:r>
              <a:rPr lang="en-US" sz="2400" dirty="0"/>
              <a:t>Latency and speedup in Table 1 highlight the efficiency gains of different student models compared to BERTLARGE.</a:t>
            </a:r>
            <a:endParaRPr lang="en-IN" sz="2400" dirty="0"/>
          </a:p>
        </p:txBody>
      </p:sp>
      <p:sp>
        <p:nvSpPr>
          <p:cNvPr id="4" name="Footer Placeholder 3">
            <a:extLst>
              <a:ext uri="{FF2B5EF4-FFF2-40B4-BE49-F238E27FC236}">
                <a16:creationId xmlns:a16="http://schemas.microsoft.com/office/drawing/2014/main" id="{C159EF15-232C-6ED1-9840-5333A8A71876}"/>
              </a:ext>
            </a:extLst>
          </p:cNvPr>
          <p:cNvSpPr>
            <a:spLocks noGrp="1"/>
          </p:cNvSpPr>
          <p:nvPr>
            <p:ph type="ftr" sz="quarter" idx="11"/>
          </p:nvPr>
        </p:nvSpPr>
        <p:spPr>
          <a:xfrm>
            <a:off x="621791" y="457200"/>
            <a:ext cx="8722233"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3457E618-5984-3053-E4E4-08745EF38332}"/>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66974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727139" y="1928488"/>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1" y="457200"/>
            <a:ext cx="8919773"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27139" y="2668614"/>
            <a:ext cx="7336177" cy="2700528"/>
          </a:xfrm>
        </p:spPr>
        <p:txBody>
          <a:bodyPr/>
          <a:lstStyle/>
          <a:p>
            <a:pPr algn="l"/>
            <a:br>
              <a:rPr lang="en-US" sz="1800" b="1" i="0" dirty="0">
                <a:solidFill>
                  <a:srgbClr val="374151"/>
                </a:solidFill>
                <a:effectLst/>
                <a:latin typeface="Söhne"/>
              </a:rPr>
            </a:br>
            <a:endParaRPr lang="en-US" sz="1800" b="0" i="0" dirty="0">
              <a:solidFill>
                <a:srgbClr val="374151"/>
              </a:solidFill>
              <a:effectLst/>
              <a:latin typeface="Söhne"/>
            </a:endParaRPr>
          </a:p>
          <a:p>
            <a:pPr algn="l">
              <a:buFont typeface="Arial" panose="020B0604020202020204" pitchFamily="34" charset="0"/>
              <a:buChar char="•"/>
            </a:pPr>
            <a:r>
              <a:rPr lang="en-US" sz="1800" b="1" i="0" dirty="0">
                <a:solidFill>
                  <a:srgbClr val="374151"/>
                </a:solidFill>
                <a:effectLst/>
                <a:latin typeface="Söhne"/>
              </a:rPr>
              <a:t>Experiment Focus:</a:t>
            </a:r>
            <a:r>
              <a:rPr lang="en-US" sz="1800" b="0" i="0" dirty="0">
                <a:solidFill>
                  <a:srgbClr val="374151"/>
                </a:solidFill>
                <a:effectLst/>
                <a:latin typeface="Söhne"/>
              </a:rPr>
              <a:t> Extensive experiments conducted to understand knowledge distillation and pre-training+fine-tuning in isolation.</a:t>
            </a:r>
          </a:p>
          <a:p>
            <a:pPr algn="l">
              <a:buFont typeface="Arial" panose="020B0604020202020204" pitchFamily="34" charset="0"/>
              <a:buChar char="•"/>
            </a:pPr>
            <a:r>
              <a:rPr lang="en-US" sz="1800" b="1" i="0" dirty="0">
                <a:solidFill>
                  <a:srgbClr val="374151"/>
                </a:solidFill>
                <a:effectLst/>
                <a:latin typeface="Söhne"/>
              </a:rPr>
              <a:t>Compound Benefits:</a:t>
            </a:r>
            <a:r>
              <a:rPr lang="en-US" sz="1800" b="0" i="0" dirty="0">
                <a:solidFill>
                  <a:srgbClr val="374151"/>
                </a:solidFill>
                <a:effectLst/>
                <a:latin typeface="Söhne"/>
              </a:rPr>
              <a:t> Discovered that the benefits of these techniques compound when combined.</a:t>
            </a:r>
          </a:p>
          <a:p>
            <a:pPr algn="l">
              <a:buFont typeface="Arial" panose="020B0604020202020204" pitchFamily="34" charset="0"/>
              <a:buChar char="•"/>
            </a:pPr>
            <a:r>
              <a:rPr lang="en-US" sz="1800" b="1" i="0" dirty="0">
                <a:solidFill>
                  <a:srgbClr val="374151"/>
                </a:solidFill>
                <a:effectLst/>
                <a:latin typeface="Söhne"/>
              </a:rPr>
              <a:t>Power of Pre-trained Distillation (PD):</a:t>
            </a:r>
            <a:r>
              <a:rPr lang="en-US" sz="1800" b="0" i="0" dirty="0">
                <a:solidFill>
                  <a:srgbClr val="374151"/>
                </a:solidFill>
                <a:effectLst/>
                <a:latin typeface="Söhne"/>
              </a:rPr>
              <a:t> Introduced PD as a simple yet powerful method, maximizing the use of available resources—leveraging a powerful teacher model and multiple data sources (labeled sets, unlabeled transfer sets, and unlabeled LM sets).</a:t>
            </a:r>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176272"/>
          </a:xfrm>
        </p:spPr>
        <p:txBody>
          <a:bodyPr/>
          <a:lstStyle/>
          <a:p>
            <a:r>
              <a:rPr lang="en-US" dirty="0"/>
              <a:t>Tanya , Bushra , Fahad, Dharana</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113385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51698" y="2125173"/>
            <a:ext cx="5693664" cy="3122168"/>
          </a:xfrm>
        </p:spPr>
        <p:txBody>
          <a:bodyPr/>
          <a:lstStyle/>
          <a:p>
            <a:r>
              <a:rPr lang="en-US" dirty="0"/>
              <a:t>Goal</a:t>
            </a:r>
          </a:p>
          <a:p>
            <a:r>
              <a:rPr lang="en-US" dirty="0"/>
              <a:t>Challenge</a:t>
            </a:r>
          </a:p>
          <a:p>
            <a:r>
              <a:rPr lang="en-US" dirty="0"/>
              <a:t>Solution</a:t>
            </a:r>
          </a:p>
          <a:p>
            <a:r>
              <a:rPr lang="en-US" dirty="0"/>
              <a:t>What is special about paper?</a:t>
            </a:r>
          </a:p>
          <a:p>
            <a:r>
              <a:rPr lang="en-US" dirty="0"/>
              <a:t>Pre-Trained Distillation</a:t>
            </a:r>
          </a:p>
          <a:p>
            <a:r>
              <a:rPr lang="en-US" dirty="0"/>
              <a:t>Building compact models</a:t>
            </a:r>
          </a:p>
          <a:p>
            <a:r>
              <a:rPr lang="en-US" dirty="0"/>
              <a:t>Experimental Results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3212" y="201168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245659" y="3240741"/>
            <a:ext cx="7700682" cy="1989627"/>
          </a:xfrm>
        </p:spPr>
        <p:txBody>
          <a:bodyPr/>
          <a:lstStyle/>
          <a:p>
            <a:pPr algn="ctr"/>
            <a:r>
              <a:rPr lang="en-US" sz="2800" dirty="0">
                <a:solidFill>
                  <a:schemeClr val="accent3">
                    <a:lumMod val="50000"/>
                  </a:schemeClr>
                </a:solidFill>
                <a:latin typeface="Sabon Next LT" panose="02000500000000000000" pitchFamily="2" charset="0"/>
                <a:cs typeface="Sabon Next LT" panose="02000500000000000000" pitchFamily="2" charset="0"/>
              </a:rPr>
              <a:t> </a:t>
            </a:r>
            <a:r>
              <a:rPr lang="en-US" sz="2800" b="0" i="0" dirty="0">
                <a:solidFill>
                  <a:schemeClr val="accent3">
                    <a:lumMod val="50000"/>
                  </a:schemeClr>
                </a:solidFill>
                <a:effectLst/>
                <a:latin typeface="Söhne"/>
              </a:rPr>
              <a:t>The goal is to achieve effective performance in NLP tasks while using smaller models.</a:t>
            </a:r>
            <a:endParaRPr lang="en-US" sz="2800" dirty="0">
              <a:solidFill>
                <a:schemeClr val="accent3">
                  <a:lumMod val="50000"/>
                </a:schemeClr>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1F07-F37D-4218-B860-EC4A892761DF}"/>
              </a:ext>
            </a:extLst>
          </p:cNvPr>
          <p:cNvSpPr>
            <a:spLocks noGrp="1"/>
          </p:cNvSpPr>
          <p:nvPr>
            <p:ph type="title"/>
          </p:nvPr>
        </p:nvSpPr>
        <p:spPr/>
        <p:txBody>
          <a:bodyPr/>
          <a:lstStyle/>
          <a:p>
            <a:r>
              <a:rPr lang="en-IN" dirty="0"/>
              <a:t>Challenge</a:t>
            </a:r>
          </a:p>
        </p:txBody>
      </p:sp>
      <p:sp>
        <p:nvSpPr>
          <p:cNvPr id="3" name="Content Placeholder 2">
            <a:extLst>
              <a:ext uri="{FF2B5EF4-FFF2-40B4-BE49-F238E27FC236}">
                <a16:creationId xmlns:a16="http://schemas.microsoft.com/office/drawing/2014/main" id="{BAC39685-9380-7521-C073-FA71CF7EEEEC}"/>
              </a:ext>
            </a:extLst>
          </p:cNvPr>
          <p:cNvSpPr>
            <a:spLocks noGrp="1"/>
          </p:cNvSpPr>
          <p:nvPr>
            <p:ph idx="1"/>
          </p:nvPr>
        </p:nvSpPr>
        <p:spPr>
          <a:xfrm>
            <a:off x="4224528" y="3222752"/>
            <a:ext cx="7967472" cy="2700528"/>
          </a:xfrm>
        </p:spPr>
        <p:txBody>
          <a:bodyPr/>
          <a:lstStyle/>
          <a:p>
            <a:r>
              <a:rPr lang="en-US" sz="2800" dirty="0">
                <a:solidFill>
                  <a:schemeClr val="accent3">
                    <a:lumMod val="50000"/>
                  </a:schemeClr>
                </a:solidFill>
                <a:latin typeface="Söhne"/>
              </a:rPr>
              <a:t>D</a:t>
            </a:r>
            <a:r>
              <a:rPr lang="en-US" sz="2800" b="0" i="0" dirty="0">
                <a:solidFill>
                  <a:schemeClr val="accent3">
                    <a:lumMod val="50000"/>
                  </a:schemeClr>
                </a:solidFill>
                <a:effectLst/>
                <a:latin typeface="Söhne"/>
              </a:rPr>
              <a:t>eveloping accurate natural language processing (NLP) models within limited memory and latency constraints, particularly due to the high computational cost associated with current state-of-the-art models.</a:t>
            </a:r>
            <a:endParaRPr lang="en-IN" sz="2800" dirty="0">
              <a:solidFill>
                <a:schemeClr val="accent3">
                  <a:lumMod val="50000"/>
                </a:schemeClr>
              </a:solidFill>
            </a:endParaRPr>
          </a:p>
        </p:txBody>
      </p:sp>
      <p:sp>
        <p:nvSpPr>
          <p:cNvPr id="4" name="Footer Placeholder 3">
            <a:extLst>
              <a:ext uri="{FF2B5EF4-FFF2-40B4-BE49-F238E27FC236}">
                <a16:creationId xmlns:a16="http://schemas.microsoft.com/office/drawing/2014/main" id="{D6BFCB8F-BF85-9CAD-999D-728785F5AB20}"/>
              </a:ext>
            </a:extLst>
          </p:cNvPr>
          <p:cNvSpPr>
            <a:spLocks noGrp="1"/>
          </p:cNvSpPr>
          <p:nvPr>
            <p:ph type="ftr" sz="quarter" idx="11"/>
          </p:nvPr>
        </p:nvSpPr>
        <p:spPr>
          <a:xfrm>
            <a:off x="3388614" y="314960"/>
            <a:ext cx="8438388" cy="4775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25C5796A-E2CC-DDF9-9922-7F366C3B249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37914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DB46-C319-04B5-290A-016264A6783F}"/>
              </a:ext>
            </a:extLst>
          </p:cNvPr>
          <p:cNvSpPr>
            <a:spLocks noGrp="1"/>
          </p:cNvSpPr>
          <p:nvPr>
            <p:ph type="title"/>
          </p:nvPr>
        </p:nvSpPr>
        <p:spPr/>
        <p:txBody>
          <a:bodyPr/>
          <a:lstStyle/>
          <a:p>
            <a:r>
              <a:rPr lang="en-IN" dirty="0"/>
              <a:t>solution</a:t>
            </a:r>
          </a:p>
        </p:txBody>
      </p:sp>
      <p:sp>
        <p:nvSpPr>
          <p:cNvPr id="4" name="Footer Placeholder 3">
            <a:extLst>
              <a:ext uri="{FF2B5EF4-FFF2-40B4-BE49-F238E27FC236}">
                <a16:creationId xmlns:a16="http://schemas.microsoft.com/office/drawing/2014/main" id="{2814A551-1B9F-398C-EEEB-EB0064559F42}"/>
              </a:ext>
            </a:extLst>
          </p:cNvPr>
          <p:cNvSpPr>
            <a:spLocks noGrp="1"/>
          </p:cNvSpPr>
          <p:nvPr>
            <p:ph type="ftr" sz="quarter" idx="11"/>
          </p:nvPr>
        </p:nvSpPr>
        <p:spPr>
          <a:xfrm>
            <a:off x="3532820" y="457200"/>
            <a:ext cx="7917058"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C5B0B840-47E8-DECC-437D-88B88604BAF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Rectangle 2">
            <a:extLst>
              <a:ext uri="{FF2B5EF4-FFF2-40B4-BE49-F238E27FC236}">
                <a16:creationId xmlns:a16="http://schemas.microsoft.com/office/drawing/2014/main" id="{5DC3F819-49D5-F253-E1C0-C847826F67A3}"/>
              </a:ext>
            </a:extLst>
          </p:cNvPr>
          <p:cNvSpPr>
            <a:spLocks noGrp="1" noChangeArrowheads="1"/>
          </p:cNvSpPr>
          <p:nvPr>
            <p:ph idx="1"/>
          </p:nvPr>
        </p:nvSpPr>
        <p:spPr bwMode="auto">
          <a:xfrm>
            <a:off x="3862566" y="3215208"/>
            <a:ext cx="79170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3">
                    <a:lumMod val="50000"/>
                  </a:schemeClr>
                </a:solidFill>
                <a:latin typeface="Söhne"/>
              </a:rPr>
              <a:t>T</a:t>
            </a:r>
            <a:r>
              <a:rPr kumimoji="0" lang="en-US" altLang="en-US" sz="2400" b="0" i="0" u="none" strike="noStrike" cap="none" normalizeH="0" baseline="0" dirty="0">
                <a:ln>
                  <a:noFill/>
                </a:ln>
                <a:solidFill>
                  <a:schemeClr val="accent3">
                    <a:lumMod val="50000"/>
                  </a:schemeClr>
                </a:solidFill>
                <a:effectLst/>
                <a:latin typeface="Söhne"/>
              </a:rPr>
              <a:t>raining compact NLP models using LM pre-training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3">
                    <a:lumMod val="50000"/>
                  </a:schemeClr>
                </a:solidFill>
                <a:effectLst/>
                <a:latin typeface="Söhne"/>
              </a:rPr>
              <a:t>task fine-tuning, with the introduction of the Pre-trained Distillation (PD) algorithm to address computational cost challenges associated with large models.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accent3">
                    <a:lumMod val="50000"/>
                  </a:schemeClr>
                </a:solidFill>
                <a:effectLst/>
                <a:latin typeface="Söhne"/>
              </a:rPr>
            </a:br>
            <a:endParaRPr kumimoji="0" lang="en-US" altLang="en-US" sz="2400" b="0" i="0" u="none" strike="noStrike" cap="none" normalizeH="0" baseline="0" dirty="0">
              <a:ln>
                <a:noFill/>
              </a:ln>
              <a:solidFill>
                <a:schemeClr val="accent3">
                  <a:lumMod val="50000"/>
                </a:schemeClr>
              </a:solidFill>
              <a:effectLst/>
              <a:latin typeface="Arial" panose="020B0604020202020204" pitchFamily="34" charset="0"/>
            </a:endParaRPr>
          </a:p>
        </p:txBody>
      </p:sp>
    </p:spTree>
    <p:extLst>
      <p:ext uri="{BB962C8B-B14F-4D97-AF65-F5344CB8AC3E}">
        <p14:creationId xmlns:p14="http://schemas.microsoft.com/office/powerpoint/2010/main" val="26202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400" dirty="0"/>
              <a:t>What is special about the paper?</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2"/>
            <a:ext cx="8308132" cy="1914024"/>
          </a:xfrm>
        </p:spPr>
        <p:txBody>
          <a:bodyPr/>
          <a:lstStyle/>
          <a:p>
            <a:pPr marL="285750" indent="-285750">
              <a:buFont typeface="Arial" panose="020B0604020202020204" pitchFamily="34" charset="0"/>
              <a:buChar char="•"/>
            </a:pPr>
            <a:r>
              <a:rPr lang="en-US" sz="2800" dirty="0"/>
              <a:t>How to train a competitive compact model?</a:t>
            </a:r>
          </a:p>
          <a:p>
            <a:pPr marL="285750" indent="-285750">
              <a:buFont typeface="Arial" panose="020B0604020202020204" pitchFamily="34" charset="0"/>
              <a:buChar char="•"/>
            </a:pPr>
            <a:r>
              <a:rPr lang="en-US" sz="2800" dirty="0"/>
              <a:t>Pre Training + distillation + fine tune experiments</a:t>
            </a:r>
          </a:p>
          <a:p>
            <a:pPr marL="285750" indent="-285750">
              <a:buFont typeface="Arial" panose="020B0604020202020204" pitchFamily="34" charset="0"/>
              <a:buChar char="•"/>
            </a:pPr>
            <a:r>
              <a:rPr lang="en-US" sz="2800" dirty="0"/>
              <a:t>Model size &amp; properties old unlabeled data</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498574" y="457200"/>
            <a:ext cx="7772400" cy="274320"/>
          </a:xfrm>
        </p:spPr>
        <p:txBody>
          <a:bodyPr/>
          <a:lstStyle/>
          <a:p>
            <a:r>
              <a:rPr lang="en-US" dirty="0"/>
              <a:t>WELL-READ STUDENTS LEARN BETTER: ON THE IMPORTANCE OF PRE-TRAINING COMPACT MODELS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530B-0512-0B2F-A7B9-F91A84571662}"/>
              </a:ext>
            </a:extLst>
          </p:cNvPr>
          <p:cNvSpPr>
            <a:spLocks noGrp="1"/>
          </p:cNvSpPr>
          <p:nvPr>
            <p:ph type="title"/>
          </p:nvPr>
        </p:nvSpPr>
        <p:spPr>
          <a:xfrm>
            <a:off x="4090057" y="935038"/>
            <a:ext cx="7708392" cy="768096"/>
          </a:xfrm>
        </p:spPr>
        <p:txBody>
          <a:bodyPr/>
          <a:lstStyle/>
          <a:p>
            <a:r>
              <a:rPr lang="en-IN" sz="3600" dirty="0"/>
              <a:t>Pre- Trained distillation</a:t>
            </a:r>
          </a:p>
        </p:txBody>
      </p:sp>
      <p:pic>
        <p:nvPicPr>
          <p:cNvPr id="7" name="Content Placeholder 6">
            <a:extLst>
              <a:ext uri="{FF2B5EF4-FFF2-40B4-BE49-F238E27FC236}">
                <a16:creationId xmlns:a16="http://schemas.microsoft.com/office/drawing/2014/main" id="{9B2F0BD5-177A-0362-CB8D-73ECD2AA6640}"/>
              </a:ext>
            </a:extLst>
          </p:cNvPr>
          <p:cNvPicPr>
            <a:picLocks noGrp="1" noChangeAspect="1"/>
          </p:cNvPicPr>
          <p:nvPr>
            <p:ph idx="1"/>
          </p:nvPr>
        </p:nvPicPr>
        <p:blipFill rotWithShape="1">
          <a:blip r:embed="rId3"/>
          <a:srcRect l="8286" t="7642"/>
          <a:stretch/>
        </p:blipFill>
        <p:spPr>
          <a:xfrm>
            <a:off x="5156063" y="1703134"/>
            <a:ext cx="5576380" cy="4714248"/>
          </a:xfrm>
        </p:spPr>
      </p:pic>
      <p:sp>
        <p:nvSpPr>
          <p:cNvPr id="4" name="Footer Placeholder 3">
            <a:extLst>
              <a:ext uri="{FF2B5EF4-FFF2-40B4-BE49-F238E27FC236}">
                <a16:creationId xmlns:a16="http://schemas.microsoft.com/office/drawing/2014/main" id="{ACE74843-DE5A-8EA4-7ABB-8D5F7827FF30}"/>
              </a:ext>
            </a:extLst>
          </p:cNvPr>
          <p:cNvSpPr>
            <a:spLocks noGrp="1"/>
          </p:cNvSpPr>
          <p:nvPr>
            <p:ph type="ftr" sz="quarter" idx="11"/>
          </p:nvPr>
        </p:nvSpPr>
        <p:spPr>
          <a:xfrm>
            <a:off x="3661973" y="457200"/>
            <a:ext cx="7708391"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9E7F2F08-A5D1-EA8B-169E-CC3D174D5A28}"/>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9167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FF08-F2DA-0E56-CE1F-ED7FFD76AD90}"/>
              </a:ext>
            </a:extLst>
          </p:cNvPr>
          <p:cNvSpPr>
            <a:spLocks noGrp="1"/>
          </p:cNvSpPr>
          <p:nvPr>
            <p:ph type="title"/>
          </p:nvPr>
        </p:nvSpPr>
        <p:spPr>
          <a:xfrm>
            <a:off x="4159443" y="1020822"/>
            <a:ext cx="8198404" cy="768096"/>
          </a:xfrm>
        </p:spPr>
        <p:txBody>
          <a:bodyPr/>
          <a:lstStyle/>
          <a:p>
            <a:r>
              <a:rPr lang="en-IN" sz="3600" dirty="0"/>
              <a:t>Pre- Trained distillation</a:t>
            </a:r>
          </a:p>
        </p:txBody>
      </p:sp>
      <p:pic>
        <p:nvPicPr>
          <p:cNvPr id="7" name="Content Placeholder 6">
            <a:extLst>
              <a:ext uri="{FF2B5EF4-FFF2-40B4-BE49-F238E27FC236}">
                <a16:creationId xmlns:a16="http://schemas.microsoft.com/office/drawing/2014/main" id="{73C9615F-835B-9F62-736D-714458BC5267}"/>
              </a:ext>
            </a:extLst>
          </p:cNvPr>
          <p:cNvPicPr>
            <a:picLocks noGrp="1" noChangeAspect="1"/>
          </p:cNvPicPr>
          <p:nvPr>
            <p:ph idx="1"/>
          </p:nvPr>
        </p:nvPicPr>
        <p:blipFill>
          <a:blip r:embed="rId3"/>
          <a:stretch>
            <a:fillRect/>
          </a:stretch>
        </p:blipFill>
        <p:spPr>
          <a:xfrm>
            <a:off x="4324748" y="2133419"/>
            <a:ext cx="6795970" cy="4062646"/>
          </a:xfrm>
        </p:spPr>
      </p:pic>
      <p:sp>
        <p:nvSpPr>
          <p:cNvPr id="4" name="Footer Placeholder 3">
            <a:extLst>
              <a:ext uri="{FF2B5EF4-FFF2-40B4-BE49-F238E27FC236}">
                <a16:creationId xmlns:a16="http://schemas.microsoft.com/office/drawing/2014/main" id="{7FEE7AFB-279D-D073-03D9-6AE9F05D61AE}"/>
              </a:ext>
            </a:extLst>
          </p:cNvPr>
          <p:cNvSpPr>
            <a:spLocks noGrp="1"/>
          </p:cNvSpPr>
          <p:nvPr>
            <p:ph type="ftr" sz="quarter" idx="11"/>
          </p:nvPr>
        </p:nvSpPr>
        <p:spPr>
          <a:xfrm>
            <a:off x="3518453" y="457200"/>
            <a:ext cx="7871790" cy="274320"/>
          </a:xfrm>
        </p:spPr>
        <p:txBody>
          <a:bodyPr/>
          <a:lstStyle/>
          <a:p>
            <a:r>
              <a:rPr lang="en-US" dirty="0"/>
              <a:t>WELL-READ STUDENTS LEARN BETTER: ON THE IMPORTANCE OF PRE-TRAINING COMPACT MODELS</a:t>
            </a:r>
          </a:p>
        </p:txBody>
      </p:sp>
      <p:sp>
        <p:nvSpPr>
          <p:cNvPr id="5" name="Slide Number Placeholder 4">
            <a:extLst>
              <a:ext uri="{FF2B5EF4-FFF2-40B4-BE49-F238E27FC236}">
                <a16:creationId xmlns:a16="http://schemas.microsoft.com/office/drawing/2014/main" id="{5B52E8E1-D2EC-1760-AD57-5F61AE2740DE}"/>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02308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3200" i="0" u="none" strike="noStrike" baseline="0" dirty="0">
                <a:latin typeface="NimbusRomNo9L-Regu"/>
              </a:rPr>
              <a:t>Baselines for building compact models</a:t>
            </a:r>
            <a:endParaRPr lang="en-US" sz="6600"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11084658" cy="45719"/>
          </a:xfrm>
        </p:spPr>
        <p:txBody>
          <a:bodyPr/>
          <a:lstStyle/>
          <a:p>
            <a:r>
              <a:rPr lang="en-US" dirty="0"/>
              <a:t>WELL-READ STUDENTS LEARN BETTER: ON THE IMPORTANCE OF PRE-TRAINING COMPACT MODELS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id="{2ACAF9EB-F62B-C353-A2EE-E814D68A73C6}"/>
              </a:ext>
            </a:extLst>
          </p:cNvPr>
          <p:cNvPicPr>
            <a:picLocks noChangeAspect="1"/>
          </p:cNvPicPr>
          <p:nvPr/>
        </p:nvPicPr>
        <p:blipFill>
          <a:blip r:embed="rId3"/>
          <a:stretch>
            <a:fillRect/>
          </a:stretch>
        </p:blipFill>
        <p:spPr>
          <a:xfrm>
            <a:off x="485549" y="2911726"/>
            <a:ext cx="11220901" cy="2601567"/>
          </a:xfrm>
          <a:prstGeom prst="rect">
            <a:avLst/>
          </a:prstGeo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{07C81686-90CA-4871-8464-C78971EA5A33}tf78438558_win32</Template>
  <TotalTime>210</TotalTime>
  <Words>1809</Words>
  <Application>Microsoft Office PowerPoint</Application>
  <PresentationFormat>Widescreen</PresentationFormat>
  <Paragraphs>122</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Arial Black</vt:lpstr>
      <vt:lpstr>NimbusRomNo9L-Medi</vt:lpstr>
      <vt:lpstr>NimbusRomNo9L-Regu</vt:lpstr>
      <vt:lpstr>Sabon Next LT</vt:lpstr>
      <vt:lpstr>Söhne</vt:lpstr>
      <vt:lpstr>Office Theme</vt:lpstr>
      <vt:lpstr>WELL-READ STUDENTS LEARN BETTER:  ON THE IMPORTANCE OF PRE-TRAINING  COMPACT MODELS</vt:lpstr>
      <vt:lpstr>AGENDA</vt:lpstr>
      <vt:lpstr>GOAL</vt:lpstr>
      <vt:lpstr>Challenge</vt:lpstr>
      <vt:lpstr>solution</vt:lpstr>
      <vt:lpstr>What is special about the paper?</vt:lpstr>
      <vt:lpstr>Pre- Trained distillation</vt:lpstr>
      <vt:lpstr>Pre- Trained distillation</vt:lpstr>
      <vt:lpstr>Baselines for building compact models</vt:lpstr>
      <vt:lpstr>Experimental results</vt:lpstr>
      <vt:lpstr>Pre-trained Distillation (PD) and concurrent work on model compression</vt:lpstr>
      <vt:lpstr>Pre-trained Distillation (PD) and concurrent work on model compression</vt:lpstr>
      <vt:lpstr>Overall Implications: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WELL-READ STUDENTS LEARN BETTER:  ON THE IMPORTANCE OF PRE-TRAINING  COMPACT MODELS</dc:title>
  <dc:subject/>
  <dc:creator>Tanya Sharma</dc:creator>
  <cp:lastModifiedBy>Tanya Sharma</cp:lastModifiedBy>
  <cp:revision>10</cp:revision>
  <dcterms:created xsi:type="dcterms:W3CDTF">2024-01-11T10:17:21Z</dcterms:created>
  <dcterms:modified xsi:type="dcterms:W3CDTF">2024-01-12T09:38:57Z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