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A610-BACC-44E7-9A62-F481BE2FF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3C3EFD-5339-4223-A6F6-C12B934D3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978EC0-E629-4AD6-BF88-FD585C21DE32}"/>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0C5FCADB-76C9-46B8-AE5D-B16F60212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30E2A-5E17-4723-9B5B-409FBBA513CC}"/>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45660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E637-FC90-49DC-9766-4909815724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18E0E-277E-4656-919D-8863B4404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181EE-8C98-41BC-A600-A9CDB8606D7C}"/>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E148A99F-1021-480F-A06C-2C3DA1333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29360-58F1-4385-9CE6-91752F2E1BCD}"/>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103712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7C9F3-A258-4E73-995D-EFFF367D9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934FF-0F69-410D-BDC8-3077A75D1C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8FC6C-E481-47CC-9473-942CE9DE73E0}"/>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8F9C0832-C8AF-48C7-A0C8-EFFFCFBC5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40830-9708-48FF-AB65-89BCA47475F4}"/>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94262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38DC-0054-4659-89E8-2197133481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A0D512-1196-48B2-ADB8-7F133B11C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19903-74A4-4C66-84EB-2EE164E923D3}"/>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66FBCD4B-6968-4B5B-BA9B-8AC4D6ED3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0D057-A80B-4274-AA56-7CC4C2B3BF11}"/>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279502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BCB2-BF34-4D03-B841-F47A759B6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CBF1C-7C1E-4165-8E09-816105E84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F4D95-DDC6-4B15-8935-B5A2BDC29BC6}"/>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90CA44C3-1EBB-4C6B-BF6D-4F6196223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06C45-B689-4C8C-901A-CD88BE28D9CF}"/>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14668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D37B-DA1C-4665-AAF9-6B0962EF18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F1CE65-5A6A-4C92-B006-13A96B432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ED81BC-930E-4D5C-BEAA-FD69E3AE45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35AC7A-F274-4891-AD53-D74EAA046130}"/>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6" name="Footer Placeholder 5">
            <a:extLst>
              <a:ext uri="{FF2B5EF4-FFF2-40B4-BE49-F238E27FC236}">
                <a16:creationId xmlns:a16="http://schemas.microsoft.com/office/drawing/2014/main" id="{0EC78F33-4C4D-4F1F-9592-592287FA8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33030-263D-4876-A24A-DCE32A760FBF}"/>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308199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104D-E6E7-4B9E-998C-52CEC88B96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826E65-23B3-4B78-91BA-7D8DE053B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0A593-52BA-475A-B44C-7B4D72EE03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31A2B5-62E1-4F51-83F6-DD92557D6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B3344-6205-4FC4-BCDA-9FEE387BF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D6E44-8F21-4BD2-AA9E-267D9102B7F5}"/>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8" name="Footer Placeholder 7">
            <a:extLst>
              <a:ext uri="{FF2B5EF4-FFF2-40B4-BE49-F238E27FC236}">
                <a16:creationId xmlns:a16="http://schemas.microsoft.com/office/drawing/2014/main" id="{47065ADF-B4E3-4BB8-B309-CFACB97ED7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9F78C4-6223-4309-9335-33B72DB82329}"/>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35485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793A-ECF7-4895-818E-E3572098A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B6D99-654E-4547-82D9-F1C21D89E559}"/>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4" name="Footer Placeholder 3">
            <a:extLst>
              <a:ext uri="{FF2B5EF4-FFF2-40B4-BE49-F238E27FC236}">
                <a16:creationId xmlns:a16="http://schemas.microsoft.com/office/drawing/2014/main" id="{358932CE-55C4-428E-BC03-59E2BE2C46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D7E61F-1B0A-4BEA-8E78-FD15BE0D43DE}"/>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414678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78EB3-3E66-4356-B622-9A36D6AA2D8E}"/>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3" name="Footer Placeholder 2">
            <a:extLst>
              <a:ext uri="{FF2B5EF4-FFF2-40B4-BE49-F238E27FC236}">
                <a16:creationId xmlns:a16="http://schemas.microsoft.com/office/drawing/2014/main" id="{154B8277-5FD2-4994-BEE8-9B572D8CC4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B7EC01-3DF7-4531-9072-378F7F78D180}"/>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2331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504A-7985-4B99-885B-AEABA050B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753B95-1C9A-4116-9FA1-780D7A19A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B73EDE-55A8-445E-BBDB-1EAE469C9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85A14-E1B1-4CD8-8E8A-040051CB51DD}"/>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6" name="Footer Placeholder 5">
            <a:extLst>
              <a:ext uri="{FF2B5EF4-FFF2-40B4-BE49-F238E27FC236}">
                <a16:creationId xmlns:a16="http://schemas.microsoft.com/office/drawing/2014/main" id="{BEDE2051-FDA6-4729-BADA-B4C81FCF1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85BCD1-7AF6-40AA-8E37-A6C743F45C2A}"/>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1231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C6D3-DA1B-4E6F-A2DF-1CDA82E56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021475-8B39-4C63-A3F2-115E44420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CD31D-C60D-40F5-9FDB-007608E66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9A9D-D605-4A42-92C9-22D3CC3AAB74}"/>
              </a:ext>
            </a:extLst>
          </p:cNvPr>
          <p:cNvSpPr>
            <a:spLocks noGrp="1"/>
          </p:cNvSpPr>
          <p:nvPr>
            <p:ph type="dt" sz="half" idx="10"/>
          </p:nvPr>
        </p:nvSpPr>
        <p:spPr/>
        <p:txBody>
          <a:bodyPr/>
          <a:lstStyle/>
          <a:p>
            <a:fld id="{2495474A-CCD3-4CFE-A677-27EF66C73A31}" type="datetimeFigureOut">
              <a:rPr lang="en-IN" smtClean="0"/>
              <a:t>08-08-2020</a:t>
            </a:fld>
            <a:endParaRPr lang="en-IN"/>
          </a:p>
        </p:txBody>
      </p:sp>
      <p:sp>
        <p:nvSpPr>
          <p:cNvPr id="6" name="Footer Placeholder 5">
            <a:extLst>
              <a:ext uri="{FF2B5EF4-FFF2-40B4-BE49-F238E27FC236}">
                <a16:creationId xmlns:a16="http://schemas.microsoft.com/office/drawing/2014/main" id="{A0EAC41C-9904-4A30-B8AA-E16BF51B1C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A343B-6286-4484-BC79-537F4D820194}"/>
              </a:ext>
            </a:extLst>
          </p:cNvPr>
          <p:cNvSpPr>
            <a:spLocks noGrp="1"/>
          </p:cNvSpPr>
          <p:nvPr>
            <p:ph type="sldNum" sz="quarter" idx="12"/>
          </p:nvPr>
        </p:nvSpPr>
        <p:spPr/>
        <p:txBody>
          <a:bodyPr/>
          <a:lstStyle/>
          <a:p>
            <a:fld id="{613FB93B-FDFE-4398-88FA-046B1CEF78C3}" type="slidenum">
              <a:rPr lang="en-IN" smtClean="0"/>
              <a:t>‹#›</a:t>
            </a:fld>
            <a:endParaRPr lang="en-IN"/>
          </a:p>
        </p:txBody>
      </p:sp>
    </p:spTree>
    <p:extLst>
      <p:ext uri="{BB962C8B-B14F-4D97-AF65-F5344CB8AC3E}">
        <p14:creationId xmlns:p14="http://schemas.microsoft.com/office/powerpoint/2010/main" val="98211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AE64E-9CD0-46F2-83D4-508DC14AE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53C55-37FD-4EDE-8C23-A3C5C2E8E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B4BFB-5E4C-4BFA-B155-18CD201F1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5474A-CCD3-4CFE-A677-27EF66C73A31}" type="datetimeFigureOut">
              <a:rPr lang="en-IN" smtClean="0"/>
              <a:t>08-08-2020</a:t>
            </a:fld>
            <a:endParaRPr lang="en-IN"/>
          </a:p>
        </p:txBody>
      </p:sp>
      <p:sp>
        <p:nvSpPr>
          <p:cNvPr id="5" name="Footer Placeholder 4">
            <a:extLst>
              <a:ext uri="{FF2B5EF4-FFF2-40B4-BE49-F238E27FC236}">
                <a16:creationId xmlns:a16="http://schemas.microsoft.com/office/drawing/2014/main" id="{2D114C8B-854E-4518-9C59-13DBE5579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F24AC0-F86B-4B4A-ADDF-B629535D7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FB93B-FDFE-4398-88FA-046B1CEF78C3}" type="slidenum">
              <a:rPr lang="en-IN" smtClean="0"/>
              <a:t>‹#›</a:t>
            </a:fld>
            <a:endParaRPr lang="en-IN"/>
          </a:p>
        </p:txBody>
      </p:sp>
    </p:spTree>
    <p:extLst>
      <p:ext uri="{BB962C8B-B14F-4D97-AF65-F5344CB8AC3E}">
        <p14:creationId xmlns:p14="http://schemas.microsoft.com/office/powerpoint/2010/main" val="2035153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881-B3B4-46BB-9668-49FAB64D372F}"/>
              </a:ext>
            </a:extLst>
          </p:cNvPr>
          <p:cNvSpPr>
            <a:spLocks noGrp="1"/>
          </p:cNvSpPr>
          <p:nvPr>
            <p:ph type="ctrTitle"/>
          </p:nvPr>
        </p:nvSpPr>
        <p:spPr/>
        <p:txBody>
          <a:bodyPr>
            <a:normAutofit/>
          </a:bodyPr>
          <a:lstStyle/>
          <a:p>
            <a:r>
              <a:rPr lang="en-US" dirty="0"/>
              <a:t>SOCIAL ISSUES</a:t>
            </a:r>
            <a:endParaRPr lang="en-IN" dirty="0"/>
          </a:p>
        </p:txBody>
      </p:sp>
      <p:sp>
        <p:nvSpPr>
          <p:cNvPr id="3" name="Subtitle 2">
            <a:extLst>
              <a:ext uri="{FF2B5EF4-FFF2-40B4-BE49-F238E27FC236}">
                <a16:creationId xmlns:a16="http://schemas.microsoft.com/office/drawing/2014/main" id="{F1325BCF-76DE-4830-B67D-8579CD20CB1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91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2F63-D9EB-4AFC-B586-EC95EFEA78ED}"/>
              </a:ext>
            </a:extLst>
          </p:cNvPr>
          <p:cNvSpPr>
            <a:spLocks noGrp="1"/>
          </p:cNvSpPr>
          <p:nvPr>
            <p:ph type="title"/>
          </p:nvPr>
        </p:nvSpPr>
        <p:spPr/>
        <p:txBody>
          <a:bodyPr/>
          <a:lstStyle/>
          <a:p>
            <a:r>
              <a:rPr lang="en-US" dirty="0"/>
              <a:t>Disadvantages of dowry system</a:t>
            </a:r>
            <a:endParaRPr lang="en-IN" dirty="0"/>
          </a:p>
        </p:txBody>
      </p:sp>
      <p:sp>
        <p:nvSpPr>
          <p:cNvPr id="3" name="Content Placeholder 2">
            <a:extLst>
              <a:ext uri="{FF2B5EF4-FFF2-40B4-BE49-F238E27FC236}">
                <a16:creationId xmlns:a16="http://schemas.microsoft.com/office/drawing/2014/main" id="{523DB80B-E5AE-48DD-A1E1-17CA57072D66}"/>
              </a:ext>
            </a:extLst>
          </p:cNvPr>
          <p:cNvSpPr>
            <a:spLocks noGrp="1"/>
          </p:cNvSpPr>
          <p:nvPr>
            <p:ph idx="1"/>
          </p:nvPr>
        </p:nvSpPr>
        <p:spPr/>
        <p:txBody>
          <a:bodyPr/>
          <a:lstStyle/>
          <a:p>
            <a:r>
              <a:rPr lang="en-US" b="0" i="0" u="none" strike="noStrike" dirty="0">
                <a:solidFill>
                  <a:srgbClr val="222222"/>
                </a:solidFill>
                <a:effectLst/>
                <a:latin typeface="roboto"/>
              </a:rPr>
              <a:t>Bride’s family spend lavishly during the marriage. Because of this social evil, some families lose huge money.</a:t>
            </a:r>
          </a:p>
          <a:p>
            <a:r>
              <a:rPr lang="en-US" b="0" i="0" u="none" strike="noStrike" dirty="0">
                <a:solidFill>
                  <a:srgbClr val="222222"/>
                </a:solidFill>
                <a:effectLst/>
                <a:latin typeface="roboto"/>
              </a:rPr>
              <a:t>Parents often take loan for their daughter’s marriage.</a:t>
            </a:r>
            <a:endParaRPr lang="en-US" dirty="0">
              <a:solidFill>
                <a:srgbClr val="222222"/>
              </a:solidFill>
              <a:latin typeface="roboto"/>
            </a:endParaRPr>
          </a:p>
          <a:p>
            <a:r>
              <a:rPr lang="en-US" b="0" i="0" u="none" strike="noStrike" dirty="0">
                <a:solidFill>
                  <a:srgbClr val="222222"/>
                </a:solidFill>
                <a:effectLst/>
                <a:latin typeface="roboto"/>
              </a:rPr>
              <a:t>Sometimes, the mental torture due to dowry leads to suicidal tendencies.</a:t>
            </a:r>
          </a:p>
          <a:p>
            <a:r>
              <a:rPr lang="en-US" b="0" i="0" u="none" strike="noStrike" dirty="0">
                <a:solidFill>
                  <a:srgbClr val="222222"/>
                </a:solidFill>
                <a:effectLst/>
                <a:latin typeface="roboto"/>
              </a:rPr>
              <a:t>Emotional torture and divorce are other evil effects of dowry system.</a:t>
            </a:r>
            <a:endParaRPr lang="en-US" dirty="0">
              <a:solidFill>
                <a:srgbClr val="222222"/>
              </a:solidFill>
              <a:latin typeface="roboto"/>
            </a:endParaRPr>
          </a:p>
          <a:p>
            <a:r>
              <a:rPr lang="en-US" dirty="0">
                <a:solidFill>
                  <a:srgbClr val="222222"/>
                </a:solidFill>
                <a:latin typeface="roboto"/>
              </a:rPr>
              <a:t>Many deaths have been seen and many families destroyed due to this system.</a:t>
            </a:r>
            <a:endParaRPr lang="en-IN" dirty="0"/>
          </a:p>
        </p:txBody>
      </p:sp>
    </p:spTree>
    <p:extLst>
      <p:ext uri="{BB962C8B-B14F-4D97-AF65-F5344CB8AC3E}">
        <p14:creationId xmlns:p14="http://schemas.microsoft.com/office/powerpoint/2010/main" val="400281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02A3-A2EF-42EE-B43A-E9213264BB78}"/>
              </a:ext>
            </a:extLst>
          </p:cNvPr>
          <p:cNvSpPr>
            <a:spLocks noGrp="1"/>
          </p:cNvSpPr>
          <p:nvPr>
            <p:ph type="title"/>
          </p:nvPr>
        </p:nvSpPr>
        <p:spPr/>
        <p:txBody>
          <a:bodyPr/>
          <a:lstStyle/>
          <a:p>
            <a:r>
              <a:rPr lang="en-US" dirty="0"/>
              <a:t>Ways to stop dowry system</a:t>
            </a:r>
            <a:endParaRPr lang="en-IN" dirty="0"/>
          </a:p>
        </p:txBody>
      </p:sp>
      <p:sp>
        <p:nvSpPr>
          <p:cNvPr id="3" name="Content Placeholder 2">
            <a:extLst>
              <a:ext uri="{FF2B5EF4-FFF2-40B4-BE49-F238E27FC236}">
                <a16:creationId xmlns:a16="http://schemas.microsoft.com/office/drawing/2014/main" id="{C4950DB9-A3D3-4301-874C-6C0018BC4DB2}"/>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222222"/>
                </a:solidFill>
                <a:effectLst/>
                <a:latin typeface="roboto"/>
              </a:rPr>
              <a:t>People should stop discrimination between a boy and a girl.</a:t>
            </a:r>
          </a:p>
          <a:p>
            <a:pPr algn="l">
              <a:buFont typeface="Arial" panose="020B0604020202020204" pitchFamily="34" charset="0"/>
              <a:buChar char="•"/>
            </a:pPr>
            <a:r>
              <a:rPr lang="en-US" b="0" i="0" u="none" strike="noStrike" dirty="0">
                <a:solidFill>
                  <a:srgbClr val="222222"/>
                </a:solidFill>
                <a:effectLst/>
                <a:latin typeface="roboto"/>
              </a:rPr>
              <a:t>Girls should also be allowed to have their education and proper knowledge.</a:t>
            </a:r>
          </a:p>
          <a:p>
            <a:pPr algn="l">
              <a:buFont typeface="Arial" panose="020B0604020202020204" pitchFamily="34" charset="0"/>
              <a:buChar char="•"/>
            </a:pPr>
            <a:r>
              <a:rPr lang="en-US" b="0" i="0" u="none" strike="noStrike" dirty="0">
                <a:solidFill>
                  <a:srgbClr val="222222"/>
                </a:solidFill>
                <a:effectLst/>
                <a:latin typeface="roboto"/>
              </a:rPr>
              <a:t>Awareness must be created and for these people with the help of media.</a:t>
            </a:r>
          </a:p>
          <a:p>
            <a:pPr algn="l">
              <a:buFont typeface="Arial" panose="020B0604020202020204" pitchFamily="34" charset="0"/>
              <a:buChar char="•"/>
            </a:pPr>
            <a:r>
              <a:rPr lang="en-US" b="0" i="0" u="none" strike="noStrike" dirty="0">
                <a:solidFill>
                  <a:srgbClr val="222222"/>
                </a:solidFill>
                <a:effectLst/>
                <a:latin typeface="roboto"/>
              </a:rPr>
              <a:t>Last, but not the least, parents should change the thoughts of dowry from their mind and children should stand against their family for doing this.</a:t>
            </a:r>
          </a:p>
          <a:p>
            <a:endParaRPr lang="en-IN" dirty="0"/>
          </a:p>
        </p:txBody>
      </p:sp>
    </p:spTree>
    <p:extLst>
      <p:ext uri="{BB962C8B-B14F-4D97-AF65-F5344CB8AC3E}">
        <p14:creationId xmlns:p14="http://schemas.microsoft.com/office/powerpoint/2010/main" val="1314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C4F0-D591-4CDE-B195-91A953B4752A}"/>
              </a:ext>
            </a:extLst>
          </p:cNvPr>
          <p:cNvSpPr>
            <a:spLocks noGrp="1"/>
          </p:cNvSpPr>
          <p:nvPr>
            <p:ph type="title"/>
          </p:nvPr>
        </p:nvSpPr>
        <p:spPr/>
        <p:txBody>
          <a:bodyPr/>
          <a:lstStyle/>
          <a:p>
            <a:r>
              <a:rPr lang="en-US" dirty="0"/>
              <a:t>Child </a:t>
            </a:r>
            <a:r>
              <a:rPr lang="en-US" dirty="0" err="1"/>
              <a:t>labour</a:t>
            </a:r>
            <a:br>
              <a:rPr lang="en-US" dirty="0"/>
            </a:br>
            <a:endParaRPr lang="en-IN" dirty="0"/>
          </a:p>
        </p:txBody>
      </p:sp>
      <p:sp>
        <p:nvSpPr>
          <p:cNvPr id="3" name="Content Placeholder 2">
            <a:extLst>
              <a:ext uri="{FF2B5EF4-FFF2-40B4-BE49-F238E27FC236}">
                <a16:creationId xmlns:a16="http://schemas.microsoft.com/office/drawing/2014/main" id="{6F6D72B3-5562-4B95-AAC4-AFA3F7284074}"/>
              </a:ext>
            </a:extLst>
          </p:cNvPr>
          <p:cNvSpPr>
            <a:spLocks noGrp="1"/>
          </p:cNvSpPr>
          <p:nvPr>
            <p:ph idx="1"/>
          </p:nvPr>
        </p:nvSpPr>
        <p:spPr/>
        <p:txBody>
          <a:bodyPr>
            <a:normAutofit/>
          </a:bodyPr>
          <a:lstStyle/>
          <a:p>
            <a:pPr algn="l"/>
            <a:r>
              <a:rPr lang="en-US" b="0" i="0" u="none" strike="noStrike" dirty="0">
                <a:solidFill>
                  <a:srgbClr val="222222"/>
                </a:solidFill>
                <a:effectLst/>
                <a:latin typeface="roboto"/>
              </a:rPr>
              <a:t>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is a system of involving children in any economic activity. It means getting children who are minors of age to do work.</a:t>
            </a:r>
            <a:endParaRPr lang="en-US" dirty="0">
              <a:solidFill>
                <a:srgbClr val="222222"/>
              </a:solidFill>
              <a:latin typeface="roboto"/>
            </a:endParaRPr>
          </a:p>
          <a:p>
            <a:pPr algn="l"/>
            <a:r>
              <a:rPr lang="en-US" b="0" i="0" u="none" strike="noStrike" dirty="0">
                <a:solidFill>
                  <a:srgbClr val="222222"/>
                </a:solidFill>
                <a:effectLst/>
                <a:latin typeface="roboto"/>
              </a:rPr>
              <a:t>Small children engage themselves into economic activity for their family. </a:t>
            </a:r>
          </a:p>
          <a:p>
            <a:pPr algn="l"/>
            <a:r>
              <a:rPr lang="en-US" b="0" i="0" u="none" strike="noStrike" dirty="0">
                <a:solidFill>
                  <a:srgbClr val="222222"/>
                </a:solidFill>
                <a:effectLst/>
                <a:latin typeface="roboto"/>
              </a:rPr>
              <a:t>Even if children are paid for the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that they perform,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is still deeply wrong.</a:t>
            </a:r>
          </a:p>
          <a:p>
            <a:pPr algn="l"/>
            <a:r>
              <a:rPr lang="en-US" dirty="0">
                <a:solidFill>
                  <a:srgbClr val="222222"/>
                </a:solidFill>
                <a:latin typeface="roboto"/>
              </a:rPr>
              <a:t>And it </a:t>
            </a:r>
            <a:r>
              <a:rPr lang="en-US" b="0" i="0" u="none" strike="noStrike" dirty="0">
                <a:solidFill>
                  <a:srgbClr val="222222"/>
                </a:solidFill>
                <a:effectLst/>
                <a:latin typeface="roboto"/>
              </a:rPr>
              <a:t>can be seen throughout the country in a wide way.</a:t>
            </a:r>
          </a:p>
          <a:p>
            <a:pPr marL="0" indent="0" algn="l">
              <a:buNone/>
            </a:pPr>
            <a:endParaRPr lang="en-US" b="0" i="0" u="none" strike="noStrike" dirty="0">
              <a:solidFill>
                <a:srgbClr val="222222"/>
              </a:solidFill>
              <a:effectLst/>
              <a:latin typeface="roboto"/>
            </a:endParaRPr>
          </a:p>
          <a:p>
            <a:endParaRPr lang="en-IN" dirty="0"/>
          </a:p>
        </p:txBody>
      </p:sp>
    </p:spTree>
    <p:extLst>
      <p:ext uri="{BB962C8B-B14F-4D97-AF65-F5344CB8AC3E}">
        <p14:creationId xmlns:p14="http://schemas.microsoft.com/office/powerpoint/2010/main" val="377124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F43-2CEA-4F07-9DDE-B69AA38BFF21}"/>
              </a:ext>
            </a:extLst>
          </p:cNvPr>
          <p:cNvSpPr>
            <a:spLocks noGrp="1"/>
          </p:cNvSpPr>
          <p:nvPr>
            <p:ph type="title"/>
          </p:nvPr>
        </p:nvSpPr>
        <p:spPr/>
        <p:txBody>
          <a:bodyPr/>
          <a:lstStyle/>
          <a:p>
            <a:r>
              <a:rPr lang="en-US" dirty="0"/>
              <a:t>Causes and effects of child labor</a:t>
            </a:r>
            <a:endParaRPr lang="en-IN" dirty="0"/>
          </a:p>
        </p:txBody>
      </p:sp>
      <p:sp>
        <p:nvSpPr>
          <p:cNvPr id="3" name="Content Placeholder 2">
            <a:extLst>
              <a:ext uri="{FF2B5EF4-FFF2-40B4-BE49-F238E27FC236}">
                <a16:creationId xmlns:a16="http://schemas.microsoft.com/office/drawing/2014/main" id="{B32EC289-10D2-428E-ACEE-20E5DAD721E2}"/>
              </a:ext>
            </a:extLst>
          </p:cNvPr>
          <p:cNvSpPr>
            <a:spLocks noGrp="1"/>
          </p:cNvSpPr>
          <p:nvPr>
            <p:ph idx="1"/>
          </p:nvPr>
        </p:nvSpPr>
        <p:spPr/>
        <p:txBody>
          <a:bodyPr>
            <a:normAutofit fontScale="77500" lnSpcReduction="20000"/>
          </a:bodyPr>
          <a:lstStyle/>
          <a:p>
            <a:pPr algn="l"/>
            <a:r>
              <a:rPr lang="en-US" b="0" i="0" u="none" strike="noStrike" dirty="0">
                <a:solidFill>
                  <a:srgbClr val="222222"/>
                </a:solidFill>
                <a:effectLst/>
                <a:latin typeface="roboto"/>
              </a:rPr>
              <a:t>The major causes of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in India are:</a:t>
            </a:r>
          </a:p>
          <a:p>
            <a:pPr algn="l">
              <a:buFont typeface="Arial" panose="020B0604020202020204" pitchFamily="34" charset="0"/>
              <a:buChar char="•"/>
            </a:pPr>
            <a:r>
              <a:rPr lang="en-US" b="0" i="0" u="none" strike="noStrike" dirty="0">
                <a:solidFill>
                  <a:srgbClr val="222222"/>
                </a:solidFill>
                <a:effectLst/>
                <a:latin typeface="roboto"/>
              </a:rPr>
              <a:t>Unemployment,</a:t>
            </a:r>
          </a:p>
          <a:p>
            <a:pPr algn="l">
              <a:buFont typeface="Arial" panose="020B0604020202020204" pitchFamily="34" charset="0"/>
              <a:buChar char="•"/>
            </a:pPr>
            <a:r>
              <a:rPr lang="en-US" b="0" i="0" u="none" strike="noStrike" dirty="0">
                <a:solidFill>
                  <a:srgbClr val="222222"/>
                </a:solidFill>
                <a:effectLst/>
                <a:latin typeface="roboto"/>
              </a:rPr>
              <a:t>Poverty,</a:t>
            </a:r>
          </a:p>
          <a:p>
            <a:pPr algn="l">
              <a:buFont typeface="Arial" panose="020B0604020202020204" pitchFamily="34" charset="0"/>
              <a:buChar char="•"/>
            </a:pPr>
            <a:r>
              <a:rPr lang="en-US" b="0" i="0" u="none" strike="noStrike" dirty="0">
                <a:solidFill>
                  <a:srgbClr val="222222"/>
                </a:solidFill>
                <a:effectLst/>
                <a:latin typeface="roboto"/>
              </a:rPr>
              <a:t>Illiteracy, and</a:t>
            </a:r>
          </a:p>
          <a:p>
            <a:pPr algn="l">
              <a:buFont typeface="Arial" panose="020B0604020202020204" pitchFamily="34" charset="0"/>
              <a:buChar char="•"/>
            </a:pPr>
            <a:r>
              <a:rPr lang="en-US" b="0" i="0" u="none" strike="noStrike" dirty="0">
                <a:solidFill>
                  <a:srgbClr val="222222"/>
                </a:solidFill>
                <a:effectLst/>
                <a:latin typeface="roboto"/>
              </a:rPr>
              <a:t>Low standard of living.</a:t>
            </a:r>
          </a:p>
          <a:p>
            <a:pPr marL="0" indent="0">
              <a:buNone/>
            </a:pPr>
            <a:r>
              <a:rPr lang="en-US" b="0" i="0" u="none" strike="noStrike" dirty="0">
                <a:solidFill>
                  <a:srgbClr val="222222"/>
                </a:solidFill>
                <a:effectLst/>
                <a:latin typeface="roboto"/>
              </a:rPr>
              <a:t>Due to unemployment of the parents, children do not get proper education and are forced to get involved in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a:t>
            </a:r>
          </a:p>
          <a:p>
            <a:pPr marL="0" indent="0">
              <a:buNone/>
            </a:pPr>
            <a:r>
              <a:rPr lang="en-US" dirty="0">
                <a:solidFill>
                  <a:srgbClr val="222222"/>
                </a:solidFill>
                <a:latin typeface="roboto"/>
              </a:rPr>
              <a:t>Some of the negative effects of child </a:t>
            </a:r>
            <a:r>
              <a:rPr lang="en-US" dirty="0" err="1">
                <a:solidFill>
                  <a:srgbClr val="222222"/>
                </a:solidFill>
                <a:latin typeface="roboto"/>
              </a:rPr>
              <a:t>labour</a:t>
            </a:r>
            <a:r>
              <a:rPr lang="en-US" dirty="0">
                <a:solidFill>
                  <a:srgbClr val="222222"/>
                </a:solidFill>
                <a:latin typeface="roboto"/>
              </a:rPr>
              <a:t> are:</a:t>
            </a:r>
          </a:p>
          <a:p>
            <a:r>
              <a:rPr lang="en-US" dirty="0">
                <a:solidFill>
                  <a:srgbClr val="222222"/>
                </a:solidFill>
                <a:latin typeface="roboto"/>
              </a:rPr>
              <a:t>Children </a:t>
            </a:r>
            <a:r>
              <a:rPr lang="en-US" b="0" i="0" u="none" strike="noStrike" dirty="0">
                <a:solidFill>
                  <a:srgbClr val="222222"/>
                </a:solidFill>
                <a:effectLst/>
                <a:latin typeface="roboto"/>
              </a:rPr>
              <a:t>are deprived from education which makes them illiterate.</a:t>
            </a:r>
          </a:p>
          <a:p>
            <a:r>
              <a:rPr lang="en-US" b="0" i="0" u="none" strike="noStrike" dirty="0">
                <a:solidFill>
                  <a:srgbClr val="222222"/>
                </a:solidFill>
                <a:effectLst/>
                <a:latin typeface="roboto"/>
              </a:rPr>
              <a:t>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obstructs personal growth. </a:t>
            </a:r>
          </a:p>
          <a:p>
            <a:r>
              <a:rPr lang="en-US" b="0" i="0" u="none" strike="noStrike" dirty="0">
                <a:solidFill>
                  <a:srgbClr val="222222"/>
                </a:solidFill>
                <a:effectLst/>
                <a:latin typeface="roboto"/>
              </a:rPr>
              <a:t>Children are the future pillars of the economy and involving them into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will only make those pillars weak. Ultimately,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affects the country’s growth.</a:t>
            </a:r>
            <a:endParaRPr lang="en-IN" dirty="0"/>
          </a:p>
        </p:txBody>
      </p:sp>
    </p:spTree>
    <p:extLst>
      <p:ext uri="{BB962C8B-B14F-4D97-AF65-F5344CB8AC3E}">
        <p14:creationId xmlns:p14="http://schemas.microsoft.com/office/powerpoint/2010/main" val="52987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08F8-174F-4BB6-98B8-BE470FBC7C4F}"/>
              </a:ext>
            </a:extLst>
          </p:cNvPr>
          <p:cNvSpPr>
            <a:spLocks noGrp="1"/>
          </p:cNvSpPr>
          <p:nvPr>
            <p:ph type="title"/>
          </p:nvPr>
        </p:nvSpPr>
        <p:spPr/>
        <p:txBody>
          <a:bodyPr/>
          <a:lstStyle/>
          <a:p>
            <a:r>
              <a:rPr lang="en-US" dirty="0"/>
              <a:t>Methods to stop child labor</a:t>
            </a:r>
            <a:endParaRPr lang="en-IN" dirty="0"/>
          </a:p>
        </p:txBody>
      </p:sp>
      <p:sp>
        <p:nvSpPr>
          <p:cNvPr id="3" name="Content Placeholder 2">
            <a:extLst>
              <a:ext uri="{FF2B5EF4-FFF2-40B4-BE49-F238E27FC236}">
                <a16:creationId xmlns:a16="http://schemas.microsoft.com/office/drawing/2014/main" id="{FB3ECA3E-0E34-4368-B60F-5242DEDE9DAD}"/>
              </a:ext>
            </a:extLst>
          </p:cNvPr>
          <p:cNvSpPr>
            <a:spLocks noGrp="1"/>
          </p:cNvSpPr>
          <p:nvPr>
            <p:ph idx="1"/>
          </p:nvPr>
        </p:nvSpPr>
        <p:spPr/>
        <p:txBody>
          <a:bodyPr>
            <a:normAutofit lnSpcReduction="10000"/>
          </a:bodyPr>
          <a:lstStyle/>
          <a:p>
            <a:pPr algn="l"/>
            <a:r>
              <a:rPr lang="en-US" b="0" i="0" u="none" strike="noStrike" dirty="0">
                <a:solidFill>
                  <a:srgbClr val="222222"/>
                </a:solidFill>
                <a:effectLst/>
                <a:latin typeface="roboto"/>
              </a:rPr>
              <a:t>The main solution to child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is:</a:t>
            </a:r>
          </a:p>
          <a:p>
            <a:pPr algn="l">
              <a:buFont typeface="Arial" panose="020B0604020202020204" pitchFamily="34" charset="0"/>
              <a:buChar char="•"/>
            </a:pPr>
            <a:r>
              <a:rPr lang="en-US" b="0" i="0" u="none" strike="noStrike" dirty="0">
                <a:solidFill>
                  <a:srgbClr val="222222"/>
                </a:solidFill>
                <a:effectLst/>
                <a:latin typeface="roboto"/>
              </a:rPr>
              <a:t>Imparting education and knowledge to children.</a:t>
            </a:r>
          </a:p>
          <a:p>
            <a:pPr algn="l">
              <a:buFont typeface="Arial" panose="020B0604020202020204" pitchFamily="34" charset="0"/>
              <a:buChar char="•"/>
            </a:pPr>
            <a:r>
              <a:rPr lang="en-US" b="0" i="0" u="none" strike="noStrike" dirty="0">
                <a:solidFill>
                  <a:srgbClr val="222222"/>
                </a:solidFill>
                <a:effectLst/>
                <a:latin typeface="roboto"/>
              </a:rPr>
              <a:t>If incomes of the parents can be increased then it is possible for the children’s to get education.</a:t>
            </a:r>
          </a:p>
          <a:p>
            <a:pPr algn="l">
              <a:buFont typeface="Arial" panose="020B0604020202020204" pitchFamily="34" charset="0"/>
              <a:buChar char="•"/>
            </a:pPr>
            <a:r>
              <a:rPr lang="en-US" b="0" i="0" u="none" strike="noStrike" dirty="0">
                <a:solidFill>
                  <a:srgbClr val="222222"/>
                </a:solidFill>
                <a:effectLst/>
                <a:latin typeface="roboto"/>
              </a:rPr>
              <a:t>Government will have to take more steps towards proper enforcement of </a:t>
            </a:r>
            <a:r>
              <a:rPr lang="en-US" b="0" i="0" u="none" strike="noStrike" dirty="0" err="1">
                <a:solidFill>
                  <a:srgbClr val="222222"/>
                </a:solidFill>
                <a:effectLst/>
                <a:latin typeface="roboto"/>
              </a:rPr>
              <a:t>labour</a:t>
            </a:r>
            <a:r>
              <a:rPr lang="en-US" b="0" i="0" u="none" strike="noStrike" dirty="0">
                <a:solidFill>
                  <a:srgbClr val="222222"/>
                </a:solidFill>
                <a:effectLst/>
                <a:latin typeface="roboto"/>
              </a:rPr>
              <a:t> laws.</a:t>
            </a:r>
          </a:p>
          <a:p>
            <a:pPr algn="l">
              <a:buFont typeface="Arial" panose="020B0604020202020204" pitchFamily="34" charset="0"/>
              <a:buChar char="•"/>
            </a:pPr>
            <a:r>
              <a:rPr lang="en-US" b="0" i="0" u="none" strike="noStrike" dirty="0">
                <a:solidFill>
                  <a:srgbClr val="222222"/>
                </a:solidFill>
                <a:effectLst/>
                <a:latin typeface="roboto"/>
              </a:rPr>
              <a:t>People who are employed and are above the poverty line should take steps towards replacing child workers with adult workers. It will benefit not only the society, but the country at large.</a:t>
            </a:r>
          </a:p>
          <a:p>
            <a:endParaRPr lang="en-IN" dirty="0"/>
          </a:p>
        </p:txBody>
      </p:sp>
    </p:spTree>
    <p:extLst>
      <p:ext uri="{BB962C8B-B14F-4D97-AF65-F5344CB8AC3E}">
        <p14:creationId xmlns:p14="http://schemas.microsoft.com/office/powerpoint/2010/main" val="189322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3961-FAE4-4D3E-ADA1-136F750F373E}"/>
              </a:ext>
            </a:extLst>
          </p:cNvPr>
          <p:cNvSpPr>
            <a:spLocks noGrp="1"/>
          </p:cNvSpPr>
          <p:nvPr>
            <p:ph type="title"/>
          </p:nvPr>
        </p:nvSpPr>
        <p:spPr/>
        <p:txBody>
          <a:bodyPr/>
          <a:lstStyle/>
          <a:p>
            <a:r>
              <a:rPr lang="en-US" dirty="0"/>
              <a:t>Poverty</a:t>
            </a:r>
            <a:br>
              <a:rPr lang="en-US" dirty="0"/>
            </a:br>
            <a:endParaRPr lang="en-IN" dirty="0"/>
          </a:p>
        </p:txBody>
      </p:sp>
      <p:sp>
        <p:nvSpPr>
          <p:cNvPr id="3" name="Content Placeholder 2">
            <a:extLst>
              <a:ext uri="{FF2B5EF4-FFF2-40B4-BE49-F238E27FC236}">
                <a16:creationId xmlns:a16="http://schemas.microsoft.com/office/drawing/2014/main" id="{DA2AF4B5-2888-4E32-8026-1DE3B1BC5BFC}"/>
              </a:ext>
            </a:extLst>
          </p:cNvPr>
          <p:cNvSpPr>
            <a:spLocks noGrp="1"/>
          </p:cNvSpPr>
          <p:nvPr>
            <p:ph idx="1"/>
          </p:nvPr>
        </p:nvSpPr>
        <p:spPr/>
        <p:txBody>
          <a:bodyPr>
            <a:normAutofit/>
          </a:bodyPr>
          <a:lstStyle/>
          <a:p>
            <a:pPr algn="l"/>
            <a:r>
              <a:rPr lang="en-US" b="0" i="0" u="none" strike="noStrike" dirty="0">
                <a:solidFill>
                  <a:srgbClr val="222222"/>
                </a:solidFill>
                <a:effectLst/>
                <a:latin typeface="roboto"/>
              </a:rPr>
              <a:t>Poverty refers to a situation when people’s basic needs are not fulfill. Life becomes very difficult for people with income is below the poverty line (BPL).</a:t>
            </a:r>
          </a:p>
          <a:p>
            <a:pPr algn="l"/>
            <a:r>
              <a:rPr lang="en-US" b="0" i="0" u="none" strike="noStrike" dirty="0">
                <a:solidFill>
                  <a:srgbClr val="222222"/>
                </a:solidFill>
                <a:effectLst/>
                <a:latin typeface="roboto"/>
              </a:rPr>
              <a:t>Poverty </a:t>
            </a:r>
            <a:r>
              <a:rPr lang="en-US" dirty="0">
                <a:solidFill>
                  <a:srgbClr val="222222"/>
                </a:solidFill>
                <a:latin typeface="roboto"/>
              </a:rPr>
              <a:t>is the lack of money or material things.</a:t>
            </a:r>
          </a:p>
          <a:p>
            <a:pPr algn="l"/>
            <a:r>
              <a:rPr lang="en-US" b="0" i="0" u="none" strike="noStrike" dirty="0">
                <a:solidFill>
                  <a:srgbClr val="222222"/>
                </a:solidFill>
                <a:effectLst/>
                <a:latin typeface="roboto"/>
              </a:rPr>
              <a:t> Social, political, as well as economic elements, contribute to poverty. </a:t>
            </a:r>
          </a:p>
          <a:p>
            <a:pPr algn="l"/>
            <a:r>
              <a:rPr lang="en-US" b="0" i="0" u="none" strike="noStrike" dirty="0">
                <a:solidFill>
                  <a:srgbClr val="222222"/>
                </a:solidFill>
                <a:effectLst/>
                <a:latin typeface="roboto"/>
              </a:rPr>
              <a:t>It leads to a lack of basic life necessities and comfort. </a:t>
            </a:r>
          </a:p>
          <a:p>
            <a:pPr algn="l"/>
            <a:r>
              <a:rPr lang="en-US" dirty="0">
                <a:solidFill>
                  <a:srgbClr val="222222"/>
                </a:solidFill>
                <a:latin typeface="roboto"/>
              </a:rPr>
              <a:t>People live a life of misery and tension.</a:t>
            </a:r>
            <a:endParaRPr lang="en-IN" dirty="0"/>
          </a:p>
        </p:txBody>
      </p:sp>
    </p:spTree>
    <p:extLst>
      <p:ext uri="{BB962C8B-B14F-4D97-AF65-F5344CB8AC3E}">
        <p14:creationId xmlns:p14="http://schemas.microsoft.com/office/powerpoint/2010/main" val="139134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4605-1B51-4798-8ADE-BF18FA61D8A7}"/>
              </a:ext>
            </a:extLst>
          </p:cNvPr>
          <p:cNvSpPr>
            <a:spLocks noGrp="1"/>
          </p:cNvSpPr>
          <p:nvPr>
            <p:ph type="title"/>
          </p:nvPr>
        </p:nvSpPr>
        <p:spPr/>
        <p:txBody>
          <a:bodyPr/>
          <a:lstStyle/>
          <a:p>
            <a:r>
              <a:rPr lang="en-US" dirty="0"/>
              <a:t>Causes of poverty</a:t>
            </a:r>
            <a:endParaRPr lang="en-IN" dirty="0"/>
          </a:p>
        </p:txBody>
      </p:sp>
      <p:sp>
        <p:nvSpPr>
          <p:cNvPr id="3" name="Content Placeholder 2">
            <a:extLst>
              <a:ext uri="{FF2B5EF4-FFF2-40B4-BE49-F238E27FC236}">
                <a16:creationId xmlns:a16="http://schemas.microsoft.com/office/drawing/2014/main" id="{E1A2C469-7E49-4036-9010-58C644257BDD}"/>
              </a:ext>
            </a:extLst>
          </p:cNvPr>
          <p:cNvSpPr>
            <a:spLocks noGrp="1"/>
          </p:cNvSpPr>
          <p:nvPr>
            <p:ph idx="1"/>
          </p:nvPr>
        </p:nvSpPr>
        <p:spPr/>
        <p:txBody>
          <a:bodyPr>
            <a:normAutofit/>
          </a:bodyPr>
          <a:lstStyle/>
          <a:p>
            <a:pPr marL="0" indent="0" algn="l">
              <a:buNone/>
            </a:pPr>
            <a:endParaRPr lang="en-US" b="0" i="0" u="none" strike="noStrike" dirty="0">
              <a:solidFill>
                <a:srgbClr val="222222"/>
              </a:solidFill>
              <a:effectLst/>
              <a:latin typeface="roboto"/>
            </a:endParaRPr>
          </a:p>
          <a:p>
            <a:pPr algn="l">
              <a:buFont typeface="Arial" panose="020B0604020202020204" pitchFamily="34" charset="0"/>
              <a:buChar char="•"/>
            </a:pPr>
            <a:r>
              <a:rPr lang="en-US" b="0" i="0" u="none" strike="noStrike" dirty="0">
                <a:solidFill>
                  <a:srgbClr val="222222"/>
                </a:solidFill>
                <a:effectLst/>
                <a:latin typeface="roboto"/>
              </a:rPr>
              <a:t>People don’t get proper education which leads to poverty. </a:t>
            </a:r>
          </a:p>
          <a:p>
            <a:pPr algn="l">
              <a:buFont typeface="Arial" panose="020B0604020202020204" pitchFamily="34" charset="0"/>
              <a:buChar char="•"/>
            </a:pPr>
            <a:r>
              <a:rPr lang="en-US" dirty="0">
                <a:solidFill>
                  <a:srgbClr val="222222"/>
                </a:solidFill>
                <a:latin typeface="roboto"/>
              </a:rPr>
              <a:t>Unemployment </a:t>
            </a:r>
            <a:endParaRPr lang="en-US" b="0" i="0" u="none" strike="noStrike" dirty="0">
              <a:solidFill>
                <a:srgbClr val="222222"/>
              </a:solidFill>
              <a:effectLst/>
              <a:latin typeface="roboto"/>
            </a:endParaRPr>
          </a:p>
          <a:p>
            <a:pPr algn="l">
              <a:buFont typeface="Arial" panose="020B0604020202020204" pitchFamily="34" charset="0"/>
              <a:buChar char="•"/>
            </a:pPr>
            <a:r>
              <a:rPr lang="en-US" b="0" i="0" u="none" strike="noStrike" dirty="0">
                <a:solidFill>
                  <a:srgbClr val="222222"/>
                </a:solidFill>
                <a:effectLst/>
                <a:latin typeface="roboto"/>
              </a:rPr>
              <a:t>When a large number of people live in poverty, there is limited scope for the development of country’s economy.</a:t>
            </a:r>
          </a:p>
          <a:p>
            <a:pPr algn="l">
              <a:buFont typeface="Arial" panose="020B0604020202020204" pitchFamily="34" charset="0"/>
              <a:buChar char="•"/>
            </a:pPr>
            <a:r>
              <a:rPr lang="en-US" b="0" i="0" u="none" strike="noStrike" dirty="0">
                <a:solidFill>
                  <a:srgbClr val="222222"/>
                </a:solidFill>
                <a:effectLst/>
                <a:latin typeface="roboto"/>
              </a:rPr>
              <a:t>Some natural and environmental problems such as lack of rainfall, drought, etc. often lead to poverty.</a:t>
            </a:r>
          </a:p>
          <a:p>
            <a:pPr algn="l">
              <a:buFont typeface="Arial" panose="020B0604020202020204" pitchFamily="34" charset="0"/>
              <a:buChar char="•"/>
            </a:pPr>
            <a:r>
              <a:rPr lang="en-US" b="0" i="0" u="none" strike="noStrike" dirty="0">
                <a:solidFill>
                  <a:srgbClr val="222222"/>
                </a:solidFill>
                <a:effectLst/>
                <a:latin typeface="roboto"/>
              </a:rPr>
              <a:t> There are other reasons like caste system and many more.</a:t>
            </a:r>
            <a:endParaRPr lang="en-IN" dirty="0"/>
          </a:p>
        </p:txBody>
      </p:sp>
    </p:spTree>
    <p:extLst>
      <p:ext uri="{BB962C8B-B14F-4D97-AF65-F5344CB8AC3E}">
        <p14:creationId xmlns:p14="http://schemas.microsoft.com/office/powerpoint/2010/main" val="259871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C447-6960-4AB5-9A57-202E1AD61BFF}"/>
              </a:ext>
            </a:extLst>
          </p:cNvPr>
          <p:cNvSpPr>
            <a:spLocks noGrp="1"/>
          </p:cNvSpPr>
          <p:nvPr>
            <p:ph type="title"/>
          </p:nvPr>
        </p:nvSpPr>
        <p:spPr/>
        <p:txBody>
          <a:bodyPr/>
          <a:lstStyle/>
          <a:p>
            <a:r>
              <a:rPr lang="en-US" dirty="0"/>
              <a:t>Negative effects of poverty</a:t>
            </a:r>
            <a:endParaRPr lang="en-IN" dirty="0"/>
          </a:p>
        </p:txBody>
      </p:sp>
      <p:sp>
        <p:nvSpPr>
          <p:cNvPr id="3" name="Content Placeholder 2">
            <a:extLst>
              <a:ext uri="{FF2B5EF4-FFF2-40B4-BE49-F238E27FC236}">
                <a16:creationId xmlns:a16="http://schemas.microsoft.com/office/drawing/2014/main" id="{4C40EA9B-A10A-4B0A-AAA5-93541EF20A57}"/>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22222"/>
                </a:solidFill>
                <a:effectLst/>
                <a:latin typeface="roboto"/>
              </a:rPr>
              <a:t>Poor people will always have to depend on others to survive.</a:t>
            </a:r>
          </a:p>
          <a:p>
            <a:pPr algn="l">
              <a:buFont typeface="Arial" panose="020B0604020202020204" pitchFamily="34" charset="0"/>
              <a:buChar char="•"/>
            </a:pPr>
            <a:r>
              <a:rPr lang="en-US" b="0" i="0" u="none" strike="noStrike" dirty="0">
                <a:solidFill>
                  <a:srgbClr val="222222"/>
                </a:solidFill>
                <a:effectLst/>
                <a:latin typeface="roboto"/>
              </a:rPr>
              <a:t>Low quality foods may leads to bad nutrition.</a:t>
            </a:r>
          </a:p>
          <a:p>
            <a:pPr algn="l">
              <a:buFont typeface="Arial" panose="020B0604020202020204" pitchFamily="34" charset="0"/>
              <a:buChar char="•"/>
            </a:pPr>
            <a:r>
              <a:rPr lang="en-US" b="0" i="0" u="none" strike="noStrike" dirty="0">
                <a:solidFill>
                  <a:srgbClr val="222222"/>
                </a:solidFill>
                <a:effectLst/>
                <a:latin typeface="roboto"/>
              </a:rPr>
              <a:t>Poor people have less liberty for the choice of profession.</a:t>
            </a:r>
          </a:p>
          <a:p>
            <a:pPr algn="l">
              <a:buFont typeface="Arial" panose="020B0604020202020204" pitchFamily="34" charset="0"/>
              <a:buChar char="•"/>
            </a:pPr>
            <a:r>
              <a:rPr lang="en-US" b="0" i="0" u="none" strike="noStrike" dirty="0">
                <a:solidFill>
                  <a:srgbClr val="222222"/>
                </a:solidFill>
                <a:effectLst/>
                <a:latin typeface="roboto"/>
              </a:rPr>
              <a:t>Poverty may affect the moral and self-esteem of people living in extreme hardship.</a:t>
            </a:r>
          </a:p>
          <a:p>
            <a:pPr algn="l">
              <a:buFont typeface="Arial" panose="020B0604020202020204" pitchFamily="34" charset="0"/>
              <a:buChar char="•"/>
            </a:pPr>
            <a:r>
              <a:rPr lang="en-US" b="0" i="0" u="none" strike="noStrike" dirty="0">
                <a:solidFill>
                  <a:srgbClr val="222222"/>
                </a:solidFill>
                <a:effectLst/>
                <a:latin typeface="roboto"/>
              </a:rPr>
              <a:t>Poverty also results in building stress which ultimately affects the relationship of people.</a:t>
            </a:r>
          </a:p>
          <a:p>
            <a:pPr algn="l">
              <a:buFont typeface="Arial" panose="020B0604020202020204" pitchFamily="34" charset="0"/>
              <a:buChar char="•"/>
            </a:pPr>
            <a:r>
              <a:rPr lang="en-US" b="0" i="0" u="none" strike="noStrike" dirty="0">
                <a:solidFill>
                  <a:srgbClr val="222222"/>
                </a:solidFill>
                <a:effectLst/>
                <a:latin typeface="roboto"/>
              </a:rPr>
              <a:t>The low standard of living prevails among poor people.</a:t>
            </a:r>
          </a:p>
          <a:p>
            <a:endParaRPr lang="en-IN" dirty="0"/>
          </a:p>
        </p:txBody>
      </p:sp>
    </p:spTree>
    <p:extLst>
      <p:ext uri="{BB962C8B-B14F-4D97-AF65-F5344CB8AC3E}">
        <p14:creationId xmlns:p14="http://schemas.microsoft.com/office/powerpoint/2010/main" val="198590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2896-21E3-4372-8B3C-9797EEF1A385}"/>
              </a:ext>
            </a:extLst>
          </p:cNvPr>
          <p:cNvSpPr>
            <a:spLocks noGrp="1"/>
          </p:cNvSpPr>
          <p:nvPr>
            <p:ph type="title"/>
          </p:nvPr>
        </p:nvSpPr>
        <p:spPr/>
        <p:txBody>
          <a:bodyPr/>
          <a:lstStyle/>
          <a:p>
            <a:r>
              <a:rPr lang="en-US" dirty="0"/>
              <a:t>Ways to reduce poverty</a:t>
            </a:r>
            <a:endParaRPr lang="en-IN" dirty="0"/>
          </a:p>
        </p:txBody>
      </p:sp>
      <p:sp>
        <p:nvSpPr>
          <p:cNvPr id="3" name="Content Placeholder 2">
            <a:extLst>
              <a:ext uri="{FF2B5EF4-FFF2-40B4-BE49-F238E27FC236}">
                <a16:creationId xmlns:a16="http://schemas.microsoft.com/office/drawing/2014/main" id="{87B6CDB8-DD84-4B3D-855B-F4B654E2087D}"/>
              </a:ext>
            </a:extLst>
          </p:cNvPr>
          <p:cNvSpPr>
            <a:spLocks noGrp="1"/>
          </p:cNvSpPr>
          <p:nvPr>
            <p:ph idx="1"/>
          </p:nvPr>
        </p:nvSpPr>
        <p:spPr/>
        <p:txBody>
          <a:bodyPr>
            <a:normAutofit lnSpcReduction="10000"/>
          </a:bodyPr>
          <a:lstStyle/>
          <a:p>
            <a:r>
              <a:rPr lang="en-US" dirty="0"/>
              <a:t>Poverty can be reduced by :</a:t>
            </a:r>
          </a:p>
          <a:p>
            <a:r>
              <a:rPr lang="en-US" dirty="0">
                <a:solidFill>
                  <a:srgbClr val="222222"/>
                </a:solidFill>
                <a:latin typeface="roboto"/>
              </a:rPr>
              <a:t>I</a:t>
            </a:r>
            <a:r>
              <a:rPr lang="en-US" b="0" i="0" u="none" strike="noStrike" dirty="0">
                <a:solidFill>
                  <a:srgbClr val="222222"/>
                </a:solidFill>
                <a:effectLst/>
                <a:latin typeface="roboto"/>
              </a:rPr>
              <a:t>ncreasing job opportunities. It will decrease the rate of unemployment which ultimately results in decrease of poverty in economy.</a:t>
            </a:r>
          </a:p>
          <a:p>
            <a:pPr algn="l">
              <a:buFont typeface="Arial" panose="020B0604020202020204" pitchFamily="34" charset="0"/>
              <a:buChar char="•"/>
            </a:pPr>
            <a:r>
              <a:rPr lang="en-US" b="0" i="0" u="none" strike="noStrike" dirty="0">
                <a:solidFill>
                  <a:srgbClr val="222222"/>
                </a:solidFill>
                <a:effectLst/>
                <a:latin typeface="roboto"/>
              </a:rPr>
              <a:t>Government should take more steps towards charity, trusts and have some transparency while spending money in those social institutions.</a:t>
            </a:r>
          </a:p>
          <a:p>
            <a:pPr algn="l">
              <a:buFont typeface="Arial" panose="020B0604020202020204" pitchFamily="34" charset="0"/>
              <a:buChar char="•"/>
            </a:pPr>
            <a:r>
              <a:rPr lang="en-US" b="0" i="0" u="none" strike="noStrike" dirty="0">
                <a:solidFill>
                  <a:srgbClr val="222222"/>
                </a:solidFill>
                <a:effectLst/>
                <a:latin typeface="roboto"/>
              </a:rPr>
              <a:t>There is a need for initiatives of paid leave to the workers.</a:t>
            </a:r>
          </a:p>
          <a:p>
            <a:pPr algn="l">
              <a:buFont typeface="Arial" panose="020B0604020202020204" pitchFamily="34" charset="0"/>
              <a:buChar char="•"/>
            </a:pPr>
            <a:r>
              <a:rPr lang="en-US" b="0" i="0" u="none" strike="noStrike" dirty="0">
                <a:solidFill>
                  <a:srgbClr val="222222"/>
                </a:solidFill>
                <a:effectLst/>
                <a:latin typeface="roboto"/>
              </a:rPr>
              <a:t>The education system should be reformed and initiatives should be taken to bring more children to schools.</a:t>
            </a:r>
          </a:p>
          <a:p>
            <a:endParaRPr lang="en-IN" dirty="0"/>
          </a:p>
        </p:txBody>
      </p:sp>
    </p:spTree>
    <p:extLst>
      <p:ext uri="{BB962C8B-B14F-4D97-AF65-F5344CB8AC3E}">
        <p14:creationId xmlns:p14="http://schemas.microsoft.com/office/powerpoint/2010/main" val="156274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2541-CF63-45F4-9333-A5383F6A0130}"/>
              </a:ext>
            </a:extLst>
          </p:cNvPr>
          <p:cNvSpPr>
            <a:spLocks noGrp="1"/>
          </p:cNvSpPr>
          <p:nvPr>
            <p:ph type="title"/>
          </p:nvPr>
        </p:nvSpPr>
        <p:spPr/>
        <p:txBody>
          <a:bodyPr/>
          <a:lstStyle/>
          <a:p>
            <a:r>
              <a:rPr lang="en-IN" dirty="0"/>
              <a:t>Gender inequality</a:t>
            </a:r>
            <a:br>
              <a:rPr lang="en-IN" dirty="0"/>
            </a:br>
            <a:endParaRPr lang="en-IN" dirty="0"/>
          </a:p>
        </p:txBody>
      </p:sp>
      <p:sp>
        <p:nvSpPr>
          <p:cNvPr id="3" name="Content Placeholder 2">
            <a:extLst>
              <a:ext uri="{FF2B5EF4-FFF2-40B4-BE49-F238E27FC236}">
                <a16:creationId xmlns:a16="http://schemas.microsoft.com/office/drawing/2014/main" id="{AF91C8F6-1E96-4B11-887E-B97EE36A3C31}"/>
              </a:ext>
            </a:extLst>
          </p:cNvPr>
          <p:cNvSpPr>
            <a:spLocks noGrp="1"/>
          </p:cNvSpPr>
          <p:nvPr>
            <p:ph idx="1"/>
          </p:nvPr>
        </p:nvSpPr>
        <p:spPr/>
        <p:txBody>
          <a:bodyPr>
            <a:normAutofit lnSpcReduction="10000"/>
          </a:bodyPr>
          <a:lstStyle/>
          <a:p>
            <a:r>
              <a:rPr lang="en-US" u="none" strike="noStrike" dirty="0">
                <a:solidFill>
                  <a:srgbClr val="000000"/>
                </a:solidFill>
                <a:effectLst/>
                <a:latin typeface="inherit"/>
              </a:rPr>
              <a:t>Gender Inequality, in simple words, may be defined as discrimination against women based on their sex.</a:t>
            </a:r>
          </a:p>
          <a:p>
            <a:r>
              <a:rPr lang="en-US" u="none" strike="noStrike" dirty="0">
                <a:solidFill>
                  <a:srgbClr val="000000"/>
                </a:solidFill>
                <a:effectLst/>
                <a:latin typeface="inherit"/>
              </a:rPr>
              <a:t> Women are traditionally considered by the society as weaker sex. </a:t>
            </a:r>
          </a:p>
          <a:p>
            <a:r>
              <a:rPr lang="en-US" u="none" strike="noStrike" dirty="0">
                <a:solidFill>
                  <a:srgbClr val="000000"/>
                </a:solidFill>
                <a:effectLst/>
                <a:latin typeface="inherit"/>
              </a:rPr>
              <a:t>She has been accorded a subordinate position to men. </a:t>
            </a:r>
          </a:p>
          <a:p>
            <a:r>
              <a:rPr lang="en-US" u="none" strike="noStrike" dirty="0">
                <a:solidFill>
                  <a:srgbClr val="000000"/>
                </a:solidFill>
                <a:effectLst/>
                <a:latin typeface="inherit"/>
              </a:rPr>
              <a:t>She is exploited, degraded, violated and discriminated both in our homes and in outside world. </a:t>
            </a:r>
          </a:p>
          <a:p>
            <a:r>
              <a:rPr lang="en-US" b="0" i="0" u="none" strike="noStrike" dirty="0">
                <a:solidFill>
                  <a:srgbClr val="202122"/>
                </a:solidFill>
                <a:effectLst/>
                <a:latin typeface="Arial" panose="020B0604020202020204" pitchFamily="34" charset="0"/>
              </a:rPr>
              <a:t>Although the constitution of India grants men and women equal rights, gender disparities remain.</a:t>
            </a:r>
            <a:endParaRPr lang="en-US" u="none" strike="noStrike" dirty="0">
              <a:solidFill>
                <a:srgbClr val="000000"/>
              </a:solidFill>
              <a:effectLst/>
              <a:latin typeface="inherit"/>
            </a:endParaRPr>
          </a:p>
          <a:p>
            <a:r>
              <a:rPr lang="en-US" u="none" strike="noStrike" dirty="0">
                <a:solidFill>
                  <a:srgbClr val="000000"/>
                </a:solidFill>
                <a:effectLst/>
                <a:latin typeface="inherit"/>
              </a:rPr>
              <a:t>This peculiar type of discrimination against women is prevalent everywhere in the world and more so in Indian society.</a:t>
            </a:r>
            <a:endParaRPr lang="en-IN" dirty="0"/>
          </a:p>
        </p:txBody>
      </p:sp>
    </p:spTree>
    <p:extLst>
      <p:ext uri="{BB962C8B-B14F-4D97-AF65-F5344CB8AC3E}">
        <p14:creationId xmlns:p14="http://schemas.microsoft.com/office/powerpoint/2010/main" val="336873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9FCC-27F7-4CD9-ADEE-D78EF5868738}"/>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5A1B5001-2FEC-47FD-894F-0BE9C0C510FE}"/>
              </a:ext>
            </a:extLst>
          </p:cNvPr>
          <p:cNvSpPr>
            <a:spLocks noGrp="1"/>
          </p:cNvSpPr>
          <p:nvPr>
            <p:ph idx="1"/>
          </p:nvPr>
        </p:nvSpPr>
        <p:spPr/>
        <p:txBody>
          <a:bodyPr/>
          <a:lstStyle/>
          <a:p>
            <a:pPr marL="0" indent="0">
              <a:buNone/>
            </a:pPr>
            <a:r>
              <a:rPr lang="en-US" dirty="0" err="1"/>
              <a:t>i</a:t>
            </a:r>
            <a:r>
              <a:rPr lang="en-US" dirty="0"/>
              <a:t> would like to express my special gratitude to my social studies teacher ,Ms. </a:t>
            </a:r>
            <a:r>
              <a:rPr lang="en-US" dirty="0" err="1"/>
              <a:t>Sheel</a:t>
            </a:r>
            <a:r>
              <a:rPr lang="en-US" dirty="0"/>
              <a:t> Vikram, who gave me this golden opportunity to do this project , on topic " social issues "and to help exhibit my skills &amp; talent in the form of creativity. I am thankful to have had access to all sources of knowledge and information through internet . I am also very thankful to my parents for supporting me by providing the required materials and helping me complete the assessment successfully.</a:t>
            </a:r>
            <a:endParaRPr lang="en-IN" dirty="0"/>
          </a:p>
        </p:txBody>
      </p:sp>
    </p:spTree>
    <p:extLst>
      <p:ext uri="{BB962C8B-B14F-4D97-AF65-F5344CB8AC3E}">
        <p14:creationId xmlns:p14="http://schemas.microsoft.com/office/powerpoint/2010/main" val="354581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DFDA-8924-4738-8F16-3F627C720C39}"/>
              </a:ext>
            </a:extLst>
          </p:cNvPr>
          <p:cNvSpPr>
            <a:spLocks noGrp="1"/>
          </p:cNvSpPr>
          <p:nvPr>
            <p:ph type="title"/>
          </p:nvPr>
        </p:nvSpPr>
        <p:spPr/>
        <p:txBody>
          <a:bodyPr/>
          <a:lstStyle/>
          <a:p>
            <a:r>
              <a:rPr lang="en-US" dirty="0"/>
              <a:t>Causes and effects</a:t>
            </a:r>
            <a:endParaRPr lang="en-IN" dirty="0"/>
          </a:p>
        </p:txBody>
      </p:sp>
      <p:sp>
        <p:nvSpPr>
          <p:cNvPr id="3" name="Content Placeholder 2">
            <a:extLst>
              <a:ext uri="{FF2B5EF4-FFF2-40B4-BE49-F238E27FC236}">
                <a16:creationId xmlns:a16="http://schemas.microsoft.com/office/drawing/2014/main" id="{E7B7C16F-4267-4AC7-92D1-660B786DCFDB}"/>
              </a:ext>
            </a:extLst>
          </p:cNvPr>
          <p:cNvSpPr>
            <a:spLocks noGrp="1"/>
          </p:cNvSpPr>
          <p:nvPr>
            <p:ph idx="1"/>
          </p:nvPr>
        </p:nvSpPr>
        <p:spPr/>
        <p:txBody>
          <a:bodyPr>
            <a:normAutofit fontScale="85000" lnSpcReduction="20000"/>
          </a:bodyPr>
          <a:lstStyle/>
          <a:p>
            <a:pPr marL="0" indent="0">
              <a:buNone/>
            </a:pPr>
            <a:r>
              <a:rPr lang="en-IN" b="1" dirty="0">
                <a:solidFill>
                  <a:srgbClr val="000000"/>
                </a:solidFill>
                <a:latin typeface="Arial" panose="020B0604020202020204" pitchFamily="34" charset="0"/>
              </a:rPr>
              <a:t>Gender inequality prevails due to :</a:t>
            </a:r>
          </a:p>
          <a:p>
            <a:r>
              <a:rPr lang="en-IN" b="1" i="0" u="none" strike="noStrike" dirty="0">
                <a:solidFill>
                  <a:srgbClr val="000000"/>
                </a:solidFill>
                <a:effectLst/>
                <a:latin typeface="Arial" panose="020B0604020202020204" pitchFamily="34" charset="0"/>
              </a:rPr>
              <a:t>Patriarchal society</a:t>
            </a:r>
          </a:p>
          <a:p>
            <a:r>
              <a:rPr lang="en-IN" b="1" i="0" u="none" strike="noStrike" dirty="0">
                <a:solidFill>
                  <a:srgbClr val="000000"/>
                </a:solidFill>
                <a:effectLst/>
                <a:latin typeface="Arial" panose="020B0604020202020204" pitchFamily="34" charset="0"/>
              </a:rPr>
              <a:t>Son preference</a:t>
            </a:r>
          </a:p>
          <a:p>
            <a:r>
              <a:rPr lang="en-IN" b="1" i="0" u="none" strike="noStrike" dirty="0">
                <a:solidFill>
                  <a:srgbClr val="000000"/>
                </a:solidFill>
                <a:effectLst/>
                <a:latin typeface="Arial" panose="020B0604020202020204" pitchFamily="34" charset="0"/>
              </a:rPr>
              <a:t>Preoccupied mindset against women's social &amp; economic growth</a:t>
            </a:r>
          </a:p>
          <a:p>
            <a:r>
              <a:rPr lang="en-IN" b="1" i="0" u="none" strike="noStrike" dirty="0">
                <a:solidFill>
                  <a:srgbClr val="000000"/>
                </a:solidFill>
                <a:effectLst/>
                <a:latin typeface="Arial" panose="020B0604020202020204" pitchFamily="34" charset="0"/>
              </a:rPr>
              <a:t>Dowry</a:t>
            </a:r>
            <a:endParaRPr lang="en-IN" b="1" dirty="0">
              <a:solidFill>
                <a:srgbClr val="000000"/>
              </a:solidFill>
              <a:latin typeface="Arial" panose="020B0604020202020204" pitchFamily="34" charset="0"/>
            </a:endParaRPr>
          </a:p>
          <a:p>
            <a:endParaRPr lang="en-IN" b="1" dirty="0">
              <a:solidFill>
                <a:srgbClr val="000000"/>
              </a:solidFill>
              <a:latin typeface="Arial" panose="020B0604020202020204" pitchFamily="34" charset="0"/>
            </a:endParaRPr>
          </a:p>
          <a:p>
            <a:pPr marL="0" indent="0">
              <a:buNone/>
            </a:pPr>
            <a:r>
              <a:rPr lang="en-IN" b="1" dirty="0">
                <a:solidFill>
                  <a:srgbClr val="000000"/>
                </a:solidFill>
                <a:latin typeface="Arial" panose="020B0604020202020204" pitchFamily="34" charset="0"/>
              </a:rPr>
              <a:t>Effects :</a:t>
            </a:r>
          </a:p>
          <a:p>
            <a:r>
              <a:rPr lang="en-IN" b="1" dirty="0">
                <a:solidFill>
                  <a:srgbClr val="000000"/>
                </a:solidFill>
                <a:latin typeface="Arial" panose="020B0604020202020204" pitchFamily="34" charset="0"/>
              </a:rPr>
              <a:t>Abortion</a:t>
            </a:r>
          </a:p>
          <a:p>
            <a:r>
              <a:rPr lang="en-IN" b="1" dirty="0">
                <a:solidFill>
                  <a:srgbClr val="000000"/>
                </a:solidFill>
                <a:latin typeface="Arial" panose="020B0604020202020204" pitchFamily="34" charset="0"/>
              </a:rPr>
              <a:t>Domestic Violence</a:t>
            </a:r>
          </a:p>
          <a:p>
            <a:r>
              <a:rPr lang="en-IN" b="1" dirty="0">
                <a:solidFill>
                  <a:srgbClr val="000000"/>
                </a:solidFill>
                <a:latin typeface="Arial" panose="020B0604020202020204" pitchFamily="34" charset="0"/>
              </a:rPr>
              <a:t>Decrease in sex ratio</a:t>
            </a:r>
          </a:p>
          <a:p>
            <a:r>
              <a:rPr lang="en-IN" b="1" dirty="0">
                <a:solidFill>
                  <a:srgbClr val="000000"/>
                </a:solidFill>
                <a:latin typeface="Arial" panose="020B0604020202020204" pitchFamily="34" charset="0"/>
              </a:rPr>
              <a:t>Sexual violence </a:t>
            </a:r>
          </a:p>
        </p:txBody>
      </p:sp>
    </p:spTree>
    <p:extLst>
      <p:ext uri="{BB962C8B-B14F-4D97-AF65-F5344CB8AC3E}">
        <p14:creationId xmlns:p14="http://schemas.microsoft.com/office/powerpoint/2010/main" val="133834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A25E-B8F9-4FA7-8335-484DF0BF72E4}"/>
              </a:ext>
            </a:extLst>
          </p:cNvPr>
          <p:cNvSpPr>
            <a:spLocks noGrp="1"/>
          </p:cNvSpPr>
          <p:nvPr>
            <p:ph type="title"/>
          </p:nvPr>
        </p:nvSpPr>
        <p:spPr/>
        <p:txBody>
          <a:bodyPr/>
          <a:lstStyle/>
          <a:p>
            <a:r>
              <a:rPr lang="en-US" dirty="0"/>
              <a:t>Ways to reduce gender inequality</a:t>
            </a:r>
            <a:endParaRPr lang="en-IN" dirty="0"/>
          </a:p>
        </p:txBody>
      </p:sp>
      <p:sp>
        <p:nvSpPr>
          <p:cNvPr id="3" name="Content Placeholder 2">
            <a:extLst>
              <a:ext uri="{FF2B5EF4-FFF2-40B4-BE49-F238E27FC236}">
                <a16:creationId xmlns:a16="http://schemas.microsoft.com/office/drawing/2014/main" id="{64C59EF1-40A8-4210-B2B6-D9AB4BF9BF41}"/>
              </a:ext>
            </a:extLst>
          </p:cNvPr>
          <p:cNvSpPr>
            <a:spLocks noGrp="1"/>
          </p:cNvSpPr>
          <p:nvPr>
            <p:ph idx="1"/>
          </p:nvPr>
        </p:nvSpPr>
        <p:spPr/>
        <p:txBody>
          <a:bodyPr/>
          <a:lstStyle/>
          <a:p>
            <a:r>
              <a:rPr lang="en-IN" b="1" i="0" u="none" strike="noStrike" dirty="0">
                <a:effectLst/>
                <a:latin typeface="montserrat"/>
              </a:rPr>
              <a:t>Fight Gender Stereotypes</a:t>
            </a:r>
          </a:p>
          <a:p>
            <a:r>
              <a:rPr lang="en-US" b="1" i="0" u="none" strike="noStrike" dirty="0">
                <a:effectLst/>
                <a:latin typeface="montserrat"/>
              </a:rPr>
              <a:t>Promote Gender Equality At Home</a:t>
            </a:r>
          </a:p>
          <a:p>
            <a:r>
              <a:rPr lang="en-US" b="1" dirty="0">
                <a:latin typeface="montserrat"/>
              </a:rPr>
              <a:t>Give equal opportunities to both genders</a:t>
            </a:r>
          </a:p>
          <a:p>
            <a:r>
              <a:rPr lang="en-US" b="1" dirty="0">
                <a:latin typeface="montserrat"/>
              </a:rPr>
              <a:t>Females should raise their voices in society</a:t>
            </a:r>
          </a:p>
          <a:p>
            <a:r>
              <a:rPr lang="en-US" b="1" dirty="0">
                <a:latin typeface="montserrat"/>
              </a:rPr>
              <a:t>Don’t think that girls are weaker</a:t>
            </a:r>
          </a:p>
          <a:p>
            <a:pPr marL="0" indent="0">
              <a:buNone/>
            </a:pPr>
            <a:r>
              <a:rPr lang="en-US" b="1" dirty="0">
                <a:latin typeface="montserrat"/>
              </a:rPr>
              <a:t> promote girl power!!</a:t>
            </a:r>
            <a:endParaRPr lang="en-IN" dirty="0"/>
          </a:p>
        </p:txBody>
      </p:sp>
    </p:spTree>
    <p:extLst>
      <p:ext uri="{BB962C8B-B14F-4D97-AF65-F5344CB8AC3E}">
        <p14:creationId xmlns:p14="http://schemas.microsoft.com/office/powerpoint/2010/main" val="287316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697-798F-45D2-907F-ED78B0CDD4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3467A6-6E14-4E0A-9978-1AAC9FDB99E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965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D781-53FC-4C57-9C2E-7AE9761DF0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83AFCB-40A1-4BA2-B7AA-E233EC5BE41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014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ED8C-FFCC-4749-9C95-78B549960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6417F7-4750-48A6-9DB9-7CB5EDA9D1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4960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369D-8647-4ED6-B374-3CFF3C115262}"/>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31A8032A-9FF5-46DA-9E85-E5B9814B4F70}"/>
              </a:ext>
            </a:extLst>
          </p:cNvPr>
          <p:cNvSpPr>
            <a:spLocks noGrp="1"/>
          </p:cNvSpPr>
          <p:nvPr>
            <p:ph idx="1"/>
          </p:nvPr>
        </p:nvSpPr>
        <p:spPr/>
        <p:txBody>
          <a:bodyPr>
            <a:normAutofit fontScale="92500" lnSpcReduction="20000"/>
          </a:bodyPr>
          <a:lstStyle/>
          <a:p>
            <a:r>
              <a:rPr lang="en-US" dirty="0"/>
              <a:t>Acknowledgement </a:t>
            </a:r>
          </a:p>
          <a:p>
            <a:r>
              <a:rPr lang="en-US" dirty="0"/>
              <a:t>What are social issues?</a:t>
            </a:r>
          </a:p>
          <a:p>
            <a:r>
              <a:rPr lang="en-US" dirty="0"/>
              <a:t>Social issues in India</a:t>
            </a:r>
          </a:p>
          <a:p>
            <a:r>
              <a:rPr lang="en-US" dirty="0"/>
              <a:t>Caste system</a:t>
            </a:r>
          </a:p>
          <a:p>
            <a:r>
              <a:rPr lang="en-US" dirty="0"/>
              <a:t>Dowry</a:t>
            </a:r>
          </a:p>
          <a:p>
            <a:r>
              <a:rPr lang="en-US" dirty="0"/>
              <a:t>Child labor</a:t>
            </a:r>
          </a:p>
          <a:p>
            <a:r>
              <a:rPr lang="en-US" dirty="0"/>
              <a:t>Poverty</a:t>
            </a:r>
          </a:p>
          <a:p>
            <a:r>
              <a:rPr lang="en-IN" dirty="0"/>
              <a:t>Gender inequality</a:t>
            </a:r>
            <a:endParaRPr lang="en-IN" dirty="0">
              <a:solidFill>
                <a:srgbClr val="222222"/>
              </a:solidFill>
              <a:latin typeface="lato"/>
            </a:endParaRPr>
          </a:p>
          <a:p>
            <a:r>
              <a:rPr lang="en-IN" dirty="0">
                <a:solidFill>
                  <a:srgbClr val="222222"/>
                </a:solidFill>
                <a:latin typeface="lato"/>
              </a:rPr>
              <a:t>Conclusion</a:t>
            </a:r>
          </a:p>
          <a:p>
            <a:r>
              <a:rPr lang="en-IN" dirty="0">
                <a:solidFill>
                  <a:srgbClr val="222222"/>
                </a:solidFill>
                <a:latin typeface="lato"/>
              </a:rPr>
              <a:t>bibliography</a:t>
            </a:r>
            <a:endParaRPr lang="en-IN" dirty="0"/>
          </a:p>
        </p:txBody>
      </p:sp>
    </p:spTree>
    <p:extLst>
      <p:ext uri="{BB962C8B-B14F-4D97-AF65-F5344CB8AC3E}">
        <p14:creationId xmlns:p14="http://schemas.microsoft.com/office/powerpoint/2010/main" val="219982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CB6F-F526-4F86-B235-C2B46FFA977B}"/>
              </a:ext>
            </a:extLst>
          </p:cNvPr>
          <p:cNvSpPr>
            <a:spLocks noGrp="1"/>
          </p:cNvSpPr>
          <p:nvPr>
            <p:ph type="title"/>
          </p:nvPr>
        </p:nvSpPr>
        <p:spPr/>
        <p:txBody>
          <a:bodyPr/>
          <a:lstStyle/>
          <a:p>
            <a:r>
              <a:rPr lang="en-US" dirty="0"/>
              <a:t>What are social issues ?</a:t>
            </a:r>
            <a:br>
              <a:rPr lang="en-US" dirty="0"/>
            </a:br>
            <a:endParaRPr lang="en-IN" dirty="0"/>
          </a:p>
        </p:txBody>
      </p:sp>
      <p:sp>
        <p:nvSpPr>
          <p:cNvPr id="3" name="Content Placeholder 2">
            <a:extLst>
              <a:ext uri="{FF2B5EF4-FFF2-40B4-BE49-F238E27FC236}">
                <a16:creationId xmlns:a16="http://schemas.microsoft.com/office/drawing/2014/main" id="{3CBB3979-ACFA-4889-907A-3488C5622298}"/>
              </a:ext>
            </a:extLst>
          </p:cNvPr>
          <p:cNvSpPr>
            <a:spLocks noGrp="1"/>
          </p:cNvSpPr>
          <p:nvPr>
            <p:ph idx="1"/>
          </p:nvPr>
        </p:nvSpPr>
        <p:spPr/>
        <p:txBody>
          <a:bodyPr/>
          <a:lstStyle/>
          <a:p>
            <a:pPr marL="0" indent="0">
              <a:buNone/>
            </a:pPr>
            <a:r>
              <a:rPr lang="en-US" b="0" i="0" u="none" strike="noStrike" dirty="0">
                <a:solidFill>
                  <a:srgbClr val="444444"/>
                </a:solidFill>
                <a:effectLst/>
                <a:latin typeface="Segoe UI" panose="020B0502040204020203" pitchFamily="34" charset="0"/>
              </a:rPr>
              <a:t>A social issue is a problem that influences many citizens within a society. It is a common problem in present-day society and one that many people strive to solve. It is often the consequence of factors extending beyond an individual's control. Social issues are the source of a conflicting opinions . </a:t>
            </a:r>
            <a:r>
              <a:rPr lang="en-US" b="0" i="0" u="none" strike="noStrike" dirty="0">
                <a:solidFill>
                  <a:srgbClr val="202122"/>
                </a:solidFill>
                <a:effectLst/>
                <a:latin typeface="Arial" panose="020B0604020202020204" pitchFamily="34" charset="0"/>
              </a:rPr>
              <a:t>Different individuals and different societies have different perceptions regarding these issues.</a:t>
            </a:r>
            <a:endParaRPr lang="en-IN" dirty="0"/>
          </a:p>
        </p:txBody>
      </p:sp>
    </p:spTree>
    <p:extLst>
      <p:ext uri="{BB962C8B-B14F-4D97-AF65-F5344CB8AC3E}">
        <p14:creationId xmlns:p14="http://schemas.microsoft.com/office/powerpoint/2010/main" val="32460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453-2F09-4F46-BBAB-F453FE3F4FFD}"/>
              </a:ext>
            </a:extLst>
          </p:cNvPr>
          <p:cNvSpPr>
            <a:spLocks noGrp="1"/>
          </p:cNvSpPr>
          <p:nvPr>
            <p:ph type="title"/>
          </p:nvPr>
        </p:nvSpPr>
        <p:spPr/>
        <p:txBody>
          <a:bodyPr/>
          <a:lstStyle/>
          <a:p>
            <a:r>
              <a:rPr lang="en-US" dirty="0"/>
              <a:t>Social issues in India</a:t>
            </a:r>
            <a:endParaRPr lang="en-IN" dirty="0"/>
          </a:p>
        </p:txBody>
      </p:sp>
      <p:sp>
        <p:nvSpPr>
          <p:cNvPr id="3" name="Content Placeholder 2">
            <a:extLst>
              <a:ext uri="{FF2B5EF4-FFF2-40B4-BE49-F238E27FC236}">
                <a16:creationId xmlns:a16="http://schemas.microsoft.com/office/drawing/2014/main" id="{3F85456E-7BA4-42ED-A769-21CB4E15FF38}"/>
              </a:ext>
            </a:extLst>
          </p:cNvPr>
          <p:cNvSpPr>
            <a:spLocks noGrp="1"/>
          </p:cNvSpPr>
          <p:nvPr>
            <p:ph idx="1"/>
          </p:nvPr>
        </p:nvSpPr>
        <p:spPr/>
        <p:txBody>
          <a:bodyPr>
            <a:normAutofit fontScale="92500" lnSpcReduction="10000"/>
          </a:bodyPr>
          <a:lstStyle/>
          <a:p>
            <a:r>
              <a:rPr lang="en-US" u="none" strike="noStrike" dirty="0">
                <a:solidFill>
                  <a:srgbClr val="000000"/>
                </a:solidFill>
                <a:effectLst/>
                <a:latin typeface="inherit"/>
              </a:rPr>
              <a:t>Indian society is a complex mix of diverse cultures, people, beliefs and languages. This complexity and richness gives Indian society a unique appearance of a very vibrant and colorful cultural country.</a:t>
            </a:r>
          </a:p>
          <a:p>
            <a:r>
              <a:rPr lang="en-US" dirty="0">
                <a:solidFill>
                  <a:srgbClr val="000000"/>
                </a:solidFill>
                <a:latin typeface="inherit"/>
              </a:rPr>
              <a:t>But these complexities have given rise to many social issues in India.</a:t>
            </a:r>
          </a:p>
          <a:p>
            <a:r>
              <a:rPr lang="en-US" dirty="0">
                <a:solidFill>
                  <a:srgbClr val="000000"/>
                </a:solidFill>
                <a:latin typeface="inherit"/>
              </a:rPr>
              <a:t>Some of These are:</a:t>
            </a:r>
          </a:p>
          <a:p>
            <a:pPr marL="0" indent="0">
              <a:buNone/>
            </a:pPr>
            <a:r>
              <a:rPr lang="en-US" dirty="0">
                <a:solidFill>
                  <a:srgbClr val="000000"/>
                </a:solidFill>
                <a:latin typeface="inherit"/>
              </a:rPr>
              <a:t>1. </a:t>
            </a:r>
            <a:r>
              <a:rPr lang="en-US" dirty="0"/>
              <a:t>Caste system</a:t>
            </a:r>
          </a:p>
          <a:p>
            <a:pPr marL="0" indent="0">
              <a:buNone/>
            </a:pPr>
            <a:r>
              <a:rPr lang="en-US" dirty="0"/>
              <a:t>2.Dowry</a:t>
            </a:r>
          </a:p>
          <a:p>
            <a:pPr marL="0" indent="0">
              <a:buNone/>
            </a:pPr>
            <a:r>
              <a:rPr lang="en-US" dirty="0"/>
              <a:t>3.Child labor</a:t>
            </a:r>
          </a:p>
          <a:p>
            <a:pPr marL="0" indent="0">
              <a:buNone/>
            </a:pPr>
            <a:r>
              <a:rPr lang="en-US" dirty="0"/>
              <a:t>4.Poverty</a:t>
            </a:r>
          </a:p>
          <a:p>
            <a:pPr marL="0" indent="0">
              <a:buNone/>
            </a:pPr>
            <a:r>
              <a:rPr lang="en-IN" dirty="0"/>
              <a:t>5.Gender inequality</a:t>
            </a:r>
          </a:p>
          <a:p>
            <a:pPr marL="0" indent="0">
              <a:buNone/>
            </a:pPr>
            <a:endParaRPr lang="en-IN" dirty="0">
              <a:solidFill>
                <a:srgbClr val="222222"/>
              </a:solidFill>
              <a:latin typeface="lato"/>
            </a:endParaRPr>
          </a:p>
          <a:p>
            <a:pPr>
              <a:buFont typeface="Wingdings" panose="05000000000000000000" pitchFamily="2" charset="2"/>
              <a:buChar char="q"/>
            </a:pPr>
            <a:endParaRPr lang="en-US" b="0" i="0" u="none" strike="noStrike" dirty="0">
              <a:solidFill>
                <a:srgbClr val="222222"/>
              </a:solidFill>
              <a:effectLst/>
              <a:latin typeface="roboto"/>
            </a:endParaRPr>
          </a:p>
          <a:p>
            <a:endParaRPr lang="en-IN" dirty="0"/>
          </a:p>
        </p:txBody>
      </p:sp>
    </p:spTree>
    <p:extLst>
      <p:ext uri="{BB962C8B-B14F-4D97-AF65-F5344CB8AC3E}">
        <p14:creationId xmlns:p14="http://schemas.microsoft.com/office/powerpoint/2010/main" val="347323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D216-1F64-46A9-BBDA-6CF01127A77A}"/>
              </a:ext>
            </a:extLst>
          </p:cNvPr>
          <p:cNvSpPr>
            <a:spLocks noGrp="1"/>
          </p:cNvSpPr>
          <p:nvPr>
            <p:ph type="title"/>
          </p:nvPr>
        </p:nvSpPr>
        <p:spPr/>
        <p:txBody>
          <a:bodyPr/>
          <a:lstStyle/>
          <a:p>
            <a:r>
              <a:rPr lang="en-US" dirty="0"/>
              <a:t>Caste system</a:t>
            </a:r>
            <a:endParaRPr lang="en-IN" dirty="0"/>
          </a:p>
        </p:txBody>
      </p:sp>
      <p:sp>
        <p:nvSpPr>
          <p:cNvPr id="3" name="Content Placeholder 2">
            <a:extLst>
              <a:ext uri="{FF2B5EF4-FFF2-40B4-BE49-F238E27FC236}">
                <a16:creationId xmlns:a16="http://schemas.microsoft.com/office/drawing/2014/main" id="{FBFDCAB6-DBE0-413F-BCFA-45D60CB1DE92}"/>
              </a:ext>
            </a:extLst>
          </p:cNvPr>
          <p:cNvSpPr>
            <a:spLocks noGrp="1"/>
          </p:cNvSpPr>
          <p:nvPr>
            <p:ph idx="1"/>
          </p:nvPr>
        </p:nvSpPr>
        <p:spPr>
          <a:xfrm>
            <a:off x="838200" y="1865382"/>
            <a:ext cx="10515600" cy="4351338"/>
          </a:xfrm>
        </p:spPr>
        <p:txBody>
          <a:bodyPr>
            <a:normAutofit/>
          </a:bodyPr>
          <a:lstStyle/>
          <a:p>
            <a:r>
              <a:rPr lang="en-US" b="0" i="0" u="none" strike="noStrike" dirty="0">
                <a:solidFill>
                  <a:srgbClr val="222222"/>
                </a:solidFill>
                <a:effectLst/>
                <a:latin typeface="lato"/>
              </a:rPr>
              <a:t>Caste system is a system of defining class or assigning status to individuals from the time of birth. </a:t>
            </a:r>
          </a:p>
          <a:p>
            <a:r>
              <a:rPr lang="en-US" b="0" i="0" u="none" strike="noStrike" dirty="0">
                <a:solidFill>
                  <a:srgbClr val="222222"/>
                </a:solidFill>
                <a:effectLst/>
                <a:latin typeface="lato"/>
              </a:rPr>
              <a:t>In India, the caste system was mainly profession based. India has been a victim of caste system since ages.</a:t>
            </a:r>
          </a:p>
          <a:p>
            <a:r>
              <a:rPr lang="en-US" b="0" i="0" u="none" strike="noStrike" dirty="0">
                <a:solidFill>
                  <a:srgbClr val="222222"/>
                </a:solidFill>
                <a:effectLst/>
                <a:latin typeface="lato"/>
              </a:rPr>
              <a:t>Caste system is also a danger towards the National integration of the country. </a:t>
            </a:r>
          </a:p>
          <a:p>
            <a:r>
              <a:rPr lang="en-US" dirty="0">
                <a:solidFill>
                  <a:srgbClr val="222222"/>
                </a:solidFill>
                <a:latin typeface="lato"/>
              </a:rPr>
              <a:t>It </a:t>
            </a:r>
            <a:r>
              <a:rPr lang="en-US" b="0" i="0" u="none" strike="noStrike" dirty="0">
                <a:solidFill>
                  <a:srgbClr val="222222"/>
                </a:solidFill>
                <a:effectLst/>
                <a:latin typeface="lato"/>
              </a:rPr>
              <a:t>is a major cause for many inhuman and immoral social practices such as untouchability, child marriage, sati system, prostitution, etc.</a:t>
            </a:r>
          </a:p>
          <a:p>
            <a:endParaRPr lang="en-IN" dirty="0"/>
          </a:p>
        </p:txBody>
      </p:sp>
    </p:spTree>
    <p:extLst>
      <p:ext uri="{BB962C8B-B14F-4D97-AF65-F5344CB8AC3E}">
        <p14:creationId xmlns:p14="http://schemas.microsoft.com/office/powerpoint/2010/main" val="44571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48B8-A6F4-4466-BE69-1839479DD8AE}"/>
              </a:ext>
            </a:extLst>
          </p:cNvPr>
          <p:cNvSpPr>
            <a:spLocks noGrp="1"/>
          </p:cNvSpPr>
          <p:nvPr>
            <p:ph type="title"/>
          </p:nvPr>
        </p:nvSpPr>
        <p:spPr/>
        <p:txBody>
          <a:bodyPr/>
          <a:lstStyle/>
          <a:p>
            <a:r>
              <a:rPr lang="en-US" dirty="0"/>
              <a:t>Causes of caste system</a:t>
            </a:r>
            <a:endParaRPr lang="en-IN" dirty="0"/>
          </a:p>
        </p:txBody>
      </p:sp>
      <p:sp>
        <p:nvSpPr>
          <p:cNvPr id="3" name="Content Placeholder 2">
            <a:extLst>
              <a:ext uri="{FF2B5EF4-FFF2-40B4-BE49-F238E27FC236}">
                <a16:creationId xmlns:a16="http://schemas.microsoft.com/office/drawing/2014/main" id="{71FAE4CE-B203-4AC8-AAA8-0D4F7D202753}"/>
              </a:ext>
            </a:extLst>
          </p:cNvPr>
          <p:cNvSpPr>
            <a:spLocks noGrp="1"/>
          </p:cNvSpPr>
          <p:nvPr>
            <p:ph idx="1"/>
          </p:nvPr>
        </p:nvSpPr>
        <p:spPr/>
        <p:txBody>
          <a:bodyPr>
            <a:normAutofit fontScale="92500" lnSpcReduction="10000"/>
          </a:bodyPr>
          <a:lstStyle/>
          <a:p>
            <a:r>
              <a:rPr lang="en-US" b="0" i="0" u="none" strike="noStrike" dirty="0">
                <a:solidFill>
                  <a:srgbClr val="222222"/>
                </a:solidFill>
                <a:effectLst/>
                <a:latin typeface="lato"/>
              </a:rPr>
              <a:t>The main reason behind the growth of Caste system in India is the assignment of caste based on job specialization. There were different types of jobs in the society which were done by the people based on their capability. This division of job based on specialization resulted into caste system.</a:t>
            </a:r>
          </a:p>
          <a:p>
            <a:pPr algn="l"/>
            <a:r>
              <a:rPr lang="en-US" dirty="0">
                <a:solidFill>
                  <a:srgbClr val="222222"/>
                </a:solidFill>
                <a:latin typeface="lato"/>
              </a:rPr>
              <a:t>There are mainly 4 classes</a:t>
            </a:r>
            <a:r>
              <a:rPr lang="en-US" b="0" i="0" u="none" strike="noStrike" dirty="0">
                <a:solidFill>
                  <a:srgbClr val="222222"/>
                </a:solidFill>
                <a:effectLst/>
                <a:latin typeface="lato"/>
              </a:rPr>
              <a:t> :</a:t>
            </a:r>
          </a:p>
          <a:p>
            <a:pPr algn="l">
              <a:buFont typeface="+mj-lt"/>
              <a:buAutoNum type="arabicPeriod"/>
            </a:pPr>
            <a:r>
              <a:rPr lang="en-US" b="0" i="0" u="none" strike="noStrike" dirty="0">
                <a:solidFill>
                  <a:srgbClr val="222222"/>
                </a:solidFill>
                <a:effectLst/>
                <a:latin typeface="lato"/>
              </a:rPr>
              <a:t>The Brahmins – the priestly class.</a:t>
            </a:r>
          </a:p>
          <a:p>
            <a:pPr algn="l">
              <a:buFont typeface="+mj-lt"/>
              <a:buAutoNum type="arabicPeriod"/>
            </a:pPr>
            <a:r>
              <a:rPr lang="en-US" b="0" i="0" u="none" strike="noStrike" dirty="0">
                <a:solidFill>
                  <a:srgbClr val="222222"/>
                </a:solidFill>
                <a:effectLst/>
                <a:latin typeface="lato"/>
              </a:rPr>
              <a:t>The Kshatriyas – the warrior and ruler class. </a:t>
            </a:r>
          </a:p>
          <a:p>
            <a:pPr algn="l">
              <a:buFont typeface="+mj-lt"/>
              <a:buAutoNum type="arabicPeriod"/>
            </a:pPr>
            <a:r>
              <a:rPr lang="en-US" b="0" i="0" u="none" strike="noStrike" dirty="0">
                <a:solidFill>
                  <a:srgbClr val="222222"/>
                </a:solidFill>
                <a:effectLst/>
                <a:latin typeface="lato"/>
              </a:rPr>
              <a:t>The Vaishyas – the trader class. </a:t>
            </a:r>
          </a:p>
          <a:p>
            <a:pPr algn="l">
              <a:buFont typeface="+mj-lt"/>
              <a:buAutoNum type="arabicPeriod"/>
            </a:pPr>
            <a:r>
              <a:rPr lang="en-US" b="0" i="0" u="none" strike="noStrike" dirty="0">
                <a:solidFill>
                  <a:srgbClr val="222222"/>
                </a:solidFill>
                <a:effectLst/>
                <a:latin typeface="lato"/>
              </a:rPr>
              <a:t>The Shudras – the lowest of the four traditional class engaged as domestic servants and laborers, etc.</a:t>
            </a:r>
          </a:p>
          <a:p>
            <a:endParaRPr lang="en-IN" dirty="0"/>
          </a:p>
        </p:txBody>
      </p:sp>
    </p:spTree>
    <p:extLst>
      <p:ext uri="{BB962C8B-B14F-4D97-AF65-F5344CB8AC3E}">
        <p14:creationId xmlns:p14="http://schemas.microsoft.com/office/powerpoint/2010/main" val="48378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C70E-BF92-4057-B410-3BA37927EC0B}"/>
              </a:ext>
            </a:extLst>
          </p:cNvPr>
          <p:cNvSpPr>
            <a:spLocks noGrp="1"/>
          </p:cNvSpPr>
          <p:nvPr>
            <p:ph type="title"/>
          </p:nvPr>
        </p:nvSpPr>
        <p:spPr/>
        <p:txBody>
          <a:bodyPr/>
          <a:lstStyle/>
          <a:p>
            <a:r>
              <a:rPr lang="en-US" dirty="0"/>
              <a:t>Ways </a:t>
            </a:r>
            <a:r>
              <a:rPr lang="en-US"/>
              <a:t>to stop </a:t>
            </a:r>
            <a:r>
              <a:rPr lang="en-US" dirty="0"/>
              <a:t>caste system</a:t>
            </a:r>
            <a:endParaRPr lang="en-IN" dirty="0"/>
          </a:p>
        </p:txBody>
      </p:sp>
      <p:sp>
        <p:nvSpPr>
          <p:cNvPr id="3" name="Content Placeholder 2">
            <a:extLst>
              <a:ext uri="{FF2B5EF4-FFF2-40B4-BE49-F238E27FC236}">
                <a16:creationId xmlns:a16="http://schemas.microsoft.com/office/drawing/2014/main" id="{BFBED25D-361B-4DCE-BF6E-8C67693E132A}"/>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222222"/>
                </a:solidFill>
                <a:effectLst/>
                <a:latin typeface="lato"/>
              </a:rPr>
              <a:t>Education will help the people to become aware of the disadvantages of Caste system.</a:t>
            </a:r>
          </a:p>
          <a:p>
            <a:pPr algn="l">
              <a:buFont typeface="Arial" panose="020B0604020202020204" pitchFamily="34" charset="0"/>
              <a:buChar char="•"/>
            </a:pPr>
            <a:r>
              <a:rPr lang="en-US" dirty="0">
                <a:solidFill>
                  <a:srgbClr val="222222"/>
                </a:solidFill>
                <a:latin typeface="lato"/>
              </a:rPr>
              <a:t>It can</a:t>
            </a:r>
            <a:r>
              <a:rPr lang="en-US" b="0" i="0" u="none" strike="noStrike" dirty="0">
                <a:solidFill>
                  <a:srgbClr val="222222"/>
                </a:solidFill>
                <a:effectLst/>
                <a:latin typeface="lato"/>
              </a:rPr>
              <a:t> help shed away superstition, which in turn, will help shed casteism as well.</a:t>
            </a:r>
          </a:p>
          <a:p>
            <a:r>
              <a:rPr lang="en-US" b="0" i="0" u="none" strike="noStrike" dirty="0">
                <a:solidFill>
                  <a:srgbClr val="222222"/>
                </a:solidFill>
                <a:effectLst/>
                <a:latin typeface="lato"/>
              </a:rPr>
              <a:t>There should be special classes at schools that imparts value and moral education to the children.</a:t>
            </a:r>
          </a:p>
          <a:p>
            <a:pPr algn="l">
              <a:buFont typeface="Arial" panose="020B0604020202020204" pitchFamily="34" charset="0"/>
              <a:buChar char="•"/>
            </a:pPr>
            <a:r>
              <a:rPr lang="en-US" b="0" i="0" u="none" strike="noStrike" dirty="0">
                <a:solidFill>
                  <a:srgbClr val="222222"/>
                </a:solidFill>
                <a:effectLst/>
                <a:latin typeface="lato"/>
              </a:rPr>
              <a:t>With better education and economic progress, people belonging to diverse caste get opportunity to mix and work together. </a:t>
            </a:r>
            <a:r>
              <a:rPr lang="en-US" dirty="0">
                <a:solidFill>
                  <a:srgbClr val="222222"/>
                </a:solidFill>
                <a:latin typeface="lato"/>
              </a:rPr>
              <a:t>This can be helpful in promoting equality.</a:t>
            </a:r>
            <a:endParaRPr lang="en-US" b="0" i="0" u="none" strike="noStrike" dirty="0">
              <a:solidFill>
                <a:srgbClr val="222222"/>
              </a:solidFill>
              <a:effectLst/>
              <a:latin typeface="lato"/>
            </a:endParaRPr>
          </a:p>
          <a:p>
            <a:endParaRPr lang="en-IN" dirty="0"/>
          </a:p>
        </p:txBody>
      </p:sp>
    </p:spTree>
    <p:extLst>
      <p:ext uri="{BB962C8B-B14F-4D97-AF65-F5344CB8AC3E}">
        <p14:creationId xmlns:p14="http://schemas.microsoft.com/office/powerpoint/2010/main" val="8943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2A9-D71F-4730-81B0-5DDD305C0CB1}"/>
              </a:ext>
            </a:extLst>
          </p:cNvPr>
          <p:cNvSpPr>
            <a:spLocks noGrp="1"/>
          </p:cNvSpPr>
          <p:nvPr>
            <p:ph type="title"/>
          </p:nvPr>
        </p:nvSpPr>
        <p:spPr/>
        <p:txBody>
          <a:bodyPr/>
          <a:lstStyle/>
          <a:p>
            <a:r>
              <a:rPr lang="en-US" dirty="0"/>
              <a:t>Dowry system</a:t>
            </a:r>
            <a:br>
              <a:rPr lang="en-US" dirty="0"/>
            </a:br>
            <a:endParaRPr lang="en-IN" dirty="0"/>
          </a:p>
        </p:txBody>
      </p:sp>
      <p:sp>
        <p:nvSpPr>
          <p:cNvPr id="3" name="Content Placeholder 2">
            <a:extLst>
              <a:ext uri="{FF2B5EF4-FFF2-40B4-BE49-F238E27FC236}">
                <a16:creationId xmlns:a16="http://schemas.microsoft.com/office/drawing/2014/main" id="{B8874A1B-125A-4A90-B197-2437C9A0EF26}"/>
              </a:ext>
            </a:extLst>
          </p:cNvPr>
          <p:cNvSpPr>
            <a:spLocks noGrp="1"/>
          </p:cNvSpPr>
          <p:nvPr>
            <p:ph idx="1"/>
          </p:nvPr>
        </p:nvSpPr>
        <p:spPr/>
        <p:txBody>
          <a:bodyPr>
            <a:normAutofit lnSpcReduction="10000"/>
          </a:bodyPr>
          <a:lstStyle/>
          <a:p>
            <a:r>
              <a:rPr lang="en-US" b="0" i="0" u="none" strike="noStrike" dirty="0">
                <a:solidFill>
                  <a:srgbClr val="222222"/>
                </a:solidFill>
                <a:effectLst/>
                <a:latin typeface="roboto"/>
              </a:rPr>
              <a:t>Dowry is one of the most evil practices that are prevalent in the Indian society. </a:t>
            </a:r>
          </a:p>
          <a:p>
            <a:r>
              <a:rPr lang="en-US" dirty="0">
                <a:solidFill>
                  <a:srgbClr val="222222"/>
                </a:solidFill>
                <a:latin typeface="roboto"/>
              </a:rPr>
              <a:t>it</a:t>
            </a:r>
            <a:r>
              <a:rPr lang="en-US" b="0" i="0" u="none" strike="noStrike" dirty="0">
                <a:solidFill>
                  <a:srgbClr val="222222"/>
                </a:solidFill>
                <a:effectLst/>
                <a:latin typeface="roboto"/>
              </a:rPr>
              <a:t> is actually the transfer of money, property and other valuable assets of bride’s family to the groom’s family on the eve of marriage.</a:t>
            </a:r>
          </a:p>
          <a:p>
            <a:pPr algn="l"/>
            <a:r>
              <a:rPr lang="en-US" b="0" i="0" u="none" strike="noStrike" dirty="0">
                <a:solidFill>
                  <a:srgbClr val="222222"/>
                </a:solidFill>
                <a:effectLst/>
                <a:latin typeface="roboto"/>
              </a:rPr>
              <a:t>There are several reasons of prevailing dowry system like:</a:t>
            </a:r>
          </a:p>
          <a:p>
            <a:pPr algn="l">
              <a:buFont typeface="Arial" panose="020B0604020202020204" pitchFamily="34" charset="0"/>
              <a:buChar char="•"/>
            </a:pPr>
            <a:r>
              <a:rPr lang="en-US" b="0" i="0" u="none" strike="noStrike" dirty="0">
                <a:solidFill>
                  <a:srgbClr val="222222"/>
                </a:solidFill>
                <a:effectLst/>
                <a:latin typeface="roboto"/>
              </a:rPr>
              <a:t>Tradition of asking for dowry at the time of marriage.</a:t>
            </a:r>
          </a:p>
          <a:p>
            <a:pPr algn="l">
              <a:buFont typeface="Arial" panose="020B0604020202020204" pitchFamily="34" charset="0"/>
              <a:buChar char="•"/>
            </a:pPr>
            <a:r>
              <a:rPr lang="en-US" b="0" i="0" u="none" strike="noStrike" dirty="0">
                <a:solidFill>
                  <a:srgbClr val="222222"/>
                </a:solidFill>
                <a:effectLst/>
                <a:latin typeface="roboto"/>
              </a:rPr>
              <a:t>The greed among the family of groom for quick and easy money.</a:t>
            </a:r>
          </a:p>
          <a:p>
            <a:pPr algn="l">
              <a:buFont typeface="Arial" panose="020B0604020202020204" pitchFamily="34" charset="0"/>
              <a:buChar char="•"/>
            </a:pPr>
            <a:r>
              <a:rPr lang="en-US" b="0" i="0" u="none" strike="noStrike" dirty="0">
                <a:solidFill>
                  <a:srgbClr val="222222"/>
                </a:solidFill>
                <a:effectLst/>
                <a:latin typeface="roboto"/>
              </a:rPr>
              <a:t>People also ask for dowry for maintaining status.</a:t>
            </a:r>
          </a:p>
          <a:p>
            <a:endParaRPr lang="en-IN" dirty="0"/>
          </a:p>
        </p:txBody>
      </p:sp>
    </p:spTree>
    <p:extLst>
      <p:ext uri="{BB962C8B-B14F-4D97-AF65-F5344CB8AC3E}">
        <p14:creationId xmlns:p14="http://schemas.microsoft.com/office/powerpoint/2010/main" val="608778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1500</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inherit</vt:lpstr>
      <vt:lpstr>lato</vt:lpstr>
      <vt:lpstr>montserrat</vt:lpstr>
      <vt:lpstr>roboto</vt:lpstr>
      <vt:lpstr>Segoe UI</vt:lpstr>
      <vt:lpstr>Wingdings</vt:lpstr>
      <vt:lpstr>Office Theme</vt:lpstr>
      <vt:lpstr>SOCIAL ISSUES</vt:lpstr>
      <vt:lpstr>ACKNOWLEDGEMENT</vt:lpstr>
      <vt:lpstr>CONTENT</vt:lpstr>
      <vt:lpstr>What are social issues ? </vt:lpstr>
      <vt:lpstr>Social issues in India</vt:lpstr>
      <vt:lpstr>Caste system</vt:lpstr>
      <vt:lpstr>Causes of caste system</vt:lpstr>
      <vt:lpstr>Ways to stop caste system</vt:lpstr>
      <vt:lpstr>Dowry system </vt:lpstr>
      <vt:lpstr>Disadvantages of dowry system</vt:lpstr>
      <vt:lpstr>Ways to stop dowry system</vt:lpstr>
      <vt:lpstr>Child labour </vt:lpstr>
      <vt:lpstr>Causes and effects of child labor</vt:lpstr>
      <vt:lpstr>Methods to stop child labor</vt:lpstr>
      <vt:lpstr>Poverty </vt:lpstr>
      <vt:lpstr>Causes of poverty</vt:lpstr>
      <vt:lpstr>Negative effects of poverty</vt:lpstr>
      <vt:lpstr>Ways to reduce poverty</vt:lpstr>
      <vt:lpstr>Gender inequality </vt:lpstr>
      <vt:lpstr>Causes and effects</vt:lpstr>
      <vt:lpstr>Ways to reduce gender inequality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ISSUES</dc:title>
  <dc:creator>Tanya Rishikesh</dc:creator>
  <cp:lastModifiedBy>Tanya Rishikesh</cp:lastModifiedBy>
  <cp:revision>30</cp:revision>
  <dcterms:created xsi:type="dcterms:W3CDTF">2020-06-27T11:37:44Z</dcterms:created>
  <dcterms:modified xsi:type="dcterms:W3CDTF">2020-08-08T13:22:58Z</dcterms:modified>
</cp:coreProperties>
</file>