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16459200"/>
  <p:notesSz cx="6715125" cy="9239250"/>
  <p:defaultTextStyle>
    <a:defPPr>
      <a:defRPr lang="en-US"/>
    </a:defPPr>
    <a:lvl1pPr algn="ctr" rtl="0" fontAlgn="base">
      <a:spcBef>
        <a:spcPct val="0"/>
      </a:spcBef>
      <a:spcAft>
        <a:spcPct val="0"/>
      </a:spcAft>
      <a:defRPr sz="4900" kern="1200">
        <a:solidFill>
          <a:schemeClr val="tx1"/>
        </a:solidFill>
        <a:latin typeface="Arial" charset="0"/>
        <a:ea typeface="+mn-ea"/>
        <a:cs typeface="+mn-cs"/>
      </a:defRPr>
    </a:lvl1pPr>
    <a:lvl2pPr marL="457200" algn="ctr" rtl="0" fontAlgn="base">
      <a:spcBef>
        <a:spcPct val="0"/>
      </a:spcBef>
      <a:spcAft>
        <a:spcPct val="0"/>
      </a:spcAft>
      <a:defRPr sz="4900" kern="1200">
        <a:solidFill>
          <a:schemeClr val="tx1"/>
        </a:solidFill>
        <a:latin typeface="Arial" charset="0"/>
        <a:ea typeface="+mn-ea"/>
        <a:cs typeface="+mn-cs"/>
      </a:defRPr>
    </a:lvl2pPr>
    <a:lvl3pPr marL="914400" algn="ctr" rtl="0" fontAlgn="base">
      <a:spcBef>
        <a:spcPct val="0"/>
      </a:spcBef>
      <a:spcAft>
        <a:spcPct val="0"/>
      </a:spcAft>
      <a:defRPr sz="4900" kern="1200">
        <a:solidFill>
          <a:schemeClr val="tx1"/>
        </a:solidFill>
        <a:latin typeface="Arial" charset="0"/>
        <a:ea typeface="+mn-ea"/>
        <a:cs typeface="+mn-cs"/>
      </a:defRPr>
    </a:lvl3pPr>
    <a:lvl4pPr marL="1371600" algn="ctr" rtl="0" fontAlgn="base">
      <a:spcBef>
        <a:spcPct val="0"/>
      </a:spcBef>
      <a:spcAft>
        <a:spcPct val="0"/>
      </a:spcAft>
      <a:defRPr sz="4900" kern="1200">
        <a:solidFill>
          <a:schemeClr val="tx1"/>
        </a:solidFill>
        <a:latin typeface="Arial" charset="0"/>
        <a:ea typeface="+mn-ea"/>
        <a:cs typeface="+mn-cs"/>
      </a:defRPr>
    </a:lvl4pPr>
    <a:lvl5pPr marL="1828800" algn="ctr" rtl="0" fontAlgn="base">
      <a:spcBef>
        <a:spcPct val="0"/>
      </a:spcBef>
      <a:spcAft>
        <a:spcPct val="0"/>
      </a:spcAft>
      <a:defRPr sz="4900" kern="1200">
        <a:solidFill>
          <a:schemeClr val="tx1"/>
        </a:solidFill>
        <a:latin typeface="Arial" charset="0"/>
        <a:ea typeface="+mn-ea"/>
        <a:cs typeface="+mn-cs"/>
      </a:defRPr>
    </a:lvl5pPr>
    <a:lvl6pPr marL="2286000" algn="l" defTabSz="914400" rtl="0" eaLnBrk="1" latinLnBrk="0" hangingPunct="1">
      <a:defRPr sz="4900" kern="1200">
        <a:solidFill>
          <a:schemeClr val="tx1"/>
        </a:solidFill>
        <a:latin typeface="Arial" charset="0"/>
        <a:ea typeface="+mn-ea"/>
        <a:cs typeface="+mn-cs"/>
      </a:defRPr>
    </a:lvl6pPr>
    <a:lvl7pPr marL="2743200" algn="l" defTabSz="914400" rtl="0" eaLnBrk="1" latinLnBrk="0" hangingPunct="1">
      <a:defRPr sz="4900" kern="1200">
        <a:solidFill>
          <a:schemeClr val="tx1"/>
        </a:solidFill>
        <a:latin typeface="Arial" charset="0"/>
        <a:ea typeface="+mn-ea"/>
        <a:cs typeface="+mn-cs"/>
      </a:defRPr>
    </a:lvl7pPr>
    <a:lvl8pPr marL="3200400" algn="l" defTabSz="914400" rtl="0" eaLnBrk="1" latinLnBrk="0" hangingPunct="1">
      <a:defRPr sz="4900" kern="1200">
        <a:solidFill>
          <a:schemeClr val="tx1"/>
        </a:solidFill>
        <a:latin typeface="Arial" charset="0"/>
        <a:ea typeface="+mn-ea"/>
        <a:cs typeface="+mn-cs"/>
      </a:defRPr>
    </a:lvl8pPr>
    <a:lvl9pPr marL="3657600" algn="l" defTabSz="914400" rtl="0" eaLnBrk="1" latinLnBrk="0" hangingPunct="1">
      <a:defRPr sz="4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192">
          <p15:clr>
            <a:srgbClr val="A4A3A4"/>
          </p15:clr>
        </p15:guide>
        <p15:guide id="2" orient="horz" pos="10098">
          <p15:clr>
            <a:srgbClr val="A4A3A4"/>
          </p15:clr>
        </p15:guide>
        <p15:guide id="3"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03DDBB-BFE6-004C-B711-5D28C0EDB08A}" v="34" dt="2025-05-07T20:30:58.5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06" autoAdjust="0"/>
    <p:restoredTop sz="94660"/>
  </p:normalViewPr>
  <p:slideViewPr>
    <p:cSldViewPr snapToGrid="0">
      <p:cViewPr>
        <p:scale>
          <a:sx n="60" d="100"/>
          <a:sy n="60" d="100"/>
        </p:scale>
        <p:origin x="136" y="-24"/>
      </p:cViewPr>
      <p:guideLst>
        <p:guide orient="horz" pos="5192"/>
        <p:guide orient="horz" pos="10098"/>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076" name="Rectangle 4"/>
          <p:cNvSpPr>
            <a:spLocks noGrp="1" noRot="1" noChangeAspect="1" noChangeArrowheads="1" noTextEdit="1"/>
          </p:cNvSpPr>
          <p:nvPr>
            <p:ph type="sldImg" idx="2"/>
          </p:nvPr>
        </p:nvSpPr>
        <p:spPr bwMode="auto">
          <a:xfrm>
            <a:off x="-106363" y="692150"/>
            <a:ext cx="6929438"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21E29DD-97D2-4C65-B85D-5B8AD61BAF17}" type="slidenum">
              <a:rPr lang="en-US"/>
              <a:pPr/>
              <a:t>‹#›</a:t>
            </a:fld>
            <a:endParaRPr lang="en-US"/>
          </a:p>
        </p:txBody>
      </p:sp>
    </p:spTree>
    <p:extLst>
      <p:ext uri="{BB962C8B-B14F-4D97-AF65-F5344CB8AC3E}">
        <p14:creationId xmlns:p14="http://schemas.microsoft.com/office/powerpoint/2010/main" val="392130217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3F074-3981-483C-AF05-8E7A29E57E95}"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hyperlink" Target="http://www.megaprint.com/" TargetMode="External"/><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5" name="Picture 4">
            <a:hlinkClick r:id="rId3"/>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r="38727"/>
          <a:stretch>
            <a:fillRect/>
          </a:stretch>
        </p:blipFill>
        <p:spPr bwMode="auto">
          <a:xfrm>
            <a:off x="27249120" y="16151788"/>
            <a:ext cx="3013710" cy="1547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userDrawn="1"/>
        </p:nvSpPr>
        <p:spPr>
          <a:xfrm>
            <a:off x="30270142" y="16066545"/>
            <a:ext cx="1975669" cy="292388"/>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1300" dirty="0">
                <a:solidFill>
                  <a:schemeClr val="bg1"/>
                </a:solidFill>
              </a:rPr>
              <a:t>www.postersession.com</a:t>
            </a:r>
          </a:p>
        </p:txBody>
      </p:sp>
      <p:sp>
        <p:nvSpPr>
          <p:cNvPr id="4" name="TextBox 3">
            <a:extLst>
              <a:ext uri="{FF2B5EF4-FFF2-40B4-BE49-F238E27FC236}">
                <a16:creationId xmlns:a16="http://schemas.microsoft.com/office/drawing/2014/main" id="{98B3571D-1C9B-4763-BEE3-760215CB8856}"/>
              </a:ext>
            </a:extLst>
          </p:cNvPr>
          <p:cNvSpPr txBox="1"/>
          <p:nvPr userDrawn="1"/>
        </p:nvSpPr>
        <p:spPr>
          <a:xfrm>
            <a:off x="-40481" y="16352533"/>
            <a:ext cx="482824" cy="123111"/>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00" b="1"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508250" rtl="0" fontAlgn="base">
        <a:spcBef>
          <a:spcPct val="0"/>
        </a:spcBef>
        <a:spcAft>
          <a:spcPct val="0"/>
        </a:spcAft>
        <a:defRPr sz="12100">
          <a:solidFill>
            <a:schemeClr val="tx2"/>
          </a:solidFill>
          <a:latin typeface="+mj-lt"/>
          <a:ea typeface="+mj-ea"/>
          <a:cs typeface="+mj-cs"/>
        </a:defRPr>
      </a:lvl1pPr>
      <a:lvl2pPr algn="ctr" defTabSz="2508250" rtl="0" fontAlgn="base">
        <a:spcBef>
          <a:spcPct val="0"/>
        </a:spcBef>
        <a:spcAft>
          <a:spcPct val="0"/>
        </a:spcAft>
        <a:defRPr sz="12100">
          <a:solidFill>
            <a:schemeClr val="tx2"/>
          </a:solidFill>
          <a:latin typeface="Arial" charset="0"/>
        </a:defRPr>
      </a:lvl2pPr>
      <a:lvl3pPr algn="ctr" defTabSz="2508250" rtl="0" fontAlgn="base">
        <a:spcBef>
          <a:spcPct val="0"/>
        </a:spcBef>
        <a:spcAft>
          <a:spcPct val="0"/>
        </a:spcAft>
        <a:defRPr sz="12100">
          <a:solidFill>
            <a:schemeClr val="tx2"/>
          </a:solidFill>
          <a:latin typeface="Arial" charset="0"/>
        </a:defRPr>
      </a:lvl3pPr>
      <a:lvl4pPr algn="ctr" defTabSz="2508250" rtl="0" fontAlgn="base">
        <a:spcBef>
          <a:spcPct val="0"/>
        </a:spcBef>
        <a:spcAft>
          <a:spcPct val="0"/>
        </a:spcAft>
        <a:defRPr sz="12100">
          <a:solidFill>
            <a:schemeClr val="tx2"/>
          </a:solidFill>
          <a:latin typeface="Arial" charset="0"/>
        </a:defRPr>
      </a:lvl4pPr>
      <a:lvl5pPr algn="ctr" defTabSz="2508250" rtl="0" fontAlgn="base">
        <a:spcBef>
          <a:spcPct val="0"/>
        </a:spcBef>
        <a:spcAft>
          <a:spcPct val="0"/>
        </a:spcAft>
        <a:defRPr sz="12100">
          <a:solidFill>
            <a:schemeClr val="tx2"/>
          </a:solidFill>
          <a:latin typeface="Arial" charset="0"/>
        </a:defRPr>
      </a:lvl5pPr>
      <a:lvl6pPr marL="457200" algn="ctr" defTabSz="2508250" rtl="0" fontAlgn="base">
        <a:spcBef>
          <a:spcPct val="0"/>
        </a:spcBef>
        <a:spcAft>
          <a:spcPct val="0"/>
        </a:spcAft>
        <a:defRPr sz="12100">
          <a:solidFill>
            <a:schemeClr val="tx2"/>
          </a:solidFill>
          <a:latin typeface="Arial" charset="0"/>
        </a:defRPr>
      </a:lvl6pPr>
      <a:lvl7pPr marL="914400" algn="ctr" defTabSz="2508250" rtl="0" fontAlgn="base">
        <a:spcBef>
          <a:spcPct val="0"/>
        </a:spcBef>
        <a:spcAft>
          <a:spcPct val="0"/>
        </a:spcAft>
        <a:defRPr sz="12100">
          <a:solidFill>
            <a:schemeClr val="tx2"/>
          </a:solidFill>
          <a:latin typeface="Arial" charset="0"/>
        </a:defRPr>
      </a:lvl7pPr>
      <a:lvl8pPr marL="1371600" algn="ctr" defTabSz="2508250" rtl="0" fontAlgn="base">
        <a:spcBef>
          <a:spcPct val="0"/>
        </a:spcBef>
        <a:spcAft>
          <a:spcPct val="0"/>
        </a:spcAft>
        <a:defRPr sz="12100">
          <a:solidFill>
            <a:schemeClr val="tx2"/>
          </a:solidFill>
          <a:latin typeface="Arial" charset="0"/>
        </a:defRPr>
      </a:lvl8pPr>
      <a:lvl9pPr marL="1828800" algn="ctr" defTabSz="2508250" rtl="0" fontAlgn="base">
        <a:spcBef>
          <a:spcPct val="0"/>
        </a:spcBef>
        <a:spcAft>
          <a:spcPct val="0"/>
        </a:spcAft>
        <a:defRPr sz="12100">
          <a:solidFill>
            <a:schemeClr val="tx2"/>
          </a:solidFill>
          <a:latin typeface="Arial" charset="0"/>
        </a:defRPr>
      </a:lvl9pPr>
    </p:titleStyle>
    <p:bodyStyle>
      <a:lvl1pPr marL="941388" indent="-941388" algn="l" defTabSz="2508250" rtl="0" fontAlgn="base">
        <a:spcBef>
          <a:spcPct val="20000"/>
        </a:spcBef>
        <a:spcAft>
          <a:spcPct val="0"/>
        </a:spcAft>
        <a:buChar char="•"/>
        <a:defRPr sz="8800">
          <a:solidFill>
            <a:schemeClr val="tx1"/>
          </a:solidFill>
          <a:latin typeface="+mn-lt"/>
          <a:ea typeface="+mn-ea"/>
          <a:cs typeface="+mn-cs"/>
        </a:defRPr>
      </a:lvl1pPr>
      <a:lvl2pPr marL="2036763" indent="-782638" algn="l" defTabSz="2508250" rtl="0" fontAlgn="base">
        <a:spcBef>
          <a:spcPct val="20000"/>
        </a:spcBef>
        <a:spcAft>
          <a:spcPct val="0"/>
        </a:spcAft>
        <a:buChar char="–"/>
        <a:defRPr sz="7700">
          <a:solidFill>
            <a:schemeClr val="tx1"/>
          </a:solidFill>
          <a:latin typeface="+mn-lt"/>
        </a:defRPr>
      </a:lvl2pPr>
      <a:lvl3pPr marL="3135313" indent="-627063" algn="l" defTabSz="2508250" rtl="0" fontAlgn="base">
        <a:spcBef>
          <a:spcPct val="20000"/>
        </a:spcBef>
        <a:spcAft>
          <a:spcPct val="0"/>
        </a:spcAft>
        <a:buChar char="•"/>
        <a:defRPr sz="6600">
          <a:solidFill>
            <a:schemeClr val="tx1"/>
          </a:solidFill>
          <a:latin typeface="+mn-lt"/>
        </a:defRPr>
      </a:lvl3pPr>
      <a:lvl4pPr marL="4387850" indent="-625475" algn="l" defTabSz="2508250" rtl="0" fontAlgn="base">
        <a:spcBef>
          <a:spcPct val="20000"/>
        </a:spcBef>
        <a:spcAft>
          <a:spcPct val="0"/>
        </a:spcAft>
        <a:buChar char="–"/>
        <a:defRPr sz="5500">
          <a:solidFill>
            <a:schemeClr val="tx1"/>
          </a:solidFill>
          <a:latin typeface="+mn-lt"/>
        </a:defRPr>
      </a:lvl4pPr>
      <a:lvl5pPr marL="5643563" indent="-627063" algn="l" defTabSz="2508250" rtl="0" fontAlgn="base">
        <a:spcBef>
          <a:spcPct val="20000"/>
        </a:spcBef>
        <a:spcAft>
          <a:spcPct val="0"/>
        </a:spcAft>
        <a:buChar char="»"/>
        <a:defRPr sz="5500">
          <a:solidFill>
            <a:schemeClr val="tx1"/>
          </a:solidFill>
          <a:latin typeface="+mn-lt"/>
        </a:defRPr>
      </a:lvl5pPr>
      <a:lvl6pPr marL="6100763" indent="-627063" algn="l" defTabSz="2508250" rtl="0" fontAlgn="base">
        <a:spcBef>
          <a:spcPct val="20000"/>
        </a:spcBef>
        <a:spcAft>
          <a:spcPct val="0"/>
        </a:spcAft>
        <a:buChar char="»"/>
        <a:defRPr sz="5500">
          <a:solidFill>
            <a:schemeClr val="tx1"/>
          </a:solidFill>
          <a:latin typeface="+mn-lt"/>
        </a:defRPr>
      </a:lvl6pPr>
      <a:lvl7pPr marL="6557963" indent="-627063" algn="l" defTabSz="2508250" rtl="0" fontAlgn="base">
        <a:spcBef>
          <a:spcPct val="20000"/>
        </a:spcBef>
        <a:spcAft>
          <a:spcPct val="0"/>
        </a:spcAft>
        <a:buChar char="»"/>
        <a:defRPr sz="5500">
          <a:solidFill>
            <a:schemeClr val="tx1"/>
          </a:solidFill>
          <a:latin typeface="+mn-lt"/>
        </a:defRPr>
      </a:lvl7pPr>
      <a:lvl8pPr marL="7015163" indent="-627063" algn="l" defTabSz="2508250" rtl="0" fontAlgn="base">
        <a:spcBef>
          <a:spcPct val="20000"/>
        </a:spcBef>
        <a:spcAft>
          <a:spcPct val="0"/>
        </a:spcAft>
        <a:buChar char="»"/>
        <a:defRPr sz="5500">
          <a:solidFill>
            <a:schemeClr val="tx1"/>
          </a:solidFill>
          <a:latin typeface="+mn-lt"/>
        </a:defRPr>
      </a:lvl8pPr>
      <a:lvl9pPr marL="7472363" indent="-627063" algn="l" defTabSz="2508250" rtl="0" fontAlgn="base">
        <a:spcBef>
          <a:spcPct val="20000"/>
        </a:spcBef>
        <a:spcAft>
          <a:spcPct val="0"/>
        </a:spcAft>
        <a:buChar char="»"/>
        <a:defRPr sz="5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jamanetwork.com/journals/jamapsychiatry/article-abstract/2771079" TargetMode="External"/><Relationship Id="rId13" Type="http://schemas.openxmlformats.org/officeDocument/2006/relationships/image" Target="../media/image2.png"/><Relationship Id="rId3" Type="http://schemas.openxmlformats.org/officeDocument/2006/relationships/hyperlink" Target="https://github.com/Tanzaniav0825/Capstone-Project-Polygenc-Scores/tree/main" TargetMode="External"/><Relationship Id="rId7" Type="http://schemas.openxmlformats.org/officeDocument/2006/relationships/hyperlink" Target="https://journals.plos.org/plosgenetics/article?id=10.1371/journal.pgen.1003348" TargetMode="External"/><Relationship Id="rId12" Type="http://schemas.openxmlformats.org/officeDocument/2006/relationships/hyperlink" Target="https://www.internationalgenome.org/" TargetMode="External"/><Relationship Id="rId2" Type="http://schemas.openxmlformats.org/officeDocument/2006/relationships/notesSlide" Target="../notesSlides/notesSlide1.xml"/><Relationship Id="rId16"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hyperlink" Target="https://www.nature.com/articles/s41596-020-0353-1" TargetMode="External"/><Relationship Id="rId11" Type="http://schemas.openxmlformats.org/officeDocument/2006/relationships/hyperlink" Target="https://academic.oup.com/g3journal/article/8/12/3865/6026881" TargetMode="External"/><Relationship Id="rId5" Type="http://schemas.openxmlformats.org/officeDocument/2006/relationships/hyperlink" Target="https://www.nature.com/articles/s41576-018-0018-x" TargetMode="External"/><Relationship Id="rId15" Type="http://schemas.openxmlformats.org/officeDocument/2006/relationships/image" Target="../media/image4.png"/><Relationship Id="rId10" Type="http://schemas.openxmlformats.org/officeDocument/2006/relationships/hyperlink" Target="https://www.nature.com/articles/ng.3431" TargetMode="External"/><Relationship Id="rId4" Type="http://schemas.openxmlformats.org/officeDocument/2006/relationships/hyperlink" Target="https://academic.oup.com/hmg/article/28/R2/R133/5540980?login=false" TargetMode="External"/><Relationship Id="rId9" Type="http://schemas.openxmlformats.org/officeDocument/2006/relationships/hyperlink" Target="https://www.nature.com/articles/s41467-019-11112-0" TargetMode="External"/><Relationship Id="rId1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rgbClr val="EAEAEA"/>
            </a:gs>
            <a:gs pos="100000">
              <a:srgbClr val="003064"/>
            </a:gs>
          </a:gsLst>
          <a:lin ang="5400000" scaled="1"/>
        </a:gradFill>
        <a:effectLst/>
      </p:bgPr>
    </p:bg>
    <p:spTree>
      <p:nvGrpSpPr>
        <p:cNvPr id="1" name=""/>
        <p:cNvGrpSpPr/>
        <p:nvPr/>
      </p:nvGrpSpPr>
      <p:grpSpPr>
        <a:xfrm>
          <a:off x="0" y="0"/>
          <a:ext cx="0" cy="0"/>
          <a:chOff x="0" y="0"/>
          <a:chExt cx="0" cy="0"/>
        </a:xfrm>
      </p:grpSpPr>
      <p:sp>
        <p:nvSpPr>
          <p:cNvPr id="2078" name="AutoShape 30"/>
          <p:cNvSpPr>
            <a:spLocks noChangeArrowheads="1"/>
          </p:cNvSpPr>
          <p:nvPr/>
        </p:nvSpPr>
        <p:spPr bwMode="auto">
          <a:xfrm>
            <a:off x="24631650" y="3048000"/>
            <a:ext cx="77724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77" name="AutoShape 29"/>
          <p:cNvSpPr>
            <a:spLocks noChangeArrowheads="1"/>
          </p:cNvSpPr>
          <p:nvPr/>
        </p:nvSpPr>
        <p:spPr bwMode="auto">
          <a:xfrm>
            <a:off x="8515350" y="3048000"/>
            <a:ext cx="77724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79" name="AutoShape 31"/>
          <p:cNvSpPr>
            <a:spLocks noChangeArrowheads="1"/>
          </p:cNvSpPr>
          <p:nvPr/>
        </p:nvSpPr>
        <p:spPr bwMode="auto">
          <a:xfrm>
            <a:off x="16573500" y="3048000"/>
            <a:ext cx="77724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2" name="AutoShape 4"/>
          <p:cNvSpPr>
            <a:spLocks noChangeArrowheads="1"/>
          </p:cNvSpPr>
          <p:nvPr/>
        </p:nvSpPr>
        <p:spPr bwMode="auto">
          <a:xfrm>
            <a:off x="457200" y="3048000"/>
            <a:ext cx="7772400" cy="12992100"/>
          </a:xfrm>
          <a:prstGeom prst="roundRect">
            <a:avLst>
              <a:gd name="adj" fmla="val 7000"/>
            </a:avLst>
          </a:prstGeom>
          <a:solidFill>
            <a:schemeClr val="bg1"/>
          </a:solidFill>
          <a:ln w="9525">
            <a:solidFill>
              <a:schemeClr val="tx1"/>
            </a:solidFill>
            <a:round/>
            <a:headEnd/>
            <a:tailEnd/>
          </a:ln>
          <a:effectLst/>
        </p:spPr>
        <p:txBody>
          <a:bodyPr wrap="none" anchor="ctr"/>
          <a:lstStyle/>
          <a:p>
            <a:endParaRPr lang="en-US"/>
          </a:p>
        </p:txBody>
      </p:sp>
      <p:sp>
        <p:nvSpPr>
          <p:cNvPr id="2057" name="Text Box 9"/>
          <p:cNvSpPr txBox="1">
            <a:spLocks noChangeArrowheads="1"/>
          </p:cNvSpPr>
          <p:nvPr/>
        </p:nvSpPr>
        <p:spPr bwMode="auto">
          <a:xfrm>
            <a:off x="666750" y="4011357"/>
            <a:ext cx="7334250" cy="2614996"/>
          </a:xfrm>
          <a:prstGeom prst="rect">
            <a:avLst/>
          </a:prstGeom>
          <a:noFill/>
          <a:ln w="9525">
            <a:noFill/>
            <a:miter lim="800000"/>
            <a:headEnd/>
            <a:tailEnd/>
          </a:ln>
          <a:effectLst/>
        </p:spPr>
        <p:txBody>
          <a:bodyPr lIns="52247" tIns="26123" rIns="52247" bIns="26123">
            <a:spAutoFit/>
          </a:bodyPr>
          <a:lstStyle/>
          <a:p>
            <a:pPr algn="l" defTabSz="2508250" eaLnBrk="0" hangingPunct="0">
              <a:lnSpc>
                <a:spcPct val="90000"/>
              </a:lnSpc>
            </a:pPr>
            <a:r>
              <a:rPr lang="en-US" sz="1500" dirty="0">
                <a:latin typeface="+mn-lt"/>
              </a:rPr>
              <a:t>This project explores the use of machine learning to simulate and classify polygenic risk scores (PRS) using real genomic data from the 1000 Genomes Project. Unique biallelic SNPs were extracted from multiple chromosomes, and synthetic effect </a:t>
            </a:r>
            <a:r>
              <a:rPr lang="en-US" sz="1400" dirty="0">
                <a:latin typeface="+mn-lt"/>
              </a:rPr>
              <a:t>sizes (</a:t>
            </a:r>
            <a:r>
              <a:rPr lang="el-GR" sz="1400" i="0" u="none" strike="noStrike" dirty="0">
                <a:solidFill>
                  <a:srgbClr val="000000"/>
                </a:solidFill>
                <a:effectLst/>
                <a:latin typeface="+mn-lt"/>
              </a:rPr>
              <a:t>β</a:t>
            </a:r>
            <a:r>
              <a:rPr lang="en-US" sz="1400" i="0" u="none" strike="noStrike" dirty="0">
                <a:solidFill>
                  <a:srgbClr val="000000"/>
                </a:solidFill>
                <a:effectLst/>
                <a:latin typeface="+mn-lt"/>
              </a:rPr>
              <a:t> values) were assigned using a normal distribution. </a:t>
            </a:r>
          </a:p>
          <a:p>
            <a:pPr algn="l" defTabSz="2508250" eaLnBrk="0" hangingPunct="0">
              <a:lnSpc>
                <a:spcPct val="90000"/>
              </a:lnSpc>
            </a:pPr>
            <a:endParaRPr lang="en-US" sz="1400" dirty="0">
              <a:solidFill>
                <a:srgbClr val="000000"/>
              </a:solidFill>
              <a:latin typeface="+mn-lt"/>
            </a:endParaRPr>
          </a:p>
          <a:p>
            <a:pPr algn="l" defTabSz="2508250" eaLnBrk="0" hangingPunct="0">
              <a:lnSpc>
                <a:spcPct val="90000"/>
              </a:lnSpc>
            </a:pPr>
            <a:r>
              <a:rPr lang="en-US" sz="1400" dirty="0">
                <a:solidFill>
                  <a:srgbClr val="000000"/>
                </a:solidFill>
                <a:latin typeface="+mn-lt"/>
              </a:rPr>
              <a:t>PRS for each individual were calculated as the weighted sum of SNP dosages and </a:t>
            </a:r>
            <a:r>
              <a:rPr lang="el-GR" sz="1400" b="0" i="0" u="none" strike="noStrike" dirty="0">
                <a:solidFill>
                  <a:srgbClr val="000000"/>
                </a:solidFill>
                <a:effectLst/>
                <a:latin typeface="+mn-lt"/>
              </a:rPr>
              <a:t>β</a:t>
            </a:r>
            <a:r>
              <a:rPr lang="en-US" sz="1400" b="0" i="0" u="none" strike="noStrike" dirty="0">
                <a:solidFill>
                  <a:srgbClr val="000000"/>
                </a:solidFill>
                <a:effectLst/>
                <a:latin typeface="+mn-lt"/>
              </a:rPr>
              <a:t> values. Individuals in the top 25% were labeled high risk; the remaining 75%, low risk. A logistic regression model was trained to predict high-risk individuals based on their genotype data. </a:t>
            </a:r>
          </a:p>
          <a:p>
            <a:pPr algn="l" defTabSz="2508250" eaLnBrk="0" hangingPunct="0">
              <a:lnSpc>
                <a:spcPct val="90000"/>
              </a:lnSpc>
            </a:pPr>
            <a:endParaRPr lang="en-US" sz="1400" dirty="0">
              <a:solidFill>
                <a:srgbClr val="000000"/>
              </a:solidFill>
              <a:latin typeface="+mn-lt"/>
            </a:endParaRPr>
          </a:p>
          <a:p>
            <a:pPr algn="l" defTabSz="2508250" eaLnBrk="0" hangingPunct="0">
              <a:lnSpc>
                <a:spcPct val="90000"/>
              </a:lnSpc>
            </a:pPr>
            <a:r>
              <a:rPr lang="en-US" sz="1400" dirty="0">
                <a:solidFill>
                  <a:srgbClr val="000000"/>
                </a:solidFill>
                <a:latin typeface="+mn-lt"/>
              </a:rPr>
              <a:t>Results showed that even with simulated traits, the model effectively distinguished risk groups, validating this framework for controlled polygenic modeling. The approach provides a foundation for testing PRS pipelines before applying real trait-based GWAS data. </a:t>
            </a:r>
            <a:endParaRPr lang="en-US" sz="1400" dirty="0">
              <a:latin typeface="+mn-lt"/>
            </a:endParaRPr>
          </a:p>
        </p:txBody>
      </p:sp>
      <p:sp>
        <p:nvSpPr>
          <p:cNvPr id="2058" name="Text Box 10"/>
          <p:cNvSpPr txBox="1">
            <a:spLocks noChangeArrowheads="1"/>
          </p:cNvSpPr>
          <p:nvPr/>
        </p:nvSpPr>
        <p:spPr bwMode="auto">
          <a:xfrm>
            <a:off x="8686800" y="3276600"/>
            <a:ext cx="7372350" cy="745253"/>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4500" b="1" dirty="0"/>
              <a:t>Methodology</a:t>
            </a:r>
          </a:p>
        </p:txBody>
      </p:sp>
      <p:sp>
        <p:nvSpPr>
          <p:cNvPr id="2059" name="Text Box 11"/>
          <p:cNvSpPr txBox="1">
            <a:spLocks noChangeArrowheads="1"/>
          </p:cNvSpPr>
          <p:nvPr/>
        </p:nvSpPr>
        <p:spPr bwMode="auto">
          <a:xfrm>
            <a:off x="24917400" y="3279775"/>
            <a:ext cx="7372350" cy="745253"/>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4500" b="1" dirty="0"/>
              <a:t>Limitations</a:t>
            </a:r>
          </a:p>
        </p:txBody>
      </p:sp>
      <p:sp>
        <p:nvSpPr>
          <p:cNvPr id="2061" name="AutoShape 13"/>
          <p:cNvSpPr>
            <a:spLocks noChangeArrowheads="1"/>
          </p:cNvSpPr>
          <p:nvPr/>
        </p:nvSpPr>
        <p:spPr bwMode="auto">
          <a:xfrm>
            <a:off x="514350" y="190500"/>
            <a:ext cx="31889700" cy="2628900"/>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p:spPr>
        <p:txBody>
          <a:bodyPr wrap="none" lIns="52247" tIns="26123" rIns="52247" bIns="26123" anchor="ctr"/>
          <a:lstStyle/>
          <a:p>
            <a:pPr defTabSz="2508250"/>
            <a:endParaRPr lang="en-US" sz="4500">
              <a:solidFill>
                <a:schemeClr val="bg1"/>
              </a:solidFill>
            </a:endParaRPr>
          </a:p>
        </p:txBody>
      </p:sp>
      <p:sp>
        <p:nvSpPr>
          <p:cNvPr id="2062" name="Text Box 14"/>
          <p:cNvSpPr txBox="1">
            <a:spLocks noChangeArrowheads="1"/>
          </p:cNvSpPr>
          <p:nvPr/>
        </p:nvSpPr>
        <p:spPr bwMode="auto">
          <a:xfrm>
            <a:off x="914400" y="317500"/>
            <a:ext cx="30689550" cy="2099470"/>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6500" b="1" dirty="0"/>
              <a:t>Polygenic Risk Score Prediction Using Machine Learning</a:t>
            </a:r>
          </a:p>
          <a:p>
            <a:pPr defTabSz="2508250"/>
            <a:r>
              <a:rPr lang="en-US" sz="4500" b="1" dirty="0"/>
              <a:t>Tanzania Vernon | </a:t>
            </a:r>
            <a:r>
              <a:rPr lang="en-US" sz="4500" b="1" dirty="0">
                <a:hlinkClick r:id="rId3"/>
              </a:rPr>
              <a:t>https://github.com/Tanzaniav0825/Capstone-Project-Polygenc-Scores/tree/main</a:t>
            </a:r>
            <a:endParaRPr lang="en-US" sz="4500" b="1" dirty="0"/>
          </a:p>
          <a:p>
            <a:pPr defTabSz="2508250"/>
            <a:r>
              <a:rPr lang="en-US" sz="2300" b="1" i="1" dirty="0"/>
              <a:t>PACE UNIVERSITY</a:t>
            </a:r>
            <a:endParaRPr lang="en-US" sz="4500" dirty="0"/>
          </a:p>
        </p:txBody>
      </p:sp>
      <p:sp>
        <p:nvSpPr>
          <p:cNvPr id="2075" name="Text Box 27"/>
          <p:cNvSpPr txBox="1">
            <a:spLocks noChangeArrowheads="1"/>
          </p:cNvSpPr>
          <p:nvPr/>
        </p:nvSpPr>
        <p:spPr bwMode="auto">
          <a:xfrm>
            <a:off x="25252363" y="12155448"/>
            <a:ext cx="6229350" cy="729865"/>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4400" b="1" dirty="0"/>
              <a:t>Bibliography</a:t>
            </a:r>
          </a:p>
        </p:txBody>
      </p:sp>
      <p:sp>
        <p:nvSpPr>
          <p:cNvPr id="2086" name="Text Box 38"/>
          <p:cNvSpPr txBox="1">
            <a:spLocks noChangeArrowheads="1"/>
          </p:cNvSpPr>
          <p:nvPr/>
        </p:nvSpPr>
        <p:spPr bwMode="auto">
          <a:xfrm>
            <a:off x="25072275" y="12581506"/>
            <a:ext cx="6889750" cy="3426989"/>
          </a:xfrm>
          <a:prstGeom prst="rect">
            <a:avLst/>
          </a:prstGeom>
          <a:noFill/>
          <a:ln w="57150" cmpd="thinThick">
            <a:noFill/>
            <a:miter lim="800000"/>
            <a:headEnd/>
            <a:tailEnd/>
          </a:ln>
          <a:effectLst/>
        </p:spPr>
        <p:txBody>
          <a:bodyPr lIns="34951" tIns="17475" rIns="34951" bIns="17475">
            <a:spAutoFit/>
          </a:bodyPr>
          <a:lstStyle/>
          <a:p>
            <a:pPr marL="195263" indent="-195263" algn="l" defTabSz="350838" eaLnBrk="0" hangingPunct="0">
              <a:lnSpc>
                <a:spcPct val="95000"/>
              </a:lnSpc>
            </a:pPr>
            <a:endParaRPr lang="en-US" sz="1600" b="1" u="sng" dirty="0">
              <a:latin typeface="Times New Roman" pitchFamily="18" charset="0"/>
              <a:hlinkClick r:id="rId4"/>
            </a:endParaRPr>
          </a:p>
          <a:p>
            <a:pPr marL="195263" indent="-195263" algn="l" defTabSz="350838" eaLnBrk="0" hangingPunct="0">
              <a:lnSpc>
                <a:spcPct val="95000"/>
              </a:lnSpc>
              <a:buFont typeface="Symbol" pitchFamily="18" charset="2"/>
              <a:buAutoNum type="arabicPeriod"/>
            </a:pPr>
            <a:r>
              <a:rPr lang="en-US" sz="1200" b="1" dirty="0">
                <a:latin typeface="Times New Roman" pitchFamily="18" charset="0"/>
                <a:hlinkClick r:id="rId4"/>
              </a:rPr>
              <a:t>Lambert, Samuel A., et al. Towards clinical utility of polygenic risk scores. Human Molecular Genetics 28.R2 (2019): R133-R142. </a:t>
            </a:r>
            <a:endParaRPr lang="en-US" sz="1200" b="1" dirty="0">
              <a:latin typeface="Times New Roman" pitchFamily="18" charset="0"/>
            </a:endParaRPr>
          </a:p>
          <a:p>
            <a:pPr marL="195263" indent="-195263" algn="l" defTabSz="350838" eaLnBrk="0" hangingPunct="0">
              <a:lnSpc>
                <a:spcPct val="95000"/>
              </a:lnSpc>
              <a:buFont typeface="Symbol" pitchFamily="18" charset="2"/>
              <a:buAutoNum type="arabicPeriod"/>
            </a:pPr>
            <a:r>
              <a:rPr lang="en-US" sz="1200" b="1" dirty="0">
                <a:latin typeface="Times New Roman" pitchFamily="18" charset="0"/>
                <a:hlinkClick r:id="rId5"/>
              </a:rPr>
              <a:t>Torkamani, Ali Nathan E. Wineinger, and Eric J. Topol. The personal and clinical utility of polygenic risk scores. Nature Reviews Gentics 19.9 (2018): 581-590.</a:t>
            </a:r>
            <a:endParaRPr lang="en-US" sz="1200" b="1" dirty="0">
              <a:latin typeface="Times New Roman" pitchFamily="18" charset="0"/>
            </a:endParaRPr>
          </a:p>
          <a:p>
            <a:pPr marL="195263" indent="-195263" algn="l" defTabSz="350838" eaLnBrk="0" hangingPunct="0">
              <a:lnSpc>
                <a:spcPct val="95000"/>
              </a:lnSpc>
              <a:buFont typeface="Symbol" pitchFamily="18" charset="2"/>
              <a:buAutoNum type="arabicPeriod"/>
            </a:pPr>
            <a:r>
              <a:rPr lang="en-US" sz="1200" b="1" dirty="0">
                <a:latin typeface="Times New Roman" pitchFamily="18" charset="0"/>
                <a:hlinkClick r:id="rId6"/>
              </a:rPr>
              <a:t>Choi, S. W., et al. Tutorial: polygenic risk score methods for complex traits. Nature Protocols 15.9 (2020): 2759-2772 </a:t>
            </a:r>
            <a:endParaRPr lang="en-US" sz="1200" b="1" dirty="0">
              <a:latin typeface="Times New Roman" pitchFamily="18" charset="0"/>
            </a:endParaRPr>
          </a:p>
          <a:p>
            <a:pPr marL="195263" indent="-195263" algn="l" defTabSz="350838" eaLnBrk="0" hangingPunct="0">
              <a:lnSpc>
                <a:spcPct val="95000"/>
              </a:lnSpc>
              <a:buFont typeface="Symbol" pitchFamily="18" charset="2"/>
              <a:buAutoNum type="arabicPeriod"/>
            </a:pPr>
            <a:r>
              <a:rPr lang="en-US" sz="1200" b="1" dirty="0" err="1">
                <a:latin typeface="Times New Roman" pitchFamily="18" charset="0"/>
                <a:hlinkClick r:id="rId7"/>
              </a:rPr>
              <a:t>Dudbridge</a:t>
            </a:r>
            <a:r>
              <a:rPr lang="en-US" sz="1200" b="1" dirty="0">
                <a:latin typeface="Times New Roman" pitchFamily="18" charset="0"/>
                <a:hlinkClick r:id="rId7"/>
              </a:rPr>
              <a:t>, Frank. Power and predictive accuracy of polygenic risk scores. Plos Genetics 9.3 (2013): e1003348</a:t>
            </a:r>
            <a:endParaRPr lang="en-US" sz="1200" b="1" dirty="0">
              <a:latin typeface="Times New Roman" pitchFamily="18" charset="0"/>
            </a:endParaRPr>
          </a:p>
          <a:p>
            <a:pPr marL="195263" indent="-195263" algn="l" defTabSz="350838" eaLnBrk="0" hangingPunct="0">
              <a:lnSpc>
                <a:spcPct val="95000"/>
              </a:lnSpc>
              <a:buFont typeface="Symbol" pitchFamily="18" charset="2"/>
              <a:buAutoNum type="arabicPeriod"/>
            </a:pPr>
            <a:r>
              <a:rPr lang="en-US" sz="1200" b="1" dirty="0">
                <a:latin typeface="Times New Roman" pitchFamily="18" charset="0"/>
                <a:hlinkClick r:id="rId8"/>
              </a:rPr>
              <a:t>Wray, Naomi R., et al. From basic science to clinical application of polygenic risk scores in psychiatry. JAMA Psychiatry 78.1 (2021): 101-109.</a:t>
            </a:r>
            <a:endParaRPr lang="en-US" sz="1200" b="1" dirty="0">
              <a:latin typeface="Times New Roman" pitchFamily="18" charset="0"/>
            </a:endParaRPr>
          </a:p>
          <a:p>
            <a:pPr marL="195263" indent="-195263" algn="l" defTabSz="350838" eaLnBrk="0" hangingPunct="0">
              <a:lnSpc>
                <a:spcPct val="95000"/>
              </a:lnSpc>
              <a:buFont typeface="Symbol" pitchFamily="18" charset="2"/>
              <a:buAutoNum type="arabicPeriod"/>
            </a:pPr>
            <a:r>
              <a:rPr lang="en-US" sz="1200" b="1" dirty="0">
                <a:latin typeface="Times New Roman" pitchFamily="18" charset="0"/>
                <a:hlinkClick r:id="rId9"/>
              </a:rPr>
              <a:t>Duncan, Laramie E., et al. Analysis of polygenic risk score usage and performance across diverse human populations. Nature Communications 10.1 (2019): 3328</a:t>
            </a:r>
            <a:endParaRPr lang="en-US" sz="1200" b="1" dirty="0">
              <a:latin typeface="Times New Roman" pitchFamily="18" charset="0"/>
            </a:endParaRPr>
          </a:p>
          <a:p>
            <a:pPr marL="195263" indent="-195263" algn="l" defTabSz="350838" eaLnBrk="0" hangingPunct="0">
              <a:lnSpc>
                <a:spcPct val="95000"/>
              </a:lnSpc>
              <a:buFont typeface="Symbol" pitchFamily="18" charset="2"/>
              <a:buAutoNum type="arabicPeriod"/>
            </a:pPr>
            <a:r>
              <a:rPr lang="en-US" sz="1200" b="1" dirty="0">
                <a:latin typeface="Times New Roman" pitchFamily="18" charset="0"/>
                <a:hlinkClick r:id="rId10"/>
              </a:rPr>
              <a:t>Vilhjalmsson, Bjarni J., et al. Modeling linkage disequilibrium increases accuracy of polygenic risk scores. Nature Genetics 47.8 (2015): 726-730</a:t>
            </a:r>
            <a:endParaRPr lang="en-US" sz="1200" b="1" dirty="0">
              <a:latin typeface="Times New Roman" pitchFamily="18" charset="0"/>
            </a:endParaRPr>
          </a:p>
          <a:p>
            <a:pPr marL="195263" indent="-195263" algn="l" defTabSz="350838" eaLnBrk="0" hangingPunct="0">
              <a:lnSpc>
                <a:spcPct val="95000"/>
              </a:lnSpc>
              <a:buFont typeface="Symbol" pitchFamily="18" charset="2"/>
              <a:buAutoNum type="arabicPeriod"/>
            </a:pPr>
            <a:r>
              <a:rPr lang="en-US" sz="1200" b="1" dirty="0">
                <a:latin typeface="Times New Roman" pitchFamily="18" charset="0"/>
                <a:hlinkClick r:id="rId11"/>
              </a:rPr>
              <a:t>Lello, Louis, et al. Accurate genomic prediction of human height. G3: Genes, Genomes, Genetics 8.12 (2018): 3865-3872.</a:t>
            </a:r>
            <a:endParaRPr lang="en-US" sz="1200" b="1" dirty="0">
              <a:latin typeface="Times New Roman" pitchFamily="18" charset="0"/>
            </a:endParaRPr>
          </a:p>
          <a:p>
            <a:pPr marL="195263" indent="-195263" algn="l" defTabSz="350838" eaLnBrk="0" hangingPunct="0">
              <a:lnSpc>
                <a:spcPct val="95000"/>
              </a:lnSpc>
              <a:buFont typeface="Symbol" pitchFamily="18" charset="2"/>
              <a:buAutoNum type="arabicPeriod"/>
            </a:pPr>
            <a:r>
              <a:rPr lang="en-US" sz="1200" b="1" dirty="0">
                <a:latin typeface="Times New Roman" pitchFamily="18" charset="0"/>
                <a:hlinkClick r:id="rId12"/>
              </a:rPr>
              <a:t>The 1000 Genome Project Consortium. The 1000 Genomes Project: a global </a:t>
            </a:r>
            <a:r>
              <a:rPr lang="en-US" sz="1200" b="1" dirty="0" err="1">
                <a:latin typeface="Times New Roman" pitchFamily="18" charset="0"/>
                <a:hlinkClick r:id="rId12"/>
              </a:rPr>
              <a:t>refernence</a:t>
            </a:r>
            <a:r>
              <a:rPr lang="en-US" sz="1200" b="1" dirty="0">
                <a:latin typeface="Times New Roman" pitchFamily="18" charset="0"/>
                <a:hlinkClick r:id="rId12"/>
              </a:rPr>
              <a:t> for human genetic variation. </a:t>
            </a:r>
            <a:endParaRPr lang="en-US" sz="1600" b="1" dirty="0">
              <a:latin typeface="Times New Roman" pitchFamily="18" charset="0"/>
            </a:endParaRPr>
          </a:p>
        </p:txBody>
      </p:sp>
      <p:sp>
        <p:nvSpPr>
          <p:cNvPr id="2087" name="Text Box 39"/>
          <p:cNvSpPr txBox="1">
            <a:spLocks noChangeArrowheads="1"/>
          </p:cNvSpPr>
          <p:nvPr/>
        </p:nvSpPr>
        <p:spPr bwMode="auto">
          <a:xfrm>
            <a:off x="16792575" y="3944410"/>
            <a:ext cx="7324725" cy="2082005"/>
          </a:xfrm>
          <a:prstGeom prst="rect">
            <a:avLst/>
          </a:prstGeom>
          <a:noFill/>
          <a:ln w="57150" cmpd="thinThick">
            <a:noFill/>
            <a:miter lim="800000"/>
            <a:headEnd/>
            <a:tailEnd/>
          </a:ln>
          <a:effectLst/>
        </p:spPr>
        <p:txBody>
          <a:bodyPr lIns="34951" tIns="17475" rIns="34951" bIns="17475">
            <a:spAutoFit/>
          </a:bodyPr>
          <a:lstStyle/>
          <a:p>
            <a:pPr algn="l" defTabSz="350838" eaLnBrk="0" hangingPunct="0">
              <a:lnSpc>
                <a:spcPct val="95000"/>
              </a:lnSpc>
            </a:pPr>
            <a:r>
              <a:rPr lang="en-US" sz="1400" dirty="0">
                <a:latin typeface="+mn-lt"/>
              </a:rPr>
              <a:t>Using only Chromosome 1 SNPs from the 1000 Genomes Project, a logistic regression model was trained to classify individuals by simulated polygenic risk. </a:t>
            </a:r>
          </a:p>
          <a:p>
            <a:pPr marL="285750" indent="-285750" algn="l" defTabSz="350838" eaLnBrk="0" hangingPunct="0">
              <a:lnSpc>
                <a:spcPct val="95000"/>
              </a:lnSpc>
              <a:buFontTx/>
              <a:buChar char="-"/>
            </a:pPr>
            <a:r>
              <a:rPr lang="en-US" sz="1400" dirty="0">
                <a:latin typeface="+mn-lt"/>
              </a:rPr>
              <a:t>The PRS distribution followed a normal curve, with the top 25% clearly separated as “high-risk.”</a:t>
            </a:r>
          </a:p>
          <a:p>
            <a:pPr marL="285750" indent="-285750" algn="l" defTabSz="350838" eaLnBrk="0" hangingPunct="0">
              <a:lnSpc>
                <a:spcPct val="95000"/>
              </a:lnSpc>
              <a:buFontTx/>
              <a:buChar char="-"/>
            </a:pPr>
            <a:r>
              <a:rPr lang="en-US" sz="1400" dirty="0">
                <a:latin typeface="+mn-lt"/>
              </a:rPr>
              <a:t>The model achieved strong performance with a high ROC AUC, demonstrating effective separation of high- and low-risk groups. </a:t>
            </a:r>
          </a:p>
          <a:p>
            <a:pPr marL="285750" indent="-285750" algn="l" defTabSz="350838" eaLnBrk="0" hangingPunct="0">
              <a:lnSpc>
                <a:spcPct val="95000"/>
              </a:lnSpc>
              <a:buFontTx/>
              <a:buChar char="-"/>
            </a:pPr>
            <a:r>
              <a:rPr lang="en-US" sz="1400" dirty="0">
                <a:latin typeface="+mn-lt"/>
              </a:rPr>
              <a:t>The top 20 SNPs most predictive of risk were identified based on model coefficients, improving interpretability.</a:t>
            </a:r>
          </a:p>
          <a:p>
            <a:pPr algn="l" defTabSz="350838" eaLnBrk="0" hangingPunct="0">
              <a:lnSpc>
                <a:spcPct val="95000"/>
              </a:lnSpc>
            </a:pPr>
            <a:r>
              <a:rPr lang="en-US" sz="1400" dirty="0">
                <a:latin typeface="+mn-lt"/>
              </a:rPr>
              <a:t>This confirmed that even a single chromosome contains sufficient polygenic signal to train a reliable classifier in a simulated setting. </a:t>
            </a:r>
          </a:p>
        </p:txBody>
      </p:sp>
      <p:sp>
        <p:nvSpPr>
          <p:cNvPr id="2088" name="Text Box 40"/>
          <p:cNvSpPr txBox="1">
            <a:spLocks noChangeArrowheads="1"/>
          </p:cNvSpPr>
          <p:nvPr/>
        </p:nvSpPr>
        <p:spPr bwMode="auto">
          <a:xfrm>
            <a:off x="24833580" y="4479925"/>
            <a:ext cx="7267575" cy="4333391"/>
          </a:xfrm>
          <a:prstGeom prst="rect">
            <a:avLst/>
          </a:prstGeom>
          <a:noFill/>
          <a:ln w="57150" cmpd="thinThick">
            <a:noFill/>
            <a:miter lim="800000"/>
            <a:headEnd/>
            <a:tailEnd/>
          </a:ln>
          <a:effectLst/>
        </p:spPr>
        <p:txBody>
          <a:bodyPr lIns="34951" tIns="17475" rIns="34951" bIns="17475">
            <a:spAutoFit/>
          </a:bodyPr>
          <a:lstStyle/>
          <a:p>
            <a:pPr marL="285750" indent="-285750" algn="l" defTabSz="350838" eaLnBrk="0" hangingPunct="0">
              <a:lnSpc>
                <a:spcPct val="95000"/>
              </a:lnSpc>
              <a:buFont typeface="Wingdings" pitchFamily="2" charset="2"/>
              <a:buChar char="§"/>
            </a:pPr>
            <a:r>
              <a:rPr lang="en-US" sz="1400" dirty="0">
                <a:latin typeface="+mn-lt"/>
              </a:rPr>
              <a:t>Simulated Labels: The project used randomly generated effect sizes rather than real GWAS data, limiting biological validity. </a:t>
            </a:r>
          </a:p>
          <a:p>
            <a:pPr algn="l" defTabSz="350838" eaLnBrk="0" hangingPunct="0">
              <a:lnSpc>
                <a:spcPct val="95000"/>
              </a:lnSpc>
            </a:pPr>
            <a:endParaRPr lang="en-US" sz="1400" dirty="0">
              <a:latin typeface="+mn-lt"/>
            </a:endParaRPr>
          </a:p>
          <a:p>
            <a:pPr marL="285750" indent="-285750" algn="l" defTabSz="350838" eaLnBrk="0" hangingPunct="0">
              <a:lnSpc>
                <a:spcPct val="95000"/>
              </a:lnSpc>
              <a:buFont typeface="Wingdings" pitchFamily="2" charset="2"/>
              <a:buChar char="§"/>
            </a:pPr>
            <a:r>
              <a:rPr lang="en-US" sz="1400" dirty="0">
                <a:latin typeface="+mn-lt"/>
              </a:rPr>
              <a:t>Single Chromosome Scope: Results are based only on Chromosome 1, so they may not generalize to full-genome polygenic risk.  </a:t>
            </a:r>
          </a:p>
          <a:p>
            <a:pPr marL="285750" indent="-285750" algn="l" defTabSz="350838" eaLnBrk="0" hangingPunct="0">
              <a:lnSpc>
                <a:spcPct val="95000"/>
              </a:lnSpc>
              <a:buFont typeface="Wingdings" pitchFamily="2" charset="2"/>
              <a:buChar char="§"/>
            </a:pPr>
            <a:endParaRPr lang="en-US" sz="1400" dirty="0">
              <a:latin typeface="+mn-lt"/>
            </a:endParaRPr>
          </a:p>
          <a:p>
            <a:pPr marL="285750" indent="-285750" algn="l" defTabSz="350838" eaLnBrk="0" hangingPunct="0">
              <a:lnSpc>
                <a:spcPct val="95000"/>
              </a:lnSpc>
              <a:buFont typeface="Wingdings" pitchFamily="2" charset="2"/>
              <a:buChar char="§"/>
            </a:pPr>
            <a:r>
              <a:rPr lang="en-US" sz="1400" dirty="0">
                <a:latin typeface="+mn-lt"/>
              </a:rPr>
              <a:t>Computational Constraints: Processing SNP data locally was resource-intensive. Attempts to include more than 400,000 SNPs caused the code to run extremely slowly or stall entirely.</a:t>
            </a:r>
          </a:p>
          <a:p>
            <a:pPr marL="285750" indent="-285750" algn="l" defTabSz="350838" eaLnBrk="0" hangingPunct="0">
              <a:lnSpc>
                <a:spcPct val="95000"/>
              </a:lnSpc>
              <a:buFont typeface="Wingdings" pitchFamily="2" charset="2"/>
              <a:buChar char="§"/>
            </a:pPr>
            <a:endParaRPr lang="en-US" sz="1400" dirty="0">
              <a:latin typeface="+mn-lt"/>
            </a:endParaRPr>
          </a:p>
          <a:p>
            <a:pPr marL="285750" indent="-285750" algn="l" defTabSz="350838" eaLnBrk="0" hangingPunct="0">
              <a:lnSpc>
                <a:spcPct val="95000"/>
              </a:lnSpc>
              <a:buFont typeface="Wingdings" pitchFamily="2" charset="2"/>
              <a:buChar char="§"/>
            </a:pPr>
            <a:r>
              <a:rPr lang="en-US" sz="1400" dirty="0">
                <a:latin typeface="+mn-lt"/>
              </a:rPr>
              <a:t>Scalability: Runtime and memory usage increased significantly with larger SNP matrices, limiting experimentation with full-genome data. </a:t>
            </a:r>
          </a:p>
          <a:p>
            <a:pPr marL="285750" indent="-285750" algn="l" defTabSz="350838" eaLnBrk="0" hangingPunct="0">
              <a:lnSpc>
                <a:spcPct val="95000"/>
              </a:lnSpc>
              <a:buFont typeface="Wingdings" pitchFamily="2" charset="2"/>
              <a:buChar char="§"/>
            </a:pPr>
            <a:endParaRPr lang="en-US" sz="1400" dirty="0">
              <a:latin typeface="+mn-lt"/>
            </a:endParaRPr>
          </a:p>
          <a:p>
            <a:pPr marL="285750" indent="-285750" algn="l" defTabSz="350838" eaLnBrk="0" hangingPunct="0">
              <a:lnSpc>
                <a:spcPct val="95000"/>
              </a:lnSpc>
              <a:buFont typeface="Wingdings" pitchFamily="2" charset="2"/>
              <a:buChar char="§"/>
            </a:pPr>
            <a:r>
              <a:rPr lang="en-US" sz="1400" dirty="0">
                <a:latin typeface="+mn-lt"/>
              </a:rPr>
              <a:t>No Causal Inference: The model captures statistical associations only – identified SNPs may not be biologically causal. </a:t>
            </a:r>
          </a:p>
          <a:p>
            <a:pPr marL="285750" indent="-285750" algn="l" defTabSz="350838" eaLnBrk="0" hangingPunct="0">
              <a:lnSpc>
                <a:spcPct val="95000"/>
              </a:lnSpc>
              <a:buFont typeface="Wingdings" pitchFamily="2" charset="2"/>
              <a:buChar char="§"/>
            </a:pPr>
            <a:endParaRPr lang="en-US" sz="1400" dirty="0">
              <a:latin typeface="+mn-lt"/>
            </a:endParaRPr>
          </a:p>
          <a:p>
            <a:pPr marL="285750" indent="-285750" algn="l" defTabSz="350838" eaLnBrk="0" hangingPunct="0">
              <a:lnSpc>
                <a:spcPct val="95000"/>
              </a:lnSpc>
              <a:buFont typeface="Wingdings" pitchFamily="2" charset="2"/>
              <a:buChar char="§"/>
            </a:pPr>
            <a:r>
              <a:rPr lang="en-US" sz="1400" dirty="0">
                <a:latin typeface="+mn-lt"/>
              </a:rPr>
              <a:t>Population Bias: A uniform high-risk threshold was applied across individuals from diverse ancestries, potentially limiting generalizability. </a:t>
            </a:r>
          </a:p>
          <a:p>
            <a:pPr marL="285750" indent="-285750" algn="l" defTabSz="350838" eaLnBrk="0" hangingPunct="0">
              <a:lnSpc>
                <a:spcPct val="95000"/>
              </a:lnSpc>
              <a:buFont typeface="Wingdings" pitchFamily="2" charset="2"/>
              <a:buChar char="§"/>
            </a:pPr>
            <a:endParaRPr lang="en-US" sz="1400" dirty="0">
              <a:latin typeface="+mn-lt"/>
            </a:endParaRPr>
          </a:p>
          <a:p>
            <a:pPr marL="285750" indent="-285750" algn="l" defTabSz="350838" eaLnBrk="0" hangingPunct="0">
              <a:lnSpc>
                <a:spcPct val="95000"/>
              </a:lnSpc>
              <a:buFont typeface="Wingdings" pitchFamily="2" charset="2"/>
              <a:buChar char="§"/>
            </a:pPr>
            <a:r>
              <a:rPr lang="en-US" sz="1400" dirty="0">
                <a:latin typeface="+mn-lt"/>
              </a:rPr>
              <a:t>Interpretability Limits: Though logistic regression is interpretable, simulated inputs reduce biological meaning of SNP weights.  </a:t>
            </a:r>
          </a:p>
        </p:txBody>
      </p:sp>
      <p:sp>
        <p:nvSpPr>
          <p:cNvPr id="2090" name="Text Box 42"/>
          <p:cNvSpPr txBox="1">
            <a:spLocks noChangeArrowheads="1"/>
          </p:cNvSpPr>
          <p:nvPr/>
        </p:nvSpPr>
        <p:spPr bwMode="auto">
          <a:xfrm>
            <a:off x="628650" y="3276600"/>
            <a:ext cx="7372350" cy="745253"/>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4500" b="1" dirty="0"/>
              <a:t>Abstract</a:t>
            </a:r>
          </a:p>
        </p:txBody>
      </p:sp>
      <p:sp>
        <p:nvSpPr>
          <p:cNvPr id="2091" name="Text Box 43"/>
          <p:cNvSpPr txBox="1">
            <a:spLocks noChangeArrowheads="1"/>
          </p:cNvSpPr>
          <p:nvPr/>
        </p:nvSpPr>
        <p:spPr bwMode="auto">
          <a:xfrm>
            <a:off x="16744950" y="3159902"/>
            <a:ext cx="7372350" cy="736600"/>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4500" b="1" dirty="0"/>
              <a:t>Results</a:t>
            </a:r>
          </a:p>
        </p:txBody>
      </p:sp>
      <p:sp>
        <p:nvSpPr>
          <p:cNvPr id="24" name="Text Box 19"/>
          <p:cNvSpPr txBox="1">
            <a:spLocks noChangeArrowheads="1"/>
          </p:cNvSpPr>
          <p:nvPr/>
        </p:nvSpPr>
        <p:spPr bwMode="auto">
          <a:xfrm>
            <a:off x="9348119" y="4193693"/>
            <a:ext cx="5756080" cy="2957733"/>
          </a:xfrm>
          <a:prstGeom prst="rect">
            <a:avLst/>
          </a:prstGeom>
          <a:noFill/>
          <a:ln w="9525">
            <a:noFill/>
            <a:miter lim="800000"/>
            <a:headEnd/>
            <a:tailEnd/>
          </a:ln>
          <a:effectLst>
            <a:outerShdw blurRad="50800" dist="38100" dir="2700000" algn="tl" rotWithShape="0">
              <a:prstClr val="black">
                <a:alpha val="25000"/>
              </a:prstClr>
            </a:outerShdw>
          </a:effectLst>
        </p:spPr>
        <p:txBody>
          <a:bodyPr wrap="square">
            <a:spAutoFit/>
          </a:bodyPr>
          <a:lstStyle/>
          <a:p>
            <a:pPr algn="l" defTabSz="4389438">
              <a:lnSpc>
                <a:spcPct val="90000"/>
              </a:lnSpc>
              <a:spcBef>
                <a:spcPct val="50000"/>
              </a:spcBef>
            </a:pPr>
            <a:r>
              <a:rPr lang="en-US" sz="1400" dirty="0"/>
              <a:t>Data Source: Real SNP genotype data from Chromosome 1 of the 1000 Genomes Project</a:t>
            </a:r>
          </a:p>
          <a:p>
            <a:pPr algn="l" defTabSz="4389438">
              <a:lnSpc>
                <a:spcPct val="90000"/>
              </a:lnSpc>
              <a:spcBef>
                <a:spcPct val="50000"/>
              </a:spcBef>
            </a:pPr>
            <a:r>
              <a:rPr lang="en-US" sz="1400" dirty="0"/>
              <a:t>SNP Processing: Extracted biallelic SNPs and converted genotypes to dosage format (0, 1, or 2)</a:t>
            </a:r>
          </a:p>
          <a:p>
            <a:pPr algn="l" defTabSz="4389438">
              <a:lnSpc>
                <a:spcPct val="90000"/>
              </a:lnSpc>
              <a:spcBef>
                <a:spcPct val="50000"/>
              </a:spcBef>
            </a:pPr>
            <a:r>
              <a:rPr lang="en-US" sz="1400" dirty="0"/>
              <a:t>Simulated Trait: Assigned each SNP a </a:t>
            </a:r>
            <a:r>
              <a:rPr lang="el-GR" sz="1400" i="0" u="none" strike="noStrike" dirty="0">
                <a:solidFill>
                  <a:srgbClr val="000000"/>
                </a:solidFill>
                <a:effectLst/>
                <a:latin typeface="+mn-lt"/>
              </a:rPr>
              <a:t>β</a:t>
            </a:r>
            <a:r>
              <a:rPr lang="en-US" sz="1400" i="0" u="none" strike="noStrike" dirty="0">
                <a:solidFill>
                  <a:srgbClr val="000000"/>
                </a:solidFill>
                <a:effectLst/>
                <a:latin typeface="+mn-lt"/>
              </a:rPr>
              <a:t> value drawn from a standard normal distribution to simulate polygenic effects. </a:t>
            </a:r>
          </a:p>
          <a:p>
            <a:pPr algn="l" defTabSz="4389438">
              <a:lnSpc>
                <a:spcPct val="90000"/>
              </a:lnSpc>
              <a:spcBef>
                <a:spcPct val="50000"/>
              </a:spcBef>
            </a:pPr>
            <a:r>
              <a:rPr lang="en-US" sz="1400" dirty="0">
                <a:solidFill>
                  <a:srgbClr val="000000"/>
                </a:solidFill>
                <a:latin typeface="+mn-lt"/>
              </a:rPr>
              <a:t>PRS Calculation: I computed polygenic risk scores (PRS) as the weighted sum of SNP dosages and </a:t>
            </a:r>
            <a:r>
              <a:rPr lang="el-GR" sz="1400" i="0" u="none" strike="noStrike" dirty="0">
                <a:solidFill>
                  <a:srgbClr val="000000"/>
                </a:solidFill>
                <a:effectLst/>
                <a:latin typeface="+mn-lt"/>
              </a:rPr>
              <a:t>β</a:t>
            </a:r>
            <a:r>
              <a:rPr lang="en-US" sz="1400" i="0" u="none" strike="noStrike" dirty="0">
                <a:solidFill>
                  <a:srgbClr val="000000"/>
                </a:solidFill>
                <a:effectLst/>
                <a:latin typeface="+mn-lt"/>
              </a:rPr>
              <a:t> values. </a:t>
            </a:r>
          </a:p>
          <a:p>
            <a:pPr algn="l" defTabSz="4389438">
              <a:lnSpc>
                <a:spcPct val="90000"/>
              </a:lnSpc>
              <a:spcBef>
                <a:spcPct val="50000"/>
              </a:spcBef>
            </a:pPr>
            <a:r>
              <a:rPr lang="en-US" sz="1400" dirty="0">
                <a:solidFill>
                  <a:srgbClr val="000000"/>
                </a:solidFill>
                <a:latin typeface="+mn-lt"/>
              </a:rPr>
              <a:t>Labeling: Individuals in the top 25% PRS were labeled high risk(1); others as low risk(0)</a:t>
            </a:r>
          </a:p>
          <a:p>
            <a:pPr algn="l" defTabSz="4389438">
              <a:lnSpc>
                <a:spcPct val="90000"/>
              </a:lnSpc>
              <a:spcBef>
                <a:spcPct val="50000"/>
              </a:spcBef>
            </a:pPr>
            <a:r>
              <a:rPr lang="en-US" sz="1400" dirty="0">
                <a:solidFill>
                  <a:srgbClr val="000000"/>
                </a:solidFill>
                <a:latin typeface="+mn-lt"/>
              </a:rPr>
              <a:t>Model Training: Trained a logistic regression classifier using the genotype matrix to predict high-risk individuals</a:t>
            </a:r>
            <a:endParaRPr lang="en-US" sz="1400" dirty="0"/>
          </a:p>
        </p:txBody>
      </p:sp>
      <p:pic>
        <p:nvPicPr>
          <p:cNvPr id="3" name="Picture 2" descr="A blue and white logo&#10;&#10;AI-generated content may be incorrect.">
            <a:extLst>
              <a:ext uri="{FF2B5EF4-FFF2-40B4-BE49-F238E27FC236}">
                <a16:creationId xmlns:a16="http://schemas.microsoft.com/office/drawing/2014/main" id="{1A562D14-0958-8423-05B2-4EC7B7C7F61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14350" y="604051"/>
            <a:ext cx="2362200" cy="1460500"/>
          </a:xfrm>
          <a:prstGeom prst="rect">
            <a:avLst/>
          </a:prstGeom>
        </p:spPr>
      </p:pic>
      <p:pic>
        <p:nvPicPr>
          <p:cNvPr id="4" name="Picture 3" descr="A blue and white logo&#10;&#10;AI-generated content may be incorrect.">
            <a:extLst>
              <a:ext uri="{FF2B5EF4-FFF2-40B4-BE49-F238E27FC236}">
                <a16:creationId xmlns:a16="http://schemas.microsoft.com/office/drawing/2014/main" id="{F0FA5CC6-92A0-EAAF-6623-E38F4C7487D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041850" y="693008"/>
            <a:ext cx="2362200" cy="1460500"/>
          </a:xfrm>
          <a:prstGeom prst="rect">
            <a:avLst/>
          </a:prstGeom>
        </p:spPr>
      </p:pic>
      <p:sp>
        <p:nvSpPr>
          <p:cNvPr id="5" name="Text Box 42">
            <a:extLst>
              <a:ext uri="{FF2B5EF4-FFF2-40B4-BE49-F238E27FC236}">
                <a16:creationId xmlns:a16="http://schemas.microsoft.com/office/drawing/2014/main" id="{3D629370-FBA2-1CF6-AE4C-0BB137C5BA0D}"/>
              </a:ext>
            </a:extLst>
          </p:cNvPr>
          <p:cNvSpPr txBox="1">
            <a:spLocks noChangeArrowheads="1"/>
          </p:cNvSpPr>
          <p:nvPr/>
        </p:nvSpPr>
        <p:spPr bwMode="auto">
          <a:xfrm>
            <a:off x="527843" y="6737151"/>
            <a:ext cx="7372350" cy="745253"/>
          </a:xfrm>
          <a:prstGeom prst="rect">
            <a:avLst/>
          </a:prstGeom>
          <a:noFill/>
          <a:ln w="9525">
            <a:noFill/>
            <a:miter lim="800000"/>
            <a:headEnd/>
            <a:tailEnd/>
          </a:ln>
          <a:effectLst/>
        </p:spPr>
        <p:txBody>
          <a:bodyPr lIns="52247" tIns="26123" rIns="52247" bIns="26123">
            <a:spAutoFit/>
          </a:bodyPr>
          <a:lstStyle/>
          <a:p>
            <a:pPr defTabSz="2508250">
              <a:spcBef>
                <a:spcPct val="50000"/>
              </a:spcBef>
            </a:pPr>
            <a:r>
              <a:rPr lang="en-US" sz="4500" b="1" dirty="0"/>
              <a:t>Motivation</a:t>
            </a:r>
          </a:p>
        </p:txBody>
      </p:sp>
      <p:sp>
        <p:nvSpPr>
          <p:cNvPr id="9" name="TextBox 8">
            <a:extLst>
              <a:ext uri="{FF2B5EF4-FFF2-40B4-BE49-F238E27FC236}">
                <a16:creationId xmlns:a16="http://schemas.microsoft.com/office/drawing/2014/main" id="{E4028DF6-725D-D298-BD7A-23955FBD96B4}"/>
              </a:ext>
            </a:extLst>
          </p:cNvPr>
          <p:cNvSpPr txBox="1"/>
          <p:nvPr/>
        </p:nvSpPr>
        <p:spPr>
          <a:xfrm>
            <a:off x="666750" y="7488765"/>
            <a:ext cx="7094538" cy="1384995"/>
          </a:xfrm>
          <a:prstGeom prst="rect">
            <a:avLst/>
          </a:prstGeom>
          <a:noFill/>
        </p:spPr>
        <p:txBody>
          <a:bodyPr wrap="square" rtlCol="0">
            <a:spAutoFit/>
          </a:bodyPr>
          <a:lstStyle/>
          <a:p>
            <a:r>
              <a:rPr lang="en-US" sz="1400" dirty="0"/>
              <a:t>This project was inspired by a personal interest in the power of genetics to shape health outcomes. As a mother, I’m especially motivated by the hope that early, accurate genetic risk prediction can lead to better prevention and care for future generations – including my daughter who had several genetic anomalies when she was born. By exploring polygenic risk modeling, I aim to contribute to research that empowers individuals and clinicians with proactive, personalized insights. </a:t>
            </a:r>
          </a:p>
        </p:txBody>
      </p:sp>
      <p:sp>
        <p:nvSpPr>
          <p:cNvPr id="11" name="TextBox 10">
            <a:extLst>
              <a:ext uri="{FF2B5EF4-FFF2-40B4-BE49-F238E27FC236}">
                <a16:creationId xmlns:a16="http://schemas.microsoft.com/office/drawing/2014/main" id="{2EA82284-808E-DE16-B936-98A4BE9AD315}"/>
              </a:ext>
            </a:extLst>
          </p:cNvPr>
          <p:cNvSpPr txBox="1"/>
          <p:nvPr/>
        </p:nvSpPr>
        <p:spPr>
          <a:xfrm>
            <a:off x="1020400" y="8895371"/>
            <a:ext cx="6588849" cy="769441"/>
          </a:xfrm>
          <a:prstGeom prst="rect">
            <a:avLst/>
          </a:prstGeom>
          <a:noFill/>
        </p:spPr>
        <p:txBody>
          <a:bodyPr wrap="square" rtlCol="0">
            <a:spAutoFit/>
          </a:bodyPr>
          <a:lstStyle/>
          <a:p>
            <a:r>
              <a:rPr lang="en-US" sz="4400" b="1" dirty="0"/>
              <a:t>Research Question</a:t>
            </a:r>
          </a:p>
        </p:txBody>
      </p:sp>
      <p:sp>
        <p:nvSpPr>
          <p:cNvPr id="12" name="TextBox 11">
            <a:extLst>
              <a:ext uri="{FF2B5EF4-FFF2-40B4-BE49-F238E27FC236}">
                <a16:creationId xmlns:a16="http://schemas.microsoft.com/office/drawing/2014/main" id="{A365C106-F72A-CBF3-61E3-37A18EC48F86}"/>
              </a:ext>
            </a:extLst>
          </p:cNvPr>
          <p:cNvSpPr txBox="1"/>
          <p:nvPr/>
        </p:nvSpPr>
        <p:spPr>
          <a:xfrm>
            <a:off x="769778" y="9729811"/>
            <a:ext cx="7278688" cy="1815882"/>
          </a:xfrm>
          <a:prstGeom prst="rect">
            <a:avLst/>
          </a:prstGeom>
          <a:noFill/>
        </p:spPr>
        <p:txBody>
          <a:bodyPr wrap="square" rtlCol="0">
            <a:spAutoFit/>
          </a:bodyPr>
          <a:lstStyle/>
          <a:p>
            <a:r>
              <a:rPr lang="en-US" sz="1400" dirty="0"/>
              <a:t>How can machine learning be used to simulate and predict genetic disease risk using real genomic data? </a:t>
            </a:r>
          </a:p>
          <a:p>
            <a:endParaRPr lang="en-US" sz="1400" dirty="0"/>
          </a:p>
          <a:p>
            <a:r>
              <a:rPr lang="en-US" sz="1400" dirty="0"/>
              <a:t>Most common diseases are influenced by many small-effect genetic variants, making them difficult to predict. Polygenic risk scores(PRS) aim to aggregate these effects, but building and testing them often requires real trait data. This project explores whether simulated effect sizes, combined with real SNP data, can be used to train interpretable models for identifying high-risk individuals. </a:t>
            </a:r>
          </a:p>
        </p:txBody>
      </p:sp>
      <p:sp>
        <p:nvSpPr>
          <p:cNvPr id="13" name="TextBox 12">
            <a:extLst>
              <a:ext uri="{FF2B5EF4-FFF2-40B4-BE49-F238E27FC236}">
                <a16:creationId xmlns:a16="http://schemas.microsoft.com/office/drawing/2014/main" id="{3C89AD4C-EB31-7528-F0DD-49F3D1AF4B5E}"/>
              </a:ext>
            </a:extLst>
          </p:cNvPr>
          <p:cNvSpPr txBox="1"/>
          <p:nvPr/>
        </p:nvSpPr>
        <p:spPr>
          <a:xfrm>
            <a:off x="17308513" y="12176299"/>
            <a:ext cx="6858000" cy="769441"/>
          </a:xfrm>
          <a:prstGeom prst="rect">
            <a:avLst/>
          </a:prstGeom>
          <a:noFill/>
        </p:spPr>
        <p:txBody>
          <a:bodyPr wrap="square" rtlCol="0">
            <a:spAutoFit/>
          </a:bodyPr>
          <a:lstStyle/>
          <a:p>
            <a:r>
              <a:rPr lang="en-US" sz="4400" b="1" dirty="0"/>
              <a:t>Data Set </a:t>
            </a:r>
          </a:p>
        </p:txBody>
      </p:sp>
      <p:sp>
        <p:nvSpPr>
          <p:cNvPr id="14" name="TextBox 13">
            <a:extLst>
              <a:ext uri="{FF2B5EF4-FFF2-40B4-BE49-F238E27FC236}">
                <a16:creationId xmlns:a16="http://schemas.microsoft.com/office/drawing/2014/main" id="{841BD975-96E4-77AA-34FA-120C1C7A64EC}"/>
              </a:ext>
            </a:extLst>
          </p:cNvPr>
          <p:cNvSpPr txBox="1"/>
          <p:nvPr/>
        </p:nvSpPr>
        <p:spPr>
          <a:xfrm>
            <a:off x="16744950" y="12989253"/>
            <a:ext cx="7203698" cy="1384995"/>
          </a:xfrm>
          <a:prstGeom prst="rect">
            <a:avLst/>
          </a:prstGeom>
          <a:noFill/>
        </p:spPr>
        <p:txBody>
          <a:bodyPr wrap="square" rtlCol="0">
            <a:spAutoFit/>
          </a:bodyPr>
          <a:lstStyle/>
          <a:p>
            <a:r>
              <a:rPr lang="en-US" sz="1400" dirty="0"/>
              <a:t>I used genotype data from the 1000 Genomes Project, which includes whole-genome sequencing for over 2,500 individuals across 26 diverse populations. For this study, biallelic SNPs were extracted from Chromosome 1 using high-quality VCF files. </a:t>
            </a:r>
          </a:p>
          <a:p>
            <a:r>
              <a:rPr lang="en-US" sz="1400" dirty="0"/>
              <a:t>Genotypes were converted to dosage format (0, 1, 2) to enable numerical modeling. This real genomic structure provides a realistic foundation for simulating polygenic traits while controlling trait complexity. </a:t>
            </a:r>
          </a:p>
        </p:txBody>
      </p:sp>
      <p:pic>
        <p:nvPicPr>
          <p:cNvPr id="16" name="Picture 15" descr="A graph of a curve&#10;&#10;AI-generated content may be incorrect.">
            <a:extLst>
              <a:ext uri="{FF2B5EF4-FFF2-40B4-BE49-F238E27FC236}">
                <a16:creationId xmlns:a16="http://schemas.microsoft.com/office/drawing/2014/main" id="{BE37F6CA-0C03-EA85-F513-A63A3179AC5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517215" y="7151426"/>
            <a:ext cx="7711520" cy="6169216"/>
          </a:xfrm>
          <a:prstGeom prst="rect">
            <a:avLst/>
          </a:prstGeom>
        </p:spPr>
      </p:pic>
      <p:pic>
        <p:nvPicPr>
          <p:cNvPr id="18" name="Picture 17" descr="A table of numbers and lines&#10;&#10;AI-generated content may be incorrect.">
            <a:extLst>
              <a:ext uri="{FF2B5EF4-FFF2-40B4-BE49-F238E27FC236}">
                <a16:creationId xmlns:a16="http://schemas.microsoft.com/office/drawing/2014/main" id="{E984D662-78BC-F62C-5026-F24C8C310B3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56824" y="13320642"/>
            <a:ext cx="4473575" cy="2719458"/>
          </a:xfrm>
          <a:prstGeom prst="rect">
            <a:avLst/>
          </a:prstGeom>
        </p:spPr>
      </p:pic>
      <p:pic>
        <p:nvPicPr>
          <p:cNvPr id="20" name="Picture 19" descr="A graph with green and white lines&#10;&#10;AI-generated content may be incorrect.">
            <a:extLst>
              <a:ext uri="{FF2B5EF4-FFF2-40B4-BE49-F238E27FC236}">
                <a16:creationId xmlns:a16="http://schemas.microsoft.com/office/drawing/2014/main" id="{C47FD3FD-C3F8-0FF3-B0FB-7E7A1FD4D53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580643" y="6026415"/>
            <a:ext cx="7700963" cy="6217920"/>
          </a:xfrm>
          <a:prstGeom prst="rect">
            <a:avLst/>
          </a:prstGeom>
        </p:spPr>
      </p:pic>
      <p:sp>
        <p:nvSpPr>
          <p:cNvPr id="21" name="TextBox 20">
            <a:extLst>
              <a:ext uri="{FF2B5EF4-FFF2-40B4-BE49-F238E27FC236}">
                <a16:creationId xmlns:a16="http://schemas.microsoft.com/office/drawing/2014/main" id="{01F5FA5B-6B69-EBFD-C5F5-044AE163B8C2}"/>
              </a:ext>
            </a:extLst>
          </p:cNvPr>
          <p:cNvSpPr txBox="1"/>
          <p:nvPr/>
        </p:nvSpPr>
        <p:spPr>
          <a:xfrm>
            <a:off x="25072275" y="8774609"/>
            <a:ext cx="7062599" cy="769441"/>
          </a:xfrm>
          <a:prstGeom prst="rect">
            <a:avLst/>
          </a:prstGeom>
          <a:noFill/>
        </p:spPr>
        <p:txBody>
          <a:bodyPr wrap="square" rtlCol="0">
            <a:spAutoFit/>
          </a:bodyPr>
          <a:lstStyle/>
          <a:p>
            <a:r>
              <a:rPr lang="en-US" sz="4400" b="1" dirty="0"/>
              <a:t>Future Work</a:t>
            </a:r>
          </a:p>
        </p:txBody>
      </p:sp>
      <p:sp>
        <p:nvSpPr>
          <p:cNvPr id="22" name="TextBox 21">
            <a:extLst>
              <a:ext uri="{FF2B5EF4-FFF2-40B4-BE49-F238E27FC236}">
                <a16:creationId xmlns:a16="http://schemas.microsoft.com/office/drawing/2014/main" id="{761F8681-C887-E6C7-90BB-033F4EAB3277}"/>
              </a:ext>
            </a:extLst>
          </p:cNvPr>
          <p:cNvSpPr txBox="1"/>
          <p:nvPr/>
        </p:nvSpPr>
        <p:spPr>
          <a:xfrm>
            <a:off x="25057100" y="9448235"/>
            <a:ext cx="7232650" cy="2677656"/>
          </a:xfrm>
          <a:prstGeom prst="rect">
            <a:avLst/>
          </a:prstGeom>
          <a:noFill/>
        </p:spPr>
        <p:txBody>
          <a:bodyPr wrap="square" rtlCol="0">
            <a:spAutoFit/>
          </a:bodyPr>
          <a:lstStyle/>
          <a:p>
            <a:r>
              <a:rPr lang="en-US" sz="1400" dirty="0"/>
              <a:t>This project lays the foundation for scalable, simulation-driven PRS modeling. Future directions include:</a:t>
            </a:r>
          </a:p>
          <a:p>
            <a:pPr marL="285750" indent="-285750">
              <a:buFontTx/>
              <a:buChar char="-"/>
            </a:pPr>
            <a:r>
              <a:rPr lang="en-US" sz="1400" dirty="0"/>
              <a:t>Genome-wide Expansion: Extending the pipeline beyond Chromosome 1 to include all 22 autosomes for more comprehensive trait modeling. </a:t>
            </a:r>
          </a:p>
          <a:p>
            <a:pPr marL="285750" indent="-285750">
              <a:buFontTx/>
              <a:buChar char="-"/>
            </a:pPr>
            <a:r>
              <a:rPr lang="en-US" sz="1400" dirty="0"/>
              <a:t>Real Phenotype Integration: Using GWAS-derived effect sizes and clinically validated disease labels to replace synthetic traits. </a:t>
            </a:r>
          </a:p>
          <a:p>
            <a:pPr marL="285750" indent="-285750">
              <a:buFontTx/>
              <a:buChar char="-"/>
            </a:pPr>
            <a:r>
              <a:rPr lang="en-US" sz="1400" dirty="0"/>
              <a:t>Population-Specific Modeling: Adapting PRS thresholds and effect sizes to ancestry-aware frameworks. </a:t>
            </a:r>
          </a:p>
          <a:p>
            <a:pPr marL="285750" indent="-285750">
              <a:buFontTx/>
              <a:buChar char="-"/>
            </a:pPr>
            <a:r>
              <a:rPr lang="en-US" sz="1400" dirty="0"/>
              <a:t>Cloud or HPC Processing: Migrating to cloud or cluster computing environments to efficiently handle large-scale genomic datasets and model training. </a:t>
            </a:r>
          </a:p>
          <a:p>
            <a:pPr marL="285750" indent="-285750">
              <a:buFontTx/>
              <a:buChar char="-"/>
            </a:pPr>
            <a:r>
              <a:rPr lang="en-US" sz="1400" dirty="0"/>
              <a:t>Open-Source Contribution: Final code and methodology will be maintained on GitHub to support reproducibility, collaboration, and further development. </a:t>
            </a:r>
          </a:p>
        </p:txBody>
      </p:sp>
      <p:sp>
        <p:nvSpPr>
          <p:cNvPr id="23" name="TextBox 22">
            <a:extLst>
              <a:ext uri="{FF2B5EF4-FFF2-40B4-BE49-F238E27FC236}">
                <a16:creationId xmlns:a16="http://schemas.microsoft.com/office/drawing/2014/main" id="{7EA43039-6928-17A9-095B-7CA8F1E63BAE}"/>
              </a:ext>
            </a:extLst>
          </p:cNvPr>
          <p:cNvSpPr txBox="1"/>
          <p:nvPr/>
        </p:nvSpPr>
        <p:spPr>
          <a:xfrm>
            <a:off x="613475" y="11561367"/>
            <a:ext cx="7444675" cy="769441"/>
          </a:xfrm>
          <a:prstGeom prst="rect">
            <a:avLst/>
          </a:prstGeom>
          <a:noFill/>
        </p:spPr>
        <p:txBody>
          <a:bodyPr wrap="square" rtlCol="0">
            <a:spAutoFit/>
          </a:bodyPr>
          <a:lstStyle/>
          <a:p>
            <a:r>
              <a:rPr lang="en-US" sz="4400" b="1" dirty="0"/>
              <a:t>Related Works</a:t>
            </a:r>
          </a:p>
        </p:txBody>
      </p:sp>
      <p:sp>
        <p:nvSpPr>
          <p:cNvPr id="29" name="TextBox 28">
            <a:extLst>
              <a:ext uri="{FF2B5EF4-FFF2-40B4-BE49-F238E27FC236}">
                <a16:creationId xmlns:a16="http://schemas.microsoft.com/office/drawing/2014/main" id="{611A9903-988B-4B0D-502A-CD9759E1263E}"/>
              </a:ext>
            </a:extLst>
          </p:cNvPr>
          <p:cNvSpPr txBox="1"/>
          <p:nvPr/>
        </p:nvSpPr>
        <p:spPr>
          <a:xfrm>
            <a:off x="769778" y="12366702"/>
            <a:ext cx="7183755" cy="3754874"/>
          </a:xfrm>
          <a:prstGeom prst="rect">
            <a:avLst/>
          </a:prstGeom>
          <a:noFill/>
        </p:spPr>
        <p:txBody>
          <a:bodyPr wrap="square" rtlCol="0">
            <a:spAutoFit/>
          </a:bodyPr>
          <a:lstStyle/>
          <a:p>
            <a:r>
              <a:rPr lang="en-US" sz="1400" dirty="0">
                <a:latin typeface="+mn-lt"/>
              </a:rPr>
              <a:t>Polygenic risk scoring has emerged as a powerful approach for predicting complex diseases influenced by many small-effect variants. Foundational works [1,2] outlined the clinical promise of PRS and emphasized the need for scalable frameworks that combine genotype data with predictive modeling. The tutorial by Choi et al. [3] formalized methodologies for simulating PRS, validating the use of normally distributed effect sizes as a first step toward building interpretable trait models. </a:t>
            </a:r>
          </a:p>
          <a:p>
            <a:r>
              <a:rPr lang="en-US" sz="1400" dirty="0">
                <a:latin typeface="+mn-lt"/>
              </a:rPr>
              <a:t>Statistical limitations of PRS were quantified in [4], showing that effect size distributions and sample ancestry play critical roles in predictive accuracy. In psychiatric genomics, Wray et al. [5] demonstrated how PRS can stratify risk early in disease development, echoing the motivation for logistic regression as a transparent modeling choice. Duncan et al. [6] emphasized the dangers of ancestry bias, a limitation directly relevant to projects using diverse 1000 Genomes data with uniform labeling thresholds. </a:t>
            </a:r>
          </a:p>
          <a:p>
            <a:r>
              <a:rPr lang="en-US" sz="1400" dirty="0">
                <a:latin typeface="+mn-lt"/>
              </a:rPr>
              <a:t>To address the signal decay in PRS from linkage disequilibrium LD), </a:t>
            </a:r>
            <a:r>
              <a:rPr lang="en-US" sz="1400" dirty="0" err="1">
                <a:latin typeface="+mn-lt"/>
              </a:rPr>
              <a:t>Vihjalmsson</a:t>
            </a:r>
            <a:r>
              <a:rPr lang="en-US" sz="1400" dirty="0">
                <a:latin typeface="+mn-lt"/>
              </a:rPr>
              <a:t> et al. [7] proposed LD-aware modeling, reinforcing the need for future extensions beyond SNP independence. Lello et al. [8] applied machine learning models, such as LASSO and support vector machines, to genome-wide PRS construction, supporting a broader methodological space for PRS training beyond linear models. </a:t>
            </a:r>
          </a:p>
        </p:txBody>
      </p:sp>
    </p:spTree>
  </p:cSld>
  <p:clrMapOvr>
    <a:masterClrMapping/>
  </p:clrMapOvr>
</p:sld>
</file>

<file path=ppt/theme/theme1.xml><?xml version="1.0" encoding="utf-8"?>
<a:theme xmlns:a="http://schemas.openxmlformats.org/drawingml/2006/main" name="Default Design">
  <a:themeElements>
    <a:clrScheme name="Custom 19">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sz="4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2508250" rtl="0" eaLnBrk="1" fontAlgn="base" latinLnBrk="0" hangingPunct="1">
          <a:lnSpc>
            <a:spcPct val="100000"/>
          </a:lnSpc>
          <a:spcBef>
            <a:spcPct val="0"/>
          </a:spcBef>
          <a:spcAft>
            <a:spcPct val="0"/>
          </a:spcAft>
          <a:buClrTx/>
          <a:buSzTx/>
          <a:buFontTx/>
          <a:buNone/>
          <a:tabLst/>
          <a:defRPr kumimoji="0" lang="en-US" sz="4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867</TotalTime>
  <Words>1369</Words>
  <Application>Microsoft Macintosh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Symbol</vt:lpstr>
      <vt:lpstr>Times New Roman</vt:lpstr>
      <vt:lpstr>Wingdings</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36x72 Horizontal Template</dc:title>
  <dc:creator>Ethan Shulda;www.postersession.com</dc:creator>
  <cp:keywords>www.postersession.com</cp:keywords>
  <dc:description>©MegaPrint Inc. 2009-2015</dc:description>
  <cp:lastModifiedBy>Vernon, Tanzania</cp:lastModifiedBy>
  <cp:revision>39</cp:revision>
  <dcterms:created xsi:type="dcterms:W3CDTF">2008-12-04T00:20:37Z</dcterms:created>
  <dcterms:modified xsi:type="dcterms:W3CDTF">2025-05-09T11:19:11Z</dcterms:modified>
  <cp:category>Research Poster</cp:category>
</cp:coreProperties>
</file>