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4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2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0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4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4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1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5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7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5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6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9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00548-1E70-4173-B53B-6C13109E081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EB1DAE-2797-46CD-B47B-9AB8F31F3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3600" b="1" dirty="0"/>
              <a:t>Timer and Interrupts in AVR microcontrollers and I2C communication”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 err="1" smtClean="0"/>
              <a:t>By</a:t>
            </a:r>
            <a:r>
              <a:rPr lang="es-ES" b="1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b="1" dirty="0" err="1" smtClean="0"/>
              <a:t>Laiba</a:t>
            </a:r>
            <a:r>
              <a:rPr lang="es-ES" b="1" dirty="0" smtClean="0"/>
              <a:t> </a:t>
            </a:r>
            <a:r>
              <a:rPr lang="es-ES" b="1" dirty="0" err="1"/>
              <a:t>Sohail</a:t>
            </a:r>
            <a:r>
              <a:rPr lang="es-ES" b="1" dirty="0"/>
              <a:t>(2021-BSE-016)</a:t>
            </a:r>
            <a:endParaRPr lang="en-US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b="1" dirty="0" err="1" smtClean="0"/>
              <a:t>Tanzeela</a:t>
            </a:r>
            <a:r>
              <a:rPr lang="es-ES" b="1" dirty="0" smtClean="0"/>
              <a:t> </a:t>
            </a:r>
            <a:r>
              <a:rPr lang="es-ES" b="1" dirty="0" err="1"/>
              <a:t>Asghar</a:t>
            </a:r>
            <a:r>
              <a:rPr lang="es-ES" b="1" dirty="0"/>
              <a:t>(2021-BSE-032)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b="1" dirty="0" err="1"/>
              <a:t>Neha</a:t>
            </a:r>
            <a:r>
              <a:rPr lang="es-ES" b="1" dirty="0"/>
              <a:t> </a:t>
            </a:r>
            <a:r>
              <a:rPr lang="es-ES" b="1" dirty="0" err="1"/>
              <a:t>Amjad</a:t>
            </a:r>
            <a:r>
              <a:rPr lang="es-ES" b="1" dirty="0"/>
              <a:t>(2021-BSE-024</a:t>
            </a:r>
            <a:r>
              <a:rPr lang="es-ES" b="1" dirty="0" smtClean="0"/>
              <a:t>)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46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Code: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97" y="2122099"/>
            <a:ext cx="5110112" cy="3925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14" y="2596550"/>
            <a:ext cx="5033112" cy="33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(R1, R2, R3, R4) are connected to </a:t>
            </a:r>
            <a:r>
              <a:rPr lang="en-US" dirty="0" err="1"/>
              <a:t>Arduino</a:t>
            </a:r>
            <a:r>
              <a:rPr lang="en-US" dirty="0"/>
              <a:t> digital pins 2, 3, 4, 5.</a:t>
            </a:r>
          </a:p>
          <a:p>
            <a:r>
              <a:rPr lang="en-US" dirty="0"/>
              <a:t>Columns (C1, C2, C3, C4) are connected to </a:t>
            </a:r>
            <a:r>
              <a:rPr lang="en-US" dirty="0" err="1"/>
              <a:t>Arduino</a:t>
            </a:r>
            <a:r>
              <a:rPr lang="en-US" dirty="0"/>
              <a:t> digital pins 6, 7, 8, 9</a:t>
            </a:r>
          </a:p>
          <a:p>
            <a:r>
              <a:rPr lang="en-US" dirty="0"/>
              <a:t>The code sets up a 4x4 keypad and uses pin change interrupts to handle key presses. The </a:t>
            </a:r>
            <a:r>
              <a:rPr lang="en-US" dirty="0" err="1" smtClean="0"/>
              <a:t>keyPressed</a:t>
            </a:r>
            <a:r>
              <a:rPr lang="en-US" dirty="0" smtClean="0"/>
              <a:t> function </a:t>
            </a:r>
            <a:r>
              <a:rPr lang="en-US" dirty="0"/>
              <a:t>is called whenever there is a change on one of the column pins.</a:t>
            </a:r>
          </a:p>
        </p:txBody>
      </p:sp>
    </p:spTree>
    <p:extLst>
      <p:ext uri="{BB962C8B-B14F-4D97-AF65-F5344CB8AC3E}">
        <p14:creationId xmlns:p14="http://schemas.microsoft.com/office/powerpoint/2010/main" val="4839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Spi</a:t>
            </a:r>
            <a:r>
              <a:rPr lang="en-US" b="1" dirty="0"/>
              <a:t> and I2C </a:t>
            </a:r>
            <a:r>
              <a:rPr lang="en-US" b="1" dirty="0" smtClean="0"/>
              <a:t>Communication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I2C combines the best features of SPI and UART communication protocols. Like SPI, I2C allows you </a:t>
            </a:r>
            <a:r>
              <a:rPr lang="en-US" dirty="0" smtClean="0"/>
              <a:t>to connect </a:t>
            </a:r>
            <a:r>
              <a:rPr lang="en-US" dirty="0"/>
              <a:t>multiple slave devices to a single master. Additionally, I2C supports multiple masters, </a:t>
            </a:r>
            <a:r>
              <a:rPr lang="en-US" dirty="0" smtClean="0"/>
              <a:t>enabling multiple </a:t>
            </a:r>
            <a:r>
              <a:rPr lang="en-US" dirty="0"/>
              <a:t>microcontrollers to control one or more slaves. This feature is particularly useful when you </a:t>
            </a:r>
            <a:r>
              <a:rPr lang="en-US" dirty="0" smtClean="0"/>
              <a:t>need several </a:t>
            </a:r>
            <a:r>
              <a:rPr lang="en-US" dirty="0"/>
              <a:t>microcontrollers to log data to a single memory card or display text on a single LCD.</a:t>
            </a:r>
          </a:p>
        </p:txBody>
      </p:sp>
    </p:spTree>
    <p:extLst>
      <p:ext uri="{BB962C8B-B14F-4D97-AF65-F5344CB8AC3E}">
        <p14:creationId xmlns:p14="http://schemas.microsoft.com/office/powerpoint/2010/main" val="27310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Circuit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411" y="2285999"/>
            <a:ext cx="5840083" cy="38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Code: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156602"/>
            <a:ext cx="9461737" cy="38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66" y="1138687"/>
            <a:ext cx="9851366" cy="47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TMP36 Temperature Sensor: Connected to an analog input pin (A0) on the </a:t>
            </a:r>
            <a:r>
              <a:rPr lang="en-US" dirty="0" err="1"/>
              <a:t>Arduino</a:t>
            </a:r>
            <a:r>
              <a:rPr lang="en-US" dirty="0"/>
              <a:t>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Uno (Master): Reads the temperature and sends it over I2C</a:t>
            </a:r>
          </a:p>
          <a:p>
            <a:r>
              <a:rPr lang="en-US" dirty="0" smtClean="0"/>
              <a:t>MCP23008-based </a:t>
            </a:r>
            <a:r>
              <a:rPr lang="en-US" dirty="0"/>
              <a:t>LCD Module: For I2C communication with the LCD.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/>
              <a:t>Uno (Slave): Receives temperature data and displays it on the LCD.</a:t>
            </a:r>
          </a:p>
        </p:txBody>
      </p:sp>
    </p:spTree>
    <p:extLst>
      <p:ext uri="{BB962C8B-B14F-4D97-AF65-F5344CB8AC3E}">
        <p14:creationId xmlns:p14="http://schemas.microsoft.com/office/powerpoint/2010/main" val="663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master </a:t>
            </a:r>
            <a:r>
              <a:rPr lang="en-US" dirty="0" err="1"/>
              <a:t>Arduino</a:t>
            </a:r>
            <a:r>
              <a:rPr lang="en-US" dirty="0"/>
              <a:t> reads temperature data from a TMP36 sensor and sends it via I2C to a slave</a:t>
            </a:r>
          </a:p>
          <a:p>
            <a:r>
              <a:rPr lang="en-US" dirty="0" err="1"/>
              <a:t>Arduino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slave </a:t>
            </a:r>
            <a:r>
              <a:rPr lang="en-US" dirty="0" err="1"/>
              <a:t>Arduino</a:t>
            </a:r>
            <a:r>
              <a:rPr lang="en-US" dirty="0"/>
              <a:t> receives the temperature data and displays it on an LCD screen.</a:t>
            </a:r>
          </a:p>
          <a:p>
            <a:r>
              <a:rPr lang="en-US" dirty="0" smtClean="0"/>
              <a:t>The </a:t>
            </a:r>
            <a:r>
              <a:rPr lang="en-US" dirty="0"/>
              <a:t>master </a:t>
            </a:r>
            <a:r>
              <a:rPr lang="en-US" dirty="0" err="1"/>
              <a:t>Arduino</a:t>
            </a:r>
            <a:r>
              <a:rPr lang="en-US" dirty="0"/>
              <a:t> also prints the temperature data to the serial monitor for debugging</a:t>
            </a:r>
          </a:p>
        </p:txBody>
      </p:sp>
    </p:spTree>
    <p:extLst>
      <p:ext uri="{BB962C8B-B14F-4D97-AF65-F5344CB8AC3E}">
        <p14:creationId xmlns:p14="http://schemas.microsoft.com/office/powerpoint/2010/main" val="38227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751051" cy="7431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I, </a:t>
            </a:r>
            <a:r>
              <a:rPr lang="en-US" sz="1800" dirty="0"/>
              <a:t>solemnly declare that the work presented in my BSE project titled "Presentation" </a:t>
            </a:r>
            <a:r>
              <a:rPr lang="en-US" sz="1800" dirty="0" smtClean="0"/>
              <a:t>is solely </a:t>
            </a:r>
            <a:r>
              <a:rPr lang="en-US" sz="1800" dirty="0"/>
              <a:t>my research work with no significant contribution from any other person or Generative AI </a:t>
            </a:r>
            <a:r>
              <a:rPr lang="en-US" sz="1800" dirty="0" smtClean="0"/>
              <a:t>Tools. Any </a:t>
            </a:r>
            <a:r>
              <a:rPr lang="en-US" sz="1800" dirty="0"/>
              <a:t>small contributions or help taken have been duly acknowledged/cited, and the complete project </a:t>
            </a:r>
            <a:r>
              <a:rPr lang="en-US" sz="1800" dirty="0" smtClean="0"/>
              <a:t>has been </a:t>
            </a:r>
            <a:r>
              <a:rPr lang="en-US" sz="1800" dirty="0"/>
              <a:t>written by me in accordance with the latest plagiarism policy declared by HEC and my </a:t>
            </a:r>
            <a:r>
              <a:rPr lang="en-US" sz="1800" dirty="0" smtClean="0"/>
              <a:t>respective university </a:t>
            </a:r>
            <a:r>
              <a:rPr lang="en-US" sz="1800" dirty="0"/>
              <a:t>in line with the policy for use of Generative AI Tools.</a:t>
            </a:r>
          </a:p>
          <a:p>
            <a:r>
              <a:rPr lang="en-US" sz="1800" dirty="0"/>
              <a:t>I understand the zero-tolerance policy of the HEC and FJWU towards plagiarism. Therefore, I, as </a:t>
            </a:r>
            <a:r>
              <a:rPr lang="en-US" sz="1800" dirty="0" smtClean="0"/>
              <a:t>the author </a:t>
            </a:r>
            <a:r>
              <a:rPr lang="en-US" sz="1800" dirty="0"/>
              <a:t>of the above-titled assignment, declare that no portion of my project has been plagiarized, and </a:t>
            </a:r>
            <a:r>
              <a:rPr lang="en-US" sz="1800" dirty="0" smtClean="0"/>
              <a:t>any material </a:t>
            </a:r>
            <a:r>
              <a:rPr lang="en-US" sz="1800" dirty="0"/>
              <a:t>used as a reference is properly referred/cited.</a:t>
            </a:r>
          </a:p>
          <a:p>
            <a:r>
              <a:rPr lang="en-US" sz="1800" dirty="0"/>
              <a:t>I undertake that if I am found guilty of any plagiarism in the above-titled project even after the award </a:t>
            </a:r>
            <a:r>
              <a:rPr lang="en-US" sz="1800" dirty="0" smtClean="0"/>
              <a:t>of my </a:t>
            </a:r>
            <a:r>
              <a:rPr lang="en-US" sz="1800" dirty="0"/>
              <a:t>BSE degree, the University reserves the right to withdraw/revoke my degree. Furthermore, HEC </a:t>
            </a:r>
            <a:r>
              <a:rPr lang="en-US" sz="1800" dirty="0" smtClean="0"/>
              <a:t>and the </a:t>
            </a:r>
            <a:r>
              <a:rPr lang="en-US" sz="1800" dirty="0"/>
              <a:t>University have the right to publish my name on the HEC/University website, where the names </a:t>
            </a:r>
            <a:r>
              <a:rPr lang="en-US" sz="1800" dirty="0" smtClean="0"/>
              <a:t>of students </a:t>
            </a:r>
            <a:r>
              <a:rPr lang="en-US" sz="1800" dirty="0"/>
              <a:t>who submitted plagiarized projects are listed</a:t>
            </a:r>
          </a:p>
        </p:txBody>
      </p:sp>
    </p:spTree>
    <p:extLst>
      <p:ext uri="{BB962C8B-B14F-4D97-AF65-F5344CB8AC3E}">
        <p14:creationId xmlns:p14="http://schemas.microsoft.com/office/powerpoint/2010/main" val="14593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8426"/>
          </a:xfrm>
        </p:spPr>
        <p:txBody>
          <a:bodyPr/>
          <a:lstStyle/>
          <a:p>
            <a:pPr algn="l"/>
            <a:r>
              <a:rPr lang="en-US" b="1" dirty="0"/>
              <a:t>Timer: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Timers in AVR microcontrollers have input pins designed to trigger input capture events. When a </a:t>
            </a:r>
            <a:r>
              <a:rPr lang="en-US" dirty="0" smtClean="0"/>
              <a:t>signal change </a:t>
            </a:r>
            <a:r>
              <a:rPr lang="en-US" dirty="0"/>
              <a:t>is detected at such a pin, the timer value is immediately read and stored in the Input </a:t>
            </a:r>
            <a:r>
              <a:rPr lang="en-US" dirty="0" smtClean="0"/>
              <a:t>Capture Register </a:t>
            </a:r>
            <a:r>
              <a:rPr lang="en-US" dirty="0"/>
              <a:t>(</a:t>
            </a:r>
            <a:r>
              <a:rPr lang="en-US" dirty="0" err="1"/>
              <a:t>ICRx</a:t>
            </a:r>
            <a:r>
              <a:rPr lang="en-US" dirty="0"/>
              <a:t>). Concurrently, the Input Capture Flag (</a:t>
            </a:r>
            <a:r>
              <a:rPr lang="en-US" dirty="0" err="1"/>
              <a:t>ICFx</a:t>
            </a:r>
            <a:r>
              <a:rPr lang="en-US" dirty="0"/>
              <a:t>) in the Timer/Counter Interrupt </a:t>
            </a:r>
            <a:r>
              <a:rPr lang="en-US" dirty="0" smtClean="0"/>
              <a:t>Flag Register </a:t>
            </a:r>
            <a:r>
              <a:rPr lang="en-US" dirty="0"/>
              <a:t>(</a:t>
            </a:r>
            <a:r>
              <a:rPr lang="en-US" dirty="0" err="1"/>
              <a:t>TIFRn</a:t>
            </a:r>
            <a:r>
              <a:rPr lang="en-US" dirty="0"/>
              <a:t>) is set. This feature is particularly useful for measuring the duration of external pulses.</a:t>
            </a:r>
          </a:p>
        </p:txBody>
      </p:sp>
    </p:spTree>
    <p:extLst>
      <p:ext uri="{BB962C8B-B14F-4D97-AF65-F5344CB8AC3E}">
        <p14:creationId xmlns:p14="http://schemas.microsoft.com/office/powerpoint/2010/main" val="8983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506" y="836762"/>
            <a:ext cx="7082286" cy="49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92" y="793631"/>
            <a:ext cx="9790982" cy="50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Arduino</a:t>
            </a:r>
            <a:r>
              <a:rPr lang="en-US" dirty="0"/>
              <a:t> Uno: The main microcontroller board.</a:t>
            </a:r>
          </a:p>
          <a:p>
            <a:r>
              <a:rPr lang="en-US" dirty="0" smtClean="0"/>
              <a:t>Breadboard</a:t>
            </a:r>
            <a:r>
              <a:rPr lang="en-US" dirty="0"/>
              <a:t>: For prototyping the circuit.</a:t>
            </a:r>
          </a:p>
          <a:p>
            <a:r>
              <a:rPr lang="en-US" dirty="0" smtClean="0"/>
              <a:t>LEDs </a:t>
            </a:r>
            <a:r>
              <a:rPr lang="en-US" dirty="0"/>
              <a:t>(Red and Green): Connected to digital pins 7 and 8 through resistors.</a:t>
            </a:r>
          </a:p>
          <a:p>
            <a:r>
              <a:rPr lang="en-US" dirty="0" err="1" smtClean="0"/>
              <a:t>Piezo</a:t>
            </a:r>
            <a:r>
              <a:rPr lang="en-US" dirty="0" smtClean="0"/>
              <a:t> </a:t>
            </a:r>
            <a:r>
              <a:rPr lang="en-US" dirty="0"/>
              <a:t>Buzzer: Connected to digital pin 11 for sound output.</a:t>
            </a:r>
          </a:p>
          <a:p>
            <a:r>
              <a:rPr lang="en-US" dirty="0" smtClean="0"/>
              <a:t>Resistors</a:t>
            </a:r>
            <a:r>
              <a:rPr lang="en-US" dirty="0"/>
              <a:t>: Current limiting resistors for LEDs.</a:t>
            </a:r>
          </a:p>
          <a:p>
            <a:r>
              <a:rPr lang="en-US" dirty="0" smtClean="0"/>
              <a:t>Connecting </a:t>
            </a:r>
            <a:r>
              <a:rPr lang="en-US" dirty="0"/>
              <a:t>Wires: To establish connections between components and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Connections: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LED: Anode connected to digital pin 8 via a resistor, cathode connected to ground.</a:t>
            </a:r>
          </a:p>
          <a:p>
            <a:r>
              <a:rPr lang="en-US" dirty="0" smtClean="0"/>
              <a:t>Green </a:t>
            </a:r>
            <a:r>
              <a:rPr lang="en-US" dirty="0"/>
              <a:t>LED: Anode connected to digital pin 7 via a resistor, cathode connected to ground.</a:t>
            </a:r>
          </a:p>
          <a:p>
            <a:r>
              <a:rPr lang="en-US" dirty="0" smtClean="0"/>
              <a:t>Buzzer</a:t>
            </a:r>
            <a:r>
              <a:rPr lang="en-US" dirty="0"/>
              <a:t>: Connected to digital pin 11 and ground.</a:t>
            </a:r>
          </a:p>
          <a:p>
            <a:r>
              <a:rPr lang="en-US" dirty="0" smtClean="0"/>
              <a:t>Power </a:t>
            </a:r>
            <a:r>
              <a:rPr lang="en-US" dirty="0"/>
              <a:t>and Ground Lines: Connected from the </a:t>
            </a:r>
            <a:r>
              <a:rPr lang="en-US" dirty="0" err="1"/>
              <a:t>Arduino</a:t>
            </a:r>
            <a:r>
              <a:rPr lang="en-US" dirty="0"/>
              <a:t> to the breadboard to supply power </a:t>
            </a:r>
            <a:r>
              <a:rPr lang="en-US" dirty="0" smtClean="0"/>
              <a:t>to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Interrupt: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AVR devices are equipped with external interrupts that can wake the device from sleep mode in </a:t>
            </a:r>
            <a:r>
              <a:rPr lang="en-US" dirty="0" smtClean="0"/>
              <a:t>response to </a:t>
            </a:r>
            <a:r>
              <a:rPr lang="en-US" dirty="0"/>
              <a:t>a rising or falling edge signal or a change in the digital voltage level at an I/O pin. Once awakened, </a:t>
            </a:r>
            <a:r>
              <a:rPr lang="en-US" dirty="0" smtClean="0"/>
              <a:t>the device </a:t>
            </a:r>
            <a:r>
              <a:rPr lang="en-US" dirty="0"/>
              <a:t>processes the application based on the interrupt source before returning to sleep mode.</a:t>
            </a:r>
          </a:p>
        </p:txBody>
      </p:sp>
    </p:spTree>
    <p:extLst>
      <p:ext uri="{BB962C8B-B14F-4D97-AF65-F5344CB8AC3E}">
        <p14:creationId xmlns:p14="http://schemas.microsoft.com/office/powerpoint/2010/main" val="28618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Circuit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079" y="2285999"/>
            <a:ext cx="6021238" cy="35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750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Organic</vt:lpstr>
      <vt:lpstr>“Timer and Interrupts in AVR microcontrollers and I2C communication”</vt:lpstr>
      <vt:lpstr>PowerPoint Presentation</vt:lpstr>
      <vt:lpstr>Timer:</vt:lpstr>
      <vt:lpstr>PowerPoint Presentation</vt:lpstr>
      <vt:lpstr>PowerPoint Presentation</vt:lpstr>
      <vt:lpstr>Components:</vt:lpstr>
      <vt:lpstr>Connections:</vt:lpstr>
      <vt:lpstr>Interrupt:</vt:lpstr>
      <vt:lpstr>Circuit diagram:</vt:lpstr>
      <vt:lpstr>Code:</vt:lpstr>
      <vt:lpstr>PowerPoint Presentation</vt:lpstr>
      <vt:lpstr>Spi and I2C Communication:</vt:lpstr>
      <vt:lpstr>Circuit diagram:</vt:lpstr>
      <vt:lpstr>Code:</vt:lpstr>
      <vt:lpstr>PowerPoint Presentation</vt:lpstr>
      <vt:lpstr>Components: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“Timer and Interrupts in AVR microcontrollers and I2C communication”</dc:title>
  <dc:creator>PMLS</dc:creator>
  <cp:lastModifiedBy>PMLS</cp:lastModifiedBy>
  <cp:revision>4</cp:revision>
  <dcterms:created xsi:type="dcterms:W3CDTF">2024-06-09T05:53:43Z</dcterms:created>
  <dcterms:modified xsi:type="dcterms:W3CDTF">2024-06-09T06:12:58Z</dcterms:modified>
</cp:coreProperties>
</file>