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7"/>
  </p:notesMasterIdLst>
  <p:sldIdLst>
    <p:sldId id="256" r:id="rId2"/>
    <p:sldId id="308" r:id="rId3"/>
    <p:sldId id="580" r:id="rId4"/>
    <p:sldId id="581" r:id="rId5"/>
    <p:sldId id="579" r:id="rId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8"/>
      <p:bold r:id="rId9"/>
      <p:italic r:id="rId10"/>
      <p:boldItalic r:id="rId11"/>
    </p:embeddedFont>
    <p:embeddedFont>
      <p:font typeface="Tahoma" panose="020B0604030504040204" pitchFamily="3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6F42D0-0F5C-4E5B-81EE-AD590EF974FF}">
  <a:tblStyle styleId="{B66F42D0-0F5C-4E5B-81EE-AD590EF974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1:notes"/>
          <p:cNvCxnSpPr/>
          <p:nvPr/>
        </p:nvCxnSpPr>
        <p:spPr>
          <a:xfrm>
            <a:off x="365760" y="9372600"/>
            <a:ext cx="658368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Slide Image Placeholder 11">
            <a:extLst>
              <a:ext uri="{FF2B5EF4-FFF2-40B4-BE49-F238E27FC236}">
                <a16:creationId xmlns:a16="http://schemas.microsoft.com/office/drawing/2014/main" id="{3B4A198B-DE51-A5B5-52B9-1FE3A1C778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65125" y="228600"/>
            <a:ext cx="6600825" cy="3713163"/>
          </a:xfrm>
        </p:spPr>
      </p:sp>
      <p:sp>
        <p:nvSpPr>
          <p:cNvPr id="13" name="Notes Placeholder 12">
            <a:extLst>
              <a:ext uri="{FF2B5EF4-FFF2-40B4-BE49-F238E27FC236}">
                <a16:creationId xmlns:a16="http://schemas.microsoft.com/office/drawing/2014/main" id="{47405AF7-E8C5-DE79-E58B-C34340AD6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4087813"/>
            <a:ext cx="6583680" cy="523906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Page </a:t>
            </a:r>
            <a:fld id="{00000000-1234-1234-1234-123412341234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ahoma"/>
            </a:endParaRPr>
          </a:p>
        </p:txBody>
      </p:sp>
      <p:cxnSp>
        <p:nvCxnSpPr>
          <p:cNvPr id="104" name="Google Shape;104;p2:notes"/>
          <p:cNvCxnSpPr/>
          <p:nvPr/>
        </p:nvCxnSpPr>
        <p:spPr>
          <a:xfrm>
            <a:off x="365760" y="9372600"/>
            <a:ext cx="658368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6651E4F-0F74-4807-B109-72F6934284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6A914A2-DC88-4F91-BFCB-7471F18DB7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D2489-3425-4496-A204-D0870DD401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© 2017-2021 Palo Alto Networks, Inc.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20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Page </a:t>
            </a:r>
            <a:fld id="{00000000-1234-1234-1234-123412341234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ahoma"/>
            </a:endParaRPr>
          </a:p>
        </p:txBody>
      </p:sp>
      <p:cxnSp>
        <p:nvCxnSpPr>
          <p:cNvPr id="104" name="Google Shape;104;p2:notes"/>
          <p:cNvCxnSpPr/>
          <p:nvPr/>
        </p:nvCxnSpPr>
        <p:spPr>
          <a:xfrm>
            <a:off x="365760" y="9372600"/>
            <a:ext cx="658368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6651E4F-0F74-4807-B109-72F6934284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6A914A2-DC88-4F91-BFCB-7471F18DB7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D2489-3425-4496-A204-D0870DD401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© 2017-2021 Palo Alto Networks, Inc.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134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Page </a:t>
            </a:r>
            <a:fld id="{00000000-1234-1234-1234-123412341234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ahoma"/>
            </a:endParaRPr>
          </a:p>
        </p:txBody>
      </p:sp>
      <p:cxnSp>
        <p:nvCxnSpPr>
          <p:cNvPr id="104" name="Google Shape;104;p2:notes"/>
          <p:cNvCxnSpPr/>
          <p:nvPr/>
        </p:nvCxnSpPr>
        <p:spPr>
          <a:xfrm>
            <a:off x="365760" y="9372600"/>
            <a:ext cx="658368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6651E4F-0F74-4807-B109-72F6934284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6A914A2-DC88-4F91-BFCB-7471F18DB7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D2489-3425-4496-A204-D0870DD401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© 2017-2021 Palo Alto Networks, Inc.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908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Image Placeholder 6">
            <a:extLst>
              <a:ext uri="{FF2B5EF4-FFF2-40B4-BE49-F238E27FC236}">
                <a16:creationId xmlns:a16="http://schemas.microsoft.com/office/drawing/2014/main" id="{2E26B661-5ACC-4D88-8AF3-EFB0BDF0FE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65125" y="228600"/>
            <a:ext cx="6600825" cy="3713163"/>
          </a:xfrm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018B6-AEC7-4F80-9C96-15CAB21DA3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Page </a:t>
            </a:r>
            <a:fld id="{E1868A37-018F-8B43-8C0C-36107DAB25C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F4602A-DA73-41BE-A9AC-B300F462C7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2017-2021 Palo Alto Networks,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9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connector, cable, knot&#10;&#10;Description automatically generated">
            <a:extLst>
              <a:ext uri="{FF2B5EF4-FFF2-40B4-BE49-F238E27FC236}">
                <a16:creationId xmlns:a16="http://schemas.microsoft.com/office/drawing/2014/main" id="{7FB84D26-5405-48C9-A407-103FD6C1AB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430093"/>
            <a:ext cx="6522450" cy="1713408"/>
          </a:xfrm>
          <a:prstGeom prst="rect">
            <a:avLst/>
          </a:prstGeom>
        </p:spPr>
      </p:pic>
      <p:pic>
        <p:nvPicPr>
          <p:cNvPr id="8" name="Google Shape;15;p2">
            <a:extLst>
              <a:ext uri="{FF2B5EF4-FFF2-40B4-BE49-F238E27FC236}">
                <a16:creationId xmlns:a16="http://schemas.microsoft.com/office/drawing/2014/main" id="{7B227903-8479-4508-93B4-17386CF627BD}"/>
              </a:ext>
            </a:extLst>
          </p:cNvPr>
          <p:cNvPicPr preferRelativeResize="0"/>
          <p:nvPr userDrawn="1"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7341900" y="4728850"/>
            <a:ext cx="1497299" cy="27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1" y="296249"/>
            <a:ext cx="2636519" cy="1790700"/>
          </a:xfrm>
        </p:spPr>
        <p:txBody>
          <a:bodyPr lIns="0" rIns="0" anchor="t" anchorCtr="0"/>
          <a:lstStyle>
            <a:lvl1pPr algn="ctr">
              <a:defRPr sz="2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C32DDDE-8CC1-4B42-A1F9-180BEF931FD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94203" y="1607493"/>
            <a:ext cx="1280160" cy="1143000"/>
          </a:xfrm>
        </p:spPr>
        <p:txBody>
          <a:bodyPr lIns="0" tIns="0" rIns="0" bIns="0"/>
          <a:lstStyle>
            <a:lvl1pPr marL="137160" indent="0">
              <a:buNone/>
              <a:defRPr sz="1200"/>
            </a:lvl1pPr>
          </a:lstStyle>
          <a:p>
            <a:r>
              <a:rPr lang="en-US" dirty="0"/>
              <a:t>Select this Obj.</a:t>
            </a:r>
            <a:br>
              <a:rPr lang="en-US" dirty="0"/>
            </a:br>
            <a:r>
              <a:rPr lang="en-US" dirty="0"/>
              <a:t>Paste glyph.</a:t>
            </a:r>
            <a:br>
              <a:rPr lang="en-US" dirty="0"/>
            </a:br>
            <a:r>
              <a:rPr lang="en-US" dirty="0"/>
              <a:t>Use Crop Tool to “fit” to size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F18C1A-7EAE-42BD-BF11-3682C5D50692}"/>
              </a:ext>
            </a:extLst>
          </p:cNvPr>
          <p:cNvCxnSpPr/>
          <p:nvPr userDrawn="1"/>
        </p:nvCxnSpPr>
        <p:spPr>
          <a:xfrm>
            <a:off x="3395662" y="1567580"/>
            <a:ext cx="5443537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06469D1-1036-4E65-BB99-D8CECA93C7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46120" y="1088136"/>
            <a:ext cx="5589841" cy="475488"/>
          </a:xfrm>
        </p:spPr>
        <p:txBody>
          <a:bodyPr anchor="b" anchorCtr="0"/>
          <a:lstStyle>
            <a:lvl1pPr marL="137160" indent="0">
              <a:buFontTx/>
              <a:buNone/>
              <a:defRPr sz="2400" i="1" cap="all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5FF25D9-F013-494F-9353-5B8596C82C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95663" y="1563624"/>
            <a:ext cx="5440362" cy="2898648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4CD8DC-E865-4A19-B104-046CFBF8E2D6}"/>
              </a:ext>
            </a:extLst>
          </p:cNvPr>
          <p:cNvSpPr txBox="1"/>
          <p:nvPr userDrawn="1"/>
        </p:nvSpPr>
        <p:spPr>
          <a:xfrm>
            <a:off x="310896" y="4564931"/>
            <a:ext cx="2076995" cy="430887"/>
          </a:xfrm>
          <a:prstGeom prst="rect">
            <a:avLst/>
          </a:prstGeom>
          <a:noFill/>
        </p:spPr>
        <p:txBody>
          <a:bodyPr wrap="square" lIns="0" rtlCol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pt-BR" sz="1050" b="1" i="0" u="none" strike="noStrike" cap="none" dirty="0">
                <a:solidFill>
                  <a:schemeClr val="dk1"/>
                </a:solidFill>
                <a:latin typeface="+mn-lt"/>
                <a:ea typeface="Tahoma"/>
                <a:cs typeface="Tahoma"/>
                <a:sym typeface="Tahoma"/>
              </a:rPr>
              <a:t>EDU-210 Version A</a:t>
            </a:r>
            <a:endParaRPr lang="pt-BR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pt-BR" sz="1050" b="1" i="0" u="none" strike="noStrike" cap="none" dirty="0">
                <a:solidFill>
                  <a:schemeClr val="dk1"/>
                </a:solidFill>
                <a:latin typeface="+mn-lt"/>
                <a:ea typeface="Tahoma"/>
                <a:cs typeface="Tahoma"/>
                <a:sym typeface="Tahoma"/>
              </a:rPr>
              <a:t>PAN-OS</a:t>
            </a:r>
            <a:r>
              <a:rPr lang="pt-BR" sz="1050" b="1" i="0" u="none" strike="noStrike" cap="none" baseline="30000" dirty="0">
                <a:solidFill>
                  <a:schemeClr val="dk1"/>
                </a:solidFill>
                <a:latin typeface="+mn-lt"/>
                <a:ea typeface="Tahoma"/>
                <a:cs typeface="Tahoma"/>
                <a:sym typeface="Tahoma"/>
              </a:rPr>
              <a:t>®</a:t>
            </a:r>
            <a:r>
              <a:rPr lang="pt-BR" sz="1050" b="1" i="0" u="none" strike="noStrike" cap="none" dirty="0">
                <a:solidFill>
                  <a:schemeClr val="dk1"/>
                </a:solidFill>
                <a:latin typeface="+mn-lt"/>
                <a:ea typeface="Tahoma"/>
                <a:cs typeface="Tahoma"/>
                <a:sym typeface="Tahoma"/>
              </a:rPr>
              <a:t> 10.1</a:t>
            </a:r>
            <a:endParaRPr lang="pt-BR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524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 and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connector, cable, knot&#10;&#10;Description automatically generated">
            <a:extLst>
              <a:ext uri="{FF2B5EF4-FFF2-40B4-BE49-F238E27FC236}">
                <a16:creationId xmlns:a16="http://schemas.microsoft.com/office/drawing/2014/main" id="{00520C75-865C-44F8-82CA-0BA22C0ED9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88888" y="747133"/>
            <a:ext cx="6055112" cy="3657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51CE16F-F7BA-4AC8-A5D0-F5DE3723E273}"/>
              </a:ext>
            </a:extLst>
          </p:cNvPr>
          <p:cNvSpPr txBox="1"/>
          <p:nvPr userDrawn="1"/>
        </p:nvSpPr>
        <p:spPr>
          <a:xfrm>
            <a:off x="313868" y="2111663"/>
            <a:ext cx="4156531" cy="457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2800" b="1" u="non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A58DB0-ED8D-4D01-8B95-F7CA437E5C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| © 2017-2021 Palo Alto Networks, Inc.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457EB5-580A-440E-92CA-CCF5236A2E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63FB99-AA00-4B35-A1F1-4E8AEF9947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7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connector, cable, knot&#10;&#10;Description automatically generated">
            <a:extLst>
              <a:ext uri="{FF2B5EF4-FFF2-40B4-BE49-F238E27FC236}">
                <a16:creationId xmlns:a16="http://schemas.microsoft.com/office/drawing/2014/main" id="{55A321EA-EB86-40DE-A3AF-E1F3F0588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46410"/>
            <a:ext cx="5800520" cy="38917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6F41CD-F223-4548-9A0D-2EFD963DED94}"/>
              </a:ext>
            </a:extLst>
          </p:cNvPr>
          <p:cNvSpPr txBox="1"/>
          <p:nvPr userDrawn="1"/>
        </p:nvSpPr>
        <p:spPr>
          <a:xfrm>
            <a:off x="5648241" y="1820350"/>
            <a:ext cx="3158111" cy="457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sz="2800" b="1" u="non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Protecting our digital way </a:t>
            </a:r>
            <a:br>
              <a:rPr lang="en-US" sz="2800" b="1" u="non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b="1" u="non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life.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FE0313ED-FF11-4427-8CDF-FC26642EF2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99237" y="4869656"/>
            <a:ext cx="2741492" cy="273844"/>
          </a:xfrm>
        </p:spPr>
        <p:txBody>
          <a:bodyPr/>
          <a:lstStyle/>
          <a:p>
            <a:r>
              <a:rPr lang="en-US"/>
              <a:t>| © 2017-2021 Palo Alto Networks, Inc.</a:t>
            </a:r>
            <a:endParaRPr lang="en-US" dirty="0"/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868660AF-1BCA-4164-9CA9-E8C534A129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90498" y="4869656"/>
            <a:ext cx="360077" cy="273844"/>
          </a:xfrm>
        </p:spPr>
        <p:txBody>
          <a:bodyPr/>
          <a:lstStyle/>
          <a:p>
            <a:fld id="{E963FB99-AA00-4B35-A1F1-4E8AEF9947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4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ntionally Blank No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4E405B-326F-43C5-8E96-4EC312DE1F12}"/>
              </a:ext>
            </a:extLst>
          </p:cNvPr>
          <p:cNvSpPr txBox="1"/>
          <p:nvPr userDrawn="1"/>
        </p:nvSpPr>
        <p:spPr>
          <a:xfrm>
            <a:off x="2460171" y="2385673"/>
            <a:ext cx="4223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page intentionally left blank.</a:t>
            </a:r>
          </a:p>
        </p:txBody>
      </p:sp>
    </p:spTree>
    <p:extLst>
      <p:ext uri="{BB962C8B-B14F-4D97-AF65-F5344CB8AC3E}">
        <p14:creationId xmlns:p14="http://schemas.microsoft.com/office/powerpoint/2010/main" val="199841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723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© 2017-2021 Palo Alto Networks,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3FB99-AA00-4B35-A1F1-4E8AEF9947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2B69CAE-69D5-4D75-838A-B42528C974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1150" y="640080"/>
            <a:ext cx="8521700" cy="41788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6679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© 2017-2021 Palo Alto Networks,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3FB99-AA00-4B35-A1F1-4E8AEF9947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6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274320">
              <a:buSzPct val="90000"/>
              <a:buFont typeface="+mj-lt"/>
              <a:buAutoNum type="arabicPeriod"/>
              <a:defRPr/>
            </a:lvl1pPr>
            <a:lvl2pPr marL="594360" indent="-274320">
              <a:buSzPct val="90000"/>
              <a:buFont typeface="+mj-lt"/>
              <a:buAutoNum type="alphaLcParenR"/>
              <a:defRPr/>
            </a:lvl2pPr>
            <a:lvl3pPr marL="786384" indent="-182880">
              <a:spcBef>
                <a:spcPts val="300"/>
              </a:spcBef>
              <a:buSzPct val="120000"/>
              <a:buFont typeface="Arial" panose="020B0604020202020204" pitchFamily="34" charset="0"/>
              <a:buChar char="•"/>
              <a:defRPr/>
            </a:lvl3pPr>
            <a:lvl4pPr marL="1280160" indent="-320040">
              <a:buFont typeface="Montserrat" panose="020B0604020202020204" charset="0"/>
              <a:buChar char="●"/>
              <a:defRPr/>
            </a:lvl4pPr>
            <a:lvl5pPr marL="1600200" indent="-320040">
              <a:buFont typeface="Montserrat" panose="020B0604020202020204" charset="0"/>
              <a:buChar char="●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© 2017-2021 Palo Alto Networks,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3FB99-AA00-4B35-A1F1-4E8AEF9947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97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0896" y="640080"/>
            <a:ext cx="3995928" cy="41788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7176" y="640080"/>
            <a:ext cx="3995928" cy="41788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© 2017-2021 Palo Alto Networks,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3FB99-AA00-4B35-A1F1-4E8AEF9947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5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6" y="182880"/>
            <a:ext cx="8522208" cy="411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209" y="578752"/>
            <a:ext cx="3995928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2209" y="1196686"/>
            <a:ext cx="3995928" cy="3611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7176" y="578752"/>
            <a:ext cx="3995928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7176" y="1196686"/>
            <a:ext cx="3995928" cy="3611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© 2017-2021 Palo Alto Networks,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3FB99-AA00-4B35-A1F1-4E8AEF9947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3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B910EA9-EF1F-4228-8DCB-AAC89533A41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169206" y="402336"/>
            <a:ext cx="6675120" cy="3867150"/>
          </a:xfrm>
        </p:spPr>
        <p:txBody>
          <a:bodyPr lIns="0"/>
          <a:lstStyle>
            <a:lvl1pPr marL="137160" indent="0"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800"/>
            </a:lvl2pPr>
            <a:lvl3pPr marL="777240" indent="0">
              <a:buFontTx/>
              <a:buNone/>
              <a:defRPr sz="1800"/>
            </a:lvl3pPr>
            <a:lvl4pPr marL="1097280" indent="0">
              <a:buFontTx/>
              <a:buNone/>
              <a:defRPr sz="1800"/>
            </a:lvl4pPr>
            <a:lvl5pPr marL="1417320" indent="0">
              <a:buFontTx/>
              <a:buNone/>
              <a:defRPr sz="1800"/>
            </a:lvl5pPr>
          </a:lstStyle>
          <a:p>
            <a:pPr lvl="0"/>
            <a:r>
              <a:rPr lang="en-US" dirty="0"/>
              <a:t>&lt;Section Navigation&gt;</a:t>
            </a:r>
          </a:p>
          <a:p>
            <a:pPr lvl="0"/>
            <a:r>
              <a:rPr lang="en-US" dirty="0"/>
              <a:t>&lt;Section Navigation&gt;</a:t>
            </a:r>
          </a:p>
          <a:p>
            <a:pPr lvl="0"/>
            <a:r>
              <a:rPr lang="en-US" dirty="0"/>
              <a:t>&lt;Section Navigation&gt;</a:t>
            </a:r>
          </a:p>
          <a:p>
            <a:pPr lvl="0"/>
            <a:r>
              <a:rPr lang="en-US" dirty="0"/>
              <a:t>&lt;Section Navigation&gt;</a:t>
            </a:r>
          </a:p>
          <a:p>
            <a:pPr lvl="0"/>
            <a:r>
              <a:rPr lang="en-US" dirty="0"/>
              <a:t>&lt;Section Navigation&gt;</a:t>
            </a:r>
          </a:p>
        </p:txBody>
      </p:sp>
      <p:pic>
        <p:nvPicPr>
          <p:cNvPr id="20" name="Google Shape;15;p2">
            <a:extLst>
              <a:ext uri="{FF2B5EF4-FFF2-40B4-BE49-F238E27FC236}">
                <a16:creationId xmlns:a16="http://schemas.microsoft.com/office/drawing/2014/main" id="{F2E098D4-6C8A-4BD2-A897-F6E1FBB625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8155273" y="4941052"/>
            <a:ext cx="816176" cy="149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picture containing connector, cable, knot&#10;&#10;Description automatically generated">
            <a:extLst>
              <a:ext uri="{FF2B5EF4-FFF2-40B4-BE49-F238E27FC236}">
                <a16:creationId xmlns:a16="http://schemas.microsoft.com/office/drawing/2014/main" id="{136730E7-EF83-45D0-97C9-77DFF1962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430093"/>
            <a:ext cx="6522450" cy="171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5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896" y="1313232"/>
            <a:ext cx="8522208" cy="34722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© 2017-2021 Palo Alto Networks,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3FB99-AA00-4B35-A1F1-4E8AEF9947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9571A-7512-44E5-80F2-FAE5536AA079}"/>
              </a:ext>
            </a:extLst>
          </p:cNvPr>
          <p:cNvSpPr txBox="1"/>
          <p:nvPr userDrawn="1"/>
        </p:nvSpPr>
        <p:spPr>
          <a:xfrm>
            <a:off x="310896" y="640080"/>
            <a:ext cx="54864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</a:rPr>
              <a:t>After you complete this module, </a:t>
            </a:r>
            <a:b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</a:rPr>
              <a:t>you should be able to: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39AEF-2DC5-4DEA-8048-EB84753FADE4}"/>
              </a:ext>
            </a:extLst>
          </p:cNvPr>
          <p:cNvSpPr txBox="1"/>
          <p:nvPr userDrawn="1"/>
        </p:nvSpPr>
        <p:spPr>
          <a:xfrm>
            <a:off x="310896" y="182880"/>
            <a:ext cx="8522208" cy="365760"/>
          </a:xfrm>
          <a:prstGeom prst="rect">
            <a:avLst/>
          </a:prstGeom>
          <a:noFill/>
        </p:spPr>
        <p:txBody>
          <a:bodyPr wrap="square" tIns="91440" bIns="9144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latin typeface="Tahoma" panose="020B0604030504040204" pitchFamily="34" charset="0"/>
              </a:rPr>
              <a:t>Learning Objectives</a:t>
            </a:r>
          </a:p>
        </p:txBody>
      </p:sp>
      <p:pic>
        <p:nvPicPr>
          <p:cNvPr id="11" name="Google Shape;311;p34">
            <a:extLst>
              <a:ext uri="{FF2B5EF4-FFF2-40B4-BE49-F238E27FC236}">
                <a16:creationId xmlns:a16="http://schemas.microsoft.com/office/drawing/2014/main" id="{AE4980C5-51DA-402F-AAF6-93468A7C223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r="2334"/>
          <a:stretch/>
        </p:blipFill>
        <p:spPr>
          <a:xfrm>
            <a:off x="7408553" y="322987"/>
            <a:ext cx="1435451" cy="143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675;p90">
            <a:extLst>
              <a:ext uri="{FF2B5EF4-FFF2-40B4-BE49-F238E27FC236}">
                <a16:creationId xmlns:a16="http://schemas.microsoft.com/office/drawing/2014/main" id="{A9319BCD-4BD8-4528-B793-00C5617FE25F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7653528" y="685800"/>
            <a:ext cx="912801" cy="6177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0586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896" y="1316736"/>
            <a:ext cx="8522208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© 2017-2021 Palo Alto Networks,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3FB99-AA00-4B35-A1F1-4E8AEF9947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9571A-7512-44E5-80F2-FAE5536AA079}"/>
              </a:ext>
            </a:extLst>
          </p:cNvPr>
          <p:cNvSpPr txBox="1"/>
          <p:nvPr userDrawn="1"/>
        </p:nvSpPr>
        <p:spPr>
          <a:xfrm>
            <a:off x="310896" y="640080"/>
            <a:ext cx="54864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</a:rPr>
              <a:t>Now that you have completed this module, </a:t>
            </a:r>
            <a:b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</a:rPr>
              <a:t>you should be able to: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D905A-CE76-4AC8-A644-4EB6F1D4AB8C}"/>
              </a:ext>
            </a:extLst>
          </p:cNvPr>
          <p:cNvSpPr txBox="1"/>
          <p:nvPr userDrawn="1"/>
        </p:nvSpPr>
        <p:spPr>
          <a:xfrm>
            <a:off x="310896" y="182880"/>
            <a:ext cx="8522208" cy="411480"/>
          </a:xfrm>
          <a:prstGeom prst="rect">
            <a:avLst/>
          </a:prstGeom>
          <a:noFill/>
        </p:spPr>
        <p:txBody>
          <a:bodyPr wrap="square" tIns="91440" bIns="9144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latin typeface="Tahoma" panose="020B0604030504040204" pitchFamily="34" charset="0"/>
              </a:rPr>
              <a:t>Module Summary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550382D-DCFC-4417-ACFF-FC984765A28A}"/>
              </a:ext>
            </a:extLst>
          </p:cNvPr>
          <p:cNvGrpSpPr/>
          <p:nvPr userDrawn="1"/>
        </p:nvGrpSpPr>
        <p:grpSpPr>
          <a:xfrm>
            <a:off x="7408553" y="322987"/>
            <a:ext cx="1435451" cy="1432024"/>
            <a:chOff x="7408553" y="322987"/>
            <a:chExt cx="1435451" cy="1432024"/>
          </a:xfrm>
        </p:grpSpPr>
        <p:pic>
          <p:nvPicPr>
            <p:cNvPr id="20" name="Google Shape;311;p34">
              <a:extLst>
                <a:ext uri="{FF2B5EF4-FFF2-40B4-BE49-F238E27FC236}">
                  <a16:creationId xmlns:a16="http://schemas.microsoft.com/office/drawing/2014/main" id="{7BE41B34-1528-4301-A2C6-46800D2A24FE}"/>
                </a:ext>
              </a:extLst>
            </p:cNvPr>
            <p:cNvPicPr preferRelativeResize="0"/>
            <p:nvPr userDrawn="1"/>
          </p:nvPicPr>
          <p:blipFill rotWithShape="1">
            <a:blip r:embed="rId2">
              <a:alphaModFix/>
            </a:blip>
            <a:srcRect r="2334"/>
            <a:stretch/>
          </p:blipFill>
          <p:spPr>
            <a:xfrm>
              <a:off x="7408553" y="322987"/>
              <a:ext cx="1435451" cy="143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1675;p90">
              <a:extLst>
                <a:ext uri="{FF2B5EF4-FFF2-40B4-BE49-F238E27FC236}">
                  <a16:creationId xmlns:a16="http://schemas.microsoft.com/office/drawing/2014/main" id="{422CE987-2069-4B63-A668-66320992A80E}"/>
                </a:ext>
              </a:extLst>
            </p:cNvPr>
            <p:cNvPicPr preferRelativeResize="0">
              <a:picLocks noChangeAspect="1"/>
            </p:cNvPicPr>
            <p:nvPr userDrawn="1"/>
          </p:nvPicPr>
          <p:blipFill rotWithShape="1">
            <a:blip r:embed="rId3" cstate="print">
              <a:alphaModFix/>
            </a:blip>
            <a:srcRect/>
            <a:stretch/>
          </p:blipFill>
          <p:spPr>
            <a:xfrm>
              <a:off x="7653528" y="685800"/>
              <a:ext cx="912801" cy="61775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9632305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;p1">
            <a:extLst>
              <a:ext uri="{FF2B5EF4-FFF2-40B4-BE49-F238E27FC236}">
                <a16:creationId xmlns:a16="http://schemas.microsoft.com/office/drawing/2014/main" id="{D8EA0BAF-CEE8-4557-8468-30F0F5E857FB}"/>
              </a:ext>
            </a:extLst>
          </p:cNvPr>
          <p:cNvSpPr/>
          <p:nvPr userDrawn="1"/>
        </p:nvSpPr>
        <p:spPr>
          <a:xfrm>
            <a:off x="0" y="4872025"/>
            <a:ext cx="9144000" cy="2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ahoma" panose="020B0604030504040204" pitchFamily="34" charset="0"/>
            </a:endParaRPr>
          </a:p>
        </p:txBody>
      </p:sp>
      <p:pic>
        <p:nvPicPr>
          <p:cNvPr id="8" name="Google Shape;10;p1">
            <a:extLst>
              <a:ext uri="{FF2B5EF4-FFF2-40B4-BE49-F238E27FC236}">
                <a16:creationId xmlns:a16="http://schemas.microsoft.com/office/drawing/2014/main" id="{E2B26B61-0B37-436D-95F3-CF5E32FA79ED}"/>
              </a:ext>
            </a:extLst>
          </p:cNvPr>
          <p:cNvPicPr preferRelativeResize="0"/>
          <p:nvPr userDrawn="1"/>
        </p:nvPicPr>
        <p:blipFill>
          <a:blip r:embed="rId15" cstate="print">
            <a:alphaModFix/>
          </a:blip>
          <a:stretch>
            <a:fillRect/>
          </a:stretch>
        </p:blipFill>
        <p:spPr>
          <a:xfrm>
            <a:off x="8155273" y="4941048"/>
            <a:ext cx="816176" cy="1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0896" y="182880"/>
            <a:ext cx="8522208" cy="411480"/>
          </a:xfrm>
          <a:prstGeom prst="rect">
            <a:avLst/>
          </a:prstGeom>
        </p:spPr>
        <p:txBody>
          <a:bodyPr vert="horz" lIns="91440" tIns="91440" rIns="91440" bIns="9144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896" y="640080"/>
            <a:ext cx="8522208" cy="4176374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9237" y="4869656"/>
            <a:ext cx="2741492" cy="27384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650">
                <a:solidFill>
                  <a:schemeClr val="bg1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/>
              <a:t>| © 2017-2021 Palo Alto Networks,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0498" y="4869656"/>
            <a:ext cx="36007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50" b="1">
                <a:solidFill>
                  <a:schemeClr val="bg1"/>
                </a:solidFill>
                <a:latin typeface="Tahoma" panose="020B0604030504040204" pitchFamily="34" charset="0"/>
              </a:defRPr>
            </a:lvl1pPr>
          </a:lstStyle>
          <a:p>
            <a:fld id="{E963FB99-AA00-4B35-A1F1-4E8AEF9947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27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Tahoma" panose="020B0604030504040204" pitchFamily="34" charset="0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2"/>
        </a:buClr>
        <a:buSzPct val="11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1pPr>
      <a:lvl2pPr marL="457200" indent="-182880" algn="l" defTabSz="6858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SzPct val="11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2pPr>
      <a:lvl3pPr marL="640080" indent="-164592" algn="l" defTabSz="6858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tx2"/>
        </a:buClr>
        <a:buSzPct val="11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3pPr>
      <a:lvl4pPr marL="822960" indent="-146304" algn="l" defTabSz="685800" rtl="0" eaLnBrk="1" latinLnBrk="0" hangingPunct="1">
        <a:lnSpc>
          <a:spcPct val="100000"/>
        </a:lnSpc>
        <a:spcBef>
          <a:spcPts val="350"/>
        </a:spcBef>
        <a:spcAft>
          <a:spcPts val="0"/>
        </a:spcAft>
        <a:buClr>
          <a:schemeClr val="tx2"/>
        </a:buClr>
        <a:buSzPct val="11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4pPr>
      <a:lvl5pPr marL="969264" indent="-137160" algn="l" defTabSz="685800" rtl="0" eaLnBrk="1" latinLnBrk="0" hangingPunct="1">
        <a:lnSpc>
          <a:spcPct val="100000"/>
        </a:lnSpc>
        <a:spcBef>
          <a:spcPts val="350"/>
        </a:spcBef>
        <a:spcAft>
          <a:spcPts val="0"/>
        </a:spcAft>
        <a:buClr>
          <a:schemeClr val="tx2"/>
        </a:buClr>
        <a:buSzPct val="11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192">
          <p15:clr>
            <a:srgbClr val="F26B43"/>
          </p15:clr>
        </p15:guide>
        <p15:guide id="4" pos="5568">
          <p15:clr>
            <a:srgbClr val="F26B43"/>
          </p15:clr>
        </p15:guide>
        <p15:guide id="5" orient="horz" pos="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234909" y="121444"/>
            <a:ext cx="3011147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None/>
            </a:pPr>
            <a:r>
              <a:rPr lang="en-US" sz="1700" dirty="0" err="1"/>
              <a:t>XerXEZ</a:t>
            </a:r>
            <a:br>
              <a:rPr lang="en-US" sz="1700" dirty="0"/>
            </a:br>
            <a:r>
              <a:rPr lang="en-US" sz="1050" dirty="0"/>
              <a:t>    </a:t>
            </a:r>
            <a:br>
              <a:rPr lang="en-US" sz="1700" dirty="0"/>
            </a:br>
            <a:r>
              <a:rPr lang="en-US" sz="1700" dirty="0"/>
              <a:t>MLOPS ORCHESTRATION </a:t>
            </a:r>
            <a:r>
              <a:rPr lang="en-US" sz="1700" dirty="0" err="1"/>
              <a:t>UsiNG</a:t>
            </a:r>
            <a:r>
              <a:rPr lang="en-US" sz="1700" dirty="0"/>
              <a:t> MLFLOW </a:t>
            </a:r>
            <a:br>
              <a:rPr lang="en-US" sz="1700" dirty="0"/>
            </a:br>
            <a:r>
              <a:rPr lang="en-US" sz="1700" dirty="0"/>
              <a:t>IN </a:t>
            </a:r>
            <a:br>
              <a:rPr lang="en-US" sz="1700" dirty="0"/>
            </a:br>
            <a:r>
              <a:rPr lang="en-US" sz="1700" dirty="0"/>
              <a:t>K-Mean CLUSTERING TECHNIQUE</a:t>
            </a:r>
            <a:br>
              <a:rPr lang="en-US" sz="1700" dirty="0"/>
            </a:br>
            <a:endParaRPr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716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60"/>
              <a:buFont typeface="Tahoma"/>
              <a:buNone/>
            </a:pPr>
            <a:r>
              <a:rPr lang="en-US" dirty="0"/>
              <a:t>LET’S GET STARTED!</a:t>
            </a:r>
            <a:endParaRPr dirty="0"/>
          </a:p>
        </p:txBody>
      </p:sp>
      <p:sp>
        <p:nvSpPr>
          <p:cNvPr id="98" name="Google Shape;98;p1"/>
          <p:cNvSpPr txBox="1"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 dirty="0"/>
              <a:t>Welcome and introductions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70"/>
              <a:buChar char="•"/>
            </a:pPr>
            <a:r>
              <a:rPr lang="en-US" dirty="0"/>
              <a:t>Intended audience and course focus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70"/>
              <a:buChar char="•"/>
            </a:pPr>
            <a:r>
              <a:rPr lang="en-US" dirty="0"/>
              <a:t>Course objectives and modules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70"/>
              <a:buChar char="•"/>
            </a:pPr>
            <a:r>
              <a:rPr lang="en-US" dirty="0"/>
              <a:t>Course exam and certification information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70"/>
              <a:buChar char="•"/>
            </a:pPr>
            <a:r>
              <a:rPr lang="en-US" dirty="0"/>
              <a:t>Learning Center tasks</a:t>
            </a:r>
            <a:endParaRPr dirty="0"/>
          </a:p>
        </p:txBody>
      </p:sp>
      <p:pic>
        <p:nvPicPr>
          <p:cNvPr id="5" name="Google Shape;96;p1">
            <a:extLst>
              <a:ext uri="{FF2B5EF4-FFF2-40B4-BE49-F238E27FC236}">
                <a16:creationId xmlns:a16="http://schemas.microsoft.com/office/drawing/2014/main" id="{5492B924-6D97-98B2-2706-F1F8DD5E4828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1095" b="-740"/>
          <a:stretch/>
        </p:blipFill>
        <p:spPr>
          <a:xfrm>
            <a:off x="6626373" y="461666"/>
            <a:ext cx="914400" cy="954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81;p11">
            <a:extLst>
              <a:ext uri="{FF2B5EF4-FFF2-40B4-BE49-F238E27FC236}">
                <a16:creationId xmlns:a16="http://schemas.microsoft.com/office/drawing/2014/main" id="{8563D68C-63A1-CFEA-1556-079E13789407}"/>
              </a:ext>
            </a:extLst>
          </p:cNvPr>
          <p:cNvPicPr preferRelativeResize="0">
            <a:picLocks noGrp="1"/>
          </p:cNvPicPr>
          <p:nvPr>
            <p:ph type="pic" sz="quarter" idx="11"/>
          </p:nvPr>
        </p:nvPicPr>
        <p:blipFill rotWithShape="1">
          <a:blip r:embed="rId4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-10298" r="-10298"/>
          <a:stretch/>
        </p:blipFill>
        <p:spPr>
          <a:xfrm>
            <a:off x="893763" y="1725613"/>
            <a:ext cx="1281112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black text on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A5E4BE91-7F5F-F822-64B0-B9547D69F6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5182" y="4609998"/>
            <a:ext cx="1978818" cy="533502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AC98327-D3A2-7D7D-5EF7-0FE0C0BE9294}"/>
              </a:ext>
            </a:extLst>
          </p:cNvPr>
          <p:cNvSpPr/>
          <p:nvPr/>
        </p:nvSpPr>
        <p:spPr>
          <a:xfrm>
            <a:off x="250031" y="4609998"/>
            <a:ext cx="1414463" cy="41205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dirty="0" err="1"/>
              <a:t>KMean</a:t>
            </a:r>
            <a:r>
              <a:rPr lang="en-US" dirty="0"/>
              <a:t> - Clustering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E1B3F3-0CB1-48FE-B47E-27096B4C2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| © 2018-2023 Xerxez Solutions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6F2092-D25E-4403-B9FD-8C962910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65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65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09" name="Google Shape;109;p2"/>
          <p:cNvSpPr txBox="1">
            <a:spLocks noGrp="1"/>
          </p:cNvSpPr>
          <p:nvPr>
            <p:ph type="body" sz="quarter" idx="13"/>
          </p:nvPr>
        </p:nvSpPr>
        <p:spPr>
          <a:xfrm>
            <a:off x="311150" y="640080"/>
            <a:ext cx="5989638" cy="4178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 dirty="0"/>
              <a:t>K-Means Clustering is an Unsupervised Learning algorithm, which groups the unlabeled dataset into different clusters. 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 dirty="0"/>
              <a:t>Here K defines the number of pre-defined clusters that need to be created in the process, as if K=2, there will be two clusters, and for K=3, there will be three clusters, and so on.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 dirty="0"/>
              <a:t>The k-means clustering algorithm mainly performs two tasks:</a:t>
            </a:r>
          </a:p>
          <a:p>
            <a:pPr lvl="1" indent="-228600">
              <a:spcBef>
                <a:spcPts val="0"/>
              </a:spcBef>
              <a:buSzPts val="2070"/>
            </a:pPr>
            <a:endParaRPr lang="en-US" dirty="0"/>
          </a:p>
          <a:p>
            <a:pPr lvl="1" indent="-228600">
              <a:spcBef>
                <a:spcPts val="0"/>
              </a:spcBef>
              <a:buSzPts val="2070"/>
            </a:pPr>
            <a:r>
              <a:rPr lang="en-US" dirty="0"/>
              <a:t>Determines the best value for K center points or centroids by an iterative process.</a:t>
            </a:r>
          </a:p>
          <a:p>
            <a:pPr lvl="1" indent="-228600">
              <a:spcBef>
                <a:spcPts val="0"/>
              </a:spcBef>
              <a:buSzPts val="2070"/>
            </a:pPr>
            <a:r>
              <a:rPr lang="en-US" dirty="0"/>
              <a:t>Assigns each data point to its closest k-center. Those data points which are near to the k-center, create a cluster.</a:t>
            </a:r>
            <a:endParaRPr dirty="0"/>
          </a:p>
        </p:txBody>
      </p:sp>
      <p:pic>
        <p:nvPicPr>
          <p:cNvPr id="5" name="Picture 4" descr="A black text on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E2A54B3D-1834-B784-F7EA-55A7FC5F6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734" y="4864608"/>
            <a:ext cx="1010265" cy="2788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CEC83D-AB49-5415-511F-BA217B97B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156" y="62484"/>
            <a:ext cx="2752725" cy="2373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AACD18-30AE-A93F-DA0C-AD575697F5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797" y="2328291"/>
            <a:ext cx="2505075" cy="25363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dirty="0" err="1"/>
              <a:t>KMean</a:t>
            </a:r>
            <a:r>
              <a:rPr lang="en-US" dirty="0"/>
              <a:t> - Clustering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E1B3F3-0CB1-48FE-B47E-27096B4C2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| © 2018-2023 Xerxez Solutions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6F2092-D25E-4403-B9FD-8C962910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65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65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09" name="Google Shape;109;p2"/>
          <p:cNvSpPr txBox="1">
            <a:spLocks noGrp="1"/>
          </p:cNvSpPr>
          <p:nvPr>
            <p:ph type="body" sz="quarter" idx="13"/>
          </p:nvPr>
        </p:nvSpPr>
        <p:spPr>
          <a:xfrm>
            <a:off x="311150" y="640080"/>
            <a:ext cx="8425656" cy="4178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 dirty="0"/>
              <a:t>The working of the K-Means algorithm is explained in the below steps: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 dirty="0"/>
              <a:t>Step-1: Select the number K to decide the number of clusters.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 dirty="0"/>
              <a:t>Step-2: Select random K points or centroids. (It can be other from the input dataset).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 dirty="0"/>
              <a:t>Step-3: Assign each data point to their closest centroid, which will form the predefined K clusters.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 dirty="0"/>
              <a:t>Step-4: Calculate the variance and place a new centroid of each cluster.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 dirty="0"/>
              <a:t>Step-5: Repeat the third steps, which means reassign each datapoint to the new closest centroid of each cluster.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 dirty="0"/>
              <a:t>Step-6: If any reassignment occurs, then go to step-4 else go to FINISH.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 dirty="0"/>
              <a:t>Step-7: The model is ready.</a:t>
            </a:r>
            <a:endParaRPr dirty="0"/>
          </a:p>
        </p:txBody>
      </p:sp>
      <p:pic>
        <p:nvPicPr>
          <p:cNvPr id="5" name="Picture 4" descr="A black text on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E2A54B3D-1834-B784-F7EA-55A7FC5F6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734" y="4864608"/>
            <a:ext cx="1010265" cy="27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49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dirty="0" err="1"/>
              <a:t>KMean</a:t>
            </a:r>
            <a:r>
              <a:rPr lang="en-US" dirty="0"/>
              <a:t> - Clustering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E1B3F3-0CB1-48FE-B47E-27096B4C2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| © 2018-2023 Xerxez Solutions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6F2092-D25E-4403-B9FD-8C962910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65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65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09" name="Google Shape;109;p2"/>
          <p:cNvSpPr txBox="1">
            <a:spLocks noGrp="1"/>
          </p:cNvSpPr>
          <p:nvPr>
            <p:ph type="body" sz="quarter" idx="13"/>
          </p:nvPr>
        </p:nvSpPr>
        <p:spPr>
          <a:xfrm>
            <a:off x="311150" y="640080"/>
            <a:ext cx="8425656" cy="4178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SzPts val="2070"/>
            </a:pPr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K number of clusters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Elbow method is one of the most popular ways to find the optimal number of clusters. This method uses the concept of WCSS value.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WCSS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stands for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Within Cluster Sum of Squares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, which defines the total variations within a cluster. The formula to calculate the value of WCSS (for 3 clusters) is given below: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endParaRPr dirty="0"/>
          </a:p>
        </p:txBody>
      </p:sp>
      <p:pic>
        <p:nvPicPr>
          <p:cNvPr id="5" name="Picture 4" descr="A black text on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E2A54B3D-1834-B784-F7EA-55A7FC5F6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734" y="4864608"/>
            <a:ext cx="1010265" cy="2788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D27267-A7E9-AD9C-2550-43367240D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2" y="2571750"/>
            <a:ext cx="84867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91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ooter Placeholder 68">
            <a:extLst>
              <a:ext uri="{FF2B5EF4-FFF2-40B4-BE49-F238E27FC236}">
                <a16:creationId xmlns:a16="http://schemas.microsoft.com/office/drawing/2014/main" id="{D7906394-5F11-4426-8F9E-C4E16021B6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| © 2018-2023 Xerxez Solutions</a:t>
            </a:r>
          </a:p>
        </p:txBody>
      </p:sp>
      <p:sp>
        <p:nvSpPr>
          <p:cNvPr id="73" name="Slide Number Placeholder 72">
            <a:extLst>
              <a:ext uri="{FF2B5EF4-FFF2-40B4-BE49-F238E27FC236}">
                <a16:creationId xmlns:a16="http://schemas.microsoft.com/office/drawing/2014/main" id="{39FD2522-B7F4-483F-9C3B-1201181146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7DB9117-E012-44DC-BB6F-867EEF50CFD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dirty="0"/>
          </a:p>
        </p:txBody>
      </p:sp>
      <p:pic>
        <p:nvPicPr>
          <p:cNvPr id="8" name="Picture 7" descr="A black text on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543AC1CD-EA09-E6AC-B8C6-315CE765E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734" y="4864608"/>
            <a:ext cx="1010265" cy="27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99316"/>
      </p:ext>
    </p:extLst>
  </p:cSld>
  <p:clrMapOvr>
    <a:masterClrMapping/>
  </p:clrMapOvr>
</p:sld>
</file>

<file path=ppt/theme/theme1.xml><?xml version="1.0" encoding="utf-8"?>
<a:theme xmlns:a="http://schemas.openxmlformats.org/drawingml/2006/main" name="EDU-ILT 2020-01">
  <a:themeElements>
    <a:clrScheme name="Feb2020 Rebrand">
      <a:dk1>
        <a:sysClr val="windowText" lastClr="000000"/>
      </a:dk1>
      <a:lt1>
        <a:sysClr val="window" lastClr="FFFFFF"/>
      </a:lt1>
      <a:dk2>
        <a:srgbClr val="807C7B"/>
      </a:dk2>
      <a:lt2>
        <a:srgbClr val="F4F4F2"/>
      </a:lt2>
      <a:accent1>
        <a:srgbClr val="FF582D"/>
      </a:accent1>
      <a:accent2>
        <a:srgbClr val="FFCB06"/>
      </a:accent2>
      <a:accent3>
        <a:srgbClr val="00C0E8"/>
      </a:accent3>
      <a:accent4>
        <a:srgbClr val="00CC66"/>
      </a:accent4>
      <a:accent5>
        <a:srgbClr val="C84624"/>
      </a:accent5>
      <a:accent6>
        <a:srgbClr val="00AEC4"/>
      </a:accent6>
      <a:hlink>
        <a:srgbClr val="0563C1"/>
      </a:hlink>
      <a:folHlink>
        <a:srgbClr val="954F72"/>
      </a:folHlink>
    </a:clrScheme>
    <a:fontScheme name="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U-ILT-2020-template-v1.2.potx" id="{1577E81A-5231-4F30-8CFF-225EF7811925}" vid="{047F8455-CA8E-432E-8DFB-4EBA0B7663C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409</Words>
  <Application>Microsoft Office PowerPoint</Application>
  <PresentationFormat>On-screen Show (16:9)</PresentationFormat>
  <Paragraphs>42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Montserrat</vt:lpstr>
      <vt:lpstr>inter-regular</vt:lpstr>
      <vt:lpstr>Tahoma</vt:lpstr>
      <vt:lpstr>Arial</vt:lpstr>
      <vt:lpstr>erdana</vt:lpstr>
      <vt:lpstr>inter-bold</vt:lpstr>
      <vt:lpstr>EDU-ILT 2020-01</vt:lpstr>
      <vt:lpstr>XerXEZ      MLOPS ORCHESTRATION UsiNG MLFLOW  IN  K-Mean CLUSTERING TECHNIQUE </vt:lpstr>
      <vt:lpstr>KMean - Clustering</vt:lpstr>
      <vt:lpstr>KMean - Clustering</vt:lpstr>
      <vt:lpstr>KMean - Clustering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Intermediate to Advance</dc:title>
  <cp:lastModifiedBy>Agra</cp:lastModifiedBy>
  <cp:revision>39</cp:revision>
  <dcterms:modified xsi:type="dcterms:W3CDTF">2023-10-06T13:25:07Z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2023-05-07T18:32:20Z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71a0a8a2-effb-41e8-bd50-9a5bb276e7d8</vt:lpwstr>
  </property>
  <property fmtid="{D5CDD505-2E9C-101B-9397-08002B2CF9AE}" pid="7" name="MSIP_Label_defa4170-0d19-0005-0004-bc88714345d2_ActionId">
    <vt:lpwstr>87dd6849-9409-44c2-b5ee-d770f9e14591</vt:lpwstr>
  </property>
  <property fmtid="{D5CDD505-2E9C-101B-9397-08002B2CF9AE}" pid="8" name="MSIP_Label_defa4170-0d19-0005-0004-bc88714345d2_ContentBits">
    <vt:lpwstr>0</vt:lpwstr>
  </property>
</Properties>
</file>