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3"/>
  </p:notesMasterIdLst>
  <p:sldIdLst>
    <p:sldId id="264" r:id="rId2"/>
    <p:sldId id="267" r:id="rId3"/>
    <p:sldId id="397" r:id="rId4"/>
    <p:sldId id="402" r:id="rId5"/>
    <p:sldId id="407" r:id="rId6"/>
    <p:sldId id="409" r:id="rId7"/>
    <p:sldId id="408" r:id="rId8"/>
    <p:sldId id="418" r:id="rId9"/>
    <p:sldId id="400" r:id="rId10"/>
    <p:sldId id="419" r:id="rId11"/>
    <p:sldId id="412" r:id="rId12"/>
    <p:sldId id="411" r:id="rId13"/>
    <p:sldId id="413" r:id="rId14"/>
    <p:sldId id="410" r:id="rId15"/>
    <p:sldId id="403" r:id="rId16"/>
    <p:sldId id="415" r:id="rId17"/>
    <p:sldId id="416" r:id="rId18"/>
    <p:sldId id="417" r:id="rId19"/>
    <p:sldId id="404" r:id="rId20"/>
    <p:sldId id="414" r:id="rId21"/>
    <p:sldId id="306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85">
          <p15:clr>
            <a:srgbClr val="A4A3A4"/>
          </p15:clr>
        </p15:guide>
        <p15:guide id="4" pos="55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5CA"/>
    <a:srgbClr val="000066"/>
    <a:srgbClr val="3366CC"/>
    <a:srgbClr val="0000CC"/>
    <a:srgbClr val="0054A7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727" autoAdjust="0"/>
  </p:normalViewPr>
  <p:slideViewPr>
    <p:cSldViewPr>
      <p:cViewPr varScale="1">
        <p:scale>
          <a:sx n="115" d="100"/>
          <a:sy n="115" d="100"/>
        </p:scale>
        <p:origin x="1500" y="84"/>
      </p:cViewPr>
      <p:guideLst>
        <p:guide orient="horz" pos="845"/>
        <p:guide orient="horz" pos="1207"/>
        <p:guide pos="385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78487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/>
            </a:lvl1pPr>
          </a:lstStyle>
          <a:p>
            <a:fld id="{C0E3DD91-73E8-4274-A142-8BB4C51D03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746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4DA27D27-B1B1-4F6B-A60C-8A07353AF88F}" type="slidenum">
              <a:rPr lang="en-US" altLang="zh-CN"/>
              <a:pPr>
                <a:buFontTx/>
                <a:buNone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居住环境：</a:t>
            </a:r>
            <a:endParaRPr lang="en-US" altLang="zh-CN" smtClean="0"/>
          </a:p>
          <a:p>
            <a:r>
              <a:rPr lang="zh-CN" altLang="en-US" smtClean="0"/>
              <a:t>广播接收机：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771678E2-FFC5-4766-A230-C8E73022766D}" type="slidenum">
              <a:rPr lang="en-US" altLang="zh-CN"/>
              <a:pPr>
                <a:buFontTx/>
                <a:buNone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/>
            <a:r>
              <a:rPr lang="zh-CN" altLang="en-US" sz="2000" smtClean="0">
                <a:solidFill>
                  <a:srgbClr val="C00000"/>
                </a:solidFill>
                <a:ea typeface="黑体" pitchFamily="49" charset="-122"/>
              </a:rPr>
              <a:t>天线：</a:t>
            </a:r>
            <a:endParaRPr lang="en-US" altLang="zh-CN" sz="2000" smtClean="0">
              <a:solidFill>
                <a:srgbClr val="C00000"/>
              </a:solidFill>
              <a:ea typeface="黑体" pitchFamily="49" charset="-122"/>
            </a:endParaRPr>
          </a:p>
          <a:p>
            <a:pPr marL="0" lvl="1"/>
            <a:r>
              <a:rPr lang="zh-CN" altLang="en-US" sz="2000" smtClean="0">
                <a:solidFill>
                  <a:srgbClr val="C00000"/>
                </a:solidFill>
                <a:ea typeface="黑体" pitchFamily="49" charset="-122"/>
              </a:rPr>
              <a:t>基准天线：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E1D82FFF-EED6-43F3-8DA0-0665FA087052}" type="slidenum">
              <a:rPr lang="en-US" altLang="zh-CN"/>
              <a:pPr>
                <a:buFontTx/>
                <a:buNone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/>
            <a:r>
              <a:rPr lang="zh-CN" altLang="en-US" sz="2000" smtClean="0">
                <a:solidFill>
                  <a:srgbClr val="C00000"/>
                </a:solidFill>
                <a:ea typeface="黑体" pitchFamily="49" charset="-122"/>
              </a:rPr>
              <a:t>带宽：</a:t>
            </a:r>
            <a:endParaRPr lang="en-US" altLang="zh-CN" sz="2000" smtClean="0">
              <a:solidFill>
                <a:srgbClr val="C00000"/>
              </a:solidFill>
              <a:ea typeface="黑体" pitchFamily="49" charset="-122"/>
            </a:endParaRPr>
          </a:p>
          <a:p>
            <a:pPr marL="0" lvl="1"/>
            <a:r>
              <a:rPr lang="zh-CN" altLang="en-US" sz="2000" smtClean="0">
                <a:solidFill>
                  <a:srgbClr val="C00000"/>
                </a:solidFill>
                <a:ea typeface="黑体" pitchFamily="49" charset="-122"/>
              </a:rPr>
              <a:t>步长：</a:t>
            </a:r>
            <a:endParaRPr lang="en-US" altLang="zh-CN" sz="2000" smtClean="0">
              <a:solidFill>
                <a:srgbClr val="C00000"/>
              </a:solidFill>
              <a:ea typeface="黑体" pitchFamily="49" charset="-122"/>
            </a:endParaRPr>
          </a:p>
          <a:p>
            <a:pPr marL="0" lvl="1"/>
            <a:r>
              <a:rPr lang="zh-CN" altLang="en-US" sz="2000" smtClean="0">
                <a:solidFill>
                  <a:srgbClr val="C00000"/>
                </a:solidFill>
                <a:ea typeface="黑体" pitchFamily="49" charset="-122"/>
              </a:rPr>
              <a:t>驻留时间：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56CE9DEF-7665-40EC-8BFF-9E7DF0991AD1}" type="slidenum">
              <a:rPr lang="en-US" altLang="zh-CN"/>
              <a:pPr>
                <a:buFontTx/>
                <a:buNone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/>
            <a:endParaRPr lang="zh-CN" altLang="en-US" sz="200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12EC1AC4-79C5-4284-8A62-CDA9CD28AA6B}" type="slidenum">
              <a:rPr lang="en-US" altLang="zh-CN"/>
              <a:pPr>
                <a:buFontTx/>
                <a:buNone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E9C0AB-A088-4E03-9738-75B9CD8799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0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68712-45B7-40BB-B48D-87531A1C8C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40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80E3F-6259-4B55-ABAE-61930C4849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07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77809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>
                <a:solidFill>
                  <a:srgbClr val="FF0000"/>
                </a:solidFill>
              </a:defRPr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83B89-538F-4DF1-81C5-F4ED256868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46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B02E3-031F-4A91-8C75-B65BF03E6B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23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8FBDE-7BD6-499A-AC20-DFE4A9FE09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26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3EBA0-2D38-4962-A60A-F3067282B0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2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9922D-D742-48CF-A2D5-05A14D527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4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A39D1-0D32-4928-98C6-43EEB33C8F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72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DECAB-C5AA-4430-B183-A0D1C8C552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25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876C0-7496-4809-9533-800A6163BA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67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400"/>
            </a:lvl1pPr>
          </a:lstStyle>
          <a:p>
            <a:fld id="{A830C48E-D33B-4EC8-B540-2DCA78BD4EF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381750"/>
            <a:ext cx="9139238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latin typeface="Verdana" pitchFamily="34" charset="0"/>
            </a:endParaRPr>
          </a:p>
        </p:txBody>
      </p:sp>
      <p:sp>
        <p:nvSpPr>
          <p:cNvPr id="1029" name="Rectangle 8"/>
          <p:cNvSpPr>
            <a:spLocks noChangeArrowheads="1"/>
          </p:cNvSpPr>
          <p:nvPr userDrawn="1"/>
        </p:nvSpPr>
        <p:spPr bwMode="auto">
          <a:xfrm>
            <a:off x="0" y="1042988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</p:txBody>
      </p:sp>
      <p:pic>
        <p:nvPicPr>
          <p:cNvPr id="1030" name="Picture 72" descr="图片1 拷贝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7842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51"/>
          <p:cNvSpPr>
            <a:spLocks noChangeArrowheads="1"/>
          </p:cNvSpPr>
          <p:nvPr userDrawn="1"/>
        </p:nvSpPr>
        <p:spPr bwMode="auto">
          <a:xfrm>
            <a:off x="785813" y="214313"/>
            <a:ext cx="544671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" hangingPunct="1">
              <a:buFont typeface="Arial" panose="020B0604020202020204" pitchFamily="34" charset="0"/>
              <a:buNone/>
              <a:defRPr/>
            </a:pPr>
            <a:endParaRPr lang="en-US" altLang="zh-CN" sz="3600" b="1" smtClean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auto">
          <a:xfrm>
            <a:off x="4763" y="6443663"/>
            <a:ext cx="9144000" cy="45085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smtClean="0">
                <a:solidFill>
                  <a:srgbClr val="000066"/>
                </a:solidFill>
                <a:ea typeface="华文行楷" pitchFamily="2" charset="-122"/>
              </a:rPr>
              <a:t>中国汽车工程研究院股份有限公司   </a:t>
            </a:r>
            <a:r>
              <a:rPr lang="en-US" altLang="zh-CN" b="1" smtClean="0">
                <a:solidFill>
                  <a:srgbClr val="000066"/>
                </a:solidFill>
                <a:ea typeface="华文行楷" pitchFamily="2" charset="-122"/>
              </a:rPr>
              <a:t>www.caeri.com.cn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6063"/>
            <a:ext cx="914400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588" y="1017588"/>
            <a:ext cx="9144000" cy="1733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spcAft>
                <a:spcPct val="2000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GB 14023-2011</a:t>
            </a: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车辆、船和内燃机 无线电骚扰特性 用于保护车外接收机的限值和测量方法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r>
              <a:rPr lang="en-US" altLang="zh-CN" sz="4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EMC</a:t>
            </a:r>
            <a:r>
              <a:rPr lang="zh-CN" altLang="en-US" sz="4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标准培训</a:t>
            </a:r>
            <a:endParaRPr lang="zh-CN" altLang="en-US" dirty="0"/>
          </a:p>
        </p:txBody>
      </p:sp>
      <p:sp>
        <p:nvSpPr>
          <p:cNvPr id="3076" name="Rectangle 83"/>
          <p:cNvSpPr>
            <a:spLocks noChangeArrowheads="1"/>
          </p:cNvSpPr>
          <p:nvPr/>
        </p:nvSpPr>
        <p:spPr bwMode="auto">
          <a:xfrm>
            <a:off x="1541463" y="2867025"/>
            <a:ext cx="7207250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5" tIns="45716" rIns="91435" bIns="45716"/>
          <a:lstStyle/>
          <a:p>
            <a:pPr eaLnBrk="1" hangingPunct="1">
              <a:lnSpc>
                <a:spcPts val="32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黑体" pitchFamily="49" charset="-122"/>
              </a:rPr>
              <a:t>主讲人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黑体" pitchFamily="49" charset="-122"/>
              </a:rPr>
              <a:t>：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黑体" pitchFamily="49" charset="-122"/>
              </a:rPr>
              <a:t>夏欢</a:t>
            </a:r>
          </a:p>
          <a:p>
            <a:pPr eaLnBrk="1" hangingPunct="1">
              <a:lnSpc>
                <a:spcPts val="32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黑体" pitchFamily="49" charset="-122"/>
              </a:rPr>
              <a:t>单</a:t>
            </a:r>
            <a:r>
              <a:rPr lang="zh-CN" altLang="en-US" sz="2000" b="1" dirty="0">
                <a:solidFill>
                  <a:srgbClr val="4585C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黑体" pitchFamily="49" charset="-122"/>
              </a:rPr>
              <a:t>一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黑体" pitchFamily="49" charset="-122"/>
              </a:rPr>
              <a:t>位：中国汽车工程研究院股份有限公司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黑体" pitchFamily="49" charset="-122"/>
              </a:rPr>
              <a:t>EMC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黑体" pitchFamily="49" charset="-122"/>
              </a:rPr>
              <a:t>检测部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</a:rPr>
              <a:t>三、测量方法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ea typeface="黑体" pitchFamily="49" charset="-122"/>
              </a:rPr>
              <a:t>测试布置图</a:t>
            </a:r>
            <a:endParaRPr lang="en-US" altLang="zh-CN" sz="24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ea typeface="黑体" pitchFamily="49" charset="-122"/>
              </a:rPr>
              <a:t>天线的多个位置（仅适用于</a:t>
            </a:r>
            <a:r>
              <a:rPr lang="en-US" altLang="zh-CN" sz="2000" dirty="0" smtClean="0">
                <a:ea typeface="黑体" pitchFamily="49" charset="-122"/>
              </a:rPr>
              <a:t>3m</a:t>
            </a:r>
            <a:r>
              <a:rPr lang="zh-CN" altLang="en-US" sz="2000" dirty="0" smtClean="0">
                <a:ea typeface="黑体" pitchFamily="49" charset="-122"/>
              </a:rPr>
              <a:t>测距）；</a:t>
            </a:r>
            <a:endParaRPr lang="en-US" altLang="zh-CN" sz="2000" dirty="0" smtClean="0"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91680" y="4365104"/>
            <a:ext cx="3888432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等腰三角形 7"/>
          <p:cNvSpPr/>
          <p:nvPr/>
        </p:nvSpPr>
        <p:spPr bwMode="auto">
          <a:xfrm>
            <a:off x="1371509" y="3068960"/>
            <a:ext cx="1512168" cy="108012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等腰三角形 8"/>
          <p:cNvSpPr/>
          <p:nvPr/>
        </p:nvSpPr>
        <p:spPr bwMode="auto">
          <a:xfrm>
            <a:off x="4395845" y="3068960"/>
            <a:ext cx="1512168" cy="108012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>
            <a:off x="2883677" y="3068960"/>
            <a:ext cx="1512168" cy="108012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63688" y="2996952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2051720" y="2708920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20" name="直接连接符 19"/>
          <p:cNvCxnSpPr/>
          <p:nvPr/>
        </p:nvCxnSpPr>
        <p:spPr bwMode="auto">
          <a:xfrm>
            <a:off x="3275856" y="2996952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21" name="直接连接符 20"/>
          <p:cNvCxnSpPr/>
          <p:nvPr/>
        </p:nvCxnSpPr>
        <p:spPr bwMode="auto">
          <a:xfrm flipV="1">
            <a:off x="3563888" y="2708920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22" name="直接连接符 21"/>
          <p:cNvCxnSpPr/>
          <p:nvPr/>
        </p:nvCxnSpPr>
        <p:spPr bwMode="auto">
          <a:xfrm>
            <a:off x="4788024" y="2996952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5076056" y="2708920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2204120" y="2996952"/>
            <a:ext cx="207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25" name="直接连接符 24"/>
          <p:cNvCxnSpPr/>
          <p:nvPr/>
        </p:nvCxnSpPr>
        <p:spPr bwMode="auto">
          <a:xfrm flipV="1">
            <a:off x="2204120" y="2708920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3707904" y="2996952"/>
            <a:ext cx="207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3707904" y="2708920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30" name="直接连接符 29"/>
          <p:cNvCxnSpPr/>
          <p:nvPr/>
        </p:nvCxnSpPr>
        <p:spPr bwMode="auto">
          <a:xfrm flipH="1">
            <a:off x="5220072" y="2996952"/>
            <a:ext cx="207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5220072" y="2708920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899592" y="3068960"/>
            <a:ext cx="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36" name="直接连接符 35"/>
          <p:cNvCxnSpPr>
            <a:endCxn id="10" idx="0"/>
          </p:cNvCxnSpPr>
          <p:nvPr/>
        </p:nvCxnSpPr>
        <p:spPr bwMode="auto">
          <a:xfrm>
            <a:off x="899592" y="3068960"/>
            <a:ext cx="27401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40" name="直接连接符 39"/>
          <p:cNvCxnSpPr>
            <a:stCxn id="10" idx="2"/>
          </p:cNvCxnSpPr>
          <p:nvPr/>
        </p:nvCxnSpPr>
        <p:spPr bwMode="auto">
          <a:xfrm flipH="1">
            <a:off x="899593" y="4149080"/>
            <a:ext cx="19840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42" name="直接箭头连接符 41"/>
          <p:cNvCxnSpPr/>
          <p:nvPr/>
        </p:nvCxnSpPr>
        <p:spPr bwMode="auto">
          <a:xfrm>
            <a:off x="2843808" y="4365104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46" name="直接连接符 45"/>
          <p:cNvCxnSpPr/>
          <p:nvPr/>
        </p:nvCxnSpPr>
        <p:spPr bwMode="auto">
          <a:xfrm>
            <a:off x="4355976" y="4149080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48" name="直接连接符 47"/>
          <p:cNvCxnSpPr/>
          <p:nvPr/>
        </p:nvCxnSpPr>
        <p:spPr bwMode="auto">
          <a:xfrm>
            <a:off x="2843808" y="4149080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50" name="直接连接符 49"/>
          <p:cNvCxnSpPr/>
          <p:nvPr/>
        </p:nvCxnSpPr>
        <p:spPr bwMode="auto">
          <a:xfrm>
            <a:off x="1691680" y="5589240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52" name="直接连接符 51"/>
          <p:cNvCxnSpPr/>
          <p:nvPr/>
        </p:nvCxnSpPr>
        <p:spPr bwMode="auto">
          <a:xfrm>
            <a:off x="5580112" y="5589240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cxnSp>
        <p:nvCxnSpPr>
          <p:cNvPr id="54" name="直接箭头连接符 53"/>
          <p:cNvCxnSpPr/>
          <p:nvPr/>
        </p:nvCxnSpPr>
        <p:spPr bwMode="auto">
          <a:xfrm>
            <a:off x="1691680" y="6093296"/>
            <a:ext cx="38884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  <p:sp>
        <p:nvSpPr>
          <p:cNvPr id="55" name="TextBox 54"/>
          <p:cNvSpPr txBox="1"/>
          <p:nvPr/>
        </p:nvSpPr>
        <p:spPr>
          <a:xfrm>
            <a:off x="467544" y="328498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3m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197859" y="4067780"/>
            <a:ext cx="8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3.5m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85329" y="5687688"/>
            <a:ext cx="8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8m</a:t>
            </a:r>
            <a:endParaRPr lang="zh-CN" altLang="en-US" dirty="0"/>
          </a:p>
        </p:txBody>
      </p:sp>
      <p:sp>
        <p:nvSpPr>
          <p:cNvPr id="58" name="标题 1"/>
          <p:cNvSpPr txBox="1">
            <a:spLocks/>
          </p:cNvSpPr>
          <p:nvPr/>
        </p:nvSpPr>
        <p:spPr>
          <a:xfrm>
            <a:off x="6156176" y="2708920"/>
            <a:ext cx="2592288" cy="33843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buFont typeface="Arial" pitchFamily="34" charset="0"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典型对数周期天线的</a:t>
            </a:r>
            <a:r>
              <a:rPr lang="en-US" altLang="zh-CN" sz="20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3dB</a:t>
            </a:r>
            <a:r>
              <a:rPr lang="zh-CN" altLang="en-US" sz="20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天线波束宽度近似为</a:t>
            </a:r>
            <a:r>
              <a:rPr lang="en-US" altLang="zh-CN" sz="20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60°</a:t>
            </a:r>
            <a:r>
              <a:rPr lang="zh-CN" altLang="en-US" sz="20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，在</a:t>
            </a:r>
            <a:r>
              <a:rPr lang="en-US" altLang="zh-CN" sz="20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3m</a:t>
            </a:r>
            <a:r>
              <a:rPr lang="zh-CN" altLang="en-US" sz="20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测量距离时，这种天线将产生大约</a:t>
            </a:r>
            <a:r>
              <a:rPr lang="en-US" altLang="zh-CN" sz="20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3.5m</a:t>
            </a:r>
            <a:r>
              <a:rPr lang="zh-CN" altLang="en-US" sz="20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的照射宽度，因此</a:t>
            </a:r>
            <a:r>
              <a:rPr lang="en-US" altLang="zh-CN" sz="20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8m</a:t>
            </a:r>
            <a:r>
              <a:rPr lang="zh-CN" altLang="en-US" sz="20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长车辆的每一侧要求有</a:t>
            </a:r>
            <a:r>
              <a:rPr lang="en-US" altLang="zh-CN" sz="20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个天线位置才能覆盖测试整个车辆的辐射特性</a:t>
            </a:r>
            <a:endParaRPr lang="zh-CN" altLang="en-US" sz="20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68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55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</a:rPr>
              <a:t>三、测量方法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C00000"/>
                </a:solidFill>
                <a:ea typeface="黑体" pitchFamily="49" charset="-122"/>
              </a:rPr>
              <a:t>测试布置实例</a:t>
            </a:r>
            <a:endParaRPr lang="en-US" altLang="zh-CN" sz="2400" smtClean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3074" name="Picture 2" descr="E:\报告\报告\报告2017\7月\鑫源\20170623华晨鑫源\DSCN99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186672"/>
            <a:ext cx="5118521" cy="383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</a:rPr>
              <a:t>三、测量方法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C00000"/>
                </a:solidFill>
                <a:ea typeface="黑体" pitchFamily="49" charset="-122"/>
              </a:rPr>
              <a:t>测试系统连接图</a:t>
            </a:r>
            <a:endParaRPr lang="en-US" altLang="zh-CN" sz="2400" smtClean="0">
              <a:solidFill>
                <a:srgbClr val="C00000"/>
              </a:solidFill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smtClean="0">
                <a:ea typeface="黑体" pitchFamily="49" charset="-122"/>
              </a:rPr>
              <a:t>由暗室、转台、天线、馈线和接收机组成的测量系统</a:t>
            </a:r>
            <a:endParaRPr lang="en-US" altLang="zh-CN" sz="2000" smtClean="0">
              <a:solidFill>
                <a:srgbClr val="C00000"/>
              </a:solidFill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smtClean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872420" cy="394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</a:rPr>
              <a:t>三、测量方法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ea typeface="黑体" pitchFamily="49" charset="-122"/>
              </a:rPr>
              <a:t>测试系统连接图及概述</a:t>
            </a:r>
            <a:endParaRPr lang="en-US" altLang="zh-CN" sz="24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、十米法暗室</a:t>
            </a:r>
            <a:endParaRPr lang="en-US" altLang="zh-CN" sz="20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、转台</a:t>
            </a:r>
            <a:endParaRPr lang="en-US" altLang="zh-CN" sz="20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、被测车辆</a:t>
            </a:r>
            <a:endParaRPr lang="en-US" altLang="zh-CN" sz="20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4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、天线</a:t>
            </a:r>
            <a:endParaRPr lang="en-US" altLang="zh-CN" sz="20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5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、控制电脑</a:t>
            </a:r>
            <a:endParaRPr lang="en-US" altLang="zh-CN" sz="20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6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、接收机</a:t>
            </a:r>
            <a:endParaRPr lang="en-US" altLang="zh-CN" sz="20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7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、控制室</a:t>
            </a:r>
            <a:endParaRPr lang="en-US" altLang="zh-CN" sz="20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0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628775"/>
            <a:ext cx="442595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960813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  <a:ea typeface="黑体" pitchFamily="49" charset="-122"/>
              </a:rPr>
              <a:t>车辆试验条件</a:t>
            </a:r>
            <a:endParaRPr lang="en-US" altLang="zh-CN" sz="24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“车辆通电、发动机不运行”模式的运行情况：</a:t>
            </a:r>
          </a:p>
          <a:p>
            <a:pPr lvl="2"/>
            <a:r>
              <a:rPr lang="en-US" altLang="zh-CN" sz="1600" dirty="0" smtClean="0">
                <a:ea typeface="黑体" pitchFamily="49" charset="-122"/>
              </a:rPr>
              <a:t>——</a:t>
            </a:r>
            <a:r>
              <a:rPr lang="zh-CN" altLang="en-US" sz="1600" dirty="0" smtClean="0">
                <a:ea typeface="黑体" pitchFamily="49" charset="-122"/>
              </a:rPr>
              <a:t>点火开关打开。</a:t>
            </a:r>
          </a:p>
          <a:p>
            <a:pPr lvl="2"/>
            <a:r>
              <a:rPr lang="en-US" altLang="zh-CN" sz="1600" dirty="0" smtClean="0">
                <a:ea typeface="黑体" pitchFamily="49" charset="-122"/>
              </a:rPr>
              <a:t>——</a:t>
            </a:r>
            <a:r>
              <a:rPr lang="zh-CN" altLang="en-US" sz="1600" dirty="0" smtClean="0">
                <a:ea typeface="黑体" pitchFamily="49" charset="-122"/>
              </a:rPr>
              <a:t>发动机不运行。</a:t>
            </a:r>
          </a:p>
          <a:p>
            <a:pPr lvl="2"/>
            <a:r>
              <a:rPr lang="en-US" altLang="zh-CN" sz="1600" dirty="0" smtClean="0">
                <a:ea typeface="黑体" pitchFamily="49" charset="-122"/>
              </a:rPr>
              <a:t>——</a:t>
            </a:r>
            <a:r>
              <a:rPr lang="zh-CN" altLang="en-US" sz="1600" dirty="0" smtClean="0">
                <a:ea typeface="黑体" pitchFamily="49" charset="-122"/>
              </a:rPr>
              <a:t>车辆的电气系统都处于正常运行模式。</a:t>
            </a:r>
          </a:p>
          <a:p>
            <a:pPr lvl="2"/>
            <a:r>
              <a:rPr lang="zh-CN" altLang="en-US" sz="1600" dirty="0" smtClean="0">
                <a:ea typeface="黑体" pitchFamily="49" charset="-122"/>
              </a:rPr>
              <a:t>所有可连续运行的含有</a:t>
            </a:r>
            <a:r>
              <a:rPr lang="en-US" altLang="zh-CN" sz="1600" dirty="0" smtClean="0">
                <a:ea typeface="黑体" pitchFamily="49" charset="-122"/>
              </a:rPr>
              <a:t>&gt;9kHz</a:t>
            </a:r>
            <a:r>
              <a:rPr lang="zh-CN" altLang="en-US" sz="1600" dirty="0" smtClean="0">
                <a:ea typeface="黑体" pitchFamily="49" charset="-122"/>
              </a:rPr>
              <a:t>内置振荡器或重复信号的设备，都应处于正常运行模式。</a:t>
            </a: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“发动机运行”模式的运行情况：</a:t>
            </a:r>
          </a:p>
          <a:p>
            <a:pPr lvl="2"/>
            <a:r>
              <a:rPr lang="zh-CN" altLang="en-US" sz="1600" dirty="0" smtClean="0">
                <a:ea typeface="黑体" pitchFamily="49" charset="-122"/>
              </a:rPr>
              <a:t>内燃机驱动的车辆（达到发动机转速要求）</a:t>
            </a:r>
            <a:endParaRPr lang="en-US" altLang="zh-CN" sz="1600" dirty="0" smtClean="0">
              <a:ea typeface="黑体" pitchFamily="49" charset="-122"/>
            </a:endParaRPr>
          </a:p>
          <a:p>
            <a:pPr lvl="2"/>
            <a:r>
              <a:rPr lang="zh-CN" altLang="en-US" sz="1600" dirty="0" smtClean="0">
                <a:ea typeface="黑体" pitchFamily="49" charset="-122"/>
              </a:rPr>
              <a:t>电动机驱动的车辆（达到车速要求，</a:t>
            </a:r>
            <a:r>
              <a:rPr lang="en-US" altLang="zh-CN" sz="1600" dirty="0" smtClean="0">
                <a:ea typeface="黑体" pitchFamily="49" charset="-122"/>
              </a:rPr>
              <a:t>40km/h</a:t>
            </a:r>
            <a:r>
              <a:rPr lang="zh-CN" altLang="en-US" sz="1600" dirty="0" smtClean="0">
                <a:ea typeface="黑体" pitchFamily="49" charset="-122"/>
              </a:rPr>
              <a:t>恒速</a:t>
            </a:r>
            <a:r>
              <a:rPr lang="en-US" altLang="zh-CN" sz="1600" dirty="0" smtClean="0">
                <a:ea typeface="黑体" pitchFamily="49" charset="-122"/>
              </a:rPr>
              <a:t>/</a:t>
            </a:r>
            <a:r>
              <a:rPr lang="zh-CN" altLang="en-US" sz="1600" dirty="0" smtClean="0">
                <a:ea typeface="黑体" pitchFamily="49" charset="-122"/>
              </a:rPr>
              <a:t>最大车速运行）</a:t>
            </a:r>
            <a:endParaRPr lang="en-US" altLang="zh-CN" sz="1600" dirty="0" smtClean="0">
              <a:ea typeface="黑体" pitchFamily="49" charset="-122"/>
            </a:endParaRPr>
          </a:p>
          <a:p>
            <a:pPr lvl="2"/>
            <a:r>
              <a:rPr lang="zh-CN" altLang="en-US" sz="1600" dirty="0" smtClean="0">
                <a:ea typeface="黑体" pitchFamily="49" charset="-122"/>
              </a:rPr>
              <a:t>混合动力系统驱动的车辆（达到车速要求</a:t>
            </a:r>
            <a:r>
              <a:rPr lang="en-US" altLang="zh-CN" sz="1600" dirty="0" smtClean="0">
                <a:ea typeface="黑体" pitchFamily="49" charset="-122"/>
              </a:rPr>
              <a:t>/</a:t>
            </a:r>
            <a:r>
              <a:rPr lang="zh-CN" altLang="en-US" sz="1600" dirty="0" smtClean="0">
                <a:ea typeface="黑体" pitchFamily="49" charset="-122"/>
              </a:rPr>
              <a:t>单独要求）</a:t>
            </a:r>
          </a:p>
        </p:txBody>
      </p:sp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827088" y="4941888"/>
          <a:ext cx="7632700" cy="1005042"/>
        </p:xfrm>
        <a:graphic>
          <a:graphicData uri="http://schemas.openxmlformats.org/drawingml/2006/table">
            <a:tbl>
              <a:tblPr/>
              <a:tblGrid>
                <a:gridCol w="337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缸  数 </a:t>
                      </a:r>
                    </a:p>
                  </a:txBody>
                  <a:tcPr marL="91431" marR="91431" marT="45587" marB="4558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发动机转速（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r/min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 </a:t>
                      </a:r>
                    </a:p>
                  </a:txBody>
                  <a:tcPr marL="91431" marR="91431" marT="45587" marB="455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单  缸 </a:t>
                      </a:r>
                    </a:p>
                  </a:txBody>
                  <a:tcPr marL="91431" marR="91431" marT="45587" marB="4558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2500±250 </a:t>
                      </a:r>
                    </a:p>
                  </a:txBody>
                  <a:tcPr marL="91431" marR="91431" marT="45587" marB="455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多  缸 </a:t>
                      </a:r>
                    </a:p>
                  </a:txBody>
                  <a:tcPr marL="91431" marR="91431" marT="45587" marB="4558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1500±150 </a:t>
                      </a:r>
                    </a:p>
                  </a:txBody>
                  <a:tcPr marL="91431" marR="91431" marT="45587" marB="455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</a:rPr>
              <a:t>三、</a:t>
            </a: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</a:rPr>
              <a:t>测量方法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四、测量流程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C00000"/>
                </a:solidFill>
                <a:ea typeface="黑体" pitchFamily="49" charset="-122"/>
              </a:rPr>
              <a:t>测量流程图</a:t>
            </a:r>
            <a:endParaRPr lang="en-US" altLang="zh-CN" sz="2400" smtClean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7"/>
          <a:stretch/>
        </p:blipFill>
        <p:spPr bwMode="auto">
          <a:xfrm>
            <a:off x="6871446" y="2071688"/>
            <a:ext cx="2272553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5000"/>
          <a:stretch/>
        </p:blipFill>
        <p:spPr bwMode="auto">
          <a:xfrm>
            <a:off x="4585446" y="1916832"/>
            <a:ext cx="228600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6" r="49362"/>
          <a:stretch/>
        </p:blipFill>
        <p:spPr bwMode="auto">
          <a:xfrm>
            <a:off x="2213466" y="1916831"/>
            <a:ext cx="2460813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29"/>
          <a:stretch/>
        </p:blipFill>
        <p:spPr bwMode="auto">
          <a:xfrm>
            <a:off x="75873" y="1916832"/>
            <a:ext cx="2191871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1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1006475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  <a:ea typeface="黑体" pitchFamily="49" charset="-122"/>
              </a:rPr>
              <a:t>峰值和准峰值检波器限值</a:t>
            </a:r>
            <a:endParaRPr lang="en-US" altLang="zh-CN" sz="24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峰值或准峰值限值，车辆</a:t>
            </a:r>
            <a:r>
              <a:rPr lang="en-US" altLang="zh-CN" sz="2000" dirty="0" smtClean="0">
                <a:ea typeface="黑体" pitchFamily="49" charset="-122"/>
              </a:rPr>
              <a:t>/</a:t>
            </a:r>
            <a:r>
              <a:rPr lang="zh-CN" altLang="en-US" sz="2000" dirty="0" smtClean="0">
                <a:ea typeface="黑体" pitchFamily="49" charset="-122"/>
              </a:rPr>
              <a:t>船</a:t>
            </a:r>
            <a:r>
              <a:rPr lang="en-US" altLang="zh-CN" sz="2000" dirty="0" smtClean="0">
                <a:ea typeface="黑体" pitchFamily="49" charset="-122"/>
              </a:rPr>
              <a:t>/</a:t>
            </a:r>
            <a:r>
              <a:rPr lang="zh-CN" altLang="en-US" sz="2000" dirty="0" smtClean="0">
                <a:ea typeface="黑体" pitchFamily="49" charset="-122"/>
              </a:rPr>
              <a:t>装置在“发动机运转”的模式下。</a:t>
            </a:r>
          </a:p>
        </p:txBody>
      </p:sp>
      <p:pic>
        <p:nvPicPr>
          <p:cNvPr id="22532" name="Picture 4" descr="图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49463"/>
            <a:ext cx="6769100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五、</a:t>
            </a: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评定方法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1763688" y="2420888"/>
            <a:ext cx="5616624" cy="36004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1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863600"/>
          </a:xfrm>
        </p:spPr>
        <p:txBody>
          <a:bodyPr/>
          <a:lstStyle/>
          <a:p>
            <a:r>
              <a:rPr lang="zh-CN" altLang="en-US" sz="2400" smtClean="0">
                <a:solidFill>
                  <a:srgbClr val="C00000"/>
                </a:solidFill>
                <a:ea typeface="黑体" pitchFamily="49" charset="-122"/>
              </a:rPr>
              <a:t>平均值检波器限值</a:t>
            </a:r>
            <a:endParaRPr lang="en-US" altLang="zh-CN" sz="2400" smtClean="0">
              <a:solidFill>
                <a:srgbClr val="C00000"/>
              </a:solidFill>
              <a:ea typeface="黑体" pitchFamily="49" charset="-122"/>
            </a:endParaRPr>
          </a:p>
          <a:p>
            <a:pPr lvl="1"/>
            <a:r>
              <a:rPr lang="zh-CN" altLang="en-US" sz="2000" smtClean="0">
                <a:ea typeface="黑体" pitchFamily="49" charset="-122"/>
              </a:rPr>
              <a:t>平均值限值，车辆</a:t>
            </a:r>
            <a:r>
              <a:rPr lang="en-US" altLang="zh-CN" sz="2000" smtClean="0">
                <a:ea typeface="黑体" pitchFamily="49" charset="-122"/>
              </a:rPr>
              <a:t>/</a:t>
            </a:r>
            <a:r>
              <a:rPr lang="zh-CN" altLang="en-US" sz="2000" smtClean="0">
                <a:ea typeface="黑体" pitchFamily="49" charset="-122"/>
              </a:rPr>
              <a:t>船</a:t>
            </a:r>
            <a:r>
              <a:rPr lang="en-US" altLang="zh-CN" sz="2000" smtClean="0">
                <a:ea typeface="黑体" pitchFamily="49" charset="-122"/>
              </a:rPr>
              <a:t>/</a:t>
            </a:r>
            <a:r>
              <a:rPr lang="zh-CN" altLang="en-US" sz="2000" smtClean="0">
                <a:ea typeface="黑体" pitchFamily="49" charset="-122"/>
              </a:rPr>
              <a:t>装置在“上电且发动机不运行”的模式下；</a:t>
            </a:r>
            <a:endParaRPr lang="en-US" altLang="zh-CN" sz="2000" smtClean="0">
              <a:ea typeface="黑体" pitchFamily="49" charset="-122"/>
            </a:endParaRPr>
          </a:p>
          <a:p>
            <a:endParaRPr lang="zh-CN" altLang="en-US" sz="2400" smtClean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23556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"/>
          <a:stretch>
            <a:fillRect/>
          </a:stretch>
        </p:blipFill>
        <p:spPr bwMode="auto">
          <a:xfrm>
            <a:off x="900113" y="2351088"/>
            <a:ext cx="773906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五、</a:t>
            </a: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评定方法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7524328" y="2351088"/>
            <a:ext cx="1114847" cy="30221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1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31800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  <a:ea typeface="黑体" pitchFamily="49" charset="-122"/>
              </a:rPr>
              <a:t>测试软件中设置的骚扰限值</a:t>
            </a:r>
            <a:endParaRPr lang="en-US" altLang="zh-CN" sz="2400" dirty="0" smtClean="0">
              <a:solidFill>
                <a:srgbClr val="C00000"/>
              </a:solidFill>
              <a:ea typeface="黑体" pitchFamily="49" charset="-122"/>
            </a:endParaRPr>
          </a:p>
          <a:p>
            <a:endParaRPr lang="zh-CN" altLang="en-US" sz="24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652096" cy="38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五、</a:t>
            </a: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评定方法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467544" y="1773064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tx1"/>
                </a:solidFill>
                <a:ea typeface="黑体" pitchFamily="49" charset="-122"/>
              </a:rPr>
              <a:t>对新产品系列中的样品车辆进行测量，测量结果应该比规定限值少</a:t>
            </a:r>
            <a:r>
              <a:rPr lang="en-US" altLang="zh-CN" sz="1800" dirty="0" smtClean="0">
                <a:solidFill>
                  <a:schemeClr val="tx1"/>
                </a:solidFill>
                <a:ea typeface="黑体" pitchFamily="49" charset="-122"/>
              </a:rPr>
              <a:t>2dB</a:t>
            </a:r>
            <a:r>
              <a:rPr lang="zh-CN" altLang="en-US" sz="1800" dirty="0" smtClean="0">
                <a:solidFill>
                  <a:schemeClr val="tx1"/>
                </a:solidFill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五、</a:t>
            </a: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评定方法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95536" y="1340991"/>
            <a:ext cx="442392" cy="381620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ea typeface="黑体" pitchFamily="49" charset="-122"/>
              </a:rPr>
              <a:t>判定符合性方法流程图</a:t>
            </a:r>
            <a:endParaRPr lang="en-US" altLang="zh-CN" sz="2400" dirty="0" smtClean="0">
              <a:solidFill>
                <a:srgbClr val="C00000"/>
              </a:solidFill>
              <a:ea typeface="黑体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49" y="1149350"/>
            <a:ext cx="34956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禁止符 2"/>
          <p:cNvSpPr/>
          <p:nvPr/>
        </p:nvSpPr>
        <p:spPr bwMode="auto">
          <a:xfrm>
            <a:off x="3132162" y="1700808"/>
            <a:ext cx="687685" cy="504056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禁止符 5"/>
          <p:cNvSpPr/>
          <p:nvPr/>
        </p:nvSpPr>
        <p:spPr bwMode="auto">
          <a:xfrm>
            <a:off x="3132162" y="2348880"/>
            <a:ext cx="687685" cy="504056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禁止符 6"/>
          <p:cNvSpPr/>
          <p:nvPr/>
        </p:nvSpPr>
        <p:spPr bwMode="auto">
          <a:xfrm>
            <a:off x="5868466" y="2276872"/>
            <a:ext cx="687685" cy="504056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 bwMode="auto">
          <a:xfrm>
            <a:off x="1115616" y="1679501"/>
            <a:ext cx="171390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77100" lvl="1" indent="0" eaLnBrk="1" hangingPunct="1">
              <a:lnSpc>
                <a:spcPct val="150000"/>
              </a:lnSpc>
              <a:buClr>
                <a:srgbClr val="C00000"/>
              </a:buClr>
              <a:buNone/>
              <a:defRPr/>
            </a:pPr>
            <a:r>
              <a:rPr lang="zh-CN" altLang="en-US" sz="1200" dirty="0" smtClean="0">
                <a:latin typeface="黑体" pitchFamily="49" charset="-122"/>
                <a:ea typeface="黑体" pitchFamily="49" charset="-122"/>
                <a:cs typeface="+mn-cs"/>
              </a:rPr>
              <a:t>由于峰值测试结果通常大于平均值限值</a:t>
            </a:r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6804248" y="1958033"/>
            <a:ext cx="171390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77100" lvl="1" indent="0" eaLnBrk="1" hangingPunct="1">
              <a:lnSpc>
                <a:spcPct val="150000"/>
              </a:lnSpc>
              <a:buClr>
                <a:srgbClr val="C00000"/>
              </a:buClr>
              <a:buNone/>
              <a:defRPr/>
            </a:pPr>
            <a:r>
              <a:rPr lang="zh-CN" altLang="en-US" sz="1200" dirty="0" smtClean="0">
                <a:latin typeface="黑体" pitchFamily="49" charset="-122"/>
                <a:ea typeface="黑体" pitchFamily="49" charset="-122"/>
                <a:cs typeface="+mn-cs"/>
              </a:rPr>
              <a:t>由于峰值测试结果通常大于准峰值值限值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44463" y="142875"/>
            <a:ext cx="88931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500">
                <a:latin typeface="黑体" pitchFamily="49" charset="-122"/>
                <a:ea typeface="黑体" pitchFamily="49" charset="-122"/>
                <a:sym typeface="黑体" pitchFamily="49" charset="-122"/>
              </a:rPr>
              <a:t>培训提纲</a:t>
            </a:r>
            <a:endParaRPr lang="zh-CN" altLang="en-US"/>
          </a:p>
        </p:txBody>
      </p:sp>
      <p:grpSp>
        <p:nvGrpSpPr>
          <p:cNvPr id="4099" name="组合 71"/>
          <p:cNvGrpSpPr>
            <a:grpSpLocks/>
          </p:cNvGrpSpPr>
          <p:nvPr/>
        </p:nvGrpSpPr>
        <p:grpSpPr bwMode="auto">
          <a:xfrm>
            <a:off x="1903413" y="3013075"/>
            <a:ext cx="5329237" cy="542925"/>
            <a:chOff x="0" y="0"/>
            <a:chExt cx="5946134" cy="544513"/>
          </a:xfrm>
        </p:grpSpPr>
        <p:grpSp>
          <p:nvGrpSpPr>
            <p:cNvPr id="4136" name="Group 55"/>
            <p:cNvGrpSpPr>
              <a:grpSpLocks/>
            </p:cNvGrpSpPr>
            <p:nvPr/>
          </p:nvGrpSpPr>
          <p:grpSpPr bwMode="auto">
            <a:xfrm>
              <a:off x="0" y="0"/>
              <a:ext cx="733425" cy="544513"/>
              <a:chOff x="0" y="0"/>
              <a:chExt cx="1549" cy="1351"/>
            </a:xfrm>
          </p:grpSpPr>
          <p:sp>
            <p:nvSpPr>
              <p:cNvPr id="4140" name="AutoShape 56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baseline="-25000">
                  <a:latin typeface="Calibri" pitchFamily="34" charset="0"/>
                </a:endParaRPr>
              </a:p>
            </p:txBody>
          </p:sp>
          <p:sp>
            <p:nvSpPr>
              <p:cNvPr id="4141" name="AutoShape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499">
                    <a:srgbClr val="E6E6E6"/>
                  </a:gs>
                  <a:gs pos="65999">
                    <a:srgbClr val="7D8496"/>
                  </a:gs>
                  <a:gs pos="73499">
                    <a:srgbClr val="E6E6E6"/>
                  </a:gs>
                  <a:gs pos="92499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baseline="-25000">
                  <a:latin typeface="Calibri" pitchFamily="34" charset="0"/>
                </a:endParaRPr>
              </a:p>
            </p:txBody>
          </p:sp>
          <p:sp>
            <p:nvSpPr>
              <p:cNvPr id="4142" name="AutoShape 58"/>
              <p:cNvSpPr>
                <a:spLocks noChangeArrowheads="1"/>
              </p:cNvSpPr>
              <p:nvPr/>
            </p:nvSpPr>
            <p:spPr bwMode="auto">
              <a:xfrm>
                <a:off x="91" y="83"/>
                <a:ext cx="1348" cy="1166"/>
              </a:xfrm>
              <a:prstGeom prst="hexagon">
                <a:avLst>
                  <a:gd name="adj" fmla="val 28892"/>
                  <a:gd name="vf" fmla="val 115470"/>
                </a:avLst>
              </a:prstGeom>
              <a:gradFill rotWithShape="1">
                <a:gsLst>
                  <a:gs pos="0">
                    <a:srgbClr val="0000CC"/>
                  </a:gs>
                  <a:gs pos="100000">
                    <a:srgbClr val="6699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baseline="-25000">
                  <a:latin typeface="Calibri" pitchFamily="34" charset="0"/>
                </a:endParaRPr>
              </a:p>
            </p:txBody>
          </p:sp>
        </p:grpSp>
        <p:sp>
          <p:nvSpPr>
            <p:cNvPr id="4137" name="Text Box 60"/>
            <p:cNvSpPr>
              <a:spLocks noChangeArrowheads="1"/>
            </p:cNvSpPr>
            <p:nvPr/>
          </p:nvSpPr>
          <p:spPr bwMode="auto">
            <a:xfrm>
              <a:off x="792162" y="0"/>
              <a:ext cx="4070350" cy="46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</a:t>
              </a:r>
              <a:endParaRPr lang="zh-CN" altLang="en-US" sz="240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38" name="Text Box 61"/>
            <p:cNvSpPr>
              <a:spLocks noChangeArrowheads="1"/>
            </p:cNvSpPr>
            <p:nvPr/>
          </p:nvSpPr>
          <p:spPr bwMode="auto">
            <a:xfrm>
              <a:off x="182562" y="24289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方正大黑简体"/>
                  <a:ea typeface="方正大黑简体"/>
                  <a:cs typeface="方正大黑简体"/>
                  <a:sym typeface="方正大黑简体"/>
                </a:rPr>
                <a:t>3</a:t>
              </a:r>
              <a:endParaRPr lang="zh-CN" altLang="en-US"/>
            </a:p>
          </p:txBody>
        </p:sp>
        <p:sp>
          <p:nvSpPr>
            <p:cNvPr id="4139" name="Line 59"/>
            <p:cNvSpPr>
              <a:spLocks noChangeShapeType="1"/>
            </p:cNvSpPr>
            <p:nvPr/>
          </p:nvSpPr>
          <p:spPr bwMode="auto">
            <a:xfrm flipV="1">
              <a:off x="574637" y="497736"/>
              <a:ext cx="5371497" cy="70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0" name="组合 65"/>
          <p:cNvGrpSpPr>
            <a:grpSpLocks/>
          </p:cNvGrpSpPr>
          <p:nvPr/>
        </p:nvGrpSpPr>
        <p:grpSpPr bwMode="auto">
          <a:xfrm>
            <a:off x="1909763" y="3775075"/>
            <a:ext cx="5322887" cy="577850"/>
            <a:chOff x="0" y="0"/>
            <a:chExt cx="5963572" cy="579437"/>
          </a:xfrm>
        </p:grpSpPr>
        <p:sp>
          <p:nvSpPr>
            <p:cNvPr id="4128" name="Rectangle 33"/>
            <p:cNvSpPr>
              <a:spLocks noChangeArrowheads="1"/>
            </p:cNvSpPr>
            <p:nvPr/>
          </p:nvSpPr>
          <p:spPr bwMode="auto">
            <a:xfrm>
              <a:off x="930275" y="0"/>
              <a:ext cx="184731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grpSp>
          <p:nvGrpSpPr>
            <p:cNvPr id="4129" name="Group 55"/>
            <p:cNvGrpSpPr>
              <a:grpSpLocks/>
            </p:cNvGrpSpPr>
            <p:nvPr/>
          </p:nvGrpSpPr>
          <p:grpSpPr bwMode="auto">
            <a:xfrm>
              <a:off x="0" y="34925"/>
              <a:ext cx="733425" cy="544512"/>
              <a:chOff x="0" y="0"/>
              <a:chExt cx="1549" cy="1351"/>
            </a:xfrm>
          </p:grpSpPr>
          <p:sp>
            <p:nvSpPr>
              <p:cNvPr id="4133" name="AutoShape 56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baseline="-25000">
                  <a:latin typeface="Calibri" pitchFamily="34" charset="0"/>
                </a:endParaRPr>
              </a:p>
            </p:txBody>
          </p:sp>
          <p:sp>
            <p:nvSpPr>
              <p:cNvPr id="4134" name="AutoShape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499">
                    <a:srgbClr val="E6E6E6"/>
                  </a:gs>
                  <a:gs pos="65999">
                    <a:srgbClr val="7D8496"/>
                  </a:gs>
                  <a:gs pos="73499">
                    <a:srgbClr val="E6E6E6"/>
                  </a:gs>
                  <a:gs pos="92499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baseline="-25000">
                  <a:latin typeface="Calibri" pitchFamily="34" charset="0"/>
                </a:endParaRPr>
              </a:p>
            </p:txBody>
          </p:sp>
          <p:sp>
            <p:nvSpPr>
              <p:cNvPr id="4135" name="AutoShape 58"/>
              <p:cNvSpPr>
                <a:spLocks noChangeArrowheads="1"/>
              </p:cNvSpPr>
              <p:nvPr/>
            </p:nvSpPr>
            <p:spPr bwMode="auto">
              <a:xfrm>
                <a:off x="91" y="83"/>
                <a:ext cx="1348" cy="1166"/>
              </a:xfrm>
              <a:prstGeom prst="hexagon">
                <a:avLst>
                  <a:gd name="adj" fmla="val 28892"/>
                  <a:gd name="vf" fmla="val 115470"/>
                </a:avLst>
              </a:prstGeom>
              <a:gradFill rotWithShape="1">
                <a:gsLst>
                  <a:gs pos="0">
                    <a:srgbClr val="0000CC"/>
                  </a:gs>
                  <a:gs pos="100000">
                    <a:srgbClr val="6699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baseline="-25000">
                  <a:latin typeface="Calibri" pitchFamily="34" charset="0"/>
                </a:endParaRPr>
              </a:p>
            </p:txBody>
          </p:sp>
        </p:grpSp>
        <p:sp>
          <p:nvSpPr>
            <p:cNvPr id="4130" name="Line 75"/>
            <p:cNvSpPr>
              <a:spLocks noChangeShapeType="1"/>
            </p:cNvSpPr>
            <p:nvPr/>
          </p:nvSpPr>
          <p:spPr bwMode="auto">
            <a:xfrm>
              <a:off x="588962" y="533707"/>
              <a:ext cx="5374610" cy="4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Text Box 76"/>
            <p:cNvSpPr>
              <a:spLocks noChangeArrowheads="1"/>
            </p:cNvSpPr>
            <p:nvPr/>
          </p:nvSpPr>
          <p:spPr bwMode="auto">
            <a:xfrm>
              <a:off x="1319212" y="11112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400" b="1">
                <a:solidFill>
                  <a:schemeClr val="bg1"/>
                </a:solidFill>
                <a:latin typeface="方正大黑简体"/>
                <a:ea typeface="方正大黑简体"/>
                <a:cs typeface="方正大黑简体"/>
                <a:sym typeface="方正大黑简体"/>
              </a:endParaRPr>
            </a:p>
          </p:txBody>
        </p:sp>
        <p:sp>
          <p:nvSpPr>
            <p:cNvPr id="4132" name="Text Box 77"/>
            <p:cNvSpPr>
              <a:spLocks noChangeArrowheads="1"/>
            </p:cNvSpPr>
            <p:nvPr/>
          </p:nvSpPr>
          <p:spPr bwMode="auto">
            <a:xfrm>
              <a:off x="174889" y="75252"/>
              <a:ext cx="3757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方正大黑简体"/>
                  <a:ea typeface="方正大黑简体"/>
                  <a:cs typeface="方正大黑简体"/>
                  <a:sym typeface="方正大黑简体"/>
                </a:rPr>
                <a:t>4</a:t>
              </a:r>
              <a:endParaRPr lang="zh-CN" altLang="en-US"/>
            </a:p>
          </p:txBody>
        </p:sp>
      </p:grpSp>
      <p:grpSp>
        <p:nvGrpSpPr>
          <p:cNvPr id="4101" name="Group 55"/>
          <p:cNvGrpSpPr>
            <a:grpSpLocks/>
          </p:cNvGrpSpPr>
          <p:nvPr/>
        </p:nvGrpSpPr>
        <p:grpSpPr bwMode="auto">
          <a:xfrm>
            <a:off x="1903413" y="1412875"/>
            <a:ext cx="655637" cy="544513"/>
            <a:chOff x="0" y="0"/>
            <a:chExt cx="1549" cy="1351"/>
          </a:xfrm>
        </p:grpSpPr>
        <p:sp>
          <p:nvSpPr>
            <p:cNvPr id="4125" name="AutoShape 56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baseline="-25000">
                <a:latin typeface="Calibri" pitchFamily="34" charset="0"/>
              </a:endParaRPr>
            </a:p>
          </p:txBody>
        </p:sp>
        <p:sp>
          <p:nvSpPr>
            <p:cNvPr id="4126" name="AutoShape 57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499">
                  <a:srgbClr val="E6E6E6"/>
                </a:gs>
                <a:gs pos="65999">
                  <a:srgbClr val="7D8496"/>
                </a:gs>
                <a:gs pos="73499">
                  <a:srgbClr val="E6E6E6"/>
                </a:gs>
                <a:gs pos="92499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baseline="-25000">
                <a:latin typeface="Calibri" pitchFamily="34" charset="0"/>
              </a:endParaRPr>
            </a:p>
          </p:txBody>
        </p:sp>
        <p:sp>
          <p:nvSpPr>
            <p:cNvPr id="4127" name="AutoShape 58"/>
            <p:cNvSpPr>
              <a:spLocks noChangeArrowheads="1"/>
            </p:cNvSpPr>
            <p:nvPr/>
          </p:nvSpPr>
          <p:spPr bwMode="auto">
            <a:xfrm>
              <a:off x="91" y="83"/>
              <a:ext cx="1348" cy="1166"/>
            </a:xfrm>
            <a:prstGeom prst="hexagon">
              <a:avLst>
                <a:gd name="adj" fmla="val 28892"/>
                <a:gd name="vf" fmla="val 115470"/>
              </a:avLst>
            </a:prstGeom>
            <a:gradFill rotWithShape="1">
              <a:gsLst>
                <a:gs pos="0">
                  <a:srgbClr val="0000CC"/>
                </a:gs>
                <a:gs pos="100000">
                  <a:srgbClr val="6699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baseline="-25000">
                <a:latin typeface="Calibri" pitchFamily="34" charset="0"/>
              </a:endParaRPr>
            </a:p>
          </p:txBody>
        </p:sp>
      </p:grpSp>
      <p:sp>
        <p:nvSpPr>
          <p:cNvPr id="4102" name="Line 59"/>
          <p:cNvSpPr>
            <a:spLocks noChangeShapeType="1"/>
          </p:cNvSpPr>
          <p:nvPr/>
        </p:nvSpPr>
        <p:spPr bwMode="auto">
          <a:xfrm>
            <a:off x="2427288" y="1938338"/>
            <a:ext cx="48053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Text Box 60"/>
          <p:cNvSpPr>
            <a:spLocks noChangeArrowheads="1"/>
          </p:cNvSpPr>
          <p:nvPr/>
        </p:nvSpPr>
        <p:spPr bwMode="auto">
          <a:xfrm>
            <a:off x="2616200" y="1339850"/>
            <a:ext cx="4122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 </a:t>
            </a:r>
            <a:r>
              <a:rPr lang="zh-CN" altLang="en-US" sz="320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标准概述</a:t>
            </a:r>
          </a:p>
        </p:txBody>
      </p:sp>
      <p:sp>
        <p:nvSpPr>
          <p:cNvPr id="4104" name="Text Box 61"/>
          <p:cNvSpPr>
            <a:spLocks noChangeArrowheads="1"/>
          </p:cNvSpPr>
          <p:nvPr/>
        </p:nvSpPr>
        <p:spPr bwMode="auto">
          <a:xfrm>
            <a:off x="2062163" y="1450975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方正大黑简体"/>
                <a:ea typeface="方正大黑简体"/>
                <a:cs typeface="方正大黑简体"/>
                <a:sym typeface="方正大黑简体"/>
              </a:rPr>
              <a:t>1</a:t>
            </a:r>
            <a:endParaRPr lang="zh-CN" altLang="en-US" dirty="0"/>
          </a:p>
        </p:txBody>
      </p:sp>
      <p:sp>
        <p:nvSpPr>
          <p:cNvPr id="4105" name="Line 51"/>
          <p:cNvSpPr>
            <a:spLocks noChangeShapeType="1"/>
          </p:cNvSpPr>
          <p:nvPr/>
        </p:nvSpPr>
        <p:spPr bwMode="auto">
          <a:xfrm>
            <a:off x="2447925" y="2746375"/>
            <a:ext cx="4784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Text Box 53"/>
          <p:cNvSpPr>
            <a:spLocks noChangeArrowheads="1"/>
          </p:cNvSpPr>
          <p:nvPr/>
        </p:nvSpPr>
        <p:spPr bwMode="auto">
          <a:xfrm>
            <a:off x="2058988" y="2244725"/>
            <a:ext cx="3159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方正大黑简体"/>
                <a:ea typeface="方正大黑简体"/>
                <a:cs typeface="方正大黑简体"/>
                <a:sym typeface="方正大黑简体"/>
              </a:rPr>
              <a:t>2</a:t>
            </a:r>
            <a:endParaRPr lang="zh-CN" altLang="en-US"/>
          </a:p>
        </p:txBody>
      </p:sp>
      <p:sp>
        <p:nvSpPr>
          <p:cNvPr id="4107" name="矩形 56"/>
          <p:cNvSpPr>
            <a:spLocks noChangeArrowheads="1"/>
          </p:cNvSpPr>
          <p:nvPr/>
        </p:nvSpPr>
        <p:spPr bwMode="auto">
          <a:xfrm>
            <a:off x="2833688" y="2149475"/>
            <a:ext cx="38941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测量仪器</a:t>
            </a:r>
          </a:p>
        </p:txBody>
      </p:sp>
      <p:sp>
        <p:nvSpPr>
          <p:cNvPr id="4108" name="矩形 59"/>
          <p:cNvSpPr>
            <a:spLocks noChangeArrowheads="1"/>
          </p:cNvSpPr>
          <p:nvPr/>
        </p:nvSpPr>
        <p:spPr bwMode="auto">
          <a:xfrm>
            <a:off x="2836863" y="2943225"/>
            <a:ext cx="39020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测量方法</a:t>
            </a:r>
            <a:endParaRPr lang="zh-CN" altLang="en-US" sz="3200">
              <a:latin typeface="Calibri" pitchFamily="34" charset="0"/>
            </a:endParaRPr>
          </a:p>
        </p:txBody>
      </p:sp>
      <p:grpSp>
        <p:nvGrpSpPr>
          <p:cNvPr id="4109" name="Group 55"/>
          <p:cNvGrpSpPr>
            <a:grpSpLocks/>
          </p:cNvGrpSpPr>
          <p:nvPr/>
        </p:nvGrpSpPr>
        <p:grpSpPr bwMode="auto">
          <a:xfrm>
            <a:off x="1889125" y="2203450"/>
            <a:ext cx="657225" cy="544513"/>
            <a:chOff x="0" y="0"/>
            <a:chExt cx="1549" cy="1351"/>
          </a:xfrm>
        </p:grpSpPr>
        <p:sp>
          <p:nvSpPr>
            <p:cNvPr id="4122" name="AutoShape 56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baseline="-25000">
                <a:latin typeface="Calibri" pitchFamily="34" charset="0"/>
              </a:endParaRPr>
            </a:p>
          </p:txBody>
        </p:sp>
        <p:sp>
          <p:nvSpPr>
            <p:cNvPr id="4123" name="AutoShape 57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499">
                  <a:srgbClr val="E6E6E6"/>
                </a:gs>
                <a:gs pos="65999">
                  <a:srgbClr val="7D8496"/>
                </a:gs>
                <a:gs pos="73499">
                  <a:srgbClr val="E6E6E6"/>
                </a:gs>
                <a:gs pos="92499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baseline="-25000">
                <a:latin typeface="Calibri" pitchFamily="34" charset="0"/>
              </a:endParaRPr>
            </a:p>
          </p:txBody>
        </p:sp>
        <p:sp>
          <p:nvSpPr>
            <p:cNvPr id="4124" name="AutoShape 58"/>
            <p:cNvSpPr>
              <a:spLocks noChangeArrowheads="1"/>
            </p:cNvSpPr>
            <p:nvPr/>
          </p:nvSpPr>
          <p:spPr bwMode="auto">
            <a:xfrm>
              <a:off x="91" y="83"/>
              <a:ext cx="1348" cy="1166"/>
            </a:xfrm>
            <a:prstGeom prst="hexagon">
              <a:avLst>
                <a:gd name="adj" fmla="val 28892"/>
                <a:gd name="vf" fmla="val 115470"/>
              </a:avLst>
            </a:prstGeom>
            <a:gradFill rotWithShape="1">
              <a:gsLst>
                <a:gs pos="0">
                  <a:srgbClr val="0000CC"/>
                </a:gs>
                <a:gs pos="100000">
                  <a:srgbClr val="6699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baseline="-25000">
                <a:latin typeface="Calibri" pitchFamily="34" charset="0"/>
              </a:endParaRPr>
            </a:p>
          </p:txBody>
        </p:sp>
      </p:grpSp>
      <p:sp>
        <p:nvSpPr>
          <p:cNvPr id="4110" name="Text Box 61"/>
          <p:cNvSpPr>
            <a:spLocks noChangeArrowheads="1"/>
          </p:cNvSpPr>
          <p:nvPr/>
        </p:nvSpPr>
        <p:spPr bwMode="auto">
          <a:xfrm>
            <a:off x="2051050" y="2239963"/>
            <a:ext cx="339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方正大黑简体"/>
                <a:ea typeface="方正大黑简体"/>
                <a:cs typeface="方正大黑简体"/>
                <a:sym typeface="方正大黑简体"/>
              </a:rPr>
              <a:t>2</a:t>
            </a:r>
          </a:p>
        </p:txBody>
      </p:sp>
      <p:grpSp>
        <p:nvGrpSpPr>
          <p:cNvPr id="4111" name="组合 65"/>
          <p:cNvGrpSpPr>
            <a:grpSpLocks/>
          </p:cNvGrpSpPr>
          <p:nvPr/>
        </p:nvGrpSpPr>
        <p:grpSpPr bwMode="auto">
          <a:xfrm>
            <a:off x="1930400" y="4584700"/>
            <a:ext cx="5322888" cy="577850"/>
            <a:chOff x="0" y="0"/>
            <a:chExt cx="5963572" cy="579437"/>
          </a:xfrm>
        </p:grpSpPr>
        <p:sp>
          <p:nvSpPr>
            <p:cNvPr id="4114" name="Rectangle 33"/>
            <p:cNvSpPr>
              <a:spLocks noChangeArrowheads="1"/>
            </p:cNvSpPr>
            <p:nvPr/>
          </p:nvSpPr>
          <p:spPr bwMode="auto">
            <a:xfrm>
              <a:off x="930275" y="0"/>
              <a:ext cx="184731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grpSp>
          <p:nvGrpSpPr>
            <p:cNvPr id="4115" name="Group 55"/>
            <p:cNvGrpSpPr>
              <a:grpSpLocks/>
            </p:cNvGrpSpPr>
            <p:nvPr/>
          </p:nvGrpSpPr>
          <p:grpSpPr bwMode="auto">
            <a:xfrm>
              <a:off x="0" y="34925"/>
              <a:ext cx="733425" cy="544512"/>
              <a:chOff x="0" y="0"/>
              <a:chExt cx="1549" cy="1351"/>
            </a:xfrm>
          </p:grpSpPr>
          <p:sp>
            <p:nvSpPr>
              <p:cNvPr id="4119" name="AutoShape 56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baseline="-25000">
                  <a:latin typeface="Calibri" pitchFamily="34" charset="0"/>
                </a:endParaRPr>
              </a:p>
            </p:txBody>
          </p:sp>
          <p:sp>
            <p:nvSpPr>
              <p:cNvPr id="4120" name="AutoShape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499">
                    <a:srgbClr val="E6E6E6"/>
                  </a:gs>
                  <a:gs pos="65999">
                    <a:srgbClr val="7D8496"/>
                  </a:gs>
                  <a:gs pos="73499">
                    <a:srgbClr val="E6E6E6"/>
                  </a:gs>
                  <a:gs pos="92499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baseline="-25000">
                  <a:latin typeface="Calibri" pitchFamily="34" charset="0"/>
                </a:endParaRPr>
              </a:p>
            </p:txBody>
          </p:sp>
          <p:sp>
            <p:nvSpPr>
              <p:cNvPr id="4121" name="AutoShape 58"/>
              <p:cNvSpPr>
                <a:spLocks noChangeArrowheads="1"/>
              </p:cNvSpPr>
              <p:nvPr/>
            </p:nvSpPr>
            <p:spPr bwMode="auto">
              <a:xfrm>
                <a:off x="91" y="83"/>
                <a:ext cx="1348" cy="1166"/>
              </a:xfrm>
              <a:prstGeom prst="hexagon">
                <a:avLst>
                  <a:gd name="adj" fmla="val 28892"/>
                  <a:gd name="vf" fmla="val 115470"/>
                </a:avLst>
              </a:prstGeom>
              <a:gradFill rotWithShape="1">
                <a:gsLst>
                  <a:gs pos="0">
                    <a:srgbClr val="0000CC"/>
                  </a:gs>
                  <a:gs pos="100000">
                    <a:srgbClr val="6699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baseline="-25000">
                  <a:latin typeface="Calibri" pitchFamily="34" charset="0"/>
                </a:endParaRPr>
              </a:p>
            </p:txBody>
          </p:sp>
        </p:grpSp>
        <p:sp>
          <p:nvSpPr>
            <p:cNvPr id="4116" name="Line 75"/>
            <p:cNvSpPr>
              <a:spLocks noChangeShapeType="1"/>
            </p:cNvSpPr>
            <p:nvPr/>
          </p:nvSpPr>
          <p:spPr bwMode="auto">
            <a:xfrm>
              <a:off x="588962" y="533707"/>
              <a:ext cx="5374610" cy="4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Text Box 76"/>
            <p:cNvSpPr>
              <a:spLocks noChangeArrowheads="1"/>
            </p:cNvSpPr>
            <p:nvPr/>
          </p:nvSpPr>
          <p:spPr bwMode="auto">
            <a:xfrm>
              <a:off x="1319212" y="11112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400" b="1">
                <a:solidFill>
                  <a:schemeClr val="bg1"/>
                </a:solidFill>
                <a:latin typeface="方正大黑简体"/>
                <a:ea typeface="方正大黑简体"/>
                <a:cs typeface="方正大黑简体"/>
                <a:sym typeface="方正大黑简体"/>
              </a:endParaRPr>
            </a:p>
          </p:txBody>
        </p:sp>
        <p:sp>
          <p:nvSpPr>
            <p:cNvPr id="4118" name="Text Box 77"/>
            <p:cNvSpPr>
              <a:spLocks noChangeArrowheads="1"/>
            </p:cNvSpPr>
            <p:nvPr/>
          </p:nvSpPr>
          <p:spPr bwMode="auto">
            <a:xfrm>
              <a:off x="172194" y="75252"/>
              <a:ext cx="38110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方正大黑简体"/>
                  <a:ea typeface="方正大黑简体"/>
                  <a:cs typeface="方正大黑简体"/>
                  <a:sym typeface="方正大黑简体"/>
                </a:rPr>
                <a:t>5</a:t>
              </a:r>
            </a:p>
          </p:txBody>
        </p:sp>
      </p:grpSp>
      <p:sp>
        <p:nvSpPr>
          <p:cNvPr id="4112" name="矩形 59"/>
          <p:cNvSpPr>
            <a:spLocks noChangeArrowheads="1"/>
          </p:cNvSpPr>
          <p:nvPr/>
        </p:nvSpPr>
        <p:spPr bwMode="auto">
          <a:xfrm>
            <a:off x="2832100" y="3746500"/>
            <a:ext cx="39068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测量流程</a:t>
            </a:r>
            <a:endParaRPr lang="zh-CN" altLang="en-US" sz="3200">
              <a:latin typeface="Calibri" pitchFamily="34" charset="0"/>
            </a:endParaRPr>
          </a:p>
        </p:txBody>
      </p:sp>
      <p:sp>
        <p:nvSpPr>
          <p:cNvPr id="4113" name="矩形 59"/>
          <p:cNvSpPr>
            <a:spLocks noChangeArrowheads="1"/>
          </p:cNvSpPr>
          <p:nvPr/>
        </p:nvSpPr>
        <p:spPr bwMode="auto">
          <a:xfrm>
            <a:off x="2843213" y="4573588"/>
            <a:ext cx="38957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评定方法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</a:rPr>
              <a:t>五、评定方法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C00000"/>
                </a:solidFill>
                <a:ea typeface="黑体" pitchFamily="49" charset="-122"/>
              </a:rPr>
              <a:t>测量结果实例</a:t>
            </a:r>
            <a:endParaRPr lang="en-US" altLang="zh-CN" sz="2400" smtClean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8" y="2780927"/>
            <a:ext cx="4276172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81248"/>
            <a:ext cx="427805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3860800"/>
            <a:ext cx="9144000" cy="1368425"/>
          </a:xfrm>
          <a:prstGeom prst="rect">
            <a:avLst/>
          </a:prstGeom>
          <a:solidFill>
            <a:srgbClr val="000066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54A7"/>
              </a:solidFill>
            </a:endParaRPr>
          </a:p>
        </p:txBody>
      </p:sp>
      <p:pic>
        <p:nvPicPr>
          <p:cNvPr id="2662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071813"/>
            <a:ext cx="4467225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一</a:t>
            </a: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、</a:t>
            </a:r>
            <a:r>
              <a:rPr lang="zh-CN" altLang="en-US" sz="2800" kern="12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标准</a:t>
            </a: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概述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4211638" y="2997200"/>
            <a:ext cx="936625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测试范围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车辆、船和内燃机（电驱动）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目的</a:t>
            </a:r>
            <a:endParaRPr lang="en-US" altLang="zh-CN" sz="24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保护车外接收机（对离车辆</a:t>
            </a:r>
            <a:endParaRPr lang="en-US" altLang="zh-CN" sz="1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1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米范围内的广播接收机提供</a:t>
            </a:r>
            <a:endParaRPr lang="en-US" altLang="zh-CN" sz="1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保护）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频段</a:t>
            </a:r>
            <a:endParaRPr lang="en-US" altLang="zh-CN" sz="24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30MHz-1000MHz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国际标准区别</a:t>
            </a:r>
            <a:endParaRPr lang="en-US" altLang="zh-CN" sz="24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等同采用国际无线电干扰特别委员会出版物 </a:t>
            </a:r>
            <a:r>
              <a:rPr lang="en-US" altLang="zh-CN" sz="1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IEC/CISPR 12</a:t>
            </a:r>
            <a:r>
              <a:rPr lang="en-US" altLang="zh-CN" sz="1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2009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554691"/>
            <a:ext cx="4819650" cy="374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二、测量</a:t>
            </a: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仪器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4043363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ea typeface="黑体" pitchFamily="49" charset="-122"/>
              </a:rPr>
              <a:t>天线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 dirty="0" smtClean="0">
                <a:ea typeface="黑体" pitchFamily="49" charset="-122"/>
              </a:rPr>
              <a:t>由天线、馈线和测量仪器组成的测量系统，在</a:t>
            </a:r>
            <a:r>
              <a:rPr lang="en-US" altLang="zh-CN" sz="2000" dirty="0" smtClean="0">
                <a:ea typeface="黑体" pitchFamily="49" charset="-122"/>
              </a:rPr>
              <a:t>30MHz</a:t>
            </a:r>
            <a:r>
              <a:rPr lang="zh-CN" altLang="en-US" sz="2000" dirty="0" smtClean="0">
                <a:ea typeface="黑体" pitchFamily="49" charset="-122"/>
              </a:rPr>
              <a:t>～</a:t>
            </a:r>
            <a:r>
              <a:rPr lang="en-US" altLang="zh-CN" sz="2000" dirty="0" smtClean="0">
                <a:ea typeface="黑体" pitchFamily="49" charset="-122"/>
              </a:rPr>
              <a:t>1000MHz</a:t>
            </a:r>
            <a:r>
              <a:rPr lang="zh-CN" altLang="en-US" sz="2000" dirty="0" smtClean="0">
                <a:ea typeface="黑体" pitchFamily="49" charset="-122"/>
              </a:rPr>
              <a:t>频率范围内，其测量电场强度的准确度为</a:t>
            </a:r>
            <a:r>
              <a:rPr lang="en-US" altLang="zh-CN" sz="2000" dirty="0" smtClean="0">
                <a:ea typeface="黑体" pitchFamily="49" charset="-122"/>
              </a:rPr>
              <a:t>±3dB</a:t>
            </a:r>
            <a:r>
              <a:rPr lang="zh-CN" altLang="en-US" sz="2000" dirty="0" smtClean="0">
                <a:ea typeface="黑体" pitchFamily="49" charset="-122"/>
              </a:rPr>
              <a:t>。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 dirty="0" smtClean="0">
                <a:ea typeface="黑体" pitchFamily="49" charset="-122"/>
              </a:rPr>
              <a:t>频率准确度应优于</a:t>
            </a:r>
            <a:r>
              <a:rPr lang="en-US" altLang="zh-CN" sz="2000" dirty="0" smtClean="0">
                <a:ea typeface="黑体" pitchFamily="49" charset="-122"/>
              </a:rPr>
              <a:t>±1% </a:t>
            </a:r>
            <a:r>
              <a:rPr lang="zh-CN" altLang="en-US" sz="2000" dirty="0" smtClean="0">
                <a:ea typeface="黑体" pitchFamily="49" charset="-122"/>
              </a:rPr>
              <a:t>。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 dirty="0" smtClean="0">
                <a:ea typeface="黑体" pitchFamily="49" charset="-122"/>
              </a:rPr>
              <a:t>只要能归一化到基准天线，任何线性极化的接收天线均可采用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6752"/>
            <a:ext cx="38385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</a:rPr>
              <a:t>二、测量仪器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14705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C00000"/>
                </a:solidFill>
                <a:ea typeface="黑体" pitchFamily="49" charset="-122"/>
              </a:rPr>
              <a:t>接收机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323850" y="4500563"/>
          <a:ext cx="8520111" cy="16652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79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0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258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21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频率范围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MHz</a:t>
                      </a:r>
                    </a:p>
                  </a:txBody>
                  <a:tcPr marL="91441" marR="91441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峰值检波器 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准峰值检波器 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平均值检波器 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带宽 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步长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驻留时间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带宽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步长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驻留时间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带宽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步长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驻留时间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30-1000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120kHz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50kHz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5ms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120kHz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50kHz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1s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120kHz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50kHz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5ms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 gridSpan="10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FF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对于纯粹的宽带骚扰，最大扫频步长可以增大到某个不大于带宽的值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675"/>
            <a:ext cx="4487589" cy="261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4675"/>
            <a:ext cx="3526922" cy="262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ea typeface="黑体" pitchFamily="49" charset="-122"/>
              </a:rPr>
              <a:t>接收机的检波器：</a:t>
            </a:r>
            <a:endParaRPr lang="en-US" altLang="zh-CN" sz="2400" dirty="0" smtClean="0">
              <a:solidFill>
                <a:srgbClr val="C00000"/>
              </a:solidFill>
              <a:ea typeface="黑体" pitchFamily="49" charset="-122"/>
            </a:endParaRPr>
          </a:p>
          <a:p>
            <a:pPr marL="720000" lvl="1" indent="-342900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  <a:cs typeface="+mn-cs"/>
              </a:rPr>
              <a:t>峰值检波器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  <a:cs typeface="+mn-cs"/>
              </a:rPr>
              <a:t>PK</a:t>
            </a:r>
            <a:endParaRPr lang="en-US" altLang="zh-CN" sz="2000" dirty="0">
              <a:latin typeface="黑体" pitchFamily="49" charset="-122"/>
              <a:ea typeface="黑体" pitchFamily="49" charset="-122"/>
              <a:cs typeface="+mn-cs"/>
            </a:endParaRPr>
          </a:p>
          <a:p>
            <a:pPr marL="1120050" lvl="2" indent="-342900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黑体" pitchFamily="49" charset="-122"/>
                <a:ea typeface="黑体" pitchFamily="49" charset="-122"/>
                <a:cs typeface="+mn-cs"/>
              </a:rPr>
              <a:t>测试速度快，测量波形的瞬时最大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+mn-cs"/>
              </a:rPr>
              <a:t>值；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通常作为初测，减少测试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时间</a:t>
            </a:r>
            <a:endParaRPr lang="zh-CN" altLang="en-US" sz="1600" dirty="0">
              <a:latin typeface="黑体" pitchFamily="49" charset="-122"/>
              <a:ea typeface="黑体" pitchFamily="49" charset="-122"/>
              <a:cs typeface="+mn-cs"/>
            </a:endParaRPr>
          </a:p>
          <a:p>
            <a:pPr marL="1120050" lvl="2" indent="-342900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+mn-cs"/>
              </a:rPr>
              <a:t>PK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  <a:cs typeface="+mn-cs"/>
              </a:rPr>
              <a:t>≥QP≥AV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  <a:cs typeface="+mn-cs"/>
              </a:rPr>
              <a:t>（连续波时相等）</a:t>
            </a:r>
          </a:p>
          <a:p>
            <a:pPr marL="720000" lvl="1" indent="-342900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+mn-cs"/>
              </a:rPr>
              <a:t>准峰值检波器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+mn-cs"/>
              </a:rPr>
              <a:t>QP</a:t>
            </a:r>
          </a:p>
          <a:p>
            <a:pPr marL="1120050" lvl="2" indent="-342900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+mn-cs"/>
              </a:rPr>
              <a:t>测试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  <a:cs typeface="+mn-cs"/>
              </a:rPr>
              <a:t>速度慢，表现测量信号能量的大小 </a:t>
            </a:r>
          </a:p>
          <a:p>
            <a:pPr marL="1120050" lvl="2" indent="-342900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+mn-cs"/>
              </a:rPr>
              <a:t>准峰值检波器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  <a:cs typeface="+mn-cs"/>
              </a:rPr>
              <a:t>根据信号的重复频率来给予不同的权重值，在测量周期内的检波器输出既与脉冲幅度有关，又与脉冲重复频率有关。 </a:t>
            </a:r>
            <a:endParaRPr lang="en-US" altLang="zh-CN" sz="1600" dirty="0">
              <a:latin typeface="黑体" pitchFamily="49" charset="-122"/>
              <a:ea typeface="黑体" pitchFamily="49" charset="-122"/>
              <a:cs typeface="+mn-cs"/>
            </a:endParaRPr>
          </a:p>
          <a:p>
            <a:pPr marL="720000" lvl="1" indent="-342900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  <a:cs typeface="+mn-cs"/>
              </a:rPr>
              <a:t>平均值检波器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+mn-cs"/>
              </a:rPr>
              <a:t>AV</a:t>
            </a:r>
          </a:p>
          <a:p>
            <a:pPr marL="1120050" lvl="2" indent="-342900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+mn-cs"/>
              </a:rPr>
              <a:t>测试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  <a:cs typeface="+mn-cs"/>
              </a:rPr>
              <a:t>速度慢，输出电压为所加信号包络平均值</a:t>
            </a:r>
          </a:p>
          <a:p>
            <a:pPr marL="1120050" lvl="2" indent="-342900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+mn-cs"/>
              </a:rPr>
              <a:t>检波器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  <a:cs typeface="+mn-cs"/>
              </a:rPr>
              <a:t>的充放电时间常数相同，特别适用于对连续波的测量 </a:t>
            </a:r>
          </a:p>
          <a:p>
            <a:pPr marL="1120050" lvl="2" indent="-342900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endParaRPr lang="en-US" altLang="zh-CN" sz="16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31913" y="274638"/>
            <a:ext cx="7354887" cy="777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</a:rPr>
              <a:t>二、测量仪器</a:t>
            </a:r>
            <a:endParaRPr lang="zh-CN" altLang="en-US" sz="28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</a:rPr>
              <a:t>二、测量仪器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147050" cy="5111750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  <a:ea typeface="黑体" pitchFamily="49" charset="-122"/>
              </a:rPr>
              <a:t>测量场地</a:t>
            </a:r>
            <a:endParaRPr lang="en-US" altLang="zh-CN" sz="24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/>
            <a:r>
              <a:rPr lang="zh-CN" altLang="en-US" sz="1800" dirty="0" smtClean="0">
                <a:ea typeface="黑体" pitchFamily="49" charset="-122"/>
              </a:rPr>
              <a:t>户外试验场地（</a:t>
            </a:r>
            <a:r>
              <a:rPr lang="en-US" altLang="zh-CN" sz="1800" dirty="0" smtClean="0">
                <a:ea typeface="黑体" pitchFamily="49" charset="-122"/>
              </a:rPr>
              <a:t>OTS</a:t>
            </a:r>
            <a:r>
              <a:rPr lang="zh-CN" altLang="en-US" sz="1800" dirty="0" smtClean="0">
                <a:ea typeface="黑体" pitchFamily="49" charset="-122"/>
              </a:rPr>
              <a:t>）</a:t>
            </a:r>
            <a:endParaRPr lang="en-US" altLang="zh-CN" sz="1800" dirty="0" smtClean="0">
              <a:ea typeface="黑体" pitchFamily="49" charset="-122"/>
            </a:endParaRPr>
          </a:p>
          <a:p>
            <a:pPr lvl="2"/>
            <a:r>
              <a:rPr lang="zh-CN" altLang="en-US" sz="1600" dirty="0" smtClean="0">
                <a:ea typeface="黑体" pitchFamily="49" charset="-122"/>
              </a:rPr>
              <a:t>环境噪声电平应比规</a:t>
            </a:r>
            <a:endParaRPr lang="en-US" altLang="zh-CN" sz="1600" dirty="0" smtClean="0">
              <a:ea typeface="黑体" pitchFamily="49" charset="-122"/>
            </a:endParaRPr>
          </a:p>
          <a:p>
            <a:pPr marL="914400" lvl="2" indent="0">
              <a:buNone/>
            </a:pPr>
            <a:r>
              <a:rPr lang="zh-CN" altLang="en-US" sz="1600" dirty="0" smtClean="0">
                <a:ea typeface="黑体" pitchFamily="49" charset="-122"/>
              </a:rPr>
              <a:t>定的骚扰限值至少低</a:t>
            </a:r>
            <a:r>
              <a:rPr lang="en-US" altLang="zh-CN" sz="1600" dirty="0" smtClean="0">
                <a:ea typeface="黑体" pitchFamily="49" charset="-122"/>
              </a:rPr>
              <a:t>6dB</a:t>
            </a:r>
            <a:r>
              <a:rPr lang="zh-CN" altLang="en-US" sz="1600" dirty="0" smtClean="0">
                <a:ea typeface="黑体" pitchFamily="49" charset="-122"/>
              </a:rPr>
              <a:t>，</a:t>
            </a:r>
            <a:endParaRPr lang="en-US" altLang="zh-CN" sz="1600" dirty="0" smtClean="0">
              <a:ea typeface="黑体" pitchFamily="49" charset="-122"/>
            </a:endParaRPr>
          </a:p>
          <a:p>
            <a:pPr marL="914400" lvl="2" indent="0">
              <a:buNone/>
            </a:pPr>
            <a:r>
              <a:rPr lang="zh-CN" altLang="en-US" sz="1600" dirty="0" smtClean="0">
                <a:ea typeface="黑体" pitchFamily="49" charset="-122"/>
              </a:rPr>
              <a:t>有意的发射载体除外</a:t>
            </a:r>
            <a:endParaRPr lang="en-US" altLang="zh-CN" sz="1600" dirty="0" smtClean="0">
              <a:ea typeface="黑体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305" y="1196752"/>
            <a:ext cx="5096696" cy="521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11560" y="4221088"/>
            <a:ext cx="2905995" cy="360040"/>
          </a:xfrm>
          <a:prstGeom prst="rect">
            <a:avLst/>
          </a:prstGeom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buFont typeface="Arial" pitchFamily="34" charset="0"/>
              <a:buNone/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Calibri" pitchFamily="34" charset="0"/>
                <a:ea typeface="黑体" pitchFamily="49" charset="-122"/>
              </a:rPr>
              <a:t>该场地也可使用</a:t>
            </a:r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  <a:ea typeface="黑体" pitchFamily="49" charset="-122"/>
              </a:rPr>
              <a:t>3m</a:t>
            </a:r>
            <a:r>
              <a:rPr lang="zh-CN" altLang="en-US" sz="1800" dirty="0" smtClean="0">
                <a:solidFill>
                  <a:srgbClr val="FF0000"/>
                </a:solidFill>
                <a:latin typeface="Calibri" pitchFamily="34" charset="0"/>
                <a:ea typeface="黑体" pitchFamily="49" charset="-122"/>
              </a:rPr>
              <a:t>测距</a:t>
            </a:r>
            <a:endParaRPr lang="en-US" altLang="zh-CN" sz="1800" dirty="0" smtClean="0">
              <a:solidFill>
                <a:srgbClr val="FF0000"/>
              </a:solidFill>
              <a:latin typeface="Calibri" pitchFamily="34" charset="0"/>
              <a:ea typeface="黑体" pitchFamily="49" charset="-122"/>
            </a:endParaRPr>
          </a:p>
          <a:p>
            <a:pPr algn="l">
              <a:buFont typeface="Arial" pitchFamily="34" charset="0"/>
              <a:buNone/>
              <a:defRPr/>
            </a:pPr>
            <a:endParaRPr lang="zh-CN" altLang="en-US" sz="1800" kern="1200" dirty="0" smtClean="0">
              <a:solidFill>
                <a:srgbClr val="FF0000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4" name="直接箭头连接符 3"/>
          <p:cNvCxnSpPr>
            <a:stCxn id="5" idx="3"/>
          </p:cNvCxnSpPr>
          <p:nvPr/>
        </p:nvCxnSpPr>
        <p:spPr bwMode="auto">
          <a:xfrm flipV="1">
            <a:off x="3517555" y="2780928"/>
            <a:ext cx="1774525" cy="1620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147050" cy="5111750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  <a:ea typeface="黑体" pitchFamily="49" charset="-122"/>
              </a:rPr>
              <a:t>测量场地</a:t>
            </a:r>
            <a:endParaRPr lang="en-US" altLang="zh-CN" sz="24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/>
            <a:r>
              <a:rPr lang="zh-CN" altLang="en-US" sz="1800" dirty="0" smtClean="0">
                <a:ea typeface="黑体" pitchFamily="49" charset="-122"/>
              </a:rPr>
              <a:t>装有吸波材料的屏蔽室（</a:t>
            </a:r>
            <a:r>
              <a:rPr lang="en-US" altLang="zh-CN" sz="1800" dirty="0" smtClean="0">
                <a:ea typeface="黑体" pitchFamily="49" charset="-122"/>
              </a:rPr>
              <a:t>ALSE</a:t>
            </a:r>
            <a:r>
              <a:rPr lang="zh-CN" altLang="en-US" sz="1800" dirty="0" smtClean="0">
                <a:ea typeface="黑体" pitchFamily="49" charset="-122"/>
              </a:rPr>
              <a:t>）</a:t>
            </a:r>
            <a:endParaRPr lang="en-US" altLang="zh-CN" sz="1800" dirty="0" smtClean="0">
              <a:ea typeface="黑体" pitchFamily="49" charset="-122"/>
            </a:endParaRPr>
          </a:p>
          <a:p>
            <a:pPr lvl="2"/>
            <a:r>
              <a:rPr lang="zh-CN" altLang="en-US" sz="1600" dirty="0" smtClean="0">
                <a:ea typeface="黑体" pitchFamily="49" charset="-122"/>
              </a:rPr>
              <a:t>环境噪声电平应比规定的骚扰限值至少低</a:t>
            </a:r>
            <a:r>
              <a:rPr lang="en-US" altLang="zh-CN" sz="1600" dirty="0" smtClean="0">
                <a:ea typeface="黑体" pitchFamily="49" charset="-122"/>
              </a:rPr>
              <a:t>6dB</a:t>
            </a:r>
            <a:r>
              <a:rPr lang="zh-CN" altLang="en-US" sz="1600" dirty="0" smtClean="0">
                <a:ea typeface="黑体" pitchFamily="49" charset="-122"/>
              </a:rPr>
              <a:t>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</a:rPr>
              <a:t>二、测量仪器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pic>
        <p:nvPicPr>
          <p:cNvPr id="6" name="Picture 3" descr="C:\Users\Baiyun\Documents\My Works\实验室介绍\宣传视频\EMC修改内容20141211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5" b="29716"/>
          <a:stretch>
            <a:fillRect/>
          </a:stretch>
        </p:blipFill>
        <p:spPr bwMode="auto">
          <a:xfrm>
            <a:off x="631150" y="2636912"/>
            <a:ext cx="8137525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89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7354887" cy="777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 kern="1200" dirty="0">
                <a:solidFill>
                  <a:schemeClr val="tx1"/>
                </a:solidFill>
                <a:latin typeface="Calibri" pitchFamily="34" charset="0"/>
                <a:ea typeface="黑体" pitchFamily="49" charset="-122"/>
              </a:rPr>
              <a:t>三、测量方法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ea typeface="黑体" pitchFamily="49" charset="-122"/>
              </a:rPr>
              <a:t>测试布置图</a:t>
            </a:r>
            <a:endParaRPr lang="en-US" altLang="zh-CN" sz="2400" dirty="0" smtClean="0">
              <a:solidFill>
                <a:srgbClr val="C00000"/>
              </a:solidFill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ea typeface="黑体" pitchFamily="49" charset="-122"/>
              </a:rPr>
              <a:t>应在车辆或船左右两侧进行测量 ；</a:t>
            </a:r>
            <a:endParaRPr lang="en-US" altLang="zh-CN" sz="2000" dirty="0" smtClean="0">
              <a:ea typeface="黑体" pitchFamily="49" charset="-122"/>
            </a:endParaRPr>
          </a:p>
        </p:txBody>
      </p:sp>
      <p:sp>
        <p:nvSpPr>
          <p:cNvPr id="16388" name="矩形 2"/>
          <p:cNvSpPr>
            <a:spLocks noChangeArrowheads="1"/>
          </p:cNvSpPr>
          <p:nvPr/>
        </p:nvSpPr>
        <p:spPr bwMode="auto">
          <a:xfrm>
            <a:off x="608013" y="5735638"/>
            <a:ext cx="168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说明：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>
                <a:latin typeface="黑体" pitchFamily="49" charset="-122"/>
                <a:ea typeface="黑体" pitchFamily="49" charset="-122"/>
              </a:rPr>
              <a:t>1——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受试设备</a:t>
            </a:r>
          </a:p>
        </p:txBody>
      </p:sp>
      <p:sp>
        <p:nvSpPr>
          <p:cNvPr id="16389" name="矩形 3"/>
          <p:cNvSpPr>
            <a:spLocks noChangeArrowheads="1"/>
          </p:cNvSpPr>
          <p:nvPr/>
        </p:nvSpPr>
        <p:spPr bwMode="auto">
          <a:xfrm>
            <a:off x="4176713" y="5735638"/>
            <a:ext cx="399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2——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发动机中心在天线中心的法线上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3——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天线</a:t>
            </a:r>
          </a:p>
        </p:txBody>
      </p:sp>
      <p:sp>
        <p:nvSpPr>
          <p:cNvPr id="16390" name="矩形 4"/>
          <p:cNvSpPr>
            <a:spLocks noChangeArrowheads="1"/>
          </p:cNvSpPr>
          <p:nvPr/>
        </p:nvSpPr>
        <p:spPr bwMode="auto">
          <a:xfrm>
            <a:off x="0" y="5219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测量辐射骚扰的天线位置</a:t>
            </a:r>
          </a:p>
        </p:txBody>
      </p:sp>
      <p:sp>
        <p:nvSpPr>
          <p:cNvPr id="16391" name="矩形 5"/>
          <p:cNvSpPr>
            <a:spLocks noChangeArrowheads="1"/>
          </p:cNvSpPr>
          <p:nvPr/>
        </p:nvSpPr>
        <p:spPr bwMode="auto">
          <a:xfrm>
            <a:off x="1785938" y="4892675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垂直极化</a:t>
            </a:r>
          </a:p>
        </p:txBody>
      </p:sp>
      <p:sp>
        <p:nvSpPr>
          <p:cNvPr id="16392" name="矩形 6"/>
          <p:cNvSpPr>
            <a:spLocks noChangeArrowheads="1"/>
          </p:cNvSpPr>
          <p:nvPr/>
        </p:nvSpPr>
        <p:spPr bwMode="auto">
          <a:xfrm>
            <a:off x="5908675" y="49244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水平极化</a:t>
            </a:r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254250"/>
            <a:ext cx="82010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</TotalTime>
  <Pages>0</Pages>
  <Words>817</Words>
  <Characters>0</Characters>
  <Application>Microsoft Office PowerPoint</Application>
  <DocSecurity>0</DocSecurity>
  <PresentationFormat>全屏显示(4:3)</PresentationFormat>
  <Lines>0</Lines>
  <Paragraphs>160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方正大黑简体</vt:lpstr>
      <vt:lpstr>黑体</vt:lpstr>
      <vt:lpstr>华文行楷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1_默认设计模板</vt:lpstr>
      <vt:lpstr>PowerPoint 演示文稿</vt:lpstr>
      <vt:lpstr>PowerPoint 演示文稿</vt:lpstr>
      <vt:lpstr>一、标准概述</vt:lpstr>
      <vt:lpstr>二、测量仪器</vt:lpstr>
      <vt:lpstr>二、测量仪器</vt:lpstr>
      <vt:lpstr>PowerPoint 演示文稿</vt:lpstr>
      <vt:lpstr>二、测量仪器</vt:lpstr>
      <vt:lpstr>二、测量仪器</vt:lpstr>
      <vt:lpstr>三、测量方法</vt:lpstr>
      <vt:lpstr>三、测量方法</vt:lpstr>
      <vt:lpstr>三、测量方法</vt:lpstr>
      <vt:lpstr>三、测量方法</vt:lpstr>
      <vt:lpstr>三、测量方法</vt:lpstr>
      <vt:lpstr>三、测量方法</vt:lpstr>
      <vt:lpstr>四、测量流程</vt:lpstr>
      <vt:lpstr>五、评定方法</vt:lpstr>
      <vt:lpstr>五、评定方法</vt:lpstr>
      <vt:lpstr>五、评定方法</vt:lpstr>
      <vt:lpstr>五、评定方法</vt:lpstr>
      <vt:lpstr>五、评定方法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朱 宇航</cp:lastModifiedBy>
  <cp:revision>160</cp:revision>
  <dcterms:created xsi:type="dcterms:W3CDTF">2013-04-10T08:02:07Z</dcterms:created>
  <dcterms:modified xsi:type="dcterms:W3CDTF">2018-06-12T00:54:16Z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2052-9.1.0.4688</vt:lpwstr>
  </property>
</Properties>
</file>