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28"/>
  </p:notesMasterIdLst>
  <p:handoutMasterIdLst>
    <p:handoutMasterId r:id="rId29"/>
  </p:handoutMasterIdLst>
  <p:sldIdLst>
    <p:sldId id="264" r:id="rId2"/>
    <p:sldId id="265" r:id="rId3"/>
    <p:sldId id="289" r:id="rId4"/>
    <p:sldId id="291" r:id="rId5"/>
    <p:sldId id="308" r:id="rId6"/>
    <p:sldId id="295" r:id="rId7"/>
    <p:sldId id="292" r:id="rId8"/>
    <p:sldId id="297" r:id="rId9"/>
    <p:sldId id="294" r:id="rId10"/>
    <p:sldId id="315" r:id="rId11"/>
    <p:sldId id="275" r:id="rId12"/>
    <p:sldId id="273" r:id="rId13"/>
    <p:sldId id="313" r:id="rId14"/>
    <p:sldId id="320" r:id="rId15"/>
    <p:sldId id="316" r:id="rId16"/>
    <p:sldId id="317" r:id="rId17"/>
    <p:sldId id="318" r:id="rId18"/>
    <p:sldId id="319" r:id="rId19"/>
    <p:sldId id="299" r:id="rId20"/>
    <p:sldId id="314" r:id="rId21"/>
    <p:sldId id="311" r:id="rId22"/>
    <p:sldId id="309" r:id="rId23"/>
    <p:sldId id="310" r:id="rId24"/>
    <p:sldId id="312" r:id="rId25"/>
    <p:sldId id="287" r:id="rId26"/>
    <p:sldId id="307"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005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56" autoAdjust="0"/>
    <p:restoredTop sz="94620" autoAdjust="0"/>
  </p:normalViewPr>
  <p:slideViewPr>
    <p:cSldViewPr>
      <p:cViewPr varScale="1">
        <p:scale>
          <a:sx n="128" d="100"/>
          <a:sy n="128" d="100"/>
        </p:scale>
        <p:origin x="11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196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C6089C4-1A03-48C9-AF6A-55A207789117}" type="datetimeFigureOut">
              <a:rPr lang="zh-CN" altLang="en-US"/>
              <a:pPr>
                <a:defRPr/>
              </a:pPr>
              <a:t>2017-8-31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2917F9B-1481-4A7C-9380-8D9CA04D96DF}" type="slidenum">
              <a:rPr lang="zh-CN" altLang="en-US"/>
              <a:pPr/>
              <a:t>‹#›</a:t>
            </a:fld>
            <a:endParaRPr lang="zh-CN" altLang="en-US"/>
          </a:p>
        </p:txBody>
      </p:sp>
    </p:spTree>
    <p:extLst>
      <p:ext uri="{BB962C8B-B14F-4D97-AF65-F5344CB8AC3E}">
        <p14:creationId xmlns:p14="http://schemas.microsoft.com/office/powerpoint/2010/main" val="3933615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079D4F-106C-4937-80B6-9505542C04F4}" type="slidenum">
              <a:rPr lang="en-US" altLang="zh-CN"/>
              <a:pPr/>
              <a:t>‹#›</a:t>
            </a:fld>
            <a:endParaRPr lang="en-US" altLang="zh-CN"/>
          </a:p>
        </p:txBody>
      </p:sp>
    </p:spTree>
    <p:extLst>
      <p:ext uri="{BB962C8B-B14F-4D97-AF65-F5344CB8AC3E}">
        <p14:creationId xmlns:p14="http://schemas.microsoft.com/office/powerpoint/2010/main" val="2888408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1143000" y="685800"/>
            <a:ext cx="45720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662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16BAF811-9FEA-4B4D-AB05-28003548EDF1}" type="slidenum">
              <a:rPr lang="en-US" altLang="zh-CN" sz="1200"/>
              <a:pPr algn="r" eaLnBrk="1" hangingPunct="1"/>
              <a:t>1</a:t>
            </a:fld>
            <a:endParaRPr lang="en-US" altLang="zh-CN" sz="1200"/>
          </a:p>
        </p:txBody>
      </p:sp>
    </p:spTree>
    <p:extLst>
      <p:ext uri="{BB962C8B-B14F-4D97-AF65-F5344CB8AC3E}">
        <p14:creationId xmlns:p14="http://schemas.microsoft.com/office/powerpoint/2010/main" val="4022552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fld id="{BC8A814C-544E-4F60-BD46-394F64AF77C9}" type="slidenum">
              <a:rPr lang="en-US" altLang="zh-CN"/>
              <a:pPr/>
              <a:t>‹#›</a:t>
            </a:fld>
            <a:endParaRPr lang="en-US" altLang="zh-CN"/>
          </a:p>
        </p:txBody>
      </p:sp>
    </p:spTree>
    <p:extLst>
      <p:ext uri="{BB962C8B-B14F-4D97-AF65-F5344CB8AC3E}">
        <p14:creationId xmlns:p14="http://schemas.microsoft.com/office/powerpoint/2010/main" val="2745213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1D9CABA0-05D3-4826-9B06-6BC63E6A87A4}" type="slidenum">
              <a:rPr lang="en-US" altLang="zh-CN"/>
              <a:pPr/>
              <a:t>‹#›</a:t>
            </a:fld>
            <a:endParaRPr lang="en-US" altLang="zh-CN"/>
          </a:p>
        </p:txBody>
      </p:sp>
    </p:spTree>
    <p:extLst>
      <p:ext uri="{BB962C8B-B14F-4D97-AF65-F5344CB8AC3E}">
        <p14:creationId xmlns:p14="http://schemas.microsoft.com/office/powerpoint/2010/main" val="2186636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AFFC3766-87B3-4179-8B53-CE912ABBFE65}" type="slidenum">
              <a:rPr lang="en-US" altLang="zh-CN"/>
              <a:pPr/>
              <a:t>‹#›</a:t>
            </a:fld>
            <a:endParaRPr lang="en-US" altLang="zh-CN"/>
          </a:p>
        </p:txBody>
      </p:sp>
    </p:spTree>
    <p:extLst>
      <p:ext uri="{BB962C8B-B14F-4D97-AF65-F5344CB8AC3E}">
        <p14:creationId xmlns:p14="http://schemas.microsoft.com/office/powerpoint/2010/main" val="4180331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21FFB9C-152E-429F-84D8-8A6DF8446CB0}" type="slidenum">
              <a:rPr lang="en-US" altLang="zh-CN"/>
              <a:pPr/>
              <a:t>‹#›</a:t>
            </a:fld>
            <a:endParaRPr lang="en-US" altLang="zh-CN"/>
          </a:p>
        </p:txBody>
      </p:sp>
    </p:spTree>
    <p:extLst>
      <p:ext uri="{BB962C8B-B14F-4D97-AF65-F5344CB8AC3E}">
        <p14:creationId xmlns:p14="http://schemas.microsoft.com/office/powerpoint/2010/main" val="3567538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41313" y="1449388"/>
            <a:ext cx="4038600" cy="44370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2313" y="1449388"/>
            <a:ext cx="4038600" cy="44370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fld id="{5A1B4C99-D48D-48E8-9035-78A414929E20}" type="slidenum">
              <a:rPr lang="en-US" altLang="zh-CN"/>
              <a:pPr/>
              <a:t>‹#›</a:t>
            </a:fld>
            <a:endParaRPr lang="en-US" altLang="zh-CN"/>
          </a:p>
        </p:txBody>
      </p:sp>
    </p:spTree>
    <p:extLst>
      <p:ext uri="{BB962C8B-B14F-4D97-AF65-F5344CB8AC3E}">
        <p14:creationId xmlns:p14="http://schemas.microsoft.com/office/powerpoint/2010/main" val="1097510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C5811E3F-AB99-4F4A-8A5E-53DEEDB75D97}" type="slidenum">
              <a:rPr lang="en-US" altLang="zh-CN"/>
              <a:pPr/>
              <a:t>‹#›</a:t>
            </a:fld>
            <a:endParaRPr lang="en-US" altLang="zh-CN"/>
          </a:p>
        </p:txBody>
      </p:sp>
    </p:spTree>
    <p:extLst>
      <p:ext uri="{BB962C8B-B14F-4D97-AF65-F5344CB8AC3E}">
        <p14:creationId xmlns:p14="http://schemas.microsoft.com/office/powerpoint/2010/main" val="153729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F5AF4F9F-76D4-4EFD-AF10-A5D19CE6B211}" type="slidenum">
              <a:rPr lang="en-US" altLang="zh-CN"/>
              <a:pPr/>
              <a:t>‹#›</a:t>
            </a:fld>
            <a:endParaRPr lang="en-US" altLang="zh-CN"/>
          </a:p>
        </p:txBody>
      </p:sp>
    </p:spTree>
    <p:extLst>
      <p:ext uri="{BB962C8B-B14F-4D97-AF65-F5344CB8AC3E}">
        <p14:creationId xmlns:p14="http://schemas.microsoft.com/office/powerpoint/2010/main" val="42677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B52B21E3-F42D-4877-9C05-F0CD95A34A1F}" type="slidenum">
              <a:rPr lang="en-US" altLang="zh-CN"/>
              <a:pPr/>
              <a:t>‹#›</a:t>
            </a:fld>
            <a:endParaRPr lang="en-US" altLang="zh-CN"/>
          </a:p>
        </p:txBody>
      </p:sp>
    </p:spTree>
    <p:extLst>
      <p:ext uri="{BB962C8B-B14F-4D97-AF65-F5344CB8AC3E}">
        <p14:creationId xmlns:p14="http://schemas.microsoft.com/office/powerpoint/2010/main" val="188789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FF528752-7F26-4198-AEE5-DA2779EC06B2}" type="slidenum">
              <a:rPr lang="en-US" altLang="zh-CN"/>
              <a:pPr/>
              <a:t>‹#›</a:t>
            </a:fld>
            <a:endParaRPr lang="en-US" altLang="zh-CN"/>
          </a:p>
        </p:txBody>
      </p:sp>
    </p:spTree>
    <p:extLst>
      <p:ext uri="{BB962C8B-B14F-4D97-AF65-F5344CB8AC3E}">
        <p14:creationId xmlns:p14="http://schemas.microsoft.com/office/powerpoint/2010/main" val="107655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ED7C6EC7-7971-487C-82C9-AFDF7A7FAF6B}" type="slidenum">
              <a:rPr lang="en-US" altLang="zh-CN"/>
              <a:pPr/>
              <a:t>‹#›</a:t>
            </a:fld>
            <a:endParaRPr lang="en-US" altLang="zh-CN"/>
          </a:p>
        </p:txBody>
      </p:sp>
    </p:spTree>
    <p:extLst>
      <p:ext uri="{BB962C8B-B14F-4D97-AF65-F5344CB8AC3E}">
        <p14:creationId xmlns:p14="http://schemas.microsoft.com/office/powerpoint/2010/main" val="69700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658B1690-D928-4EDC-AA61-3CDCE594F550}" type="slidenum">
              <a:rPr lang="en-US" altLang="zh-CN"/>
              <a:pPr/>
              <a:t>‹#›</a:t>
            </a:fld>
            <a:endParaRPr lang="en-US" altLang="zh-CN"/>
          </a:p>
        </p:txBody>
      </p:sp>
    </p:spTree>
    <p:extLst>
      <p:ext uri="{BB962C8B-B14F-4D97-AF65-F5344CB8AC3E}">
        <p14:creationId xmlns:p14="http://schemas.microsoft.com/office/powerpoint/2010/main" val="2693480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A30F5199-5A3B-4D1F-B371-2E635D74441D}" type="slidenum">
              <a:rPr lang="en-US" altLang="zh-CN"/>
              <a:pPr/>
              <a:t>‹#›</a:t>
            </a:fld>
            <a:endParaRPr lang="en-US" altLang="zh-CN"/>
          </a:p>
        </p:txBody>
      </p:sp>
    </p:spTree>
    <p:extLst>
      <p:ext uri="{BB962C8B-B14F-4D97-AF65-F5344CB8AC3E}">
        <p14:creationId xmlns:p14="http://schemas.microsoft.com/office/powerpoint/2010/main" val="324380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E5975A88-F7A6-44AD-A868-78264F523291}" type="slidenum">
              <a:rPr lang="en-US" altLang="zh-CN"/>
              <a:pPr/>
              <a:t>‹#›</a:t>
            </a:fld>
            <a:endParaRPr lang="en-US" altLang="zh-CN"/>
          </a:p>
        </p:txBody>
      </p:sp>
    </p:spTree>
    <p:extLst>
      <p:ext uri="{BB962C8B-B14F-4D97-AF65-F5344CB8AC3E}">
        <p14:creationId xmlns:p14="http://schemas.microsoft.com/office/powerpoint/2010/main" val="1352028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F0F42F08-A0FE-425B-B577-161BC4D8D916}" type="slidenum">
              <a:rPr lang="en-US" altLang="zh-CN"/>
              <a:pPr/>
              <a:t>‹#›</a:t>
            </a:fld>
            <a:endParaRPr lang="en-US" altLang="zh-CN"/>
          </a:p>
        </p:txBody>
      </p:sp>
    </p:spTree>
    <p:extLst>
      <p:ext uri="{BB962C8B-B14F-4D97-AF65-F5344CB8AC3E}">
        <p14:creationId xmlns:p14="http://schemas.microsoft.com/office/powerpoint/2010/main" val="87887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Rectangle 6"/>
          <p:cNvSpPr>
            <a:spLocks noGrp="1" noChangeArrowheads="1"/>
          </p:cNvSpPr>
          <p:nvPr>
            <p:ph type="sldNum" sz="quarter" idx="4"/>
          </p:nvPr>
        </p:nvSpPr>
        <p:spPr bwMode="auto">
          <a:xfrm>
            <a:off x="6804025" y="6381750"/>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fld id="{9E696BB0-0D20-4D36-88FA-D5F35A96AA88}" type="slidenum">
              <a:rPr lang="en-US" altLang="zh-CN"/>
              <a:pPr/>
              <a:t>‹#›</a:t>
            </a:fld>
            <a:endParaRPr lang="en-US" altLang="zh-CN"/>
          </a:p>
        </p:txBody>
      </p:sp>
      <p:sp>
        <p:nvSpPr>
          <p:cNvPr id="1028" name="Rectangle 7"/>
          <p:cNvSpPr>
            <a:spLocks noChangeArrowheads="1"/>
          </p:cNvSpPr>
          <p:nvPr userDrawn="1"/>
        </p:nvSpPr>
        <p:spPr bwMode="auto">
          <a:xfrm>
            <a:off x="-4763" y="6381750"/>
            <a:ext cx="9144001" cy="73025"/>
          </a:xfrm>
          <a:prstGeom prst="rect">
            <a:avLst/>
          </a:prstGeom>
          <a:gradFill flip="none" rotWithShape="1">
            <a:gsLst>
              <a:gs pos="0">
                <a:srgbClr val="03D4A8"/>
              </a:gs>
              <a:gs pos="25000">
                <a:srgbClr val="21D6E0"/>
              </a:gs>
              <a:gs pos="75000">
                <a:srgbClr val="0087E6"/>
              </a:gs>
              <a:gs pos="100000">
                <a:srgbClr val="005CBF"/>
              </a:gs>
            </a:gsLst>
            <a:lin ang="10800000" scaled="1"/>
            <a:tileRect/>
          </a:gradFill>
          <a:ln w="9525">
            <a:noFill/>
            <a:miter lim="800000"/>
            <a:headEnd/>
            <a:tailEnd/>
          </a:ln>
        </p:spPr>
        <p:txBody>
          <a:bodyPr wrap="none" lIns="91432" tIns="45717" rIns="91432" bIns="45717" anchor="ctr"/>
          <a:lstStyle/>
          <a:p>
            <a:pPr algn="ctr">
              <a:defRPr/>
            </a:pPr>
            <a:endParaRPr lang="zh-CN" altLang="zh-CN">
              <a:latin typeface="Verdana" pitchFamily="34" charset="0"/>
            </a:endParaRPr>
          </a:p>
        </p:txBody>
      </p:sp>
      <p:sp>
        <p:nvSpPr>
          <p:cNvPr id="1029" name="Rectangle 8"/>
          <p:cNvSpPr>
            <a:spLocks noChangeArrowheads="1"/>
          </p:cNvSpPr>
          <p:nvPr userDrawn="1"/>
        </p:nvSpPr>
        <p:spPr bwMode="auto">
          <a:xfrm>
            <a:off x="0" y="1042988"/>
            <a:ext cx="9144000" cy="73025"/>
          </a:xfrm>
          <a:prstGeom prst="rect">
            <a:avLst/>
          </a:prstGeom>
          <a:gradFill flip="none" rotWithShape="1">
            <a:gsLst>
              <a:gs pos="0">
                <a:srgbClr val="03D4A8"/>
              </a:gs>
              <a:gs pos="25000">
                <a:srgbClr val="21D6E0"/>
              </a:gs>
              <a:gs pos="75000">
                <a:srgbClr val="0087E6"/>
              </a:gs>
              <a:gs pos="100000">
                <a:srgbClr val="005CBF"/>
              </a:gs>
            </a:gsLst>
            <a:lin ang="10800000" scaled="1"/>
            <a:tileRect/>
          </a:gradFill>
          <a:ln w="9525">
            <a:noFill/>
            <a:miter lim="800000"/>
            <a:headEnd/>
            <a:tailEnd/>
          </a:ln>
        </p:spPr>
        <p:txBody>
          <a:bodyPr wrap="none" lIns="91432" tIns="45717" rIns="91432" bIns="45717" anchor="ctr"/>
          <a:lstStyle/>
          <a:p>
            <a:pPr algn="ctr">
              <a:defRPr/>
            </a:pPr>
            <a:endParaRPr lang="zh-CN" altLang="zh-CN" dirty="0">
              <a:solidFill>
                <a:srgbClr val="FF0000"/>
              </a:solidFill>
              <a:latin typeface="Verdana" pitchFamily="34" charset="0"/>
            </a:endParaRPr>
          </a:p>
        </p:txBody>
      </p:sp>
      <p:pic>
        <p:nvPicPr>
          <p:cNvPr id="2" name="Picture 72" descr="图片1 拷贝"/>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14313" y="142875"/>
            <a:ext cx="7842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51"/>
          <p:cNvSpPr>
            <a:spLocks noChangeArrowheads="1"/>
          </p:cNvSpPr>
          <p:nvPr userDrawn="1"/>
        </p:nvSpPr>
        <p:spPr bwMode="auto">
          <a:xfrm>
            <a:off x="785813" y="214313"/>
            <a:ext cx="5446712" cy="889000"/>
          </a:xfrm>
          <a:prstGeom prst="rect">
            <a:avLst/>
          </a:prstGeom>
          <a:noFill/>
          <a:ln w="9525">
            <a:noFill/>
            <a:miter lim="800000"/>
            <a:headEnd/>
            <a:tailEnd/>
          </a:ln>
        </p:spPr>
        <p:txBody>
          <a:bodyPr anchor="ctr"/>
          <a:lstStyle/>
          <a:p>
            <a:pPr algn="ctr" fontAlgn="b">
              <a:defRPr/>
            </a:pPr>
            <a:endParaRPr lang="en-US" sz="3600" b="1">
              <a:solidFill>
                <a:srgbClr val="800000"/>
              </a:solidFill>
              <a:latin typeface="黑体" pitchFamily="49" charset="-122"/>
              <a:ea typeface="黑体" pitchFamily="49" charset="-122"/>
            </a:endParaRPr>
          </a:p>
        </p:txBody>
      </p:sp>
      <p:sp>
        <p:nvSpPr>
          <p:cNvPr id="1032" name="Rectangle 4"/>
          <p:cNvSpPr>
            <a:spLocks noChangeArrowheads="1"/>
          </p:cNvSpPr>
          <p:nvPr/>
        </p:nvSpPr>
        <p:spPr bwMode="auto">
          <a:xfrm>
            <a:off x="4763" y="6443663"/>
            <a:ext cx="9144000" cy="450850"/>
          </a:xfrm>
          <a:prstGeom prst="rect">
            <a:avLst/>
          </a:prstGeom>
          <a:gradFill rotWithShape="1">
            <a:gsLst>
              <a:gs pos="0">
                <a:srgbClr val="EAEAEA"/>
              </a:gs>
              <a:gs pos="100000">
                <a:srgbClr val="6C6C6C"/>
              </a:gs>
            </a:gsLst>
            <a:lin ang="5400000" scaled="1"/>
          </a:gradFill>
          <a:ln w="9525">
            <a:noFill/>
            <a:miter lim="800000"/>
            <a:headEnd/>
            <a:tailEnd/>
          </a:ln>
        </p:spPr>
        <p:txBody>
          <a:bodyPr/>
          <a:lstStyle/>
          <a:p>
            <a:pPr algn="ctr">
              <a:defRPr/>
            </a:pPr>
            <a:r>
              <a:rPr lang="zh-CN" altLang="en-US" b="1" dirty="0">
                <a:solidFill>
                  <a:srgbClr val="000066"/>
                </a:solidFill>
                <a:ea typeface="华文行楷" pitchFamily="2" charset="-122"/>
                <a:cs typeface="方正行楷简体"/>
              </a:rPr>
              <a:t>中国汽车工程研究院股份有限公司   </a:t>
            </a:r>
            <a:r>
              <a:rPr lang="en-US" altLang="zh-CN" b="1" dirty="0">
                <a:solidFill>
                  <a:srgbClr val="000066"/>
                </a:solidFill>
                <a:ea typeface="华文行楷" pitchFamily="2" charset="-122"/>
                <a:cs typeface="方正行楷简体"/>
              </a:rPr>
              <a:t>www.caeri.com.cn</a:t>
            </a: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4"/>
          <p:cNvSpPr>
            <a:spLocks noGrp="1"/>
          </p:cNvSpPr>
          <p:nvPr>
            <p:ph type="sldNum" sz="quarter" idx="10"/>
          </p:nvPr>
        </p:nvSpPr>
        <p:spPr>
          <a:xfrm>
            <a:off x="5857875" y="6429375"/>
            <a:ext cx="3286125" cy="428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BEE925F-3E36-414E-AE76-DF7CADC9D1E2}" type="slidenum">
              <a:rPr lang="en-US" altLang="zh-CN"/>
              <a:pPr eaLnBrk="1" hangingPunct="1"/>
              <a:t>1</a:t>
            </a:fld>
            <a:endParaRPr lang="en-US" altLang="zh-CN"/>
          </a:p>
        </p:txBody>
      </p:sp>
      <p:sp>
        <p:nvSpPr>
          <p:cNvPr id="2051" name="TextBox 3"/>
          <p:cNvSpPr txBox="1">
            <a:spLocks noChangeArrowheads="1"/>
          </p:cNvSpPr>
          <p:nvPr/>
        </p:nvSpPr>
        <p:spPr bwMode="auto">
          <a:xfrm>
            <a:off x="0" y="1152325"/>
            <a:ext cx="9144000" cy="1562300"/>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ctr" eaLnBrk="0" hangingPunct="0">
              <a:spcBef>
                <a:spcPct val="20000"/>
              </a:spcBef>
              <a:spcAft>
                <a:spcPct val="20000"/>
              </a:spcAft>
              <a:buFontTx/>
              <a:buNone/>
              <a:defRPr sz="2000" b="1">
                <a:solidFill>
                  <a:srgbClr val="FF0000"/>
                </a:solidFill>
                <a:latin typeface="微软雅黑" panose="020B0503020204020204" pitchFamily="34" charset="-122"/>
                <a:ea typeface="微软雅黑" panose="020B0503020204020204" pitchFamily="34" charset="-122"/>
              </a:defRPr>
            </a:lvl1pPr>
            <a:lvl2pPr marL="742950" indent="-285750" eaLnBrk="0" hangingPunct="0">
              <a:spcBef>
                <a:spcPct val="20000"/>
              </a:spcBef>
              <a:buFont typeface="Arial" panose="020B0604020202020204" pitchFamily="34" charset="0"/>
              <a:buChar char="–"/>
              <a:defRPr sz="2800"/>
            </a:lvl2pPr>
            <a:lvl3pPr marL="1143000" indent="-228600" eaLnBrk="0" hangingPunct="0">
              <a:spcBef>
                <a:spcPct val="20000"/>
              </a:spcBef>
              <a:buFont typeface="Arial" panose="020B0604020202020204" pitchFamily="34" charset="0"/>
              <a:buChar char="•"/>
              <a:defRPr sz="2400"/>
            </a:lvl3pPr>
            <a:lvl4pPr marL="1600200" indent="-228600" eaLnBrk="0" hangingPunct="0">
              <a:spcBef>
                <a:spcPct val="20000"/>
              </a:spcBef>
              <a:buFont typeface="Arial" panose="020B0604020202020204" pitchFamily="34" charset="0"/>
              <a:buChar char="–"/>
              <a:defRPr sz="2000"/>
            </a:lvl4pPr>
            <a:lvl5pPr marL="2057400" indent="-228600" eaLnBrk="0" hangingPunct="0">
              <a:spcBef>
                <a:spcPct val="20000"/>
              </a:spcBef>
              <a:buFont typeface="Arial" panose="020B0604020202020204" pitchFamily="34" charset="0"/>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GB/T 18655-2010</a:t>
            </a:r>
            <a:r>
              <a:rPr lang="zh-CN" altLang="en-US" dirty="0"/>
              <a:t> </a:t>
            </a:r>
            <a:endParaRPr lang="en-US" altLang="zh-CN" dirty="0"/>
          </a:p>
          <a:p>
            <a:r>
              <a:rPr lang="zh-CN" altLang="en-US" dirty="0"/>
              <a:t>车辆、船和内燃机 无线电骚扰特性 </a:t>
            </a:r>
            <a:endParaRPr lang="en-US" altLang="zh-CN" dirty="0"/>
          </a:p>
          <a:p>
            <a:r>
              <a:rPr lang="zh-CN" altLang="en-US" dirty="0"/>
              <a:t>用于保护车载接收机的限值和测量方法</a:t>
            </a:r>
            <a:r>
              <a:rPr lang="en-US" altLang="zh-CN" dirty="0"/>
              <a:t> </a:t>
            </a:r>
            <a:endParaRPr lang="zh-CN" altLang="en-US" dirty="0"/>
          </a:p>
        </p:txBody>
      </p:sp>
      <p:sp>
        <p:nvSpPr>
          <p:cNvPr id="2052" name="TextBox 4"/>
          <p:cNvSpPr txBox="1">
            <a:spLocks noChangeArrowheads="1"/>
          </p:cNvSpPr>
          <p:nvPr/>
        </p:nvSpPr>
        <p:spPr bwMode="auto">
          <a:xfrm>
            <a:off x="0" y="325377"/>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Aft>
                <a:spcPct val="20000"/>
              </a:spcAft>
              <a:buFontTx/>
              <a:buNone/>
            </a:pPr>
            <a:r>
              <a:rPr lang="en-US" altLang="zh-CN" sz="4000" b="1" dirty="0" smtClean="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EMC</a:t>
            </a:r>
            <a:r>
              <a:rPr lang="zh-CN" altLang="en-US" sz="4000" b="1" dirty="0" smtClean="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标准培训</a:t>
            </a:r>
            <a:endParaRPr lang="zh-CN" altLang="en-US" sz="1600" dirty="0"/>
          </a:p>
        </p:txBody>
      </p:sp>
      <p:pic>
        <p:nvPicPr>
          <p:cNvPr id="20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14625"/>
            <a:ext cx="9144000" cy="359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Rectangle 83"/>
          <p:cNvSpPr>
            <a:spLocks noChangeArrowheads="1"/>
          </p:cNvSpPr>
          <p:nvPr/>
        </p:nvSpPr>
        <p:spPr bwMode="auto">
          <a:xfrm>
            <a:off x="1541463" y="1712913"/>
            <a:ext cx="6389687"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6" rIns="91435" bIns="4571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200"/>
              </a:lnSpc>
            </a:pPr>
            <a:endParaRPr kumimoji="1" lang="en-US" altLang="zh-CN" sz="2000" b="1">
              <a:solidFill>
                <a:schemeClr val="tx2"/>
              </a:solidFill>
              <a:latin typeface="黑体" panose="02010609060101010101" pitchFamily="49" charset="-122"/>
              <a:ea typeface="黑体" panose="02010609060101010101" pitchFamily="49" charset="-122"/>
              <a:sym typeface="黑体" panose="02010609060101010101" pitchFamily="49" charset="-122"/>
            </a:endParaRPr>
          </a:p>
          <a:p>
            <a:pPr eaLnBrk="1" hangingPunct="1">
              <a:lnSpc>
                <a:spcPts val="3200"/>
              </a:lnSpc>
            </a:pPr>
            <a:r>
              <a:rPr kumimoji="1" lang="en-US" altLang="zh-CN" sz="2000" b="1">
                <a:solidFill>
                  <a:schemeClr val="tx2"/>
                </a:solidFill>
                <a:latin typeface="黑体" panose="02010609060101010101" pitchFamily="49" charset="-122"/>
                <a:ea typeface="黑体" panose="02010609060101010101" pitchFamily="49" charset="-122"/>
                <a:sym typeface="黑体" panose="02010609060101010101" pitchFamily="49" charset="-122"/>
              </a:rPr>
              <a:t>        </a:t>
            </a:r>
            <a:endParaRPr kumimoji="1" lang="zh-CN" altLang="en-US" sz="2400">
              <a:latin typeface="Times New Roman" panose="02020603050405020304" pitchFamily="18" charset="0"/>
              <a:ea typeface="PMingLiU" panose="02020500000000000000" pitchFamily="18" charset="-120"/>
            </a:endParaRPr>
          </a:p>
        </p:txBody>
      </p:sp>
      <p:sp>
        <p:nvSpPr>
          <p:cNvPr id="7" name="Rectangle 83"/>
          <p:cNvSpPr>
            <a:spLocks noChangeArrowheads="1"/>
          </p:cNvSpPr>
          <p:nvPr/>
        </p:nvSpPr>
        <p:spPr bwMode="auto">
          <a:xfrm>
            <a:off x="1541463" y="2867025"/>
            <a:ext cx="7062985" cy="186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5" tIns="45716" rIns="91435" bIns="45716"/>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en-US" altLang="zh-CN" sz="1600" b="1" dirty="0" smtClean="0">
                <a:solidFill>
                  <a:schemeClr val="tx2"/>
                </a:solidFill>
                <a:latin typeface="黑体" panose="02010609060101010101" pitchFamily="49" charset="-122"/>
                <a:ea typeface="黑体" panose="02010609060101010101" pitchFamily="49" charset="-122"/>
                <a:sym typeface="黑体" panose="02010609060101010101" pitchFamily="49" charset="-122"/>
              </a:rPr>
              <a:t>EMC</a:t>
            </a:r>
            <a:r>
              <a:rPr lang="zh-CN" altLang="en-US" sz="1600" b="1" dirty="0" smtClean="0">
                <a:solidFill>
                  <a:schemeClr val="tx2"/>
                </a:solidFill>
                <a:latin typeface="黑体" panose="02010609060101010101" pitchFamily="49" charset="-122"/>
                <a:ea typeface="黑体" panose="02010609060101010101" pitchFamily="49" charset="-122"/>
                <a:sym typeface="黑体" panose="02010609060101010101" pitchFamily="49" charset="-122"/>
              </a:rPr>
              <a:t>检测部</a:t>
            </a:r>
            <a:endParaRPr lang="en-US" altLang="zh-CN" sz="1600" b="1" dirty="0" smtClean="0">
              <a:solidFill>
                <a:schemeClr val="tx2"/>
              </a:solidFill>
              <a:latin typeface="黑体" panose="02010609060101010101" pitchFamily="49" charset="-122"/>
              <a:ea typeface="黑体" panose="02010609060101010101" pitchFamily="49" charset="-122"/>
              <a:sym typeface="黑体" panose="02010609060101010101" pitchFamily="49" charset="-122"/>
            </a:endParaRPr>
          </a:p>
          <a:p>
            <a:pPr algn="r" eaLnBrk="1" hangingPunct="1">
              <a:spcBef>
                <a:spcPct val="0"/>
              </a:spcBef>
              <a:buFontTx/>
              <a:buNone/>
            </a:pPr>
            <a:r>
              <a:rPr lang="zh-CN" altLang="en-US" sz="1600" b="1" dirty="0" smtClean="0">
                <a:solidFill>
                  <a:schemeClr val="tx2"/>
                </a:solidFill>
                <a:latin typeface="黑体" panose="02010609060101010101" pitchFamily="49" charset="-122"/>
                <a:ea typeface="黑体" panose="02010609060101010101" pitchFamily="49" charset="-122"/>
                <a:sym typeface="黑体" panose="02010609060101010101" pitchFamily="49" charset="-122"/>
              </a:rPr>
              <a:t>白  云</a:t>
            </a:r>
            <a:endParaRPr lang="en-US" altLang="zh-CN" sz="1600" b="1" dirty="0" smtClean="0">
              <a:solidFill>
                <a:schemeClr val="tx2"/>
              </a:solidFill>
              <a:latin typeface="黑体" panose="02010609060101010101" pitchFamily="49" charset="-122"/>
              <a:ea typeface="黑体" panose="02010609060101010101" pitchFamily="49" charset="-122"/>
              <a:sym typeface="黑体" panose="02010609060101010101" pitchFamily="49" charset="-122"/>
            </a:endParaRPr>
          </a:p>
          <a:p>
            <a:pPr algn="r" eaLnBrk="1" hangingPunct="1">
              <a:spcBef>
                <a:spcPct val="0"/>
              </a:spcBef>
              <a:buFontTx/>
              <a:buNone/>
            </a:pPr>
            <a:r>
              <a:rPr lang="en-US" altLang="zh-CN" sz="1600" b="1" dirty="0" smtClean="0">
                <a:solidFill>
                  <a:schemeClr val="tx2"/>
                </a:solidFill>
                <a:latin typeface="黑体" panose="02010609060101010101" pitchFamily="49" charset="-122"/>
                <a:ea typeface="黑体" panose="02010609060101010101" pitchFamily="49" charset="-122"/>
                <a:sym typeface="黑体" panose="02010609060101010101" pitchFamily="49" charset="-122"/>
              </a:rPr>
              <a:t>2017</a:t>
            </a:r>
            <a:r>
              <a:rPr lang="zh-CN" altLang="en-US" sz="1600" b="1" dirty="0" smtClean="0">
                <a:solidFill>
                  <a:schemeClr val="tx2"/>
                </a:solidFill>
                <a:latin typeface="黑体" panose="02010609060101010101" pitchFamily="49" charset="-122"/>
                <a:ea typeface="黑体" panose="02010609060101010101" pitchFamily="49" charset="-122"/>
                <a:sym typeface="黑体" panose="02010609060101010101" pitchFamily="49" charset="-122"/>
              </a:rPr>
              <a:t>年</a:t>
            </a:r>
            <a:r>
              <a:rPr lang="en-US" altLang="zh-CN" sz="1600" b="1" dirty="0" smtClean="0">
                <a:solidFill>
                  <a:schemeClr val="tx2"/>
                </a:solidFill>
                <a:latin typeface="黑体" panose="02010609060101010101" pitchFamily="49" charset="-122"/>
                <a:ea typeface="黑体" panose="02010609060101010101" pitchFamily="49" charset="-122"/>
                <a:sym typeface="黑体" panose="02010609060101010101" pitchFamily="49" charset="-122"/>
              </a:rPr>
              <a:t>8</a:t>
            </a:r>
            <a:r>
              <a:rPr lang="zh-CN" altLang="en-US" sz="1600" b="1" dirty="0" smtClean="0">
                <a:solidFill>
                  <a:schemeClr val="tx2"/>
                </a:solidFill>
                <a:latin typeface="黑体" panose="02010609060101010101" pitchFamily="49" charset="-122"/>
                <a:ea typeface="黑体" panose="02010609060101010101" pitchFamily="49" charset="-122"/>
                <a:sym typeface="黑体" panose="02010609060101010101" pitchFamily="49" charset="-122"/>
              </a:rPr>
              <a:t>月</a:t>
            </a:r>
            <a:endParaRPr lang="en-US" altLang="zh-CN" sz="1600" b="1" dirty="0">
              <a:solidFill>
                <a:srgbClr val="010615"/>
              </a:solidFill>
              <a:latin typeface="黑体" panose="02010609060101010101" pitchFamily="49" charset="-122"/>
              <a:ea typeface="黑体" panose="02010609060101010101" pitchFamily="49" charset="-122"/>
              <a:sym typeface="黑体" panose="02010609060101010101" pitchFamily="49" charset="-122"/>
            </a:endParaRPr>
          </a:p>
        </p:txBody>
      </p:sp>
      <p:sp>
        <p:nvSpPr>
          <p:cNvPr id="2" name="矩形 1"/>
          <p:cNvSpPr/>
          <p:nvPr/>
        </p:nvSpPr>
        <p:spPr>
          <a:xfrm>
            <a:off x="2267744" y="2883227"/>
            <a:ext cx="4493538" cy="523220"/>
          </a:xfrm>
          <a:prstGeom prst="rect">
            <a:avLst/>
          </a:prstGeom>
        </p:spPr>
        <p:txBody>
          <a:bodyPr wrap="none">
            <a:spAutoFit/>
          </a:bodyPr>
          <a:lstStyle/>
          <a:p>
            <a:r>
              <a:rPr lang="zh-CN" altLang="en-US" sz="2800" kern="0" dirty="0">
                <a:ln w="0"/>
                <a:effectLst>
                  <a:outerShdw blurRad="38100" dist="19050" dir="2700000" algn="tl" rotWithShape="0">
                    <a:schemeClr val="dk1">
                      <a:alpha val="40000"/>
                    </a:schemeClr>
                  </a:outerShdw>
                </a:effectLst>
                <a:ea typeface="黑体" panose="02010609060101010101" pitchFamily="49" charset="-122"/>
              </a:rPr>
              <a:t>车载天线接收到的发射测量</a:t>
            </a:r>
            <a:endParaRPr lang="en-US" altLang="zh-CN" sz="2800" kern="0" dirty="0">
              <a:ln w="0"/>
              <a:effectLst>
                <a:outerShdw blurRad="38100" dist="19050" dir="2700000" algn="tl" rotWithShape="0">
                  <a:schemeClr val="dk1">
                    <a:alpha val="40000"/>
                  </a:schemeClr>
                </a:outerShdw>
              </a:effectLst>
              <a:ea typeface="黑体" panose="02010609060101010101" pitchFamily="49" charset="-122"/>
            </a:endParaRPr>
          </a:p>
        </p:txBody>
      </p:sp>
    </p:spTree>
  </p:cSld>
  <p:clrMapOvr>
    <a:masterClrMapping/>
  </p:clrMapOvr>
  <p:transition spd="slow">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460331-3381-4119-BFEB-1F035B021064}" type="slidenum">
              <a:rPr lang="en-US" altLang="zh-CN"/>
              <a:pPr eaLnBrk="1" hangingPunct="1"/>
              <a:t>10</a:t>
            </a:fld>
            <a:endParaRPr lang="en-US" altLang="zh-CN"/>
          </a:p>
        </p:txBody>
      </p:sp>
      <p:sp>
        <p:nvSpPr>
          <p:cNvPr id="5"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smtClean="0">
                <a:latin typeface="Calibri" panose="020F0502020204030204" pitchFamily="34" charset="0"/>
                <a:ea typeface="黑体" panose="02010609060101010101" pitchFamily="49" charset="-122"/>
              </a:rPr>
              <a:t>四、试验要求</a:t>
            </a:r>
            <a:endParaRPr lang="zh-CN" altLang="en-US" sz="2800" dirty="0">
              <a:latin typeface="Calibri" panose="020F0502020204030204" pitchFamily="34" charset="0"/>
              <a:ea typeface="黑体" panose="02010609060101010101" pitchFamily="49" charset="-122"/>
            </a:endParaRPr>
          </a:p>
        </p:txBody>
      </p:sp>
      <p:sp>
        <p:nvSpPr>
          <p:cNvPr id="6" name="内容占位符 1"/>
          <p:cNvSpPr txBox="1">
            <a:spLocks/>
          </p:cNvSpPr>
          <p:nvPr/>
        </p:nvSpPr>
        <p:spPr>
          <a:xfrm>
            <a:off x="457200" y="1196975"/>
            <a:ext cx="8229600" cy="10080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smtClean="0">
                <a:solidFill>
                  <a:srgbClr val="C00000"/>
                </a:solidFill>
                <a:ea typeface="黑体" panose="02010609060101010101" pitchFamily="49" charset="-122"/>
              </a:rPr>
              <a:t>测量仪器</a:t>
            </a:r>
            <a:endParaRPr lang="en-US" altLang="zh-CN" sz="2400" kern="0" dirty="0" smtClean="0">
              <a:solidFill>
                <a:srgbClr val="C00000"/>
              </a:solidFill>
              <a:ea typeface="黑体" panose="02010609060101010101" pitchFamily="49" charset="-122"/>
            </a:endParaRPr>
          </a:p>
          <a:p>
            <a:pPr lvl="1">
              <a:buFont typeface="Wingdings" panose="05000000000000000000" pitchFamily="2" charset="2"/>
              <a:buChar char="n"/>
            </a:pPr>
            <a:r>
              <a:rPr lang="zh-CN" altLang="en-US" sz="2000" kern="0" dirty="0" smtClean="0">
                <a:ea typeface="黑体" panose="02010609060101010101" pitchFamily="49" charset="-122"/>
              </a:rPr>
              <a:t>供电电源</a:t>
            </a:r>
          </a:p>
        </p:txBody>
      </p:sp>
      <p:sp>
        <p:nvSpPr>
          <p:cNvPr id="8" name="Rectangle 3"/>
          <p:cNvSpPr txBox="1">
            <a:spLocks noChangeArrowheads="1"/>
          </p:cNvSpPr>
          <p:nvPr/>
        </p:nvSpPr>
        <p:spPr>
          <a:xfrm>
            <a:off x="1115616" y="2493070"/>
            <a:ext cx="6592788" cy="2448098"/>
          </a:xfrm>
          <a:prstGeom prst="rect">
            <a:avLst/>
          </a:prstGeom>
        </p:spPr>
        <p:txBody>
          <a:bodyPr/>
          <a:lstStyle/>
          <a:p>
            <a:pPr marL="342900" indent="-342900" eaLnBrk="0" hangingPunct="0">
              <a:lnSpc>
                <a:spcPct val="90000"/>
              </a:lnSpc>
              <a:spcBef>
                <a:spcPct val="20000"/>
              </a:spcBef>
              <a:buFont typeface="Wingdings" pitchFamily="2" charset="2"/>
              <a:buChar char="Ø"/>
              <a:defRPr/>
            </a:pPr>
            <a:r>
              <a:rPr lang="zh-CN" altLang="en-US" kern="0" dirty="0">
                <a:latin typeface="黑体" pitchFamily="49" charset="-122"/>
                <a:ea typeface="黑体" pitchFamily="49" charset="-122"/>
              </a:rPr>
              <a:t>车辆</a:t>
            </a:r>
            <a:r>
              <a:rPr lang="zh-CN" altLang="en-US" kern="0" dirty="0" smtClean="0">
                <a:latin typeface="黑体" pitchFamily="49" charset="-122"/>
                <a:ea typeface="黑体" pitchFamily="49" charset="-122"/>
              </a:rPr>
              <a:t>试验</a:t>
            </a:r>
            <a:r>
              <a:rPr lang="zh-CN" altLang="en-US" kern="0" dirty="0">
                <a:latin typeface="黑体" pitchFamily="49" charset="-122"/>
                <a:ea typeface="黑体" pitchFamily="49" charset="-122"/>
              </a:rPr>
              <a:t>：点火开关处于</a:t>
            </a:r>
            <a:r>
              <a:rPr lang="zh-CN" altLang="en-US" kern="0" dirty="0" smtClean="0">
                <a:latin typeface="黑体" pitchFamily="49" charset="-122"/>
                <a:ea typeface="黑体" pitchFamily="49" charset="-122"/>
              </a:rPr>
              <a:t>开（</a:t>
            </a:r>
            <a:r>
              <a:rPr lang="en-US" altLang="zh-CN" kern="0" dirty="0" smtClean="0">
                <a:latin typeface="黑体" pitchFamily="49" charset="-122"/>
                <a:ea typeface="黑体" pitchFamily="49" charset="-122"/>
              </a:rPr>
              <a:t>ON</a:t>
            </a:r>
            <a:r>
              <a:rPr lang="zh-CN" altLang="en-US" kern="0" dirty="0" smtClean="0">
                <a:latin typeface="黑体" pitchFamily="49" charset="-122"/>
                <a:ea typeface="黑体" pitchFamily="49" charset="-122"/>
              </a:rPr>
              <a:t>），</a:t>
            </a:r>
            <a:r>
              <a:rPr lang="zh-CN" altLang="en-US" kern="0" dirty="0">
                <a:latin typeface="黑体" pitchFamily="49" charset="-122"/>
                <a:ea typeface="黑体" pitchFamily="49" charset="-122"/>
              </a:rPr>
              <a:t>发动机处不运转</a:t>
            </a:r>
          </a:p>
          <a:p>
            <a:pPr marL="342900" indent="-342900" eaLnBrk="0" hangingPunct="0">
              <a:lnSpc>
                <a:spcPct val="90000"/>
              </a:lnSpc>
              <a:spcBef>
                <a:spcPct val="20000"/>
              </a:spcBef>
              <a:defRPr/>
            </a:pPr>
            <a:r>
              <a:rPr lang="zh-CN" altLang="en-US" kern="0" dirty="0">
                <a:latin typeface="黑体" pitchFamily="49" charset="-122"/>
                <a:ea typeface="黑体" pitchFamily="49" charset="-122"/>
              </a:rPr>
              <a:t>                  </a:t>
            </a:r>
            <a:r>
              <a:rPr lang="en-US" altLang="zh-CN" kern="0" dirty="0" smtClean="0">
                <a:latin typeface="黑体" pitchFamily="49" charset="-122"/>
                <a:ea typeface="黑体" pitchFamily="49" charset="-122"/>
              </a:rPr>
              <a:t>Us=</a:t>
            </a:r>
            <a:r>
              <a:rPr lang="en-US" altLang="zh-CN" kern="0" dirty="0" smtClean="0">
                <a:solidFill>
                  <a:srgbClr val="FF0000"/>
                </a:solidFill>
                <a:latin typeface="黑体" pitchFamily="49" charset="-122"/>
                <a:ea typeface="黑体" pitchFamily="49" charset="-122"/>
              </a:rPr>
              <a:t>11-14V</a:t>
            </a:r>
            <a:r>
              <a:rPr lang="en-US" altLang="zh-CN" kern="0" dirty="0" smtClean="0">
                <a:latin typeface="黑体" pitchFamily="49" charset="-122"/>
                <a:ea typeface="黑体" pitchFamily="49" charset="-122"/>
              </a:rPr>
              <a:t> </a:t>
            </a:r>
            <a:r>
              <a:rPr lang="zh-CN" altLang="en-US" kern="0" dirty="0">
                <a:latin typeface="黑体" pitchFamily="49" charset="-122"/>
                <a:ea typeface="黑体" pitchFamily="49" charset="-122"/>
              </a:rPr>
              <a:t>，</a:t>
            </a:r>
            <a:r>
              <a:rPr lang="en-US" altLang="zh-CN" kern="0" dirty="0">
                <a:latin typeface="黑体" pitchFamily="49" charset="-122"/>
                <a:ea typeface="黑体" pitchFamily="49" charset="-122"/>
              </a:rPr>
              <a:t>12V</a:t>
            </a:r>
            <a:r>
              <a:rPr lang="zh-CN" altLang="en-US" kern="0" dirty="0">
                <a:latin typeface="黑体" pitchFamily="49" charset="-122"/>
                <a:ea typeface="黑体" pitchFamily="49" charset="-122"/>
              </a:rPr>
              <a:t>电气系统</a:t>
            </a:r>
          </a:p>
          <a:p>
            <a:pPr marL="342900" indent="-342900" eaLnBrk="0" hangingPunct="0">
              <a:lnSpc>
                <a:spcPct val="90000"/>
              </a:lnSpc>
              <a:spcBef>
                <a:spcPct val="20000"/>
              </a:spcBef>
              <a:defRPr/>
            </a:pPr>
            <a:r>
              <a:rPr lang="zh-CN" altLang="en-US" kern="0" dirty="0">
                <a:latin typeface="黑体" pitchFamily="49" charset="-122"/>
                <a:ea typeface="黑体" pitchFamily="49" charset="-122"/>
              </a:rPr>
              <a:t>                  </a:t>
            </a:r>
            <a:r>
              <a:rPr lang="en-US" altLang="zh-CN" kern="0" dirty="0">
                <a:latin typeface="黑体" pitchFamily="49" charset="-122"/>
                <a:ea typeface="黑体" pitchFamily="49" charset="-122"/>
              </a:rPr>
              <a:t>Us=22-28V</a:t>
            </a:r>
            <a:r>
              <a:rPr lang="zh-CN" altLang="en-US" kern="0" dirty="0">
                <a:latin typeface="黑体" pitchFamily="49" charset="-122"/>
                <a:ea typeface="黑体" pitchFamily="49" charset="-122"/>
              </a:rPr>
              <a:t>， </a:t>
            </a:r>
            <a:r>
              <a:rPr lang="en-US" altLang="zh-CN" kern="0" dirty="0">
                <a:latin typeface="黑体" pitchFamily="49" charset="-122"/>
                <a:ea typeface="黑体" pitchFamily="49" charset="-122"/>
              </a:rPr>
              <a:t>24V</a:t>
            </a:r>
            <a:r>
              <a:rPr lang="zh-CN" altLang="en-US" kern="0" dirty="0" smtClean="0">
                <a:latin typeface="黑体" pitchFamily="49" charset="-122"/>
                <a:ea typeface="黑体" pitchFamily="49" charset="-122"/>
              </a:rPr>
              <a:t>电气系统</a:t>
            </a:r>
            <a:endParaRPr lang="en-US" altLang="zh-CN" kern="0" dirty="0" smtClean="0">
              <a:latin typeface="黑体" pitchFamily="49" charset="-122"/>
              <a:ea typeface="黑体" pitchFamily="49" charset="-122"/>
            </a:endParaRPr>
          </a:p>
          <a:p>
            <a:pPr marL="342900" indent="-342900" eaLnBrk="0" hangingPunct="0">
              <a:lnSpc>
                <a:spcPct val="90000"/>
              </a:lnSpc>
              <a:spcBef>
                <a:spcPct val="20000"/>
              </a:spcBef>
              <a:defRPr/>
            </a:pPr>
            <a:endParaRPr lang="zh-CN" altLang="en-US" kern="0" dirty="0">
              <a:latin typeface="黑体" pitchFamily="49" charset="-122"/>
              <a:ea typeface="黑体" pitchFamily="49" charset="-122"/>
            </a:endParaRPr>
          </a:p>
          <a:p>
            <a:pPr marL="342900" indent="-342900" eaLnBrk="0" hangingPunct="0">
              <a:lnSpc>
                <a:spcPct val="90000"/>
              </a:lnSpc>
              <a:spcBef>
                <a:spcPct val="20000"/>
              </a:spcBef>
              <a:buFont typeface="Wingdings" pitchFamily="2" charset="2"/>
              <a:buChar char="Ø"/>
              <a:defRPr/>
            </a:pPr>
            <a:r>
              <a:rPr lang="zh-CN" altLang="en-US" kern="0" dirty="0">
                <a:latin typeface="黑体" pitchFamily="49" charset="-122"/>
                <a:ea typeface="黑体" pitchFamily="49" charset="-122"/>
              </a:rPr>
              <a:t>车辆</a:t>
            </a:r>
            <a:r>
              <a:rPr lang="zh-CN" altLang="en-US" kern="0" dirty="0" smtClean="0">
                <a:latin typeface="黑体" pitchFamily="49" charset="-122"/>
                <a:ea typeface="黑体" pitchFamily="49" charset="-122"/>
              </a:rPr>
              <a:t>试验</a:t>
            </a:r>
            <a:r>
              <a:rPr lang="zh-CN" altLang="en-US" kern="0" dirty="0">
                <a:latin typeface="黑体" pitchFamily="49" charset="-122"/>
                <a:ea typeface="黑体" pitchFamily="49" charset="-122"/>
              </a:rPr>
              <a:t>：发动机运转</a:t>
            </a:r>
          </a:p>
          <a:p>
            <a:pPr marL="342900" indent="-342900" eaLnBrk="0" hangingPunct="0">
              <a:lnSpc>
                <a:spcPct val="90000"/>
              </a:lnSpc>
              <a:spcBef>
                <a:spcPct val="20000"/>
              </a:spcBef>
              <a:defRPr/>
            </a:pPr>
            <a:r>
              <a:rPr lang="zh-CN" altLang="en-US" kern="0" dirty="0">
                <a:latin typeface="黑体" pitchFamily="49" charset="-122"/>
                <a:ea typeface="黑体" pitchFamily="49" charset="-122"/>
              </a:rPr>
              <a:t>                  </a:t>
            </a:r>
            <a:r>
              <a:rPr lang="en-US" altLang="zh-CN" kern="0" dirty="0">
                <a:latin typeface="黑体" pitchFamily="49" charset="-122"/>
                <a:ea typeface="黑体" pitchFamily="49" charset="-122"/>
              </a:rPr>
              <a:t>Us=</a:t>
            </a:r>
            <a:r>
              <a:rPr lang="en-US" altLang="zh-CN" kern="0" dirty="0">
                <a:solidFill>
                  <a:srgbClr val="FF0000"/>
                </a:solidFill>
                <a:latin typeface="黑体" pitchFamily="49" charset="-122"/>
                <a:ea typeface="黑体" pitchFamily="49" charset="-122"/>
              </a:rPr>
              <a:t>13-16V</a:t>
            </a:r>
            <a:r>
              <a:rPr lang="en-US" altLang="zh-CN" kern="0" dirty="0">
                <a:latin typeface="黑体" pitchFamily="49" charset="-122"/>
                <a:ea typeface="黑体" pitchFamily="49" charset="-122"/>
              </a:rPr>
              <a:t> </a:t>
            </a:r>
            <a:r>
              <a:rPr lang="zh-CN" altLang="en-US" kern="0" dirty="0">
                <a:latin typeface="黑体" pitchFamily="49" charset="-122"/>
                <a:ea typeface="黑体" pitchFamily="49" charset="-122"/>
              </a:rPr>
              <a:t>，</a:t>
            </a:r>
            <a:r>
              <a:rPr lang="en-US" altLang="zh-CN" kern="0" dirty="0">
                <a:latin typeface="黑体" pitchFamily="49" charset="-122"/>
                <a:ea typeface="黑体" pitchFamily="49" charset="-122"/>
              </a:rPr>
              <a:t>12V</a:t>
            </a:r>
            <a:r>
              <a:rPr lang="zh-CN" altLang="en-US" kern="0" dirty="0">
                <a:latin typeface="黑体" pitchFamily="49" charset="-122"/>
                <a:ea typeface="黑体" pitchFamily="49" charset="-122"/>
              </a:rPr>
              <a:t>电气系统</a:t>
            </a:r>
          </a:p>
          <a:p>
            <a:pPr marL="342900" indent="-342900" eaLnBrk="0" hangingPunct="0">
              <a:lnSpc>
                <a:spcPct val="90000"/>
              </a:lnSpc>
              <a:spcBef>
                <a:spcPct val="20000"/>
              </a:spcBef>
              <a:defRPr/>
            </a:pPr>
            <a:r>
              <a:rPr lang="zh-CN" altLang="en-US" kern="0" dirty="0">
                <a:latin typeface="黑体" pitchFamily="49" charset="-122"/>
                <a:ea typeface="黑体" pitchFamily="49" charset="-122"/>
              </a:rPr>
              <a:t>                  </a:t>
            </a:r>
            <a:r>
              <a:rPr lang="en-US" altLang="zh-CN" kern="0" dirty="0">
                <a:latin typeface="黑体" pitchFamily="49" charset="-122"/>
                <a:ea typeface="黑体" pitchFamily="49" charset="-122"/>
              </a:rPr>
              <a:t>Us=26-32V</a:t>
            </a:r>
            <a:r>
              <a:rPr lang="zh-CN" altLang="en-US" kern="0" dirty="0">
                <a:latin typeface="黑体" pitchFamily="49" charset="-122"/>
                <a:ea typeface="黑体" pitchFamily="49" charset="-122"/>
              </a:rPr>
              <a:t>， </a:t>
            </a:r>
            <a:r>
              <a:rPr lang="en-US" altLang="zh-CN" kern="0" dirty="0">
                <a:latin typeface="黑体" pitchFamily="49" charset="-122"/>
                <a:ea typeface="黑体" pitchFamily="49" charset="-122"/>
              </a:rPr>
              <a:t>24V</a:t>
            </a:r>
            <a:r>
              <a:rPr lang="zh-CN" altLang="en-US" kern="0" dirty="0" smtClean="0">
                <a:latin typeface="黑体" pitchFamily="49" charset="-122"/>
                <a:ea typeface="黑体" pitchFamily="49" charset="-122"/>
              </a:rPr>
              <a:t>电气系统</a:t>
            </a:r>
            <a:endParaRPr lang="zh-CN" altLang="en-US" kern="0" dirty="0">
              <a:latin typeface="黑体" pitchFamily="49" charset="-122"/>
              <a:ea typeface="黑体" pitchFamily="49" charset="-122"/>
            </a:endParaRPr>
          </a:p>
        </p:txBody>
      </p:sp>
    </p:spTree>
    <p:extLst>
      <p:ext uri="{BB962C8B-B14F-4D97-AF65-F5344CB8AC3E}">
        <p14:creationId xmlns:p14="http://schemas.microsoft.com/office/powerpoint/2010/main" val="1595947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2EA57A-E77B-46F4-B72E-DE72D547B30B}" type="slidenum">
              <a:rPr lang="en-US" altLang="zh-CN"/>
              <a:pPr eaLnBrk="1" hangingPunct="1"/>
              <a:t>11</a:t>
            </a:fld>
            <a:endParaRPr lang="en-US" altLang="zh-CN"/>
          </a:p>
        </p:txBody>
      </p:sp>
      <p:sp>
        <p:nvSpPr>
          <p:cNvPr id="9" name="内容占位符 1"/>
          <p:cNvSpPr txBox="1">
            <a:spLocks/>
          </p:cNvSpPr>
          <p:nvPr/>
        </p:nvSpPr>
        <p:spPr>
          <a:xfrm>
            <a:off x="457200" y="1196975"/>
            <a:ext cx="8229600" cy="10080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smtClean="0">
                <a:solidFill>
                  <a:srgbClr val="C00000"/>
                </a:solidFill>
                <a:ea typeface="黑体" panose="02010609060101010101" pitchFamily="49" charset="-122"/>
              </a:rPr>
              <a:t>车载天线接收到的发射测量</a:t>
            </a:r>
            <a:endParaRPr lang="en-US" altLang="zh-CN" sz="2400" kern="0" dirty="0" smtClean="0">
              <a:solidFill>
                <a:srgbClr val="C00000"/>
              </a:solidFill>
              <a:ea typeface="黑体" panose="02010609060101010101" pitchFamily="49" charset="-122"/>
            </a:endParaRPr>
          </a:p>
          <a:p>
            <a:pPr lvl="1">
              <a:buFont typeface="Wingdings" panose="05000000000000000000" pitchFamily="2" charset="2"/>
              <a:buChar char="n"/>
            </a:pPr>
            <a:r>
              <a:rPr lang="zh-CN" altLang="en-US" sz="2000" kern="0" dirty="0" smtClean="0">
                <a:ea typeface="黑体" panose="02010609060101010101" pitchFamily="49" charset="-122"/>
              </a:rPr>
              <a:t>天线测量系统</a:t>
            </a:r>
          </a:p>
        </p:txBody>
      </p:sp>
      <p:sp>
        <p:nvSpPr>
          <p:cNvPr id="10" name="Rectangle 3"/>
          <p:cNvSpPr txBox="1">
            <a:spLocks noChangeArrowheads="1"/>
          </p:cNvSpPr>
          <p:nvPr/>
        </p:nvSpPr>
        <p:spPr>
          <a:xfrm>
            <a:off x="452395" y="2060848"/>
            <a:ext cx="5271734" cy="34563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1">
              <a:buFont typeface="Arial" panose="020B0604020202020204" pitchFamily="34" charset="0"/>
              <a:buChar char="•"/>
            </a:pPr>
            <a:r>
              <a:rPr lang="zh-CN" altLang="en-US" sz="2400" kern="0" dirty="0">
                <a:ea typeface="黑体" panose="02010609060101010101" pitchFamily="49" charset="-122"/>
              </a:rPr>
              <a:t>天线</a:t>
            </a:r>
          </a:p>
          <a:p>
            <a:pPr lvl="2">
              <a:buFont typeface="Arial" panose="020B0604020202020204" pitchFamily="34" charset="0"/>
              <a:buChar char="•"/>
            </a:pPr>
            <a:r>
              <a:rPr lang="zh-CN" altLang="en-US" sz="1800" kern="0" dirty="0">
                <a:ea typeface="黑体" panose="02010609060101010101" pitchFamily="49" charset="-122"/>
              </a:rPr>
              <a:t>一般选取车载天线，如车上</a:t>
            </a:r>
            <a:r>
              <a:rPr lang="zh-CN" altLang="en-US" sz="1800" kern="0" dirty="0">
                <a:solidFill>
                  <a:srgbClr val="FF0000"/>
                </a:solidFill>
                <a:ea typeface="黑体" panose="02010609060101010101" pitchFamily="49" charset="-122"/>
              </a:rPr>
              <a:t>未装专用天线</a:t>
            </a:r>
            <a:r>
              <a:rPr lang="zh-CN" altLang="en-US" sz="1800" kern="0" dirty="0">
                <a:ea typeface="黑体" panose="02010609060101010101" pitchFamily="49" charset="-122"/>
              </a:rPr>
              <a:t>，应确定测试天线种类及安装位置。</a:t>
            </a:r>
          </a:p>
          <a:p>
            <a:pPr lvl="2">
              <a:buFont typeface="Arial" panose="020B0604020202020204" pitchFamily="34" charset="0"/>
              <a:buChar char="•"/>
            </a:pPr>
            <a:r>
              <a:rPr lang="zh-CN" altLang="en-US" sz="1800" kern="0" dirty="0">
                <a:ea typeface="黑体" panose="02010609060101010101" pitchFamily="49" charset="-122"/>
              </a:rPr>
              <a:t>使用</a:t>
            </a:r>
            <a:r>
              <a:rPr lang="zh-CN" altLang="en-US" sz="1800" kern="0" dirty="0">
                <a:solidFill>
                  <a:srgbClr val="FF0000"/>
                </a:solidFill>
                <a:ea typeface="黑体" panose="02010609060101010101" pitchFamily="49" charset="-122"/>
              </a:rPr>
              <a:t>有源天线</a:t>
            </a:r>
            <a:r>
              <a:rPr lang="zh-CN" altLang="en-US" sz="1800" kern="0" dirty="0">
                <a:ea typeface="黑体" panose="02010609060101010101" pitchFamily="49" charset="-122"/>
              </a:rPr>
              <a:t>的，应用车上电源给天线</a:t>
            </a:r>
            <a:r>
              <a:rPr lang="zh-CN" altLang="en-US" sz="1800" kern="0" dirty="0" smtClean="0">
                <a:ea typeface="黑体" panose="02010609060101010101" pitchFamily="49" charset="-122"/>
              </a:rPr>
              <a:t>供电。</a:t>
            </a:r>
            <a:endParaRPr lang="en-US" altLang="zh-CN" sz="1800" kern="0" dirty="0" smtClean="0">
              <a:ea typeface="黑体" panose="02010609060101010101" pitchFamily="49" charset="-122"/>
            </a:endParaRPr>
          </a:p>
          <a:p>
            <a:pPr lvl="2">
              <a:buFont typeface="Arial" panose="020B0604020202020204" pitchFamily="34" charset="0"/>
              <a:buChar char="•"/>
            </a:pPr>
            <a:endParaRPr lang="zh-CN" altLang="en-US" sz="1800" kern="0" dirty="0">
              <a:ea typeface="黑体" panose="02010609060101010101" pitchFamily="49" charset="-122"/>
            </a:endParaRPr>
          </a:p>
          <a:p>
            <a:pPr lvl="2">
              <a:buFont typeface="Arial" panose="020B0604020202020204" pitchFamily="34" charset="0"/>
              <a:buChar char="•"/>
            </a:pPr>
            <a:r>
              <a:rPr lang="zh-CN" altLang="en-US" sz="1800" kern="0" dirty="0">
                <a:ea typeface="黑体" panose="02010609060101010101" pitchFamily="49" charset="-122"/>
              </a:rPr>
              <a:t>测量结果应扣除有源天线背景噪声</a:t>
            </a:r>
          </a:p>
          <a:p>
            <a:pPr lvl="2">
              <a:buFont typeface="Arial" panose="020B0604020202020204" pitchFamily="34" charset="0"/>
              <a:buChar char="•"/>
            </a:pPr>
            <a:r>
              <a:rPr lang="zh-CN" altLang="en-US" sz="1800" kern="0" dirty="0">
                <a:ea typeface="黑体" panose="02010609060101010101" pitchFamily="49" charset="-122"/>
              </a:rPr>
              <a:t>有源天线噪声测量</a:t>
            </a:r>
          </a:p>
          <a:p>
            <a:pPr lvl="3">
              <a:buFont typeface="Arial" panose="020B0604020202020204" pitchFamily="34" charset="0"/>
              <a:buChar char="•"/>
            </a:pPr>
            <a:r>
              <a:rPr lang="zh-CN" altLang="en-US" sz="1400" kern="0" dirty="0">
                <a:ea typeface="黑体" panose="02010609060101010101" pitchFamily="49" charset="-122"/>
              </a:rPr>
              <a:t>不连接天线，测试仪器背景噪声</a:t>
            </a:r>
          </a:p>
          <a:p>
            <a:pPr lvl="3">
              <a:buFont typeface="Arial" panose="020B0604020202020204" pitchFamily="34" charset="0"/>
              <a:buChar char="•"/>
            </a:pPr>
            <a:r>
              <a:rPr lang="zh-CN" altLang="en-US" sz="1400" kern="0" dirty="0">
                <a:ea typeface="黑体" panose="02010609060101010101" pitchFamily="49" charset="-122"/>
              </a:rPr>
              <a:t>连接天线，测试</a:t>
            </a:r>
            <a:r>
              <a:rPr lang="zh-CN" altLang="en-US" sz="1400" kern="0" dirty="0" smtClean="0">
                <a:ea typeface="黑体" panose="02010609060101010101" pitchFamily="49" charset="-122"/>
              </a:rPr>
              <a:t>背景噪声</a:t>
            </a:r>
            <a:endParaRPr lang="en-US" altLang="zh-CN" sz="1400" kern="0" dirty="0" smtClean="0">
              <a:ea typeface="黑体" panose="02010609060101010101" pitchFamily="49" charset="-122"/>
            </a:endParaRPr>
          </a:p>
          <a:p>
            <a:pPr lvl="3">
              <a:buFont typeface="Arial" panose="020B0604020202020204" pitchFamily="34" charset="0"/>
              <a:buChar char="•"/>
            </a:pPr>
            <a:endParaRPr lang="en-US" altLang="zh-CN" sz="1400" kern="0" dirty="0" smtClean="0">
              <a:ea typeface="黑体" panose="02010609060101010101" pitchFamily="49" charset="-122"/>
            </a:endParaRPr>
          </a:p>
          <a:p>
            <a:pPr lvl="1">
              <a:buFont typeface="Arial" panose="020B0604020202020204" pitchFamily="34" charset="0"/>
              <a:buChar char="•"/>
            </a:pPr>
            <a:r>
              <a:rPr lang="zh-CN" altLang="en-US" sz="2400" kern="0" dirty="0" smtClean="0">
                <a:ea typeface="黑体" panose="02010609060101010101" pitchFamily="49" charset="-122"/>
              </a:rPr>
              <a:t>匹配</a:t>
            </a:r>
            <a:r>
              <a:rPr lang="zh-CN" altLang="en-US" sz="2400" kern="0" dirty="0">
                <a:ea typeface="黑体" panose="02010609060101010101" pitchFamily="49" charset="-122"/>
              </a:rPr>
              <a:t>单元</a:t>
            </a:r>
          </a:p>
          <a:p>
            <a:pPr lvl="2">
              <a:buFont typeface="Arial" panose="020B0604020202020204" pitchFamily="34" charset="0"/>
              <a:buChar char="•"/>
            </a:pPr>
            <a:r>
              <a:rPr lang="zh-CN" altLang="en-US" sz="1800" kern="0" dirty="0">
                <a:solidFill>
                  <a:srgbClr val="FF0000"/>
                </a:solidFill>
                <a:ea typeface="黑体" panose="02010609060101010101" pitchFamily="49" charset="-122"/>
              </a:rPr>
              <a:t>输出阻抗</a:t>
            </a:r>
            <a:r>
              <a:rPr lang="en-US" altLang="zh-CN" sz="1800" kern="0" dirty="0">
                <a:solidFill>
                  <a:srgbClr val="FF0000"/>
                </a:solidFill>
                <a:ea typeface="黑体" panose="02010609060101010101" pitchFamily="49" charset="-122"/>
              </a:rPr>
              <a:t>50</a:t>
            </a:r>
            <a:r>
              <a:rPr lang="el-GR" altLang="zh-CN" sz="1800" kern="0" dirty="0">
                <a:solidFill>
                  <a:srgbClr val="FF0000"/>
                </a:solidFill>
                <a:ea typeface="黑体" panose="02010609060101010101" pitchFamily="49" charset="-122"/>
              </a:rPr>
              <a:t>Ω</a:t>
            </a:r>
          </a:p>
          <a:p>
            <a:pPr lvl="1">
              <a:buFont typeface="Arial" panose="020B0604020202020204" pitchFamily="34" charset="0"/>
              <a:buChar char="•"/>
            </a:pPr>
            <a:endParaRPr lang="en-US" altLang="zh-CN" sz="2400" kern="0" dirty="0">
              <a:ea typeface="黑体" panose="02010609060101010101" pitchFamily="49" charset="-122"/>
            </a:endParaRPr>
          </a:p>
        </p:txBody>
      </p:sp>
      <p:graphicFrame>
        <p:nvGraphicFramePr>
          <p:cNvPr id="11" name="Object 4"/>
          <p:cNvGraphicFramePr>
            <a:graphicFrameLocks noChangeAspect="1"/>
          </p:cNvGraphicFramePr>
          <p:nvPr>
            <p:extLst>
              <p:ext uri="{D42A27DB-BD31-4B8C-83A1-F6EECF244321}">
                <p14:modId xmlns:p14="http://schemas.microsoft.com/office/powerpoint/2010/main" val="887007011"/>
              </p:ext>
            </p:extLst>
          </p:nvPr>
        </p:nvGraphicFramePr>
        <p:xfrm>
          <a:off x="5624513" y="4468663"/>
          <a:ext cx="3062287" cy="544513"/>
        </p:xfrm>
        <a:graphic>
          <a:graphicData uri="http://schemas.openxmlformats.org/presentationml/2006/ole">
            <mc:AlternateContent xmlns:mc="http://schemas.openxmlformats.org/markup-compatibility/2006">
              <mc:Choice xmlns:v="urn:schemas-microsoft-com:vml" Requires="v">
                <p:oleObj spid="_x0000_s12449" name="Equation" r:id="rId3" imgW="1714320" imgH="304560" progId="Equation.DSMT4">
                  <p:embed/>
                </p:oleObj>
              </mc:Choice>
              <mc:Fallback>
                <p:oleObj name="Equation" r:id="rId3" imgW="1714320" imgH="304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4513" y="4468663"/>
                        <a:ext cx="3062287"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603752947"/>
              </p:ext>
            </p:extLst>
          </p:nvPr>
        </p:nvGraphicFramePr>
        <p:xfrm>
          <a:off x="4276725" y="5006627"/>
          <a:ext cx="4410075" cy="582613"/>
        </p:xfrm>
        <a:graphic>
          <a:graphicData uri="http://schemas.openxmlformats.org/presentationml/2006/ole">
            <mc:AlternateContent xmlns:mc="http://schemas.openxmlformats.org/markup-compatibility/2006">
              <mc:Choice xmlns:v="urn:schemas-microsoft-com:vml" Requires="v">
                <p:oleObj spid="_x0000_s12450" name="Equation" r:id="rId5" imgW="2298600" imgH="304560" progId="Equation.DSMT4">
                  <p:embed/>
                </p:oleObj>
              </mc:Choice>
              <mc:Fallback>
                <p:oleObj name="Equation" r:id="rId5" imgW="2298600" imgH="304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6725" y="5006627"/>
                        <a:ext cx="4410075"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3314306332"/>
              </p:ext>
            </p:extLst>
          </p:nvPr>
        </p:nvGraphicFramePr>
        <p:xfrm>
          <a:off x="5942334" y="2590800"/>
          <a:ext cx="2824797" cy="1008000"/>
        </p:xfrm>
        <a:graphic>
          <a:graphicData uri="http://schemas.openxmlformats.org/drawingml/2006/table">
            <a:tbl>
              <a:tblPr>
                <a:tableStyleId>{5DA37D80-6434-44D0-A028-1B22A696006F}</a:tableStyleId>
              </a:tblPr>
              <a:tblGrid>
                <a:gridCol w="1208722"/>
                <a:gridCol w="1616075"/>
              </a:tblGrid>
              <a:tr h="216000">
                <a:tc>
                  <a:txBody>
                    <a:bodyPr/>
                    <a:lstStyle/>
                    <a:p>
                      <a:pPr indent="267970" algn="l">
                        <a:spcAft>
                          <a:spcPts val="0"/>
                        </a:spcAft>
                        <a:tabLst>
                          <a:tab pos="2667635" algn="ctr"/>
                          <a:tab pos="5904230" algn="r"/>
                        </a:tabLst>
                      </a:pPr>
                      <a:r>
                        <a:rPr lang="zh-CN" sz="1100" b="1" dirty="0">
                          <a:effectLst/>
                        </a:rPr>
                        <a:t>频率</a:t>
                      </a:r>
                      <a:r>
                        <a:rPr lang="en-US" sz="1100" b="1" dirty="0">
                          <a:effectLst/>
                        </a:rPr>
                        <a:t>/</a:t>
                      </a:r>
                      <a:r>
                        <a:rPr lang="en-US" sz="1100" b="1" spc="25" dirty="0">
                          <a:effectLst/>
                        </a:rPr>
                        <a:t>M</a:t>
                      </a:r>
                      <a:r>
                        <a:rPr lang="en-US" sz="1100" b="1" spc="45" dirty="0">
                          <a:effectLst/>
                        </a:rPr>
                        <a:t>H</a:t>
                      </a:r>
                      <a:r>
                        <a:rPr lang="en-US" sz="1100" b="1" dirty="0">
                          <a:effectLst/>
                        </a:rPr>
                        <a:t>z</a:t>
                      </a:r>
                      <a:endParaRPr lang="zh-CN" sz="1100" b="1" dirty="0">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78130" algn="l">
                        <a:spcAft>
                          <a:spcPts val="0"/>
                        </a:spcAft>
                        <a:tabLst>
                          <a:tab pos="2667635" algn="ctr"/>
                          <a:tab pos="5904230" algn="r"/>
                        </a:tabLst>
                      </a:pPr>
                      <a:r>
                        <a:rPr lang="zh-CN" sz="1100" b="1" spc="20" dirty="0">
                          <a:effectLst/>
                        </a:rPr>
                        <a:t>天线类型</a:t>
                      </a:r>
                      <a:endParaRPr lang="zh-CN" sz="1100" b="1" dirty="0">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2000">
                <a:tc>
                  <a:txBody>
                    <a:bodyPr/>
                    <a:lstStyle/>
                    <a:p>
                      <a:pPr indent="266700" algn="l">
                        <a:spcAft>
                          <a:spcPts val="0"/>
                        </a:spcAft>
                        <a:tabLst>
                          <a:tab pos="2667635" algn="ctr"/>
                          <a:tab pos="5904230" algn="r"/>
                        </a:tabLst>
                      </a:pPr>
                      <a:r>
                        <a:rPr lang="en-US" sz="1100" dirty="0">
                          <a:effectLst/>
                        </a:rPr>
                        <a:t>0</a:t>
                      </a:r>
                      <a:r>
                        <a:rPr lang="en-US" sz="1100" spc="40" dirty="0">
                          <a:effectLst/>
                        </a:rPr>
                        <a:t>,</a:t>
                      </a:r>
                      <a:r>
                        <a:rPr lang="en-US" sz="1100" dirty="0">
                          <a:effectLst/>
                        </a:rPr>
                        <a:t>15</a:t>
                      </a:r>
                      <a:r>
                        <a:rPr lang="en-US" sz="1100" spc="40" dirty="0">
                          <a:effectLst/>
                        </a:rPr>
                        <a:t>~</a:t>
                      </a:r>
                      <a:r>
                        <a:rPr lang="en-US" sz="1100" dirty="0">
                          <a:effectLst/>
                        </a:rPr>
                        <a:t>6</a:t>
                      </a:r>
                      <a:r>
                        <a:rPr lang="en-US" sz="1100" spc="50" dirty="0">
                          <a:effectLst/>
                        </a:rPr>
                        <a:t>,</a:t>
                      </a:r>
                      <a:r>
                        <a:rPr lang="en-US" sz="1100" dirty="0">
                          <a:effectLst/>
                        </a:rPr>
                        <a:t>2</a:t>
                      </a:r>
                      <a:endParaRPr lang="zh-CN" sz="1100" dirty="0">
                        <a:effectLst/>
                      </a:endParaRPr>
                    </a:p>
                    <a:p>
                      <a:pPr indent="266700" algn="l">
                        <a:spcAft>
                          <a:spcPts val="0"/>
                        </a:spcAft>
                        <a:tabLst>
                          <a:tab pos="2667635" algn="ctr"/>
                          <a:tab pos="5904230" algn="r"/>
                        </a:tabLst>
                      </a:pPr>
                      <a:r>
                        <a:rPr lang="en-US" sz="1100" dirty="0">
                          <a:effectLst/>
                        </a:rPr>
                        <a:t>26</a:t>
                      </a:r>
                      <a:r>
                        <a:rPr lang="en-US" sz="1100" spc="75" dirty="0">
                          <a:effectLst/>
                        </a:rPr>
                        <a:t> </a:t>
                      </a:r>
                      <a:r>
                        <a:rPr lang="en-US" sz="1100" spc="40" dirty="0">
                          <a:effectLst/>
                        </a:rPr>
                        <a:t>~</a:t>
                      </a:r>
                      <a:r>
                        <a:rPr lang="en-US" sz="1100" spc="45" dirty="0">
                          <a:effectLst/>
                        </a:rPr>
                        <a:t>5</a:t>
                      </a:r>
                      <a:r>
                        <a:rPr lang="en-US" sz="1100" dirty="0">
                          <a:effectLst/>
                        </a:rPr>
                        <a:t>4</a:t>
                      </a:r>
                      <a:endParaRPr lang="zh-CN" sz="1100" dirty="0">
                        <a:effectLst/>
                      </a:endParaRPr>
                    </a:p>
                    <a:p>
                      <a:pPr indent="266700" algn="l">
                        <a:spcAft>
                          <a:spcPts val="0"/>
                        </a:spcAft>
                        <a:tabLst>
                          <a:tab pos="2667635" algn="ctr"/>
                          <a:tab pos="5904230" algn="r"/>
                        </a:tabLst>
                      </a:pPr>
                      <a:r>
                        <a:rPr lang="en-US" sz="1100" dirty="0">
                          <a:effectLst/>
                        </a:rPr>
                        <a:t>68</a:t>
                      </a:r>
                      <a:r>
                        <a:rPr lang="en-US" sz="1100" spc="75" dirty="0">
                          <a:effectLst/>
                        </a:rPr>
                        <a:t> </a:t>
                      </a:r>
                      <a:r>
                        <a:rPr lang="en-US" sz="1100" spc="40" dirty="0">
                          <a:effectLst/>
                        </a:rPr>
                        <a:t>~</a:t>
                      </a:r>
                      <a:r>
                        <a:rPr lang="en-US" sz="1100" spc="75" dirty="0">
                          <a:effectLst/>
                        </a:rPr>
                        <a:t> </a:t>
                      </a:r>
                      <a:r>
                        <a:rPr lang="en-US" sz="1100" dirty="0">
                          <a:effectLst/>
                        </a:rPr>
                        <a:t>1</a:t>
                      </a:r>
                      <a:r>
                        <a:rPr lang="en-US" sz="1100" spc="75" dirty="0">
                          <a:effectLst/>
                        </a:rPr>
                        <a:t> </a:t>
                      </a:r>
                      <a:r>
                        <a:rPr lang="en-US" sz="1100" spc="45" dirty="0">
                          <a:effectLst/>
                        </a:rPr>
                        <a:t>0</a:t>
                      </a:r>
                      <a:r>
                        <a:rPr lang="en-US" sz="1100" dirty="0">
                          <a:effectLst/>
                        </a:rPr>
                        <a:t>00</a:t>
                      </a:r>
                      <a:endParaRPr lang="zh-CN" sz="1100" dirty="0">
                        <a:effectLst/>
                      </a:endParaRPr>
                    </a:p>
                    <a:p>
                      <a:pPr indent="266700" algn="l">
                        <a:spcAft>
                          <a:spcPts val="0"/>
                        </a:spcAft>
                        <a:tabLst>
                          <a:tab pos="2667635" algn="ctr"/>
                          <a:tab pos="5904230" algn="r"/>
                        </a:tabLst>
                      </a:pPr>
                      <a:r>
                        <a:rPr lang="en-US" sz="1100" dirty="0">
                          <a:effectLst/>
                        </a:rPr>
                        <a:t>1</a:t>
                      </a:r>
                      <a:r>
                        <a:rPr lang="en-US" sz="1100" spc="75" dirty="0">
                          <a:effectLst/>
                        </a:rPr>
                        <a:t> </a:t>
                      </a:r>
                      <a:r>
                        <a:rPr lang="en-US" sz="1100" dirty="0">
                          <a:effectLst/>
                        </a:rPr>
                        <a:t>0</a:t>
                      </a:r>
                      <a:r>
                        <a:rPr lang="en-US" sz="1100" spc="45" dirty="0">
                          <a:effectLst/>
                        </a:rPr>
                        <a:t>0</a:t>
                      </a:r>
                      <a:r>
                        <a:rPr lang="en-US" sz="1100" dirty="0">
                          <a:effectLst/>
                        </a:rPr>
                        <a:t>0</a:t>
                      </a:r>
                      <a:r>
                        <a:rPr lang="en-US" sz="1100" spc="75" dirty="0">
                          <a:effectLst/>
                        </a:rPr>
                        <a:t> </a:t>
                      </a:r>
                      <a:r>
                        <a:rPr lang="en-US" sz="1100" spc="40" dirty="0">
                          <a:effectLst/>
                        </a:rPr>
                        <a:t>~</a:t>
                      </a:r>
                      <a:r>
                        <a:rPr lang="en-US" sz="1100" spc="75" dirty="0">
                          <a:effectLst/>
                        </a:rPr>
                        <a:t> </a:t>
                      </a:r>
                      <a:r>
                        <a:rPr lang="en-US" sz="1100" dirty="0">
                          <a:effectLst/>
                        </a:rPr>
                        <a:t>2</a:t>
                      </a:r>
                      <a:r>
                        <a:rPr lang="en-US" sz="1100" spc="75" dirty="0">
                          <a:effectLst/>
                        </a:rPr>
                        <a:t> </a:t>
                      </a:r>
                      <a:r>
                        <a:rPr lang="en-US" sz="1100" spc="45" dirty="0">
                          <a:effectLst/>
                        </a:rPr>
                        <a:t>5</a:t>
                      </a:r>
                      <a:r>
                        <a:rPr lang="en-US" sz="1100" dirty="0">
                          <a:effectLst/>
                        </a:rPr>
                        <a:t>00</a:t>
                      </a:r>
                      <a:endParaRPr lang="zh-CN" sz="1100" dirty="0">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l">
                        <a:spcAft>
                          <a:spcPts val="0"/>
                        </a:spcAft>
                        <a:tabLst>
                          <a:tab pos="2667635" algn="ctr"/>
                          <a:tab pos="5904230" algn="r"/>
                        </a:tabLst>
                      </a:pPr>
                      <a:r>
                        <a:rPr lang="en-US" sz="1100" dirty="0">
                          <a:effectLst/>
                        </a:rPr>
                        <a:t>1</a:t>
                      </a:r>
                      <a:r>
                        <a:rPr lang="en-US" sz="1100" spc="75" dirty="0">
                          <a:effectLst/>
                        </a:rPr>
                        <a:t> </a:t>
                      </a:r>
                      <a:r>
                        <a:rPr lang="en-US" sz="1100" dirty="0">
                          <a:effectLst/>
                        </a:rPr>
                        <a:t>m</a:t>
                      </a:r>
                      <a:r>
                        <a:rPr lang="en-US" sz="1100" spc="80" dirty="0">
                          <a:effectLst/>
                        </a:rPr>
                        <a:t> </a:t>
                      </a:r>
                      <a:r>
                        <a:rPr lang="zh-CN" sz="1100" spc="50" dirty="0">
                          <a:effectLst/>
                        </a:rPr>
                        <a:t>单极天线</a:t>
                      </a:r>
                      <a:endParaRPr lang="zh-CN" sz="1100" dirty="0">
                        <a:effectLst/>
                      </a:endParaRPr>
                    </a:p>
                    <a:p>
                      <a:pPr indent="266700" algn="l">
                        <a:spcAft>
                          <a:spcPts val="0"/>
                        </a:spcAft>
                        <a:tabLst>
                          <a:tab pos="2667635" algn="ctr"/>
                          <a:tab pos="5904230" algn="r"/>
                        </a:tabLst>
                      </a:pPr>
                      <a:r>
                        <a:rPr lang="zh-CN" sz="1100" dirty="0">
                          <a:effectLst/>
                        </a:rPr>
                        <a:t>带载</a:t>
                      </a:r>
                      <a:r>
                        <a:rPr lang="en-US" sz="1100" dirty="0">
                          <a:effectLst/>
                        </a:rPr>
                        <a:t>1/4</a:t>
                      </a:r>
                      <a:r>
                        <a:rPr lang="zh-CN" sz="1100" dirty="0">
                          <a:effectLst/>
                        </a:rPr>
                        <a:t>波长单极天线</a:t>
                      </a:r>
                    </a:p>
                    <a:p>
                      <a:pPr indent="266700" algn="l">
                        <a:spcAft>
                          <a:spcPts val="0"/>
                        </a:spcAft>
                        <a:tabLst>
                          <a:tab pos="2667635" algn="ctr"/>
                          <a:tab pos="5904230" algn="r"/>
                        </a:tabLst>
                      </a:pPr>
                      <a:r>
                        <a:rPr lang="en-US" sz="1100" dirty="0">
                          <a:effectLst/>
                        </a:rPr>
                        <a:t>1/4</a:t>
                      </a:r>
                      <a:r>
                        <a:rPr lang="zh-CN" sz="1100" dirty="0">
                          <a:effectLst/>
                        </a:rPr>
                        <a:t>波长单极天线</a:t>
                      </a:r>
                    </a:p>
                    <a:p>
                      <a:pPr indent="287020" algn="l">
                        <a:spcAft>
                          <a:spcPts val="0"/>
                        </a:spcAft>
                        <a:tabLst>
                          <a:tab pos="2667635" algn="ctr"/>
                          <a:tab pos="5904230" algn="r"/>
                        </a:tabLst>
                      </a:pPr>
                      <a:r>
                        <a:rPr lang="zh-CN" sz="1100" spc="40" dirty="0">
                          <a:effectLst/>
                        </a:rPr>
                        <a:t>车辆制造商推荐</a:t>
                      </a:r>
                      <a:endParaRPr lang="zh-CN" sz="1100" dirty="0">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4"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smtClean="0">
                <a:latin typeface="Calibri" panose="020F0502020204030204" pitchFamily="34" charset="0"/>
                <a:ea typeface="黑体" panose="02010609060101010101" pitchFamily="49" charset="-122"/>
              </a:rPr>
              <a:t>四、测试项目</a:t>
            </a:r>
            <a:endParaRPr lang="zh-CN" altLang="en-US" sz="2800" dirty="0">
              <a:latin typeface="Calibri" panose="020F0502020204030204" pitchFamily="34"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07F32F-A246-41F7-80FA-02D2003F9C97}" type="slidenum">
              <a:rPr lang="en-US" altLang="zh-CN"/>
              <a:pPr eaLnBrk="1" hangingPunct="1"/>
              <a:t>12</a:t>
            </a:fld>
            <a:endParaRPr lang="en-US" altLang="zh-CN"/>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273" y="1701006"/>
            <a:ext cx="6070600" cy="444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5"/>
          <p:cNvSpPr txBox="1">
            <a:spLocks noChangeArrowheads="1"/>
          </p:cNvSpPr>
          <p:nvPr/>
        </p:nvSpPr>
        <p:spPr bwMode="auto">
          <a:xfrm>
            <a:off x="683568" y="2718197"/>
            <a:ext cx="252095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69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1200" dirty="0">
                <a:latin typeface="黑体" panose="02010609060101010101" pitchFamily="49" charset="-122"/>
                <a:ea typeface="黑体" panose="02010609060101010101" pitchFamily="49" charset="-122"/>
              </a:rPr>
              <a:t>1——</a:t>
            </a:r>
            <a:r>
              <a:rPr lang="zh-CN" altLang="en-US" sz="1200" dirty="0">
                <a:latin typeface="黑体" panose="02010609060101010101" pitchFamily="49" charset="-122"/>
                <a:ea typeface="黑体" panose="02010609060101010101" pitchFamily="49" charset="-122"/>
              </a:rPr>
              <a:t>测量设备</a:t>
            </a:r>
          </a:p>
          <a:p>
            <a:pPr eaLnBrk="1" hangingPunct="1">
              <a:buFont typeface="Wingdings" panose="05000000000000000000" pitchFamily="2" charset="2"/>
              <a:buNone/>
            </a:pPr>
            <a:r>
              <a:rPr lang="en-US" altLang="zh-CN" sz="1200" dirty="0">
                <a:latin typeface="黑体" panose="02010609060101010101" pitchFamily="49" charset="-122"/>
                <a:ea typeface="黑体" panose="02010609060101010101" pitchFamily="49" charset="-122"/>
              </a:rPr>
              <a:t>2——ALSE</a:t>
            </a:r>
          </a:p>
          <a:p>
            <a:pPr eaLnBrk="1" hangingPunct="1">
              <a:buFont typeface="Wingdings" panose="05000000000000000000" pitchFamily="2" charset="2"/>
              <a:buNone/>
            </a:pPr>
            <a:r>
              <a:rPr lang="en-US" altLang="zh-CN" sz="1200" dirty="0">
                <a:latin typeface="黑体" panose="02010609060101010101" pitchFamily="49" charset="-122"/>
                <a:ea typeface="黑体" panose="02010609060101010101" pitchFamily="49" charset="-122"/>
              </a:rPr>
              <a:t>3——</a:t>
            </a:r>
            <a:r>
              <a:rPr lang="zh-CN" altLang="en-US" sz="1200" dirty="0">
                <a:latin typeface="黑体" panose="02010609060101010101" pitchFamily="49" charset="-122"/>
                <a:ea typeface="黑体" panose="02010609060101010101" pitchFamily="49" charset="-122"/>
              </a:rPr>
              <a:t>壁板连接器</a:t>
            </a:r>
          </a:p>
          <a:p>
            <a:pPr eaLnBrk="1" hangingPunct="1">
              <a:buFont typeface="Wingdings" panose="05000000000000000000" pitchFamily="2" charset="2"/>
              <a:buNone/>
            </a:pPr>
            <a:r>
              <a:rPr lang="en-US" altLang="zh-CN" sz="1200" dirty="0">
                <a:latin typeface="黑体" panose="02010609060101010101" pitchFamily="49" charset="-122"/>
                <a:ea typeface="黑体" panose="02010609060101010101" pitchFamily="49" charset="-122"/>
              </a:rPr>
              <a:t>4——</a:t>
            </a:r>
            <a:r>
              <a:rPr lang="zh-CN" altLang="en-US" sz="1200" dirty="0">
                <a:latin typeface="黑体" panose="02010609060101010101" pitchFamily="49" charset="-122"/>
                <a:ea typeface="黑体" panose="02010609060101010101" pitchFamily="49" charset="-122"/>
              </a:rPr>
              <a:t>天线</a:t>
            </a:r>
            <a:endParaRPr lang="en-US" altLang="zh-CN" sz="1200"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1200" dirty="0">
                <a:latin typeface="黑体" panose="02010609060101010101" pitchFamily="49" charset="-122"/>
                <a:ea typeface="黑体" panose="02010609060101010101" pitchFamily="49" charset="-122"/>
              </a:rPr>
              <a:t>5——</a:t>
            </a:r>
            <a:r>
              <a:rPr lang="zh-CN" altLang="en-US" sz="1200" dirty="0">
                <a:latin typeface="黑体" panose="02010609060101010101" pitchFamily="49" charset="-122"/>
                <a:ea typeface="黑体" panose="02010609060101010101" pitchFamily="49" charset="-122"/>
              </a:rPr>
              <a:t>车辆</a:t>
            </a:r>
          </a:p>
          <a:p>
            <a:pPr eaLnBrk="1" hangingPunct="1">
              <a:buFont typeface="Wingdings" panose="05000000000000000000" pitchFamily="2" charset="2"/>
              <a:buNone/>
            </a:pPr>
            <a:r>
              <a:rPr lang="en-US" altLang="zh-CN" sz="1200" dirty="0">
                <a:latin typeface="黑体" panose="02010609060101010101" pitchFamily="49" charset="-122"/>
                <a:ea typeface="黑体" panose="02010609060101010101" pitchFamily="49" charset="-122"/>
              </a:rPr>
              <a:t>6——</a:t>
            </a:r>
            <a:r>
              <a:rPr lang="zh-CN" altLang="en-US" sz="1200" dirty="0">
                <a:latin typeface="黑体" panose="02010609060101010101" pitchFamily="49" charset="-122"/>
                <a:ea typeface="黑体" panose="02010609060101010101" pitchFamily="49" charset="-122"/>
              </a:rPr>
              <a:t>典型的吸波材料</a:t>
            </a:r>
          </a:p>
          <a:p>
            <a:pPr eaLnBrk="1" hangingPunct="1">
              <a:buFont typeface="Wingdings" panose="05000000000000000000" pitchFamily="2" charset="2"/>
              <a:buNone/>
            </a:pPr>
            <a:r>
              <a:rPr lang="en-US" altLang="zh-CN" sz="1200" dirty="0">
                <a:latin typeface="黑体" panose="02010609060101010101" pitchFamily="49" charset="-122"/>
                <a:ea typeface="黑体" panose="02010609060101010101" pitchFamily="49" charset="-122"/>
              </a:rPr>
              <a:t>7——</a:t>
            </a:r>
            <a:r>
              <a:rPr lang="zh-CN" altLang="en-US" sz="1200" dirty="0">
                <a:latin typeface="黑体" panose="02010609060101010101" pitchFamily="49" charset="-122"/>
                <a:ea typeface="黑体" panose="02010609060101010101" pitchFamily="49" charset="-122"/>
              </a:rPr>
              <a:t>线的同轴电缆</a:t>
            </a:r>
          </a:p>
          <a:p>
            <a:pPr eaLnBrk="1" hangingPunct="1">
              <a:buFont typeface="Wingdings" panose="05000000000000000000" pitchFamily="2" charset="2"/>
              <a:buNone/>
            </a:pPr>
            <a:r>
              <a:rPr lang="en-US" altLang="zh-CN" sz="1200" dirty="0">
                <a:latin typeface="黑体" panose="02010609060101010101" pitchFamily="49" charset="-122"/>
                <a:ea typeface="黑体" panose="02010609060101010101" pitchFamily="49" charset="-122"/>
              </a:rPr>
              <a:t>8——</a:t>
            </a:r>
            <a:r>
              <a:rPr lang="zh-CN" altLang="en-US" sz="1200" dirty="0">
                <a:latin typeface="黑体" panose="02010609060101010101" pitchFamily="49" charset="-122"/>
                <a:ea typeface="黑体" panose="02010609060101010101" pitchFamily="49" charset="-122"/>
              </a:rPr>
              <a:t>优质同轴电缆（</a:t>
            </a:r>
            <a:r>
              <a:rPr lang="en-US" altLang="zh-CN" sz="1200" dirty="0">
                <a:latin typeface="黑体" panose="02010609060101010101" pitchFamily="49" charset="-122"/>
                <a:ea typeface="黑体" panose="02010609060101010101" pitchFamily="49" charset="-122"/>
              </a:rPr>
              <a:t>50Ω</a:t>
            </a:r>
            <a:r>
              <a:rPr lang="zh-CN" altLang="en-US" sz="1200" dirty="0">
                <a:latin typeface="黑体" panose="02010609060101010101" pitchFamily="49" charset="-122"/>
                <a:ea typeface="黑体" panose="02010609060101010101" pitchFamily="49" charset="-122"/>
              </a:rPr>
              <a:t>）</a:t>
            </a:r>
          </a:p>
          <a:p>
            <a:pPr eaLnBrk="1" hangingPunct="1">
              <a:buFont typeface="Wingdings" panose="05000000000000000000" pitchFamily="2" charset="2"/>
              <a:buNone/>
            </a:pPr>
            <a:r>
              <a:rPr lang="en-US" altLang="zh-CN" sz="1200" dirty="0">
                <a:latin typeface="黑体" panose="02010609060101010101" pitchFamily="49" charset="-122"/>
                <a:ea typeface="黑体" panose="02010609060101010101" pitchFamily="49" charset="-122"/>
              </a:rPr>
              <a:t>9——</a:t>
            </a:r>
            <a:r>
              <a:rPr lang="zh-CN" altLang="en-US" sz="1200" dirty="0">
                <a:latin typeface="黑体" panose="02010609060101010101" pitchFamily="49" charset="-122"/>
                <a:ea typeface="黑体" panose="02010609060101010101" pitchFamily="49" charset="-122"/>
              </a:rPr>
              <a:t>车载接收机外壳</a:t>
            </a:r>
          </a:p>
          <a:p>
            <a:pPr eaLnBrk="1" hangingPunct="1">
              <a:buFont typeface="Wingdings" panose="05000000000000000000" pitchFamily="2" charset="2"/>
              <a:buNone/>
            </a:pPr>
            <a:r>
              <a:rPr lang="en-US" altLang="zh-CN" sz="1200" dirty="0">
                <a:latin typeface="黑体" panose="02010609060101010101" pitchFamily="49" charset="-122"/>
                <a:ea typeface="黑体" panose="02010609060101010101" pitchFamily="49" charset="-122"/>
              </a:rPr>
              <a:t>10——</a:t>
            </a:r>
            <a:r>
              <a:rPr lang="zh-CN" altLang="en-US" sz="1200" dirty="0">
                <a:latin typeface="黑体" panose="02010609060101010101" pitchFamily="49" charset="-122"/>
                <a:ea typeface="黑体" panose="02010609060101010101" pitchFamily="49" charset="-122"/>
              </a:rPr>
              <a:t>阻抗匹配单元</a:t>
            </a:r>
            <a:r>
              <a:rPr lang="en-US" altLang="zh-CN" sz="1200" dirty="0">
                <a:latin typeface="黑体" panose="02010609060101010101" pitchFamily="49" charset="-122"/>
                <a:ea typeface="黑体" panose="02010609060101010101" pitchFamily="49" charset="-122"/>
              </a:rPr>
              <a:t>(</a:t>
            </a:r>
            <a:r>
              <a:rPr lang="zh-CN" altLang="en-US" sz="1200" dirty="0">
                <a:latin typeface="黑体" panose="02010609060101010101" pitchFamily="49" charset="-122"/>
                <a:ea typeface="黑体" panose="02010609060101010101" pitchFamily="49" charset="-122"/>
              </a:rPr>
              <a:t>当</a:t>
            </a:r>
            <a:r>
              <a:rPr lang="zh-CN" altLang="en-US" sz="1200" dirty="0" smtClean="0">
                <a:latin typeface="黑体" panose="02010609060101010101" pitchFamily="49" charset="-122"/>
                <a:ea typeface="黑体" panose="02010609060101010101" pitchFamily="49" charset="-122"/>
              </a:rPr>
              <a:t>需要</a:t>
            </a:r>
            <a:r>
              <a:rPr lang="zh-CN" altLang="en-US" sz="1200" dirty="0">
                <a:latin typeface="黑体" panose="02010609060101010101" pitchFamily="49" charset="-122"/>
                <a:ea typeface="黑体" panose="02010609060101010101" pitchFamily="49" charset="-122"/>
              </a:rPr>
              <a:t>时</a:t>
            </a:r>
            <a:r>
              <a:rPr lang="en-US" altLang="zh-CN" sz="1200" dirty="0">
                <a:latin typeface="黑体" panose="02010609060101010101" pitchFamily="49" charset="-122"/>
                <a:ea typeface="黑体" panose="02010609060101010101" pitchFamily="49" charset="-122"/>
              </a:rPr>
              <a:t>)</a:t>
            </a:r>
          </a:p>
          <a:p>
            <a:pPr eaLnBrk="1" hangingPunct="1">
              <a:buFont typeface="Wingdings" panose="05000000000000000000" pitchFamily="2" charset="2"/>
              <a:buNone/>
            </a:pPr>
            <a:r>
              <a:rPr lang="en-US" altLang="zh-CN" sz="1200" dirty="0">
                <a:latin typeface="黑体" panose="02010609060101010101" pitchFamily="49" charset="-122"/>
                <a:ea typeface="黑体" panose="02010609060101010101" pitchFamily="49" charset="-122"/>
              </a:rPr>
              <a:t>11——</a:t>
            </a:r>
            <a:r>
              <a:rPr lang="zh-CN" altLang="en-US" sz="1200" dirty="0">
                <a:latin typeface="黑体" panose="02010609060101010101" pitchFamily="49" charset="-122"/>
                <a:ea typeface="黑体" panose="02010609060101010101" pitchFamily="49" charset="-122"/>
              </a:rPr>
              <a:t>改进的同轴“</a:t>
            </a:r>
            <a:r>
              <a:rPr lang="en-US" altLang="zh-CN" sz="1200" dirty="0">
                <a:latin typeface="黑体" panose="02010609060101010101" pitchFamily="49" charset="-122"/>
                <a:ea typeface="黑体" panose="02010609060101010101" pitchFamily="49" charset="-122"/>
              </a:rPr>
              <a:t>T”</a:t>
            </a:r>
            <a:r>
              <a:rPr lang="zh-CN" altLang="en-US" sz="1200" dirty="0">
                <a:latin typeface="黑体" panose="02010609060101010101" pitchFamily="49" charset="-122"/>
                <a:ea typeface="黑体" panose="02010609060101010101" pitchFamily="49" charset="-122"/>
              </a:rPr>
              <a:t>型连接器</a:t>
            </a:r>
          </a:p>
          <a:p>
            <a:pPr eaLnBrk="1" hangingPunct="1">
              <a:buFont typeface="Wingdings" panose="05000000000000000000" pitchFamily="2" charset="2"/>
              <a:buNone/>
            </a:pPr>
            <a:r>
              <a:rPr lang="en-US" altLang="zh-CN" sz="1200" dirty="0">
                <a:latin typeface="黑体" panose="02010609060101010101" pitchFamily="49" charset="-122"/>
                <a:ea typeface="黑体" panose="02010609060101010101" pitchFamily="49" charset="-122"/>
              </a:rPr>
              <a:t>12——</a:t>
            </a:r>
            <a:r>
              <a:rPr lang="zh-CN" altLang="en-US" sz="1200" dirty="0">
                <a:latin typeface="黑体" panose="02010609060101010101" pitchFamily="49" charset="-122"/>
                <a:ea typeface="黑体" panose="02010609060101010101" pitchFamily="49" charset="-122"/>
              </a:rPr>
              <a:t>调幅广播波段地隔离网络（当需要时）</a:t>
            </a:r>
          </a:p>
        </p:txBody>
      </p:sp>
      <p:sp>
        <p:nvSpPr>
          <p:cNvPr id="11270" name="TextBox 5"/>
          <p:cNvSpPr txBox="1">
            <a:spLocks noChangeArrowheads="1"/>
          </p:cNvSpPr>
          <p:nvPr/>
        </p:nvSpPr>
        <p:spPr bwMode="auto">
          <a:xfrm>
            <a:off x="4039761" y="6035278"/>
            <a:ext cx="3857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整车辐射发射</a:t>
            </a:r>
            <a:r>
              <a:rPr lang="en-US" altLang="zh-CN" sz="1600">
                <a:latin typeface="黑体" panose="02010609060101010101" pitchFamily="49" charset="-122"/>
                <a:ea typeface="黑体" panose="02010609060101010101" pitchFamily="49" charset="-122"/>
              </a:rPr>
              <a:t>——</a:t>
            </a:r>
            <a:r>
              <a:rPr lang="zh-CN" altLang="en-US" sz="1600">
                <a:latin typeface="黑体" panose="02010609060101010101" pitchFamily="49" charset="-122"/>
                <a:ea typeface="黑体" panose="02010609060101010101" pitchFamily="49" charset="-122"/>
              </a:rPr>
              <a:t>试验布置图示例</a:t>
            </a:r>
          </a:p>
        </p:txBody>
      </p:sp>
      <p:sp>
        <p:nvSpPr>
          <p:cNvPr id="8" name="内容占位符 1"/>
          <p:cNvSpPr txBox="1">
            <a:spLocks/>
          </p:cNvSpPr>
          <p:nvPr/>
        </p:nvSpPr>
        <p:spPr>
          <a:xfrm>
            <a:off x="457200" y="1196975"/>
            <a:ext cx="8229600" cy="10080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smtClean="0">
                <a:solidFill>
                  <a:srgbClr val="C00000"/>
                </a:solidFill>
                <a:ea typeface="黑体" panose="02010609060101010101" pitchFamily="49" charset="-122"/>
              </a:rPr>
              <a:t>车载天线接收到的发射测量</a:t>
            </a:r>
            <a:endParaRPr lang="en-US" altLang="zh-CN" sz="2400" kern="0" dirty="0" smtClean="0">
              <a:solidFill>
                <a:srgbClr val="C00000"/>
              </a:solidFill>
              <a:ea typeface="黑体" panose="02010609060101010101" pitchFamily="49" charset="-122"/>
            </a:endParaRPr>
          </a:p>
          <a:p>
            <a:pPr lvl="1">
              <a:buFont typeface="Wingdings" panose="05000000000000000000" pitchFamily="2" charset="2"/>
              <a:buChar char="n"/>
            </a:pPr>
            <a:r>
              <a:rPr lang="zh-CN" altLang="en-US" sz="2000" kern="0" dirty="0" smtClean="0">
                <a:ea typeface="黑体" panose="02010609060101010101" pitchFamily="49" charset="-122"/>
              </a:rPr>
              <a:t>测试布置</a:t>
            </a:r>
          </a:p>
        </p:txBody>
      </p:sp>
      <p:sp>
        <p:nvSpPr>
          <p:cNvPr id="9"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smtClean="0">
                <a:latin typeface="Calibri" panose="020F0502020204030204" pitchFamily="34" charset="0"/>
                <a:ea typeface="黑体" panose="02010609060101010101" pitchFamily="49" charset="-122"/>
              </a:rPr>
              <a:t>四、测试项目</a:t>
            </a:r>
            <a:endParaRPr lang="zh-CN" altLang="en-US" sz="2800" dirty="0">
              <a:latin typeface="Calibri" panose="020F0502020204030204" pitchFamily="34"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07F32F-A246-41F7-80FA-02D2003F9C97}" type="slidenum">
              <a:rPr lang="en-US" altLang="zh-CN"/>
              <a:pPr eaLnBrk="1" hangingPunct="1"/>
              <a:t>13</a:t>
            </a:fld>
            <a:endParaRPr lang="en-US" altLang="zh-CN"/>
          </a:p>
        </p:txBody>
      </p:sp>
      <p:sp>
        <p:nvSpPr>
          <p:cNvPr id="8" name="内容占位符 1"/>
          <p:cNvSpPr txBox="1">
            <a:spLocks/>
          </p:cNvSpPr>
          <p:nvPr/>
        </p:nvSpPr>
        <p:spPr>
          <a:xfrm>
            <a:off x="457200" y="1196975"/>
            <a:ext cx="8229600" cy="10080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smtClean="0">
                <a:solidFill>
                  <a:srgbClr val="C00000"/>
                </a:solidFill>
                <a:ea typeface="黑体" panose="02010609060101010101" pitchFamily="49" charset="-122"/>
              </a:rPr>
              <a:t>车载天线接收到的发射测量</a:t>
            </a:r>
            <a:endParaRPr lang="en-US" altLang="zh-CN" sz="2400" kern="0" dirty="0" smtClean="0">
              <a:solidFill>
                <a:srgbClr val="C00000"/>
              </a:solidFill>
              <a:ea typeface="黑体" panose="02010609060101010101" pitchFamily="49" charset="-122"/>
            </a:endParaRPr>
          </a:p>
          <a:p>
            <a:pPr lvl="1">
              <a:buFont typeface="Wingdings" panose="05000000000000000000" pitchFamily="2" charset="2"/>
              <a:buChar char="n"/>
            </a:pPr>
            <a:r>
              <a:rPr lang="zh-CN" altLang="en-US" sz="2000" kern="0" dirty="0" smtClean="0">
                <a:ea typeface="黑体" panose="02010609060101010101" pitchFamily="49" charset="-122"/>
              </a:rPr>
              <a:t>测试布置</a:t>
            </a:r>
          </a:p>
        </p:txBody>
      </p:sp>
      <p:sp>
        <p:nvSpPr>
          <p:cNvPr id="9"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smtClean="0">
                <a:latin typeface="Calibri" panose="020F0502020204030204" pitchFamily="34" charset="0"/>
                <a:ea typeface="黑体" panose="02010609060101010101" pitchFamily="49" charset="-122"/>
              </a:rPr>
              <a:t>四、测试项目</a:t>
            </a:r>
            <a:endParaRPr lang="zh-CN" altLang="en-US" sz="2800" dirty="0">
              <a:latin typeface="Calibri" panose="020F0502020204030204" pitchFamily="34" charset="0"/>
              <a:ea typeface="黑体" panose="02010609060101010101" pitchFamily="49" charset="-122"/>
            </a:endParaRPr>
          </a:p>
        </p:txBody>
      </p:sp>
      <p:sp>
        <p:nvSpPr>
          <p:cNvPr id="2" name="矩形 1"/>
          <p:cNvSpPr/>
          <p:nvPr/>
        </p:nvSpPr>
        <p:spPr>
          <a:xfrm>
            <a:off x="683568" y="2113647"/>
            <a:ext cx="7920880" cy="3631763"/>
          </a:xfrm>
          <a:prstGeom prst="rect">
            <a:avLst/>
          </a:prstGeom>
        </p:spPr>
        <p:txBody>
          <a:bodyPr wrap="square">
            <a:spAutoFit/>
          </a:bodyPr>
          <a:lstStyle/>
          <a:p>
            <a:pPr marL="285750" indent="-285750" algn="just">
              <a:spcAft>
                <a:spcPts val="1200"/>
              </a:spcAft>
              <a:buFont typeface="Arial" panose="020B0604020202020204" pitchFamily="34" charset="0"/>
              <a:buChar char="•"/>
              <a:tabLst>
                <a:tab pos="2667635" algn="ctr"/>
                <a:tab pos="5904230" algn="r"/>
              </a:tabLst>
            </a:pPr>
            <a:r>
              <a:rPr lang="zh-CN" altLang="zh-CN" dirty="0">
                <a:solidFill>
                  <a:srgbClr val="FF0000"/>
                </a:solidFill>
                <a:latin typeface="宋体" panose="02010600030101010101" pitchFamily="2" charset="-122"/>
                <a:cs typeface="Times New Roman" panose="02020603050405020304" pitchFamily="18" charset="0"/>
              </a:rPr>
              <a:t>以天线连接器接地端为基准</a:t>
            </a:r>
            <a:r>
              <a:rPr lang="zh-CN" altLang="zh-CN" dirty="0">
                <a:latin typeface="宋体" panose="02010600030101010101" pitchFamily="2" charset="-122"/>
                <a:cs typeface="Times New Roman" panose="02020603050405020304" pitchFamily="18" charset="0"/>
              </a:rPr>
              <a:t>，在接收机同轴电缆末端，进行骚扰电压测量</a:t>
            </a:r>
            <a:r>
              <a:rPr lang="zh-CN" altLang="zh-CN" dirty="0" smtClean="0">
                <a:latin typeface="宋体" panose="02010600030101010101" pitchFamily="2" charset="-122"/>
                <a:cs typeface="Times New Roman" panose="02020603050405020304" pitchFamily="18" charset="0"/>
              </a:rPr>
              <a:t>。</a:t>
            </a:r>
            <a:endParaRPr lang="en-US" altLang="zh-CN" dirty="0" smtClean="0">
              <a:latin typeface="宋体" panose="02010600030101010101" pitchFamily="2" charset="-122"/>
              <a:cs typeface="Times New Roman" panose="02020603050405020304" pitchFamily="18" charset="0"/>
            </a:endParaRPr>
          </a:p>
          <a:p>
            <a:pPr marL="285750" indent="-285750" algn="just">
              <a:spcAft>
                <a:spcPts val="1200"/>
              </a:spcAft>
              <a:buFont typeface="Arial" panose="020B0604020202020204" pitchFamily="34" charset="0"/>
              <a:buChar char="•"/>
              <a:tabLst>
                <a:tab pos="2667635" algn="ctr"/>
                <a:tab pos="5904230" algn="r"/>
              </a:tabLst>
            </a:pPr>
            <a:r>
              <a:rPr lang="zh-CN" altLang="zh-CN" dirty="0" smtClean="0">
                <a:latin typeface="宋体" panose="02010600030101010101" pitchFamily="2" charset="-122"/>
                <a:cs typeface="Times New Roman" panose="02020603050405020304" pitchFamily="18" charset="0"/>
              </a:rPr>
              <a:t>天线</a:t>
            </a:r>
            <a:r>
              <a:rPr lang="zh-CN" altLang="zh-CN" dirty="0">
                <a:latin typeface="宋体" panose="02010600030101010101" pitchFamily="2" charset="-122"/>
                <a:cs typeface="Times New Roman" panose="02020603050405020304" pitchFamily="18" charset="0"/>
              </a:rPr>
              <a:t>连接器应在</a:t>
            </a:r>
            <a:r>
              <a:rPr lang="zh-CN" altLang="zh-CN" dirty="0">
                <a:solidFill>
                  <a:srgbClr val="FF0000"/>
                </a:solidFill>
                <a:latin typeface="宋体" panose="02010600030101010101" pitchFamily="2" charset="-122"/>
                <a:cs typeface="Times New Roman" panose="02020603050405020304" pitchFamily="18" charset="0"/>
              </a:rPr>
              <a:t>车载无线电接收机外壳</a:t>
            </a:r>
            <a:r>
              <a:rPr lang="zh-CN" altLang="zh-CN" dirty="0">
                <a:latin typeface="宋体" panose="02010600030101010101" pitchFamily="2" charset="-122"/>
                <a:cs typeface="Times New Roman" panose="02020603050405020304" pitchFamily="18" charset="0"/>
              </a:rPr>
              <a:t>处接地</a:t>
            </a:r>
            <a:r>
              <a:rPr lang="zh-CN" altLang="zh-CN" dirty="0" smtClean="0">
                <a:latin typeface="宋体" panose="02010600030101010101" pitchFamily="2" charset="-122"/>
                <a:cs typeface="Times New Roman" panose="02020603050405020304" pitchFamily="18" charset="0"/>
              </a:rPr>
              <a:t>。</a:t>
            </a:r>
            <a:endParaRPr lang="en-US" altLang="zh-CN" dirty="0" smtClean="0">
              <a:latin typeface="宋体" panose="02010600030101010101" pitchFamily="2" charset="-122"/>
              <a:cs typeface="Times New Roman" panose="02020603050405020304" pitchFamily="18" charset="0"/>
            </a:endParaRPr>
          </a:p>
          <a:p>
            <a:pPr marL="285750" indent="-285750" algn="just">
              <a:spcAft>
                <a:spcPts val="1200"/>
              </a:spcAft>
              <a:buFont typeface="Arial" panose="020B0604020202020204" pitchFamily="34" charset="0"/>
              <a:buChar char="•"/>
              <a:tabLst>
                <a:tab pos="2667635" algn="ctr"/>
                <a:tab pos="5904230" algn="r"/>
              </a:tabLst>
            </a:pPr>
            <a:r>
              <a:rPr lang="zh-CN" altLang="zh-CN" dirty="0" smtClean="0">
                <a:latin typeface="宋体" panose="02010600030101010101" pitchFamily="2" charset="-122"/>
                <a:cs typeface="Times New Roman" panose="02020603050405020304" pitchFamily="18" charset="0"/>
              </a:rPr>
              <a:t>无线电</a:t>
            </a:r>
            <a:r>
              <a:rPr lang="zh-CN" altLang="zh-CN" dirty="0">
                <a:latin typeface="宋体" panose="02010600030101010101" pitchFamily="2" charset="-122"/>
                <a:cs typeface="Times New Roman" panose="02020603050405020304" pitchFamily="18" charset="0"/>
              </a:rPr>
              <a:t>接收机外壳使用</a:t>
            </a:r>
            <a:r>
              <a:rPr lang="zh-CN" altLang="zh-CN" dirty="0">
                <a:solidFill>
                  <a:srgbClr val="FF0000"/>
                </a:solidFill>
                <a:latin typeface="宋体" panose="02010600030101010101" pitchFamily="2" charset="-122"/>
                <a:cs typeface="Times New Roman" panose="02020603050405020304" pitchFamily="18" charset="0"/>
              </a:rPr>
              <a:t>产品线束</a:t>
            </a:r>
            <a:r>
              <a:rPr lang="zh-CN" altLang="zh-CN" dirty="0">
                <a:latin typeface="宋体" panose="02010600030101010101" pitchFamily="2" charset="-122"/>
                <a:cs typeface="Times New Roman" panose="02020603050405020304" pitchFamily="18" charset="0"/>
              </a:rPr>
              <a:t>在车身处接地</a:t>
            </a:r>
            <a:r>
              <a:rPr lang="zh-CN" altLang="zh-CN" dirty="0" smtClean="0">
                <a:latin typeface="宋体" panose="02010600030101010101" pitchFamily="2" charset="-122"/>
                <a:cs typeface="Times New Roman" panose="02020603050405020304" pitchFamily="18" charset="0"/>
              </a:rPr>
              <a:t>。</a:t>
            </a:r>
            <a:endParaRPr lang="en-US" altLang="zh-CN" dirty="0" smtClean="0">
              <a:latin typeface="宋体" panose="02010600030101010101" pitchFamily="2" charset="-122"/>
              <a:cs typeface="Times New Roman" panose="02020603050405020304" pitchFamily="18" charset="0"/>
            </a:endParaRPr>
          </a:p>
          <a:p>
            <a:pPr marL="285750" indent="-285750" algn="just">
              <a:spcAft>
                <a:spcPts val="1200"/>
              </a:spcAft>
              <a:buFont typeface="Arial" panose="020B0604020202020204" pitchFamily="34" charset="0"/>
              <a:buChar char="•"/>
              <a:tabLst>
                <a:tab pos="2667635" algn="ctr"/>
                <a:tab pos="5904230" algn="r"/>
              </a:tabLst>
            </a:pPr>
            <a:r>
              <a:rPr lang="zh-CN" altLang="zh-CN" dirty="0" smtClean="0">
                <a:latin typeface="宋体" panose="02010600030101010101" pitchFamily="2" charset="-122"/>
                <a:cs typeface="Times New Roman" panose="02020603050405020304" pitchFamily="18" charset="0"/>
              </a:rPr>
              <a:t>使用</a:t>
            </a:r>
            <a:r>
              <a:rPr lang="zh-CN" altLang="zh-CN" dirty="0">
                <a:solidFill>
                  <a:srgbClr val="FF0000"/>
                </a:solidFill>
                <a:latin typeface="宋体" panose="02010600030101010101" pitchFamily="2" charset="-122"/>
                <a:cs typeface="Times New Roman" panose="02020603050405020304" pitchFamily="18" charset="0"/>
              </a:rPr>
              <a:t>同轴壁板连接器</a:t>
            </a:r>
            <a:r>
              <a:rPr lang="zh-CN" altLang="zh-CN" dirty="0">
                <a:latin typeface="宋体" panose="02010600030101010101" pitchFamily="2" charset="-122"/>
                <a:cs typeface="Times New Roman" panose="02020603050405020304" pitchFamily="18" charset="0"/>
              </a:rPr>
              <a:t>与屏蔽室外测量设备相连</a:t>
            </a:r>
            <a:r>
              <a:rPr lang="zh-CN" altLang="zh-CN" dirty="0" smtClean="0">
                <a:latin typeface="宋体" panose="02010600030101010101" pitchFamily="2" charset="-122"/>
                <a:cs typeface="Times New Roman" panose="02020603050405020304" pitchFamily="18" charset="0"/>
              </a:rPr>
              <a:t>。</a:t>
            </a:r>
            <a:endParaRPr lang="en-US" altLang="zh-CN" dirty="0" smtClean="0">
              <a:latin typeface="宋体" panose="02010600030101010101" pitchFamily="2" charset="-122"/>
              <a:cs typeface="Times New Roman" panose="02020603050405020304" pitchFamily="18" charset="0"/>
            </a:endParaRPr>
          </a:p>
          <a:p>
            <a:pPr marL="285750" indent="-285750" algn="just">
              <a:spcAft>
                <a:spcPts val="1200"/>
              </a:spcAft>
              <a:buFont typeface="Arial" panose="020B0604020202020204" pitchFamily="34" charset="0"/>
              <a:buChar char="•"/>
              <a:tabLst>
                <a:tab pos="2667635" algn="ctr"/>
                <a:tab pos="5904230" algn="r"/>
              </a:tabLst>
            </a:pPr>
            <a:r>
              <a:rPr lang="zh-CN" altLang="zh-CN" dirty="0" smtClean="0">
                <a:latin typeface="宋体" panose="02010600030101010101" pitchFamily="2" charset="-122"/>
                <a:cs typeface="Times New Roman" panose="02020603050405020304" pitchFamily="18" charset="0"/>
              </a:rPr>
              <a:t>若</a:t>
            </a:r>
            <a:r>
              <a:rPr lang="zh-CN" altLang="zh-CN" dirty="0">
                <a:latin typeface="宋体" panose="02010600030101010101" pitchFamily="2" charset="-122"/>
                <a:cs typeface="Times New Roman" panose="02020603050405020304" pitchFamily="18" charset="0"/>
              </a:rPr>
              <a:t>车载天线为</a:t>
            </a:r>
            <a:r>
              <a:rPr lang="zh-CN" altLang="zh-CN" dirty="0">
                <a:solidFill>
                  <a:srgbClr val="FF0000"/>
                </a:solidFill>
                <a:latin typeface="宋体" panose="02010600030101010101" pitchFamily="2" charset="-122"/>
                <a:cs typeface="Times New Roman" panose="02020603050405020304" pitchFamily="18" charset="0"/>
              </a:rPr>
              <a:t>有源天线</a:t>
            </a:r>
            <a:r>
              <a:rPr lang="zh-CN" altLang="zh-CN" dirty="0">
                <a:latin typeface="宋体" panose="02010600030101010101" pitchFamily="2" charset="-122"/>
                <a:cs typeface="Times New Roman" panose="02020603050405020304" pitchFamily="18" charset="0"/>
              </a:rPr>
              <a:t>，且由收音机通过天线电缆（虚拟网络）为其供电，那么类似于收音机上的</a:t>
            </a:r>
            <a:r>
              <a:rPr lang="zh-CN" altLang="zh-CN" dirty="0">
                <a:solidFill>
                  <a:srgbClr val="FF0000"/>
                </a:solidFill>
                <a:latin typeface="宋体" panose="02010600030101010101" pitchFamily="2" charset="-122"/>
                <a:cs typeface="Times New Roman" panose="02020603050405020304" pitchFamily="18" charset="0"/>
              </a:rPr>
              <a:t>去耦网络</a:t>
            </a:r>
            <a:r>
              <a:rPr lang="zh-CN" altLang="zh-CN" dirty="0">
                <a:latin typeface="宋体" panose="02010600030101010101" pitchFamily="2" charset="-122"/>
                <a:cs typeface="Times New Roman" panose="02020603050405020304" pitchFamily="18" charset="0"/>
              </a:rPr>
              <a:t>应安装在天线连接器上，用</a:t>
            </a:r>
            <a:r>
              <a:rPr lang="zh-CN" altLang="zh-CN" dirty="0">
                <a:solidFill>
                  <a:srgbClr val="FF0000"/>
                </a:solidFill>
                <a:latin typeface="宋体" panose="02010600030101010101" pitchFamily="2" charset="-122"/>
                <a:cs typeface="Times New Roman" panose="02020603050405020304" pitchFamily="18" charset="0"/>
              </a:rPr>
              <a:t>车上电源</a:t>
            </a:r>
            <a:r>
              <a:rPr lang="zh-CN" altLang="zh-CN" dirty="0">
                <a:latin typeface="宋体" panose="02010600030101010101" pitchFamily="2" charset="-122"/>
                <a:cs typeface="Times New Roman" panose="02020603050405020304" pitchFamily="18" charset="0"/>
              </a:rPr>
              <a:t>为有源天线供电。</a:t>
            </a:r>
          </a:p>
          <a:p>
            <a:pPr marL="285750" indent="-285750" algn="just">
              <a:spcAft>
                <a:spcPts val="1200"/>
              </a:spcAft>
              <a:buFont typeface="Arial" panose="020B0604020202020204" pitchFamily="34" charset="0"/>
              <a:buChar char="•"/>
              <a:tabLst>
                <a:tab pos="2667635" algn="ctr"/>
                <a:tab pos="5904230" algn="r"/>
              </a:tabLst>
            </a:pPr>
            <a:r>
              <a:rPr lang="zh-CN" altLang="zh-CN" dirty="0">
                <a:latin typeface="宋体" panose="02010600030101010101" pitchFamily="2" charset="-122"/>
                <a:cs typeface="Times New Roman" panose="02020603050405020304" pitchFamily="18" charset="0"/>
              </a:rPr>
              <a:t>当在</a:t>
            </a:r>
            <a:r>
              <a:rPr lang="zh-CN" altLang="zh-CN" dirty="0">
                <a:solidFill>
                  <a:srgbClr val="FF0000"/>
                </a:solidFill>
                <a:latin typeface="宋体" panose="02010600030101010101" pitchFamily="2" charset="-122"/>
                <a:cs typeface="Times New Roman" panose="02020603050405020304" pitchFamily="18" charset="0"/>
              </a:rPr>
              <a:t>调幅广播</a:t>
            </a:r>
            <a:r>
              <a:rPr lang="zh-CN" altLang="zh-CN" dirty="0">
                <a:latin typeface="宋体" panose="02010600030101010101" pitchFamily="2" charset="-122"/>
                <a:cs typeface="Times New Roman" panose="02020603050405020304" pitchFamily="18" charset="0"/>
              </a:rPr>
              <a:t>波段（长波、中波、短波）测量时，车辆</a:t>
            </a:r>
            <a:r>
              <a:rPr lang="en-US" altLang="zh-CN" dirty="0">
                <a:latin typeface="宋体" panose="02010600030101010101" pitchFamily="2" charset="-122"/>
                <a:cs typeface="Times New Roman" panose="02020603050405020304" pitchFamily="18" charset="0"/>
              </a:rPr>
              <a:t>/</a:t>
            </a:r>
            <a:r>
              <a:rPr lang="zh-CN" altLang="zh-CN" dirty="0">
                <a:latin typeface="宋体" panose="02010600030101010101" pitchFamily="2" charset="-122"/>
                <a:cs typeface="Times New Roman" panose="02020603050405020304" pitchFamily="18" charset="0"/>
              </a:rPr>
              <a:t>匹配单元的地与</a:t>
            </a:r>
            <a:r>
              <a:rPr lang="en-US" altLang="zh-CN" dirty="0">
                <a:latin typeface="宋体" panose="02010600030101010101" pitchFamily="2" charset="-122"/>
                <a:cs typeface="Times New Roman" panose="02020603050405020304" pitchFamily="18" charset="0"/>
              </a:rPr>
              <a:t>ALSE</a:t>
            </a:r>
            <a:r>
              <a:rPr lang="zh-CN" altLang="zh-CN" dirty="0">
                <a:latin typeface="宋体" panose="02010600030101010101" pitchFamily="2" charset="-122"/>
                <a:cs typeface="Times New Roman" panose="02020603050405020304" pitchFamily="18" charset="0"/>
              </a:rPr>
              <a:t>的地应</a:t>
            </a:r>
            <a:r>
              <a:rPr lang="zh-CN" altLang="zh-CN" dirty="0">
                <a:solidFill>
                  <a:srgbClr val="FF0000"/>
                </a:solidFill>
                <a:latin typeface="宋体" panose="02010600030101010101" pitchFamily="2" charset="-122"/>
                <a:cs typeface="Times New Roman" panose="02020603050405020304" pitchFamily="18" charset="0"/>
              </a:rPr>
              <a:t>电气隔离</a:t>
            </a:r>
            <a:r>
              <a:rPr lang="zh-CN" altLang="zh-CN" dirty="0">
                <a:latin typeface="宋体" panose="02010600030101010101" pitchFamily="2" charset="-122"/>
                <a:cs typeface="Times New Roman" panose="02020603050405020304" pitchFamily="18" charset="0"/>
              </a:rPr>
              <a:t>，通过诸如隔离变压器、表面电流抑制器、电池供电的测量设备或光缆等来实现。</a:t>
            </a:r>
            <a:r>
              <a:rPr lang="zh-CN" altLang="zh-CN" dirty="0">
                <a:solidFill>
                  <a:srgbClr val="FF0000"/>
                </a:solidFill>
                <a:latin typeface="宋体" panose="02010600030101010101" pitchFamily="2" charset="-122"/>
                <a:cs typeface="Times New Roman" panose="02020603050405020304" pitchFamily="18" charset="0"/>
              </a:rPr>
              <a:t>隔离网络中的插入损耗应进行适当的</a:t>
            </a:r>
            <a:r>
              <a:rPr lang="zh-CN" altLang="zh-CN" dirty="0" smtClean="0">
                <a:solidFill>
                  <a:srgbClr val="FF0000"/>
                </a:solidFill>
                <a:latin typeface="宋体" panose="02010600030101010101" pitchFamily="2" charset="-122"/>
                <a:cs typeface="Times New Roman" panose="02020603050405020304" pitchFamily="18" charset="0"/>
              </a:rPr>
              <a:t>修正。</a:t>
            </a:r>
            <a:endParaRPr lang="zh-CN" altLang="zh-CN" dirty="0">
              <a:solidFill>
                <a:srgbClr val="FF0000"/>
              </a:solidFill>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80980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07F32F-A246-41F7-80FA-02D2003F9C97}" type="slidenum">
              <a:rPr lang="en-US" altLang="zh-CN"/>
              <a:pPr eaLnBrk="1" hangingPunct="1"/>
              <a:t>14</a:t>
            </a:fld>
            <a:endParaRPr lang="en-US" altLang="zh-CN"/>
          </a:p>
        </p:txBody>
      </p:sp>
      <p:sp>
        <p:nvSpPr>
          <p:cNvPr id="8" name="内容占位符 1"/>
          <p:cNvSpPr txBox="1">
            <a:spLocks/>
          </p:cNvSpPr>
          <p:nvPr/>
        </p:nvSpPr>
        <p:spPr>
          <a:xfrm>
            <a:off x="457200" y="1196975"/>
            <a:ext cx="8229600" cy="10080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smtClean="0">
                <a:solidFill>
                  <a:srgbClr val="C00000"/>
                </a:solidFill>
                <a:ea typeface="黑体" panose="02010609060101010101" pitchFamily="49" charset="-122"/>
              </a:rPr>
              <a:t>车载天线接收到的发射测量</a:t>
            </a:r>
            <a:endParaRPr lang="en-US" altLang="zh-CN" sz="2400" kern="0" dirty="0" smtClean="0">
              <a:solidFill>
                <a:srgbClr val="C00000"/>
              </a:solidFill>
              <a:ea typeface="黑体" panose="02010609060101010101" pitchFamily="49" charset="-122"/>
            </a:endParaRPr>
          </a:p>
          <a:p>
            <a:pPr lvl="1">
              <a:buFont typeface="Wingdings" panose="05000000000000000000" pitchFamily="2" charset="2"/>
              <a:buChar char="n"/>
            </a:pPr>
            <a:r>
              <a:rPr lang="zh-CN" altLang="en-US" sz="2000" kern="0" dirty="0" smtClean="0">
                <a:ea typeface="黑体" panose="02010609060101010101" pitchFamily="49" charset="-122"/>
              </a:rPr>
              <a:t>测试布置</a:t>
            </a:r>
            <a:r>
              <a:rPr lang="en-US" altLang="zh-CN" sz="2000" kern="0" dirty="0" smtClean="0">
                <a:ea typeface="黑体" panose="02010609060101010101" pitchFamily="49" charset="-122"/>
              </a:rPr>
              <a:t>-</a:t>
            </a:r>
            <a:r>
              <a:rPr lang="zh-CN" altLang="zh-CN" sz="2000" dirty="0"/>
              <a:t>有源</a:t>
            </a:r>
            <a:r>
              <a:rPr lang="en-US" altLang="zh-CN" sz="2000" dirty="0"/>
              <a:t>AM</a:t>
            </a:r>
            <a:r>
              <a:rPr lang="zh-CN" altLang="zh-CN" sz="2000" dirty="0"/>
              <a:t>天线测量系统硬件连接图</a:t>
            </a:r>
            <a:endParaRPr lang="zh-CN" altLang="en-US" sz="2000" kern="0" dirty="0" smtClean="0">
              <a:ea typeface="黑体" panose="02010609060101010101" pitchFamily="49" charset="-122"/>
            </a:endParaRPr>
          </a:p>
        </p:txBody>
      </p:sp>
      <p:sp>
        <p:nvSpPr>
          <p:cNvPr id="9"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smtClean="0">
                <a:latin typeface="Calibri" panose="020F0502020204030204" pitchFamily="34" charset="0"/>
                <a:ea typeface="黑体" panose="02010609060101010101" pitchFamily="49" charset="-122"/>
              </a:rPr>
              <a:t>四、测试项目</a:t>
            </a:r>
            <a:endParaRPr lang="zh-CN" altLang="en-US" sz="2800" dirty="0">
              <a:latin typeface="Calibri" panose="020F0502020204030204" pitchFamily="34" charset="0"/>
              <a:ea typeface="黑体" panose="02010609060101010101" pitchFamily="49" charset="-122"/>
            </a:endParaRPr>
          </a:p>
        </p:txBody>
      </p:sp>
      <p:sp>
        <p:nvSpPr>
          <p:cNvPr id="3" name="矩形 2"/>
          <p:cNvSpPr/>
          <p:nvPr/>
        </p:nvSpPr>
        <p:spPr>
          <a:xfrm>
            <a:off x="755576" y="2564904"/>
            <a:ext cx="1260475"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天线</a:t>
            </a:r>
          </a:p>
        </p:txBody>
      </p:sp>
      <p:sp>
        <p:nvSpPr>
          <p:cNvPr id="7" name="矩形 6"/>
          <p:cNvSpPr/>
          <p:nvPr/>
        </p:nvSpPr>
        <p:spPr>
          <a:xfrm>
            <a:off x="2411760" y="2570188"/>
            <a:ext cx="1260475"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a:t>
            </a:r>
            <a:r>
              <a:rPr lang="zh-CN" altLang="en-US" dirty="0" smtClean="0">
                <a:solidFill>
                  <a:schemeClr val="tx1"/>
                </a:solidFill>
              </a:rPr>
              <a:t>型偏置器</a:t>
            </a:r>
            <a:endParaRPr lang="zh-CN" altLang="en-US" dirty="0">
              <a:solidFill>
                <a:schemeClr val="tx1"/>
              </a:solidFill>
            </a:endParaRPr>
          </a:p>
        </p:txBody>
      </p:sp>
      <p:sp>
        <p:nvSpPr>
          <p:cNvPr id="10" name="矩形 9"/>
          <p:cNvSpPr/>
          <p:nvPr/>
        </p:nvSpPr>
        <p:spPr>
          <a:xfrm>
            <a:off x="2411760" y="3650308"/>
            <a:ext cx="1260475" cy="64807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电源转换模块</a:t>
            </a:r>
            <a:endParaRPr lang="zh-CN" altLang="en-US" dirty="0">
              <a:solidFill>
                <a:schemeClr val="tx1"/>
              </a:solidFill>
            </a:endParaRPr>
          </a:p>
        </p:txBody>
      </p:sp>
      <p:sp>
        <p:nvSpPr>
          <p:cNvPr id="11" name="矩形 10"/>
          <p:cNvSpPr/>
          <p:nvPr/>
        </p:nvSpPr>
        <p:spPr>
          <a:xfrm>
            <a:off x="2411760" y="4658420"/>
            <a:ext cx="1260475"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蓄电池</a:t>
            </a:r>
          </a:p>
        </p:txBody>
      </p:sp>
      <p:sp>
        <p:nvSpPr>
          <p:cNvPr id="12" name="矩形 11"/>
          <p:cNvSpPr/>
          <p:nvPr/>
        </p:nvSpPr>
        <p:spPr>
          <a:xfrm>
            <a:off x="4103613" y="2564904"/>
            <a:ext cx="1260475"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a:t>
            </a:r>
            <a:r>
              <a:rPr lang="zh-CN" altLang="en-US" dirty="0" smtClean="0">
                <a:solidFill>
                  <a:schemeClr val="tx1"/>
                </a:solidFill>
              </a:rPr>
              <a:t>型转接头</a:t>
            </a:r>
            <a:endParaRPr lang="zh-CN" altLang="en-US" dirty="0">
              <a:solidFill>
                <a:schemeClr val="tx1"/>
              </a:solidFill>
            </a:endParaRPr>
          </a:p>
        </p:txBody>
      </p:sp>
      <p:sp>
        <p:nvSpPr>
          <p:cNvPr id="13" name="矩形 12"/>
          <p:cNvSpPr/>
          <p:nvPr/>
        </p:nvSpPr>
        <p:spPr>
          <a:xfrm>
            <a:off x="4103613" y="3650308"/>
            <a:ext cx="1260475"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车载接收机</a:t>
            </a:r>
            <a:endParaRPr lang="zh-CN" altLang="en-US" dirty="0">
              <a:solidFill>
                <a:schemeClr val="tx1"/>
              </a:solidFill>
            </a:endParaRPr>
          </a:p>
        </p:txBody>
      </p:sp>
      <p:sp>
        <p:nvSpPr>
          <p:cNvPr id="14" name="矩形 13"/>
          <p:cNvSpPr/>
          <p:nvPr/>
        </p:nvSpPr>
        <p:spPr>
          <a:xfrm>
            <a:off x="5759797" y="2564904"/>
            <a:ext cx="1260475"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阻抗匹配网络</a:t>
            </a:r>
            <a:endParaRPr lang="zh-CN" altLang="en-US" dirty="0">
              <a:solidFill>
                <a:schemeClr val="tx1"/>
              </a:solidFill>
            </a:endParaRPr>
          </a:p>
        </p:txBody>
      </p:sp>
      <p:sp>
        <p:nvSpPr>
          <p:cNvPr id="15" name="矩形 14"/>
          <p:cNvSpPr/>
          <p:nvPr/>
        </p:nvSpPr>
        <p:spPr>
          <a:xfrm>
            <a:off x="7451650" y="2565123"/>
            <a:ext cx="1260475"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测量接收机</a:t>
            </a:r>
            <a:endParaRPr lang="zh-CN" altLang="en-US" dirty="0">
              <a:solidFill>
                <a:schemeClr val="tx1"/>
              </a:solidFill>
            </a:endParaRPr>
          </a:p>
        </p:txBody>
      </p:sp>
      <p:sp>
        <p:nvSpPr>
          <p:cNvPr id="16" name="矩形 15"/>
          <p:cNvSpPr/>
          <p:nvPr/>
        </p:nvSpPr>
        <p:spPr>
          <a:xfrm>
            <a:off x="5759797" y="3650308"/>
            <a:ext cx="1260475"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阻抗匹配网络电源</a:t>
            </a:r>
            <a:endParaRPr lang="zh-CN" altLang="en-US" dirty="0">
              <a:solidFill>
                <a:schemeClr val="tx1"/>
              </a:solidFill>
            </a:endParaRPr>
          </a:p>
        </p:txBody>
      </p:sp>
      <p:cxnSp>
        <p:nvCxnSpPr>
          <p:cNvPr id="5" name="直接连接符 4"/>
          <p:cNvCxnSpPr>
            <a:stCxn id="3" idx="3"/>
            <a:endCxn id="7" idx="1"/>
          </p:cNvCxnSpPr>
          <p:nvPr/>
        </p:nvCxnSpPr>
        <p:spPr>
          <a:xfrm>
            <a:off x="2016051" y="2888940"/>
            <a:ext cx="395709" cy="52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3"/>
            <a:endCxn id="12" idx="1"/>
          </p:cNvCxnSpPr>
          <p:nvPr/>
        </p:nvCxnSpPr>
        <p:spPr>
          <a:xfrm flipV="1">
            <a:off x="3672235" y="2888940"/>
            <a:ext cx="431378" cy="52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7" idx="2"/>
            <a:endCxn id="10" idx="0"/>
          </p:cNvCxnSpPr>
          <p:nvPr/>
        </p:nvCxnSpPr>
        <p:spPr>
          <a:xfrm>
            <a:off x="3041998" y="3218260"/>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0" idx="2"/>
            <a:endCxn id="11" idx="0"/>
          </p:cNvCxnSpPr>
          <p:nvPr/>
        </p:nvCxnSpPr>
        <p:spPr>
          <a:xfrm>
            <a:off x="3041998" y="429838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2" idx="2"/>
            <a:endCxn id="13" idx="0"/>
          </p:cNvCxnSpPr>
          <p:nvPr/>
        </p:nvCxnSpPr>
        <p:spPr>
          <a:xfrm>
            <a:off x="4733851" y="3212976"/>
            <a:ext cx="0" cy="43733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2" idx="3"/>
            <a:endCxn id="14" idx="1"/>
          </p:cNvCxnSpPr>
          <p:nvPr/>
        </p:nvCxnSpPr>
        <p:spPr>
          <a:xfrm>
            <a:off x="5364088" y="2888940"/>
            <a:ext cx="3957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4" idx="2"/>
            <a:endCxn id="16" idx="0"/>
          </p:cNvCxnSpPr>
          <p:nvPr/>
        </p:nvCxnSpPr>
        <p:spPr>
          <a:xfrm>
            <a:off x="6390035" y="3212976"/>
            <a:ext cx="0" cy="4373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4" idx="3"/>
            <a:endCxn id="15" idx="1"/>
          </p:cNvCxnSpPr>
          <p:nvPr/>
        </p:nvCxnSpPr>
        <p:spPr>
          <a:xfrm>
            <a:off x="7020272" y="2888940"/>
            <a:ext cx="431378" cy="2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915051" y="3643439"/>
            <a:ext cx="457176" cy="276999"/>
          </a:xfrm>
          <a:prstGeom prst="rect">
            <a:avLst/>
          </a:prstGeom>
          <a:noFill/>
        </p:spPr>
        <p:txBody>
          <a:bodyPr wrap="none" rtlCol="0">
            <a:spAutoFit/>
          </a:bodyPr>
          <a:lstStyle/>
          <a:p>
            <a:r>
              <a:rPr lang="en-US" altLang="zh-CN" sz="1200" dirty="0" smtClean="0">
                <a:solidFill>
                  <a:srgbClr val="FF0000"/>
                </a:solidFill>
              </a:rPr>
              <a:t>12V</a:t>
            </a:r>
            <a:endParaRPr lang="zh-CN" altLang="en-US" sz="1200" dirty="0">
              <a:solidFill>
                <a:srgbClr val="FF0000"/>
              </a:solidFill>
            </a:endParaRPr>
          </a:p>
        </p:txBody>
      </p:sp>
      <p:sp>
        <p:nvSpPr>
          <p:cNvPr id="32" name="文本框 31"/>
          <p:cNvSpPr txBox="1"/>
          <p:nvPr/>
        </p:nvSpPr>
        <p:spPr>
          <a:xfrm>
            <a:off x="1933092" y="3896878"/>
            <a:ext cx="372218" cy="276999"/>
          </a:xfrm>
          <a:prstGeom prst="rect">
            <a:avLst/>
          </a:prstGeom>
          <a:noFill/>
        </p:spPr>
        <p:txBody>
          <a:bodyPr wrap="none" rtlCol="0">
            <a:spAutoFit/>
          </a:bodyPr>
          <a:lstStyle/>
          <a:p>
            <a:r>
              <a:rPr lang="en-US" altLang="zh-CN" sz="1200" dirty="0">
                <a:solidFill>
                  <a:srgbClr val="FF0000"/>
                </a:solidFill>
              </a:rPr>
              <a:t>5</a:t>
            </a:r>
            <a:r>
              <a:rPr lang="en-US" altLang="zh-CN" sz="1200" dirty="0" smtClean="0">
                <a:solidFill>
                  <a:srgbClr val="FF0000"/>
                </a:solidFill>
              </a:rPr>
              <a:t>V</a:t>
            </a:r>
            <a:endParaRPr lang="zh-CN" altLang="en-US" sz="1200" dirty="0">
              <a:solidFill>
                <a:srgbClr val="FF0000"/>
              </a:solidFill>
            </a:endParaRPr>
          </a:p>
        </p:txBody>
      </p:sp>
      <p:sp>
        <p:nvSpPr>
          <p:cNvPr id="33" name="文本框 32"/>
          <p:cNvSpPr txBox="1"/>
          <p:nvPr/>
        </p:nvSpPr>
        <p:spPr>
          <a:xfrm>
            <a:off x="1915042" y="4141978"/>
            <a:ext cx="500458" cy="276999"/>
          </a:xfrm>
          <a:prstGeom prst="rect">
            <a:avLst/>
          </a:prstGeom>
          <a:noFill/>
        </p:spPr>
        <p:txBody>
          <a:bodyPr wrap="none" rtlCol="0">
            <a:spAutoFit/>
          </a:bodyPr>
          <a:lstStyle/>
          <a:p>
            <a:r>
              <a:rPr lang="en-US" altLang="zh-CN" sz="1200" dirty="0" smtClean="0">
                <a:solidFill>
                  <a:srgbClr val="FF0000"/>
                </a:solidFill>
              </a:rPr>
              <a:t>3.3V</a:t>
            </a:r>
            <a:endParaRPr lang="zh-CN" altLang="en-US" sz="1200" dirty="0">
              <a:solidFill>
                <a:srgbClr val="FF0000"/>
              </a:solidFill>
            </a:endParaRPr>
          </a:p>
        </p:txBody>
      </p:sp>
      <p:sp>
        <p:nvSpPr>
          <p:cNvPr id="31" name="矩形 30"/>
          <p:cNvSpPr/>
          <p:nvPr/>
        </p:nvSpPr>
        <p:spPr>
          <a:xfrm>
            <a:off x="4666462" y="3311406"/>
            <a:ext cx="748923" cy="261610"/>
          </a:xfrm>
          <a:prstGeom prst="rect">
            <a:avLst/>
          </a:prstGeom>
        </p:spPr>
        <p:txBody>
          <a:bodyPr wrap="none">
            <a:spAutoFit/>
          </a:bodyPr>
          <a:lstStyle/>
          <a:p>
            <a:pPr algn="ctr"/>
            <a:r>
              <a:rPr lang="zh-CN" altLang="en-US" sz="1100" dirty="0" smtClean="0">
                <a:solidFill>
                  <a:srgbClr val="FF0000"/>
                </a:solidFill>
              </a:rPr>
              <a:t>未接芯线</a:t>
            </a:r>
            <a:endParaRPr lang="zh-CN" altLang="en-US" sz="1100" dirty="0">
              <a:solidFill>
                <a:srgbClr val="FF0000"/>
              </a:solidFill>
            </a:endParaRPr>
          </a:p>
        </p:txBody>
      </p:sp>
      <p:sp>
        <p:nvSpPr>
          <p:cNvPr id="35" name="文本框 34"/>
          <p:cNvSpPr txBox="1"/>
          <p:nvPr/>
        </p:nvSpPr>
        <p:spPr>
          <a:xfrm>
            <a:off x="683568" y="5805264"/>
            <a:ext cx="4107215" cy="276999"/>
          </a:xfrm>
          <a:prstGeom prst="rect">
            <a:avLst/>
          </a:prstGeom>
          <a:noFill/>
        </p:spPr>
        <p:txBody>
          <a:bodyPr wrap="none" rtlCol="0">
            <a:spAutoFit/>
          </a:bodyPr>
          <a:lstStyle/>
          <a:p>
            <a:r>
              <a:rPr lang="zh-CN" altLang="en-US" sz="1200" dirty="0">
                <a:solidFill>
                  <a:srgbClr val="FF0000"/>
                </a:solidFill>
              </a:rPr>
              <a:t>转接</a:t>
            </a:r>
            <a:r>
              <a:rPr lang="zh-CN" altLang="en-US" sz="1200" dirty="0" smtClean="0">
                <a:solidFill>
                  <a:srgbClr val="FF0000"/>
                </a:solidFill>
              </a:rPr>
              <a:t>头类型：</a:t>
            </a:r>
            <a:r>
              <a:rPr lang="en-US" altLang="zh-CN" sz="1200" dirty="0" smtClean="0">
                <a:solidFill>
                  <a:srgbClr val="FF0000"/>
                </a:solidFill>
              </a:rPr>
              <a:t>N</a:t>
            </a:r>
            <a:r>
              <a:rPr lang="zh-CN" altLang="en-US" sz="1200" dirty="0" smtClean="0">
                <a:solidFill>
                  <a:srgbClr val="FF0000"/>
                </a:solidFill>
              </a:rPr>
              <a:t>、</a:t>
            </a:r>
            <a:r>
              <a:rPr lang="en-US" altLang="zh-CN" sz="1200" dirty="0" smtClean="0">
                <a:solidFill>
                  <a:srgbClr val="FF0000"/>
                </a:solidFill>
              </a:rPr>
              <a:t>SMA</a:t>
            </a:r>
            <a:r>
              <a:rPr lang="zh-CN" altLang="en-US" sz="1200" dirty="0" smtClean="0">
                <a:solidFill>
                  <a:srgbClr val="FF0000"/>
                </a:solidFill>
              </a:rPr>
              <a:t>、</a:t>
            </a:r>
            <a:r>
              <a:rPr lang="en-US" altLang="zh-CN" sz="1200" dirty="0" smtClean="0">
                <a:solidFill>
                  <a:srgbClr val="FF0000"/>
                </a:solidFill>
              </a:rPr>
              <a:t>SMB</a:t>
            </a:r>
            <a:r>
              <a:rPr lang="zh-CN" altLang="en-US" sz="1200" dirty="0" smtClean="0">
                <a:solidFill>
                  <a:srgbClr val="FF0000"/>
                </a:solidFill>
              </a:rPr>
              <a:t>、</a:t>
            </a:r>
            <a:r>
              <a:rPr lang="en-US" altLang="zh-CN" sz="1200" dirty="0" smtClean="0">
                <a:solidFill>
                  <a:srgbClr val="FF0000"/>
                </a:solidFill>
              </a:rPr>
              <a:t>BNC</a:t>
            </a:r>
            <a:r>
              <a:rPr lang="zh-CN" altLang="en-US" sz="1200" dirty="0" smtClean="0">
                <a:solidFill>
                  <a:srgbClr val="FF0000"/>
                </a:solidFill>
              </a:rPr>
              <a:t>、</a:t>
            </a:r>
            <a:r>
              <a:rPr lang="en-US" altLang="zh-CN" sz="1200" dirty="0" smtClean="0">
                <a:solidFill>
                  <a:srgbClr val="FF0000"/>
                </a:solidFill>
              </a:rPr>
              <a:t>HRS GT5</a:t>
            </a:r>
            <a:r>
              <a:rPr lang="zh-CN" altLang="en-US" sz="1200" dirty="0" smtClean="0">
                <a:solidFill>
                  <a:srgbClr val="FF0000"/>
                </a:solidFill>
              </a:rPr>
              <a:t>、香蕉头</a:t>
            </a:r>
            <a:endParaRPr lang="zh-CN" altLang="en-US" sz="1200" dirty="0">
              <a:solidFill>
                <a:srgbClr val="FF0000"/>
              </a:solidFill>
            </a:endParaRPr>
          </a:p>
        </p:txBody>
      </p:sp>
    </p:spTree>
    <p:extLst>
      <p:ext uri="{BB962C8B-B14F-4D97-AF65-F5344CB8AC3E}">
        <p14:creationId xmlns:p14="http://schemas.microsoft.com/office/powerpoint/2010/main" val="3611612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07F32F-A246-41F7-80FA-02D2003F9C97}" type="slidenum">
              <a:rPr lang="en-US" altLang="zh-CN"/>
              <a:pPr eaLnBrk="1" hangingPunct="1"/>
              <a:t>15</a:t>
            </a:fld>
            <a:endParaRPr lang="en-US" altLang="zh-CN"/>
          </a:p>
        </p:txBody>
      </p:sp>
      <p:sp>
        <p:nvSpPr>
          <p:cNvPr id="8" name="内容占位符 1"/>
          <p:cNvSpPr txBox="1">
            <a:spLocks/>
          </p:cNvSpPr>
          <p:nvPr/>
        </p:nvSpPr>
        <p:spPr>
          <a:xfrm>
            <a:off x="457200" y="1196975"/>
            <a:ext cx="8229600" cy="10080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smtClean="0">
                <a:solidFill>
                  <a:srgbClr val="C00000"/>
                </a:solidFill>
                <a:ea typeface="黑体" panose="02010609060101010101" pitchFamily="49" charset="-122"/>
              </a:rPr>
              <a:t>车载天线接收到的发射测量</a:t>
            </a:r>
            <a:endParaRPr lang="en-US" altLang="zh-CN" sz="2400" kern="0" dirty="0" smtClean="0">
              <a:solidFill>
                <a:srgbClr val="C00000"/>
              </a:solidFill>
              <a:ea typeface="黑体" panose="02010609060101010101" pitchFamily="49" charset="-122"/>
            </a:endParaRPr>
          </a:p>
          <a:p>
            <a:pPr lvl="1">
              <a:buFont typeface="Wingdings" panose="05000000000000000000" pitchFamily="2" charset="2"/>
              <a:buChar char="n"/>
            </a:pPr>
            <a:r>
              <a:rPr lang="zh-CN" altLang="en-US" sz="2000" kern="0" dirty="0" smtClean="0">
                <a:ea typeface="黑体" panose="02010609060101010101" pitchFamily="49" charset="-122"/>
              </a:rPr>
              <a:t>骚扰限值示例</a:t>
            </a:r>
            <a:r>
              <a:rPr lang="en-US" altLang="zh-CN" sz="2000" kern="0" dirty="0" smtClean="0">
                <a:ea typeface="黑体" panose="02010609060101010101" pitchFamily="49" charset="-122"/>
              </a:rPr>
              <a:t>-GB/T 18655-2010</a:t>
            </a:r>
            <a:endParaRPr lang="zh-CN" altLang="en-US" sz="2000" kern="0" dirty="0" smtClean="0">
              <a:ea typeface="黑体" panose="02010609060101010101" pitchFamily="49" charset="-122"/>
            </a:endParaRPr>
          </a:p>
        </p:txBody>
      </p:sp>
      <p:sp>
        <p:nvSpPr>
          <p:cNvPr id="9"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smtClean="0">
                <a:latin typeface="Calibri" panose="020F0502020204030204" pitchFamily="34" charset="0"/>
                <a:ea typeface="黑体" panose="02010609060101010101" pitchFamily="49" charset="-122"/>
              </a:rPr>
              <a:t>四、测试项目</a:t>
            </a:r>
            <a:endParaRPr lang="zh-CN" altLang="en-US" sz="2800" dirty="0">
              <a:latin typeface="Calibri" panose="020F0502020204030204" pitchFamily="34" charset="0"/>
              <a:ea typeface="黑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840657389"/>
              </p:ext>
            </p:extLst>
          </p:nvPr>
        </p:nvGraphicFramePr>
        <p:xfrm>
          <a:off x="179512" y="2132856"/>
          <a:ext cx="4381089" cy="2834640"/>
        </p:xfrm>
        <a:graphic>
          <a:graphicData uri="http://schemas.openxmlformats.org/drawingml/2006/table">
            <a:tbl>
              <a:tblPr>
                <a:tableStyleId>{5C22544A-7EE6-4342-B048-85BDC9FD1C3A}</a:tableStyleId>
              </a:tblPr>
              <a:tblGrid>
                <a:gridCol w="1152128"/>
                <a:gridCol w="1440160"/>
                <a:gridCol w="596267"/>
                <a:gridCol w="596267"/>
                <a:gridCol w="596267"/>
              </a:tblGrid>
              <a:tr h="150132">
                <a:tc rowSpan="2">
                  <a:txBody>
                    <a:bodyPr/>
                    <a:lstStyle/>
                    <a:p>
                      <a:pPr algn="ctr">
                        <a:spcAft>
                          <a:spcPts val="0"/>
                        </a:spcAft>
                      </a:pPr>
                      <a:r>
                        <a:rPr lang="zh-CN" sz="1200" kern="0" dirty="0">
                          <a:effectLst/>
                        </a:rPr>
                        <a:t>服务</a:t>
                      </a:r>
                      <a:r>
                        <a:rPr lang="en-US" sz="1200" kern="0" dirty="0">
                          <a:effectLst/>
                        </a:rPr>
                        <a:t>/</a:t>
                      </a:r>
                      <a:r>
                        <a:rPr lang="zh-CN" sz="1200" kern="0" dirty="0" smtClean="0">
                          <a:effectLst/>
                        </a:rPr>
                        <a:t>频段</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spcAft>
                          <a:spcPts val="0"/>
                        </a:spcAft>
                      </a:pPr>
                      <a:r>
                        <a:rPr lang="zh-CN" sz="1200" kern="0" dirty="0">
                          <a:effectLst/>
                        </a:rPr>
                        <a:t>频率</a:t>
                      </a:r>
                      <a:endParaRPr lang="zh-CN" sz="1200" kern="100" dirty="0">
                        <a:effectLst/>
                      </a:endParaRPr>
                    </a:p>
                    <a:p>
                      <a:pPr algn="ctr">
                        <a:spcAft>
                          <a:spcPts val="0"/>
                        </a:spcAft>
                      </a:pPr>
                      <a:r>
                        <a:rPr lang="en-US" sz="1200" kern="0" dirty="0">
                          <a:effectLst/>
                        </a:rPr>
                        <a:t>MHz</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spcAft>
                          <a:spcPts val="0"/>
                        </a:spcAft>
                      </a:pPr>
                      <a:r>
                        <a:rPr lang="zh-CN" sz="1200" kern="0" dirty="0">
                          <a:effectLst/>
                        </a:rPr>
                        <a:t>接收机天线终端骚扰电压</a:t>
                      </a:r>
                      <a:r>
                        <a:rPr lang="en-US" sz="1200" kern="0" dirty="0">
                          <a:effectLst/>
                        </a:rPr>
                        <a:t>dB</a:t>
                      </a:r>
                      <a:r>
                        <a:rPr lang="zh-CN" sz="1200" kern="0" dirty="0">
                          <a:effectLst/>
                        </a:rPr>
                        <a:t>μ</a:t>
                      </a:r>
                      <a:r>
                        <a:rPr lang="en-US" sz="1200" kern="0" dirty="0">
                          <a:effectLst/>
                        </a:rPr>
                        <a:t>V</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r>
              <a:tr h="150132">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effectLst/>
                        </a:rPr>
                        <a:t>峰值</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1200" kern="0" dirty="0">
                          <a:effectLst/>
                        </a:rPr>
                        <a:t>准峰值</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1200" kern="0">
                          <a:effectLst/>
                        </a:rPr>
                        <a:t>平均值</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gridSpan="2">
                  <a:txBody>
                    <a:bodyPr/>
                    <a:lstStyle/>
                    <a:p>
                      <a:pPr algn="ctr">
                        <a:spcAft>
                          <a:spcPts val="0"/>
                        </a:spcAft>
                      </a:pPr>
                      <a:r>
                        <a:rPr lang="zh-CN" sz="1800" b="1" kern="0" dirty="0" smtClean="0">
                          <a:effectLst/>
                        </a:rPr>
                        <a:t>广播</a:t>
                      </a:r>
                      <a:endParaRPr lang="zh-CN" sz="1800" b="1"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spcAft>
                          <a:spcPts val="0"/>
                        </a:spcAft>
                      </a:pPr>
                      <a:endParaRPr lang="zh-CN" sz="1400" kern="100" dirty="0">
                        <a:effectLst/>
                        <a:latin typeface="Times New Roman" panose="02020603050405020304" pitchFamily="18" charset="0"/>
                        <a:ea typeface="宋体" panose="02010600030101010101" pitchFamily="2" charset="-122"/>
                      </a:endParaRPr>
                    </a:p>
                  </a:txBody>
                  <a:tcPr marL="51638" marR="51638" marT="0" marB="0" anchor="ctr"/>
                </a:tc>
                <a:tc>
                  <a:txBody>
                    <a:bodyPr/>
                    <a:lstStyle/>
                    <a:p>
                      <a:pPr algn="ctr">
                        <a:spcAft>
                          <a:spcPts val="0"/>
                        </a:spcAft>
                      </a:pPr>
                      <a:r>
                        <a:rPr lang="en-US" sz="1200" kern="0">
                          <a:effectLst/>
                        </a:rPr>
                        <a:t> </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 </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 </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dirty="0" smtClean="0">
                          <a:effectLst/>
                        </a:rPr>
                        <a:t>LW</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0,15 - 0,30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26</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13</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6</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dirty="0" smtClean="0">
                          <a:effectLst/>
                        </a:rPr>
                        <a:t>MW</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0,53 - 1,8</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20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7</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dirty="0" smtClean="0">
                          <a:effectLst/>
                        </a:rPr>
                        <a:t>SW</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5,9 - 6,2</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7</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dirty="0" smtClean="0">
                          <a:effectLst/>
                        </a:rPr>
                        <a:t>FM</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76 - 108</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26</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13</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6</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dirty="0">
                          <a:effectLst/>
                        </a:rPr>
                        <a:t>TV </a:t>
                      </a:r>
                      <a:r>
                        <a:rPr lang="zh-CN" sz="1200" kern="0" dirty="0">
                          <a:effectLst/>
                        </a:rPr>
                        <a:t>频段</a:t>
                      </a:r>
                      <a:r>
                        <a:rPr lang="en-US" sz="1200" kern="0" dirty="0">
                          <a:effectLst/>
                        </a:rPr>
                        <a:t> I </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41 - 88</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16</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6</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dirty="0">
                          <a:effectLst/>
                        </a:rPr>
                        <a:t>TV</a:t>
                      </a:r>
                      <a:r>
                        <a:rPr lang="zh-CN" sz="1200" kern="0" dirty="0">
                          <a:effectLst/>
                        </a:rPr>
                        <a:t>频段</a:t>
                      </a:r>
                      <a:r>
                        <a:rPr lang="en-US" sz="1200" kern="0" dirty="0">
                          <a:effectLst/>
                        </a:rPr>
                        <a:t>III </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174 - 230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16</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6</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a:effectLst/>
                        </a:rPr>
                        <a:t>DAB III</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171 - 245</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10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dirty="0">
                          <a:effectLst/>
                        </a:rPr>
                        <a:t>TV</a:t>
                      </a:r>
                      <a:r>
                        <a:rPr lang="zh-CN" sz="1200" kern="0" dirty="0">
                          <a:effectLst/>
                        </a:rPr>
                        <a:t>频段</a:t>
                      </a:r>
                      <a:r>
                        <a:rPr lang="en-US" sz="1200" kern="0" dirty="0">
                          <a:effectLst/>
                        </a:rPr>
                        <a:t>IV/V </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468 -  944</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16</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6</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a:effectLst/>
                        </a:rPr>
                        <a:t>DTTV</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470 - 770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smtClean="0">
                          <a:effectLst/>
                        </a:rPr>
                        <a:t>20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smtClean="0">
                          <a:effectLst/>
                        </a:rPr>
                        <a:t>10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a:effectLst/>
                        </a:rPr>
                        <a:t>DAB L</a:t>
                      </a:r>
                      <a:r>
                        <a:rPr lang="zh-CN" sz="1200" kern="0">
                          <a:effectLst/>
                        </a:rPr>
                        <a:t>频段</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1 447 – 1 494</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10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2960">
                <a:tc>
                  <a:txBody>
                    <a:bodyPr/>
                    <a:lstStyle/>
                    <a:p>
                      <a:pPr algn="ctr">
                        <a:spcAft>
                          <a:spcPts val="0"/>
                        </a:spcAft>
                      </a:pPr>
                      <a:r>
                        <a:rPr lang="en-US" sz="1200" kern="0" dirty="0">
                          <a:effectLst/>
                        </a:rPr>
                        <a:t>SDARS</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2320-2345</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16</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6</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521570090"/>
              </p:ext>
            </p:extLst>
          </p:nvPr>
        </p:nvGraphicFramePr>
        <p:xfrm>
          <a:off x="4674011" y="2132856"/>
          <a:ext cx="4381089" cy="3931920"/>
        </p:xfrm>
        <a:graphic>
          <a:graphicData uri="http://schemas.openxmlformats.org/drawingml/2006/table">
            <a:tbl>
              <a:tblPr>
                <a:tableStyleId>{5C22544A-7EE6-4342-B048-85BDC9FD1C3A}</a:tableStyleId>
              </a:tblPr>
              <a:tblGrid>
                <a:gridCol w="1338149"/>
                <a:gridCol w="1224136"/>
                <a:gridCol w="606268"/>
                <a:gridCol w="606268"/>
                <a:gridCol w="606268"/>
              </a:tblGrid>
              <a:tr h="150132">
                <a:tc rowSpan="2">
                  <a:txBody>
                    <a:bodyPr/>
                    <a:lstStyle/>
                    <a:p>
                      <a:pPr algn="ctr">
                        <a:spcAft>
                          <a:spcPts val="0"/>
                        </a:spcAft>
                      </a:pPr>
                      <a:r>
                        <a:rPr lang="zh-CN" sz="1200" kern="0" dirty="0">
                          <a:effectLst/>
                        </a:rPr>
                        <a:t>服务</a:t>
                      </a:r>
                      <a:r>
                        <a:rPr lang="en-US" sz="1200" kern="0" dirty="0">
                          <a:effectLst/>
                        </a:rPr>
                        <a:t>/</a:t>
                      </a:r>
                      <a:r>
                        <a:rPr lang="zh-CN" sz="1200" kern="0" dirty="0" smtClean="0">
                          <a:effectLst/>
                        </a:rPr>
                        <a:t>频段</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spcAft>
                          <a:spcPts val="0"/>
                        </a:spcAft>
                      </a:pPr>
                      <a:r>
                        <a:rPr lang="zh-CN" sz="1200" kern="0" dirty="0">
                          <a:effectLst/>
                        </a:rPr>
                        <a:t>频率</a:t>
                      </a:r>
                      <a:endParaRPr lang="zh-CN" sz="1200" kern="100" dirty="0">
                        <a:effectLst/>
                      </a:endParaRPr>
                    </a:p>
                    <a:p>
                      <a:pPr algn="ctr">
                        <a:spcAft>
                          <a:spcPts val="0"/>
                        </a:spcAft>
                      </a:pPr>
                      <a:r>
                        <a:rPr lang="en-US" sz="1200" kern="0" dirty="0">
                          <a:effectLst/>
                        </a:rPr>
                        <a:t>MHz</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spcAft>
                          <a:spcPts val="0"/>
                        </a:spcAft>
                      </a:pPr>
                      <a:r>
                        <a:rPr lang="zh-CN" sz="1200" kern="0">
                          <a:effectLst/>
                        </a:rPr>
                        <a:t>接收机天线终端骚扰电压</a:t>
                      </a:r>
                      <a:r>
                        <a:rPr lang="en-US" sz="1200" kern="0">
                          <a:effectLst/>
                        </a:rPr>
                        <a:t>dB</a:t>
                      </a:r>
                      <a:r>
                        <a:rPr lang="zh-CN" sz="1200" kern="0">
                          <a:effectLst/>
                        </a:rPr>
                        <a:t>μ</a:t>
                      </a:r>
                      <a:r>
                        <a:rPr lang="en-US" sz="1200" kern="0">
                          <a:effectLst/>
                        </a:rPr>
                        <a:t>V</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r>
              <a:tr h="150132">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effectLst/>
                        </a:rPr>
                        <a:t>峰值</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1200" kern="0" dirty="0">
                          <a:effectLst/>
                        </a:rPr>
                        <a:t>准峰值</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1200" kern="0">
                          <a:effectLst/>
                        </a:rPr>
                        <a:t>平均值</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gridSpan="2">
                  <a:txBody>
                    <a:bodyPr/>
                    <a:lstStyle/>
                    <a:p>
                      <a:pPr algn="ctr">
                        <a:spcAft>
                          <a:spcPts val="0"/>
                        </a:spcAft>
                      </a:pPr>
                      <a:r>
                        <a:rPr lang="zh-CN" sz="1800" b="1" kern="0" dirty="0">
                          <a:effectLst/>
                        </a:rPr>
                        <a:t>移动</a:t>
                      </a:r>
                      <a:r>
                        <a:rPr lang="zh-CN" sz="1800" b="1" kern="0" dirty="0" smtClean="0">
                          <a:effectLst/>
                        </a:rPr>
                        <a:t>业务</a:t>
                      </a:r>
                      <a:r>
                        <a:rPr lang="en-US" sz="1200" b="1" kern="0" dirty="0">
                          <a:effectLst/>
                        </a:rPr>
                        <a:t> </a:t>
                      </a:r>
                      <a:endParaRPr lang="zh-CN" sz="1200" b="1"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a:txBody>
                    <a:bodyPr/>
                    <a:lstStyle/>
                    <a:p>
                      <a:pPr algn="ctr">
                        <a:spcAft>
                          <a:spcPts val="0"/>
                        </a:spcAft>
                      </a:pPr>
                      <a:r>
                        <a:rPr lang="en-US" sz="1200" kern="0" dirty="0">
                          <a:effectLst/>
                        </a:rPr>
                        <a:t> </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 </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 </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dirty="0" smtClean="0">
                          <a:effectLst/>
                        </a:rPr>
                        <a:t>CB</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26 - 28</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7</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dirty="0" smtClean="0">
                          <a:effectLst/>
                        </a:rPr>
                        <a:t>VHF</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30 - 54</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7</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dirty="0" smtClean="0">
                          <a:effectLst/>
                        </a:rPr>
                        <a:t>VHF</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68 - 87</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7</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dirty="0" smtClean="0">
                          <a:effectLst/>
                        </a:rPr>
                        <a:t>VHF</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142 -175</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7</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zh-CN" sz="1200" kern="0" dirty="0">
                          <a:effectLst/>
                        </a:rPr>
                        <a:t>模拟</a:t>
                      </a:r>
                      <a:r>
                        <a:rPr lang="en-US" sz="1200" kern="0" dirty="0">
                          <a:effectLst/>
                        </a:rPr>
                        <a:t> </a:t>
                      </a:r>
                      <a:r>
                        <a:rPr lang="en-US" sz="1200" kern="0" dirty="0" smtClean="0">
                          <a:effectLst/>
                        </a:rPr>
                        <a:t>UHF</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380 - 512</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7</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dirty="0" smtClean="0">
                          <a:effectLst/>
                        </a:rPr>
                        <a:t>RKE</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300 - 330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6</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dirty="0" smtClean="0">
                          <a:effectLst/>
                        </a:rPr>
                        <a:t>RKE</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420 - 450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6</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zh-CN" sz="1200" kern="0" dirty="0">
                          <a:effectLst/>
                        </a:rPr>
                        <a:t>模拟</a:t>
                      </a:r>
                      <a:r>
                        <a:rPr lang="en-US" sz="1200" kern="0" dirty="0">
                          <a:effectLst/>
                        </a:rPr>
                        <a:t> </a:t>
                      </a:r>
                      <a:r>
                        <a:rPr lang="en-US" sz="1200" kern="0" dirty="0" smtClean="0">
                          <a:effectLst/>
                        </a:rPr>
                        <a:t>UHF</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820 - 960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7</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a:effectLst/>
                        </a:rPr>
                        <a:t>GSM 800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860 - 895</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26</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6</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a:effectLst/>
                        </a:rPr>
                        <a:t>EGSM/GSM 900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925 - 960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26</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6</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dirty="0">
                          <a:effectLst/>
                        </a:rPr>
                        <a:t>GPS L1</a:t>
                      </a:r>
                      <a:r>
                        <a:rPr lang="zh-CN" sz="1200" kern="0" dirty="0" smtClean="0">
                          <a:effectLst/>
                        </a:rPr>
                        <a:t>民用</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1 567 – 1 583</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it-IT" sz="1200" kern="0" dirty="0">
                          <a:effectLst/>
                        </a:rPr>
                        <a:t>GSM 1800 (PCN)</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1 803 – 1 882</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26</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6</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en-US" sz="1200" kern="0">
                          <a:effectLst/>
                        </a:rPr>
                        <a:t>GSM 1900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1 850 – 1 990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26</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6</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de-DE" sz="1200" kern="0">
                          <a:effectLst/>
                        </a:rPr>
                        <a:t>3G / IMT 2000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1 900 – 1 992</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26</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6</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5788">
                <a:tc>
                  <a:txBody>
                    <a:bodyPr/>
                    <a:lstStyle/>
                    <a:p>
                      <a:pPr algn="ctr">
                        <a:spcAft>
                          <a:spcPts val="0"/>
                        </a:spcAft>
                      </a:pPr>
                      <a:r>
                        <a:rPr lang="de-DE" sz="1200" kern="0">
                          <a:effectLst/>
                        </a:rPr>
                        <a:t>3G / IMT 2000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2 010 – 2 025</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26</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6</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7701">
                <a:tc>
                  <a:txBody>
                    <a:bodyPr/>
                    <a:lstStyle/>
                    <a:p>
                      <a:pPr algn="ctr">
                        <a:spcAft>
                          <a:spcPts val="0"/>
                        </a:spcAft>
                      </a:pPr>
                      <a:r>
                        <a:rPr lang="de-DE" sz="1200" kern="0">
                          <a:effectLst/>
                        </a:rPr>
                        <a:t>3G / IMT 2000</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2 108 – 2 172</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26</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a:effectLst/>
                        </a:rPr>
                        <a:t> </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6</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2960">
                <a:tc>
                  <a:txBody>
                    <a:bodyPr/>
                    <a:lstStyle/>
                    <a:p>
                      <a:pPr algn="ctr">
                        <a:spcAft>
                          <a:spcPts val="0"/>
                        </a:spcAft>
                      </a:pPr>
                      <a:r>
                        <a:rPr lang="zh-CN" sz="1200" kern="0">
                          <a:effectLst/>
                        </a:rPr>
                        <a:t>蓝牙</a:t>
                      </a:r>
                      <a:r>
                        <a:rPr lang="en-US" sz="1200" kern="0">
                          <a:effectLst/>
                        </a:rPr>
                        <a:t>/802.11</a:t>
                      </a:r>
                      <a:endParaRPr lang="zh-CN" sz="1200" kern="10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2 400 – 2 500</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26</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 </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0" dirty="0">
                          <a:effectLst/>
                        </a:rPr>
                        <a:t>6</a:t>
                      </a:r>
                      <a:endParaRPr lang="zh-CN" sz="1200" kern="100" dirty="0">
                        <a:effectLst/>
                        <a:latin typeface="Times New Roman" panose="02020603050405020304" pitchFamily="18" charset="0"/>
                        <a:ea typeface="宋体" panose="02010600030101010101" pitchFamily="2" charset="-122"/>
                      </a:endParaRPr>
                    </a:p>
                  </a:txBody>
                  <a:tcPr marL="51638" marR="516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350252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07F32F-A246-41F7-80FA-02D2003F9C97}" type="slidenum">
              <a:rPr lang="en-US" altLang="zh-CN"/>
              <a:pPr eaLnBrk="1" hangingPunct="1"/>
              <a:t>16</a:t>
            </a:fld>
            <a:endParaRPr lang="en-US" altLang="zh-CN"/>
          </a:p>
        </p:txBody>
      </p:sp>
      <p:sp>
        <p:nvSpPr>
          <p:cNvPr id="8" name="内容占位符 1"/>
          <p:cNvSpPr txBox="1">
            <a:spLocks/>
          </p:cNvSpPr>
          <p:nvPr/>
        </p:nvSpPr>
        <p:spPr>
          <a:xfrm>
            <a:off x="457200" y="1196975"/>
            <a:ext cx="8229600" cy="10080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smtClean="0">
                <a:solidFill>
                  <a:srgbClr val="C00000"/>
                </a:solidFill>
                <a:ea typeface="黑体" panose="02010609060101010101" pitchFamily="49" charset="-122"/>
              </a:rPr>
              <a:t>车载天线接收到的发射测量</a:t>
            </a:r>
            <a:endParaRPr lang="en-US" altLang="zh-CN" sz="2400" kern="0" dirty="0" smtClean="0">
              <a:solidFill>
                <a:srgbClr val="C00000"/>
              </a:solidFill>
              <a:ea typeface="黑体" panose="02010609060101010101" pitchFamily="49" charset="-122"/>
            </a:endParaRPr>
          </a:p>
          <a:p>
            <a:pPr lvl="1">
              <a:buFont typeface="Wingdings" panose="05000000000000000000" pitchFamily="2" charset="2"/>
              <a:buChar char="n"/>
            </a:pPr>
            <a:r>
              <a:rPr lang="zh-CN" altLang="en-US" sz="2000" kern="0" dirty="0" smtClean="0">
                <a:ea typeface="黑体" panose="02010609060101010101" pitchFamily="49" charset="-122"/>
              </a:rPr>
              <a:t>骚扰限值示例</a:t>
            </a:r>
            <a:r>
              <a:rPr lang="en-US" altLang="zh-CN" sz="2000" kern="0" dirty="0" smtClean="0">
                <a:ea typeface="黑体" panose="02010609060101010101" pitchFamily="49" charset="-122"/>
              </a:rPr>
              <a:t>-CEVT</a:t>
            </a:r>
            <a:endParaRPr lang="zh-CN" altLang="en-US" sz="2000" kern="0" dirty="0" smtClean="0">
              <a:ea typeface="黑体" panose="02010609060101010101" pitchFamily="49" charset="-122"/>
            </a:endParaRPr>
          </a:p>
        </p:txBody>
      </p:sp>
      <p:sp>
        <p:nvSpPr>
          <p:cNvPr id="9"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smtClean="0">
                <a:latin typeface="Calibri" panose="020F0502020204030204" pitchFamily="34" charset="0"/>
                <a:ea typeface="黑体" panose="02010609060101010101" pitchFamily="49" charset="-122"/>
              </a:rPr>
              <a:t>四、测试项目</a:t>
            </a:r>
            <a:endParaRPr lang="zh-CN" altLang="en-US" sz="2800" dirty="0">
              <a:latin typeface="Calibri" panose="020F0502020204030204" pitchFamily="34" charset="0"/>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610172527"/>
              </p:ext>
            </p:extLst>
          </p:nvPr>
        </p:nvGraphicFramePr>
        <p:xfrm>
          <a:off x="1091857" y="1988840"/>
          <a:ext cx="7728615" cy="4259286"/>
        </p:xfrm>
        <a:graphic>
          <a:graphicData uri="http://schemas.openxmlformats.org/drawingml/2006/table">
            <a:tbl>
              <a:tblPr>
                <a:tableStyleId>{5C22544A-7EE6-4342-B048-85BDC9FD1C3A}</a:tableStyleId>
              </a:tblPr>
              <a:tblGrid>
                <a:gridCol w="1514558"/>
                <a:gridCol w="1038308"/>
                <a:gridCol w="539833"/>
                <a:gridCol w="1216108"/>
                <a:gridCol w="966871"/>
                <a:gridCol w="852571"/>
                <a:gridCol w="758908"/>
                <a:gridCol w="841458"/>
              </a:tblGrid>
              <a:tr h="252000">
                <a:tc>
                  <a:txBody>
                    <a:bodyPr/>
                    <a:lstStyle/>
                    <a:p>
                      <a:pPr algn="l" fontAlgn="ctr"/>
                      <a:r>
                        <a:rPr lang="en-US" sz="900" u="none" strike="noStrike" dirty="0">
                          <a:effectLst/>
                        </a:rPr>
                        <a:t> </a:t>
                      </a:r>
                      <a:r>
                        <a:rPr lang="en-US" sz="800" u="none" strike="noStrike" dirty="0">
                          <a:effectLst/>
                        </a:rPr>
                        <a:t>RF </a:t>
                      </a:r>
                      <a:r>
                        <a:rPr lang="zh-CN" altLang="en-US" sz="800" u="none" strike="noStrike" dirty="0" smtClean="0">
                          <a:effectLst/>
                        </a:rPr>
                        <a:t>服务</a:t>
                      </a:r>
                      <a:r>
                        <a:rPr lang="en-US" sz="800" u="none" strike="noStrike" dirty="0" smtClean="0">
                          <a:effectLst/>
                        </a:rPr>
                        <a:t> </a:t>
                      </a:r>
                      <a:r>
                        <a:rPr lang="en-US" sz="800" u="none" strike="noStrike" dirty="0">
                          <a:effectLst/>
                        </a:rPr>
                        <a:t>/ </a:t>
                      </a:r>
                      <a:r>
                        <a:rPr lang="zh-CN" altLang="en-US" sz="800" u="none" strike="noStrike" dirty="0" smtClean="0">
                          <a:effectLst/>
                        </a:rPr>
                        <a:t>频段</a:t>
                      </a:r>
                      <a:r>
                        <a:rPr lang="en-US" sz="800" u="none" strike="noStrike" dirty="0" smtClean="0">
                          <a:effectLst/>
                        </a:rPr>
                        <a:t> </a:t>
                      </a:r>
                      <a:r>
                        <a:rPr lang="en-US" sz="900" u="none" strike="noStrike" dirty="0" smtClean="0">
                          <a:effectLst/>
                        </a:rPr>
                        <a:t>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900" b="0" i="0" u="none" strike="noStrike" dirty="0" smtClean="0">
                          <a:solidFill>
                            <a:schemeClr val="dk1"/>
                          </a:solidFill>
                          <a:effectLst/>
                          <a:latin typeface="+mn-lt"/>
                          <a:ea typeface="+mn-ea"/>
                        </a:rPr>
                        <a:t>频率范围</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800" u="none" strike="noStrike" dirty="0" smtClean="0">
                          <a:effectLst/>
                        </a:rPr>
                        <a:t>天线位置</a:t>
                      </a:r>
                      <a:r>
                        <a:rPr lang="en-US" sz="800" u="none" strike="noStrike" dirty="0" smtClean="0">
                          <a:effectLst/>
                        </a:rPr>
                        <a:t> </a:t>
                      </a:r>
                      <a:r>
                        <a:rPr lang="en-US" sz="900" u="none" strike="noStrike" dirty="0" smtClean="0">
                          <a:effectLst/>
                        </a:rPr>
                        <a:t>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900" u="none" strike="noStrike" dirty="0">
                          <a:effectLst/>
                        </a:rPr>
                        <a:t> </a:t>
                      </a:r>
                      <a:r>
                        <a:rPr lang="zh-CN" altLang="en-US" sz="800" u="none" strike="noStrike" dirty="0" smtClean="0">
                          <a:effectLst/>
                        </a:rPr>
                        <a:t>分辨率带宽</a:t>
                      </a:r>
                      <a:r>
                        <a:rPr lang="en-US" sz="800" u="none" strike="noStrike" dirty="0" smtClean="0">
                          <a:effectLst/>
                        </a:rPr>
                        <a:t>Peak </a:t>
                      </a:r>
                      <a:r>
                        <a:rPr lang="en-US" sz="800" u="none" strike="noStrike" dirty="0">
                          <a:effectLst/>
                        </a:rPr>
                        <a:t>and </a:t>
                      </a:r>
                      <a:r>
                        <a:rPr lang="en-US" sz="800" u="none" strike="noStrike" dirty="0" smtClean="0">
                          <a:effectLst/>
                        </a:rPr>
                        <a:t>QP</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900" u="none" strike="noStrike" dirty="0">
                          <a:effectLst/>
                        </a:rPr>
                        <a:t> </a:t>
                      </a:r>
                      <a:r>
                        <a:rPr lang="en-US" sz="800" u="none" strike="noStrike" dirty="0" smtClean="0">
                          <a:effectLst/>
                        </a:rPr>
                        <a:t>Peak</a:t>
                      </a:r>
                      <a:r>
                        <a:rPr lang="en-US" sz="800" u="none" strike="noStrike" baseline="0" dirty="0" smtClean="0">
                          <a:effectLst/>
                        </a:rPr>
                        <a:t> </a:t>
                      </a:r>
                      <a:r>
                        <a:rPr lang="zh-CN" altLang="en-US" sz="800" u="none" strike="noStrike" baseline="0" dirty="0" smtClean="0">
                          <a:effectLst/>
                        </a:rPr>
                        <a:t>限值</a:t>
                      </a:r>
                      <a:r>
                        <a:rPr lang="en-US" sz="800" u="none" strike="noStrike" dirty="0" smtClean="0">
                          <a:effectLst/>
                        </a:rPr>
                        <a:t> [</a:t>
                      </a:r>
                      <a:r>
                        <a:rPr lang="en-US" sz="800" u="none" strike="noStrike" dirty="0" err="1">
                          <a:effectLst/>
                        </a:rPr>
                        <a:t>dBuV</a:t>
                      </a:r>
                      <a:r>
                        <a:rPr lang="en-US" sz="800" u="none" strike="noStrike" dirty="0">
                          <a:effectLst/>
                        </a:rPr>
                        <a:t>] </a:t>
                      </a:r>
                      <a:r>
                        <a:rPr lang="en-US" sz="900" u="none" strike="noStrike" dirty="0">
                          <a:effectLst/>
                        </a:rPr>
                        <a:t>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900" u="none" strike="noStrike" dirty="0">
                          <a:effectLst/>
                        </a:rPr>
                        <a:t> </a:t>
                      </a:r>
                      <a:r>
                        <a:rPr lang="en-US" sz="800" u="none" strike="noStrike" dirty="0" smtClean="0">
                          <a:effectLst/>
                        </a:rPr>
                        <a:t>QP </a:t>
                      </a:r>
                      <a:r>
                        <a:rPr lang="zh-CN" altLang="en-US" sz="800" u="none" strike="noStrike" baseline="0" dirty="0" smtClean="0">
                          <a:effectLst/>
                        </a:rPr>
                        <a:t>限值</a:t>
                      </a:r>
                      <a:r>
                        <a:rPr lang="en-US" sz="800" u="none" strike="noStrike" dirty="0" smtClean="0">
                          <a:effectLst/>
                        </a:rPr>
                        <a:t>[</a:t>
                      </a:r>
                      <a:r>
                        <a:rPr lang="en-US" sz="800" u="none" strike="noStrike" dirty="0" err="1">
                          <a:effectLst/>
                        </a:rPr>
                        <a:t>dBuV</a:t>
                      </a:r>
                      <a:r>
                        <a:rPr lang="en-US" sz="800" u="none" strike="noStrike" dirty="0">
                          <a:effectLst/>
                        </a:rPr>
                        <a:t>] </a:t>
                      </a:r>
                      <a:r>
                        <a:rPr lang="en-US" sz="900" u="none" strike="noStrike" dirty="0">
                          <a:effectLst/>
                        </a:rPr>
                        <a:t>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900" u="none" strike="noStrike" dirty="0" smtClean="0">
                          <a:effectLst/>
                        </a:rPr>
                        <a:t>分辨率带宽</a:t>
                      </a:r>
                      <a:r>
                        <a:rPr lang="en-US" altLang="zh-CN" sz="900" b="0" i="0" u="none" strike="noStrike" dirty="0" smtClean="0">
                          <a:solidFill>
                            <a:srgbClr val="000000"/>
                          </a:solidFill>
                          <a:effectLst/>
                          <a:latin typeface="宋体" panose="02010600030101010101" pitchFamily="2" charset="-122"/>
                          <a:ea typeface="宋体" panose="02010600030101010101" pitchFamily="2" charset="-122"/>
                        </a:rPr>
                        <a:t>AV</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900" u="none" strike="noStrike" dirty="0">
                          <a:effectLst/>
                        </a:rPr>
                        <a:t> </a:t>
                      </a:r>
                      <a:r>
                        <a:rPr lang="en-US" sz="800" u="none" strike="noStrike" dirty="0" smtClean="0">
                          <a:effectLst/>
                        </a:rPr>
                        <a:t>A</a:t>
                      </a:r>
                      <a:r>
                        <a:rPr lang="en-US" altLang="zh-CN" sz="800" u="none" strike="noStrike" dirty="0" smtClean="0">
                          <a:effectLst/>
                        </a:rPr>
                        <a:t>V </a:t>
                      </a:r>
                      <a:r>
                        <a:rPr lang="zh-CN" altLang="en-US" sz="800" u="none" strike="noStrike" baseline="0" dirty="0" smtClean="0">
                          <a:effectLst/>
                        </a:rPr>
                        <a:t>限值</a:t>
                      </a:r>
                      <a:r>
                        <a:rPr lang="en-US" sz="800" u="none" strike="noStrike" dirty="0" smtClean="0">
                          <a:effectLst/>
                        </a:rPr>
                        <a:t>[</a:t>
                      </a:r>
                      <a:r>
                        <a:rPr lang="en-US" sz="800" u="none" strike="noStrike" dirty="0" err="1">
                          <a:effectLst/>
                        </a:rPr>
                        <a:t>dBuV</a:t>
                      </a:r>
                      <a:r>
                        <a:rPr lang="en-US" sz="800" u="none" strike="noStrike" dirty="0">
                          <a:effectLst/>
                        </a:rPr>
                        <a:t>] </a:t>
                      </a:r>
                      <a:r>
                        <a:rPr lang="en-US" sz="900" u="none" strike="noStrike" dirty="0">
                          <a:effectLst/>
                        </a:rPr>
                        <a:t>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dirty="0">
                          <a:effectLst/>
                        </a:rPr>
                        <a:t> AM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dirty="0">
                          <a:effectLst/>
                        </a:rPr>
                        <a:t>512 – 1750 kHz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V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9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zh-CN" altLang="en-US" sz="900" u="none" strike="noStrike">
                          <a:effectLst/>
                        </a:rPr>
                        <a:t> </a:t>
                      </a:r>
                      <a:r>
                        <a:rPr lang="en-US" altLang="zh-CN" sz="900" u="none" strike="noStrike">
                          <a:effectLst/>
                        </a:rPr>
                        <a:t>20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zh-CN" altLang="en-US" sz="900" u="none" strike="noStrike">
                          <a:effectLst/>
                        </a:rPr>
                        <a:t> </a:t>
                      </a:r>
                      <a:r>
                        <a:rPr lang="en-US" altLang="zh-CN" sz="900" u="none" strike="noStrike">
                          <a:effectLst/>
                        </a:rPr>
                        <a:t>7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dirty="0">
                          <a:effectLst/>
                        </a:rPr>
                        <a:t>9 kHz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 Police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70 – 85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O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9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zh-CN" altLang="en-US" sz="900" u="none" strike="noStrike">
                          <a:effectLst/>
                        </a:rPr>
                        <a:t> </a:t>
                      </a:r>
                      <a:r>
                        <a:rPr lang="en-US" altLang="zh-CN" sz="900" u="none" strike="noStrike">
                          <a:effectLst/>
                        </a:rPr>
                        <a:t>26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zh-CN" altLang="en-US" sz="900" u="none" strike="noStrike">
                          <a:effectLst/>
                        </a:rPr>
                        <a:t> </a:t>
                      </a:r>
                      <a:r>
                        <a:rPr lang="en-US" altLang="zh-CN" sz="900" u="none" strike="noStrike">
                          <a:effectLst/>
                        </a:rPr>
                        <a:t>13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dirty="0">
                          <a:effectLst/>
                        </a:rPr>
                        <a:t>9 kHz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 FM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68 – 108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V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zh-CN" altLang="en-US" sz="900" u="none" strike="noStrike">
                          <a:effectLst/>
                        </a:rPr>
                        <a:t> </a:t>
                      </a:r>
                      <a:r>
                        <a:rPr lang="en-US" altLang="zh-CN" sz="900" u="none" strike="noStrike">
                          <a:effectLst/>
                        </a:rPr>
                        <a:t>26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zh-CN" altLang="en-US" sz="900" u="none" strike="noStrike">
                          <a:effectLst/>
                        </a:rPr>
                        <a:t> </a:t>
                      </a:r>
                      <a:r>
                        <a:rPr lang="en-US" altLang="zh-CN" sz="900" u="none" strike="noStrike">
                          <a:effectLst/>
                        </a:rPr>
                        <a:t>13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9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 DAB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170 – 245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V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zh-CN" altLang="en-US" sz="900" u="none" strike="noStrike">
                          <a:effectLst/>
                        </a:rPr>
                        <a:t> </a:t>
                      </a:r>
                      <a:r>
                        <a:rPr lang="en-US" altLang="zh-CN" sz="900" u="none" strike="noStrike">
                          <a:effectLst/>
                        </a:rPr>
                        <a:t>10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 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dirty="0">
                          <a:effectLst/>
                        </a:rPr>
                        <a:t>120 kHz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 Police TETRA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380 – 470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O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9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zh-CN" altLang="en-US" sz="900" u="none" strike="noStrike">
                          <a:effectLst/>
                        </a:rPr>
                        <a:t> </a:t>
                      </a:r>
                      <a:r>
                        <a:rPr lang="en-US" altLang="zh-CN" sz="900" u="none" strike="noStrike">
                          <a:effectLst/>
                        </a:rPr>
                        <a:t>20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zh-CN" altLang="en-US" sz="900" u="none" strike="noStrike">
                          <a:effectLst/>
                        </a:rPr>
                        <a:t> </a:t>
                      </a:r>
                      <a:r>
                        <a:rPr lang="en-US" altLang="zh-CN" sz="900" u="none" strike="noStrike">
                          <a:effectLst/>
                        </a:rPr>
                        <a:t>10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dirty="0">
                          <a:effectLst/>
                        </a:rPr>
                        <a:t>9 kHz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TV DVBT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470 – 890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V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zh-CN" altLang="en-US" sz="900" u="none" strike="noStrike">
                          <a:effectLst/>
                        </a:rPr>
                        <a:t> </a:t>
                      </a:r>
                      <a:r>
                        <a:rPr lang="en-US" altLang="zh-CN" sz="900" u="none" strike="noStrike">
                          <a:effectLst/>
                        </a:rPr>
                        <a:t>20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 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dirty="0">
                          <a:effectLst/>
                        </a:rPr>
                        <a:t>120 kHz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IMT2000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728-768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O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zh-CN" altLang="en-US" sz="900" u="none" strike="noStrike">
                          <a:effectLst/>
                        </a:rPr>
                        <a:t> </a:t>
                      </a:r>
                      <a:r>
                        <a:rPr lang="en-US" altLang="zh-CN" sz="900" u="none" strike="noStrike">
                          <a:effectLst/>
                        </a:rPr>
                        <a:t>26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 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dirty="0">
                          <a:effectLst/>
                        </a:rPr>
                        <a:t>GSM 800+IMT2000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860-895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O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zh-CN" altLang="en-US" sz="900" u="none" strike="noStrike">
                          <a:effectLst/>
                        </a:rPr>
                        <a:t> </a:t>
                      </a:r>
                      <a:r>
                        <a:rPr lang="en-US" altLang="zh-CN" sz="900" u="none" strike="noStrike">
                          <a:effectLst/>
                        </a:rPr>
                        <a:t>26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 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GSM 900+IMT2000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925-960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O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zh-CN" altLang="en-US" sz="900" u="none" strike="noStrike" dirty="0">
                          <a:effectLst/>
                        </a:rPr>
                        <a:t> </a:t>
                      </a:r>
                      <a:r>
                        <a:rPr lang="en-US" altLang="zh-CN" sz="900" u="none" strike="noStrike" dirty="0">
                          <a:effectLst/>
                        </a:rPr>
                        <a:t>26  </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 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GALILEO, GLONASS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dirty="0" smtClean="0">
                          <a:effectLst/>
                        </a:rPr>
                        <a:t>1164</a:t>
                      </a:r>
                      <a:r>
                        <a:rPr lang="en-US" altLang="zh-CN" sz="900" u="none" strike="noStrike" dirty="0" smtClean="0">
                          <a:effectLst/>
                        </a:rPr>
                        <a:t>-</a:t>
                      </a:r>
                      <a:r>
                        <a:rPr lang="en-US" sz="900" u="none" strike="noStrike" dirty="0" smtClean="0">
                          <a:effectLst/>
                        </a:rPr>
                        <a:t>1214 </a:t>
                      </a:r>
                      <a:r>
                        <a:rPr lang="en-US" sz="900" u="none" strike="noStrike" dirty="0">
                          <a:effectLst/>
                        </a:rPr>
                        <a:t>MHz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V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 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 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GALILEO, GLONASS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dirty="0" smtClean="0">
                          <a:effectLst/>
                        </a:rPr>
                        <a:t>1242</a:t>
                      </a:r>
                      <a:r>
                        <a:rPr lang="en-US" altLang="zh-CN" sz="900" u="none" strike="noStrike" dirty="0" smtClean="0">
                          <a:effectLst/>
                        </a:rPr>
                        <a:t>-</a:t>
                      </a:r>
                      <a:r>
                        <a:rPr lang="en-US" sz="900" u="none" strike="noStrike" dirty="0" smtClean="0">
                          <a:effectLst/>
                        </a:rPr>
                        <a:t>1250 </a:t>
                      </a:r>
                      <a:r>
                        <a:rPr lang="en-US" sz="900" u="none" strike="noStrike" dirty="0">
                          <a:effectLst/>
                        </a:rPr>
                        <a:t>MHz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V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 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 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﻿DAB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dirty="0" smtClean="0">
                          <a:effectLst/>
                        </a:rPr>
                        <a:t>1447</a:t>
                      </a:r>
                      <a:r>
                        <a:rPr lang="en-US" altLang="zh-CN" sz="900" u="none" strike="noStrike" dirty="0" smtClean="0">
                          <a:effectLst/>
                        </a:rPr>
                        <a:t>-</a:t>
                      </a:r>
                      <a:r>
                        <a:rPr lang="en-US" sz="900" u="none" strike="noStrike" dirty="0" smtClean="0">
                          <a:effectLst/>
                        </a:rPr>
                        <a:t>1494 </a:t>
                      </a:r>
                      <a:r>
                        <a:rPr lang="en-US" sz="900" u="none" strike="noStrike" dirty="0">
                          <a:effectLst/>
                        </a:rPr>
                        <a:t>MHz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V / O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IMT2000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1475-1501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O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26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GPS, GALILEO, GLONASS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dirty="0" smtClean="0">
                          <a:effectLst/>
                        </a:rPr>
                        <a:t>1563</a:t>
                      </a:r>
                      <a:r>
                        <a:rPr lang="en-US" altLang="zh-CN" sz="900" u="none" strike="noStrike" dirty="0" smtClean="0">
                          <a:effectLst/>
                        </a:rPr>
                        <a:t>-</a:t>
                      </a:r>
                      <a:r>
                        <a:rPr lang="en-US" sz="900" u="none" strike="noStrike" dirty="0" smtClean="0">
                          <a:effectLst/>
                        </a:rPr>
                        <a:t>1591 </a:t>
                      </a:r>
                      <a:r>
                        <a:rPr lang="en-US" sz="900" u="none" strike="noStrike" dirty="0">
                          <a:effectLst/>
                        </a:rPr>
                        <a:t>MHz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V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dirty="0">
                          <a:effectLst/>
                        </a:rPr>
                        <a:t>120 kHz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GLONASS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dirty="0" smtClean="0">
                          <a:effectLst/>
                        </a:rPr>
                        <a:t>1597</a:t>
                      </a:r>
                      <a:r>
                        <a:rPr lang="en-US" altLang="zh-CN" sz="900" u="none" strike="noStrike" dirty="0" smtClean="0">
                          <a:effectLst/>
                        </a:rPr>
                        <a:t>-</a:t>
                      </a:r>
                      <a:r>
                        <a:rPr lang="en-US" sz="900" u="none" strike="noStrike" dirty="0" smtClean="0">
                          <a:effectLst/>
                        </a:rPr>
                        <a:t>1607 </a:t>
                      </a:r>
                      <a:r>
                        <a:rPr lang="en-US" sz="900" u="none" strike="noStrike" dirty="0">
                          <a:effectLst/>
                        </a:rPr>
                        <a:t>MHz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V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GSM 1800+IMT2000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1803-1882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O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26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dirty="0">
                          <a:effectLst/>
                        </a:rPr>
                        <a:t>120 kHz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GSM 1900+IMT2000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1850-1990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O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26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dirty="0">
                          <a:effectLst/>
                        </a:rPr>
                        <a:t>IMT2000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1900-1992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O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26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IMT2000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2010-2025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O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26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IMT2000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2108-2172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O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26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dirty="0">
                          <a:effectLst/>
                        </a:rPr>
                        <a:t>120 kHz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IMT2000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dirty="0">
                          <a:effectLst/>
                        </a:rPr>
                        <a:t>2300-2400 MHz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O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26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SDARS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2320-2345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V / O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16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Bluetooth / WLAN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2400-2500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O / I / V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26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IMT2000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2500-2690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O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26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IMT2000</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3510-3600 MHz</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O / I</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26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GPS, GALILEO, GLONASS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dirty="0" smtClean="0">
                          <a:effectLst/>
                        </a:rPr>
                        <a:t>5010</a:t>
                      </a:r>
                      <a:r>
                        <a:rPr lang="en-US" altLang="zh-CN" sz="900" u="none" strike="noStrike" dirty="0" smtClean="0">
                          <a:effectLst/>
                        </a:rPr>
                        <a:t>-</a:t>
                      </a:r>
                      <a:r>
                        <a:rPr lang="en-US" sz="900" u="none" strike="noStrike" dirty="0" smtClean="0">
                          <a:effectLst/>
                        </a:rPr>
                        <a:t>5030 </a:t>
                      </a:r>
                      <a:r>
                        <a:rPr lang="en-US" sz="900" u="none" strike="noStrike" dirty="0">
                          <a:effectLst/>
                        </a:rPr>
                        <a:t>MHz </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V / I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18">
                <a:tc>
                  <a:txBody>
                    <a:bodyPr/>
                    <a:lstStyle/>
                    <a:p>
                      <a:pPr algn="l" fontAlgn="b"/>
                      <a:r>
                        <a:rPr lang="en-US" sz="900" u="none" strike="noStrike">
                          <a:effectLst/>
                        </a:rPr>
                        <a:t>WLAN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5000-6000 MHz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O / I / V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a:effectLst/>
                        </a:rPr>
                        <a:t>26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NA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u="none" strike="noStrike">
                          <a:effectLst/>
                        </a:rPr>
                        <a:t>120 kHz </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zh-CN" sz="900" u="none" strike="noStrike" dirty="0">
                          <a:effectLst/>
                        </a:rPr>
                        <a:t>6</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979" marR="7979" marT="7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793474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07F32F-A246-41F7-80FA-02D2003F9C97}" type="slidenum">
              <a:rPr lang="en-US" altLang="zh-CN"/>
              <a:pPr eaLnBrk="1" hangingPunct="1"/>
              <a:t>17</a:t>
            </a:fld>
            <a:endParaRPr lang="en-US" altLang="zh-CN"/>
          </a:p>
        </p:txBody>
      </p:sp>
      <p:sp>
        <p:nvSpPr>
          <p:cNvPr id="8" name="内容占位符 1"/>
          <p:cNvSpPr txBox="1">
            <a:spLocks/>
          </p:cNvSpPr>
          <p:nvPr/>
        </p:nvSpPr>
        <p:spPr>
          <a:xfrm>
            <a:off x="457200" y="1196975"/>
            <a:ext cx="8229600" cy="10080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smtClean="0">
                <a:solidFill>
                  <a:srgbClr val="C00000"/>
                </a:solidFill>
                <a:ea typeface="黑体" panose="02010609060101010101" pitchFamily="49" charset="-122"/>
              </a:rPr>
              <a:t>车载天线接收到的发射测量</a:t>
            </a:r>
            <a:endParaRPr lang="en-US" altLang="zh-CN" sz="2400" kern="0" dirty="0" smtClean="0">
              <a:solidFill>
                <a:srgbClr val="C00000"/>
              </a:solidFill>
              <a:ea typeface="黑体" panose="02010609060101010101" pitchFamily="49" charset="-122"/>
            </a:endParaRPr>
          </a:p>
          <a:p>
            <a:pPr lvl="1">
              <a:buFont typeface="Wingdings" panose="05000000000000000000" pitchFamily="2" charset="2"/>
              <a:buChar char="n"/>
            </a:pPr>
            <a:r>
              <a:rPr lang="zh-CN" altLang="en-US" sz="2000" kern="0" dirty="0" smtClean="0">
                <a:ea typeface="黑体" panose="02010609060101010101" pitchFamily="49" charset="-122"/>
              </a:rPr>
              <a:t>天线位置</a:t>
            </a:r>
            <a:r>
              <a:rPr lang="en-US" altLang="zh-CN" sz="2000" kern="0" dirty="0" smtClean="0">
                <a:ea typeface="黑体" panose="02010609060101010101" pitchFamily="49" charset="-122"/>
              </a:rPr>
              <a:t>-</a:t>
            </a:r>
            <a:r>
              <a:rPr lang="zh-CN" altLang="en-US" sz="2000" kern="0" dirty="0" smtClean="0">
                <a:ea typeface="黑体" panose="02010609060101010101" pitchFamily="49" charset="-122"/>
              </a:rPr>
              <a:t>车外</a:t>
            </a:r>
          </a:p>
        </p:txBody>
      </p:sp>
      <p:sp>
        <p:nvSpPr>
          <p:cNvPr id="9"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smtClean="0">
                <a:latin typeface="Calibri" panose="020F0502020204030204" pitchFamily="34" charset="0"/>
                <a:ea typeface="黑体" panose="02010609060101010101" pitchFamily="49" charset="-122"/>
              </a:rPr>
              <a:t>四、测试项目</a:t>
            </a:r>
            <a:endParaRPr lang="zh-CN" altLang="en-US" sz="2800" dirty="0">
              <a:latin typeface="Calibri" panose="020F0502020204030204" pitchFamily="34" charset="0"/>
              <a:ea typeface="黑体" panose="02010609060101010101" pitchFamily="49" charset="-122"/>
            </a:endParaRPr>
          </a:p>
        </p:txBody>
      </p:sp>
      <p:pic>
        <p:nvPicPr>
          <p:cNvPr id="3" name="图片 2"/>
          <p:cNvPicPr>
            <a:picLocks noChangeAspect="1"/>
          </p:cNvPicPr>
          <p:nvPr/>
        </p:nvPicPr>
        <p:blipFill rotWithShape="1">
          <a:blip r:embed="rId2"/>
          <a:srcRect l="1820" r="1413"/>
          <a:stretch/>
        </p:blipFill>
        <p:spPr>
          <a:xfrm>
            <a:off x="200339" y="2089409"/>
            <a:ext cx="6315877" cy="4153467"/>
          </a:xfrm>
          <a:prstGeom prst="rect">
            <a:avLst/>
          </a:prstGeom>
        </p:spPr>
      </p:pic>
      <p:sp>
        <p:nvSpPr>
          <p:cNvPr id="4" name="矩形 3"/>
          <p:cNvSpPr/>
          <p:nvPr/>
        </p:nvSpPr>
        <p:spPr>
          <a:xfrm>
            <a:off x="6084168" y="3011980"/>
            <a:ext cx="2529350" cy="2308324"/>
          </a:xfrm>
          <a:prstGeom prst="rect">
            <a:avLst/>
          </a:prstGeom>
        </p:spPr>
        <p:txBody>
          <a:bodyPr wrap="square">
            <a:spAutoFit/>
          </a:bodyPr>
          <a:lstStyle/>
          <a:p>
            <a:r>
              <a:rPr lang="en-US" altLang="zh-CN" sz="1600" dirty="0">
                <a:latin typeface="宋体" panose="02010600030101010101" pitchFamily="2" charset="-122"/>
              </a:rPr>
              <a:t>1 </a:t>
            </a:r>
            <a:r>
              <a:rPr lang="zh-CN" altLang="en-US" sz="1600" dirty="0">
                <a:latin typeface="宋体" panose="02010600030101010101" pitchFamily="2" charset="-122"/>
              </a:rPr>
              <a:t>车顶（前）</a:t>
            </a:r>
          </a:p>
          <a:p>
            <a:r>
              <a:rPr lang="en-US" altLang="zh-CN" sz="1600" dirty="0">
                <a:latin typeface="宋体" panose="02010600030101010101" pitchFamily="2" charset="-122"/>
              </a:rPr>
              <a:t>2 </a:t>
            </a:r>
            <a:r>
              <a:rPr lang="zh-CN" altLang="en-US" sz="1600" dirty="0">
                <a:latin typeface="宋体" panose="02010600030101010101" pitchFamily="2" charset="-122"/>
              </a:rPr>
              <a:t>车顶（后）</a:t>
            </a:r>
          </a:p>
          <a:p>
            <a:r>
              <a:rPr lang="en-US" altLang="zh-CN" sz="1600" dirty="0">
                <a:latin typeface="宋体" panose="02010600030101010101" pitchFamily="2" charset="-122"/>
              </a:rPr>
              <a:t>3 </a:t>
            </a:r>
            <a:r>
              <a:rPr lang="zh-CN" altLang="en-US" sz="1600" dirty="0">
                <a:latin typeface="宋体" panose="02010600030101010101" pitchFamily="2" charset="-122"/>
              </a:rPr>
              <a:t>车顶（中间）</a:t>
            </a:r>
          </a:p>
          <a:p>
            <a:r>
              <a:rPr lang="en-US" altLang="zh-CN" sz="1600" dirty="0">
                <a:latin typeface="宋体" panose="02010600030101010101" pitchFamily="2" charset="-122"/>
              </a:rPr>
              <a:t>4 </a:t>
            </a:r>
            <a:r>
              <a:rPr lang="zh-CN" altLang="en-US" sz="1600" dirty="0">
                <a:latin typeface="宋体" panose="02010600030101010101" pitchFamily="2" charset="-122"/>
              </a:rPr>
              <a:t>翼子板（前，右侧）</a:t>
            </a:r>
          </a:p>
          <a:p>
            <a:r>
              <a:rPr lang="en-US" altLang="zh-CN" sz="1600" dirty="0">
                <a:latin typeface="宋体" panose="02010600030101010101" pitchFamily="2" charset="-122"/>
              </a:rPr>
              <a:t>5 </a:t>
            </a:r>
            <a:r>
              <a:rPr lang="zh-CN" altLang="en-US" sz="1600" dirty="0">
                <a:latin typeface="宋体" panose="02010600030101010101" pitchFamily="2" charset="-122"/>
              </a:rPr>
              <a:t>翼子板（前，左侧）</a:t>
            </a:r>
          </a:p>
          <a:p>
            <a:r>
              <a:rPr lang="en-US" altLang="zh-CN" sz="1600" dirty="0">
                <a:latin typeface="宋体" panose="02010600030101010101" pitchFamily="2" charset="-122"/>
              </a:rPr>
              <a:t>6 </a:t>
            </a:r>
            <a:r>
              <a:rPr lang="zh-CN" altLang="en-US" sz="1600" dirty="0">
                <a:latin typeface="宋体" panose="02010600030101010101" pitchFamily="2" charset="-122"/>
              </a:rPr>
              <a:t>翼子板（后，右侧）</a:t>
            </a:r>
          </a:p>
          <a:p>
            <a:r>
              <a:rPr lang="en-US" altLang="zh-CN" sz="1600" dirty="0">
                <a:latin typeface="宋体" panose="02010600030101010101" pitchFamily="2" charset="-122"/>
              </a:rPr>
              <a:t>7 </a:t>
            </a:r>
            <a:r>
              <a:rPr lang="zh-CN" altLang="en-US" sz="1600" dirty="0">
                <a:latin typeface="宋体" panose="02010600030101010101" pitchFamily="2" charset="-122"/>
              </a:rPr>
              <a:t>翼子板（后、左侧）</a:t>
            </a:r>
          </a:p>
          <a:p>
            <a:r>
              <a:rPr lang="en-US" altLang="zh-CN" sz="1600" dirty="0">
                <a:latin typeface="宋体" panose="02010600030101010101" pitchFamily="2" charset="-122"/>
              </a:rPr>
              <a:t>8 </a:t>
            </a:r>
            <a:r>
              <a:rPr lang="zh-CN" altLang="en-US" sz="1600" dirty="0">
                <a:latin typeface="宋体" panose="02010600030101010101" pitchFamily="2" charset="-122"/>
              </a:rPr>
              <a:t>行李箱盖（中间）</a:t>
            </a:r>
          </a:p>
          <a:p>
            <a:r>
              <a:rPr lang="en-US" altLang="zh-CN" sz="1600" dirty="0">
                <a:latin typeface="宋体" panose="02010600030101010101" pitchFamily="2" charset="-122"/>
              </a:rPr>
              <a:t>9 </a:t>
            </a:r>
            <a:r>
              <a:rPr lang="zh-CN" altLang="en-US" sz="1600" dirty="0">
                <a:latin typeface="宋体" panose="02010600030101010101" pitchFamily="2" charset="-122"/>
              </a:rPr>
              <a:t>后保险杠（中间）</a:t>
            </a:r>
            <a:endParaRPr lang="zh-CN" altLang="en-US" sz="1600" dirty="0"/>
          </a:p>
        </p:txBody>
      </p:sp>
    </p:spTree>
    <p:extLst>
      <p:ext uri="{BB962C8B-B14F-4D97-AF65-F5344CB8AC3E}">
        <p14:creationId xmlns:p14="http://schemas.microsoft.com/office/powerpoint/2010/main" val="1622997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07F32F-A246-41F7-80FA-02D2003F9C97}" type="slidenum">
              <a:rPr lang="en-US" altLang="zh-CN"/>
              <a:pPr eaLnBrk="1" hangingPunct="1"/>
              <a:t>18</a:t>
            </a:fld>
            <a:endParaRPr lang="en-US" altLang="zh-CN"/>
          </a:p>
        </p:txBody>
      </p:sp>
      <p:sp>
        <p:nvSpPr>
          <p:cNvPr id="8" name="内容占位符 1"/>
          <p:cNvSpPr txBox="1">
            <a:spLocks/>
          </p:cNvSpPr>
          <p:nvPr/>
        </p:nvSpPr>
        <p:spPr>
          <a:xfrm>
            <a:off x="457200" y="1196975"/>
            <a:ext cx="8229600" cy="10080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smtClean="0">
                <a:solidFill>
                  <a:srgbClr val="C00000"/>
                </a:solidFill>
                <a:ea typeface="黑体" panose="02010609060101010101" pitchFamily="49" charset="-122"/>
              </a:rPr>
              <a:t>车载天线接收到的发射测量</a:t>
            </a:r>
            <a:endParaRPr lang="en-US" altLang="zh-CN" sz="2400" kern="0" dirty="0" smtClean="0">
              <a:solidFill>
                <a:srgbClr val="C00000"/>
              </a:solidFill>
              <a:ea typeface="黑体" panose="02010609060101010101" pitchFamily="49" charset="-122"/>
            </a:endParaRPr>
          </a:p>
          <a:p>
            <a:pPr lvl="1">
              <a:buFont typeface="Wingdings" panose="05000000000000000000" pitchFamily="2" charset="2"/>
              <a:buChar char="n"/>
            </a:pPr>
            <a:r>
              <a:rPr lang="zh-CN" altLang="en-US" sz="2000" kern="0" dirty="0" smtClean="0">
                <a:ea typeface="黑体" panose="02010609060101010101" pitchFamily="49" charset="-122"/>
              </a:rPr>
              <a:t>天线位置</a:t>
            </a:r>
            <a:r>
              <a:rPr lang="en-US" altLang="zh-CN" sz="2000" kern="0" dirty="0" smtClean="0">
                <a:ea typeface="黑体" panose="02010609060101010101" pitchFamily="49" charset="-122"/>
              </a:rPr>
              <a:t>-</a:t>
            </a:r>
            <a:r>
              <a:rPr lang="zh-CN" altLang="en-US" sz="2000" kern="0" dirty="0" smtClean="0">
                <a:ea typeface="黑体" panose="02010609060101010101" pitchFamily="49" charset="-122"/>
              </a:rPr>
              <a:t>车内</a:t>
            </a:r>
          </a:p>
        </p:txBody>
      </p:sp>
      <p:sp>
        <p:nvSpPr>
          <p:cNvPr id="9"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smtClean="0">
                <a:latin typeface="Calibri" panose="020F0502020204030204" pitchFamily="34" charset="0"/>
                <a:ea typeface="黑体" panose="02010609060101010101" pitchFamily="49" charset="-122"/>
              </a:rPr>
              <a:t>四、测试项目</a:t>
            </a:r>
            <a:endParaRPr lang="zh-CN" altLang="en-US" sz="2800" dirty="0">
              <a:latin typeface="Calibri" panose="020F0502020204030204" pitchFamily="34" charset="0"/>
              <a:ea typeface="黑体" panose="02010609060101010101" pitchFamily="49" charset="-122"/>
            </a:endParaRPr>
          </a:p>
        </p:txBody>
      </p:sp>
      <p:sp>
        <p:nvSpPr>
          <p:cNvPr id="4" name="矩形 3"/>
          <p:cNvSpPr/>
          <p:nvPr/>
        </p:nvSpPr>
        <p:spPr>
          <a:xfrm>
            <a:off x="6012160" y="3140968"/>
            <a:ext cx="2674640" cy="1323439"/>
          </a:xfrm>
          <a:prstGeom prst="rect">
            <a:avLst/>
          </a:prstGeom>
        </p:spPr>
        <p:txBody>
          <a:bodyPr wrap="square">
            <a:spAutoFit/>
          </a:bodyPr>
          <a:lstStyle/>
          <a:p>
            <a:r>
              <a:rPr lang="en-US" altLang="zh-CN" sz="1600" dirty="0">
                <a:latin typeface="宋体" panose="02010600030101010101" pitchFamily="2" charset="-122"/>
              </a:rPr>
              <a:t>1 </a:t>
            </a:r>
            <a:r>
              <a:rPr lang="zh-CN" altLang="zh-CN" sz="1600" dirty="0">
                <a:latin typeface="宋体" panose="02010600030101010101" pitchFamily="2" charset="-122"/>
              </a:rPr>
              <a:t>中控台控制面板上方中间；</a:t>
            </a:r>
          </a:p>
          <a:p>
            <a:r>
              <a:rPr lang="en-US" altLang="zh-CN" sz="1600" dirty="0">
                <a:latin typeface="宋体" panose="02010600030101010101" pitchFamily="2" charset="-122"/>
              </a:rPr>
              <a:t>2 </a:t>
            </a:r>
            <a:r>
              <a:rPr lang="zh-CN" altLang="zh-CN" sz="1600" dirty="0">
                <a:latin typeface="宋体" panose="02010600030101010101" pitchFamily="2" charset="-122"/>
              </a:rPr>
              <a:t>中控台杯架中间；</a:t>
            </a:r>
          </a:p>
          <a:p>
            <a:r>
              <a:rPr lang="en-US" altLang="zh-CN" sz="1600" dirty="0">
                <a:latin typeface="宋体" panose="02010600030101010101" pitchFamily="2" charset="-122"/>
              </a:rPr>
              <a:t>3 </a:t>
            </a:r>
            <a:r>
              <a:rPr lang="zh-CN" altLang="zh-CN" sz="1600" dirty="0">
                <a:latin typeface="宋体" panose="02010600030101010101" pitchFamily="2" charset="-122"/>
              </a:rPr>
              <a:t>后排座椅上方中间；</a:t>
            </a:r>
          </a:p>
          <a:p>
            <a:r>
              <a:rPr lang="en-US" altLang="zh-CN" sz="1600" dirty="0">
                <a:latin typeface="宋体" panose="02010600030101010101" pitchFamily="2" charset="-122"/>
              </a:rPr>
              <a:t>4 </a:t>
            </a:r>
            <a:r>
              <a:rPr lang="zh-CN" altLang="zh-CN" sz="1600" dirty="0">
                <a:latin typeface="宋体" panose="02010600030101010101" pitchFamily="2" charset="-122"/>
              </a:rPr>
              <a:t>左侧车门储物舱；</a:t>
            </a:r>
          </a:p>
          <a:p>
            <a:r>
              <a:rPr lang="en-US" altLang="zh-CN" sz="1600" dirty="0">
                <a:latin typeface="宋体" panose="02010600030101010101" pitchFamily="2" charset="-122"/>
              </a:rPr>
              <a:t>5 </a:t>
            </a:r>
            <a:r>
              <a:rPr lang="zh-CN" altLang="zh-CN" sz="1600" dirty="0">
                <a:latin typeface="宋体" panose="02010600030101010101" pitchFamily="2" charset="-122"/>
              </a:rPr>
              <a:t>右侧车门储物舱</a:t>
            </a:r>
            <a:r>
              <a:rPr lang="zh-CN" altLang="zh-CN" sz="1200" dirty="0"/>
              <a:t>；</a:t>
            </a:r>
            <a:endParaRPr lang="zh-CN" altLang="en-US" sz="1200" dirty="0"/>
          </a:p>
        </p:txBody>
      </p:sp>
      <p:pic>
        <p:nvPicPr>
          <p:cNvPr id="10" name="图片 9" descr="C:\Users\Baiyun\Desktop\吉利瑞典VOLVO\On-board RE Inside\2.jpg"/>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60528"/>
            <a:ext cx="4896544" cy="4004776"/>
          </a:xfrm>
          <a:prstGeom prst="rect">
            <a:avLst/>
          </a:prstGeom>
          <a:noFill/>
          <a:ln>
            <a:noFill/>
          </a:ln>
        </p:spPr>
      </p:pic>
    </p:spTree>
    <p:extLst>
      <p:ext uri="{BB962C8B-B14F-4D97-AF65-F5344CB8AC3E}">
        <p14:creationId xmlns:p14="http://schemas.microsoft.com/office/powerpoint/2010/main" val="3466005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2EA57A-E77B-46F4-B72E-DE72D547B30B}" type="slidenum">
              <a:rPr lang="en-US" altLang="zh-CN"/>
              <a:pPr eaLnBrk="1" hangingPunct="1"/>
              <a:t>19</a:t>
            </a:fld>
            <a:endParaRPr lang="en-US" altLang="zh-CN"/>
          </a:p>
        </p:txBody>
      </p:sp>
      <p:sp>
        <p:nvSpPr>
          <p:cNvPr id="9" name="内容占位符 1"/>
          <p:cNvSpPr txBox="1">
            <a:spLocks/>
          </p:cNvSpPr>
          <p:nvPr/>
        </p:nvSpPr>
        <p:spPr>
          <a:xfrm>
            <a:off x="457200" y="1196975"/>
            <a:ext cx="8229600" cy="10080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smtClean="0">
                <a:solidFill>
                  <a:srgbClr val="C00000"/>
                </a:solidFill>
                <a:ea typeface="黑体" panose="02010609060101010101" pitchFamily="49" charset="-122"/>
              </a:rPr>
              <a:t>测试案例</a:t>
            </a:r>
            <a:r>
              <a:rPr lang="en-US" altLang="zh-CN" sz="2400" kern="0" dirty="0" smtClean="0">
                <a:solidFill>
                  <a:srgbClr val="C00000"/>
                </a:solidFill>
                <a:ea typeface="黑体" panose="02010609060101010101" pitchFamily="49" charset="-122"/>
              </a:rPr>
              <a:t>-</a:t>
            </a:r>
            <a:r>
              <a:rPr lang="zh-CN" altLang="en-US" sz="2400" kern="0" dirty="0" smtClean="0">
                <a:solidFill>
                  <a:srgbClr val="C00000"/>
                </a:solidFill>
                <a:ea typeface="黑体" panose="02010609060101010101" pitchFamily="49" charset="-122"/>
              </a:rPr>
              <a:t>车辆运行模式</a:t>
            </a:r>
            <a:endParaRPr lang="en-US" altLang="zh-CN" sz="2400" kern="0" dirty="0" smtClean="0">
              <a:solidFill>
                <a:srgbClr val="C00000"/>
              </a:solidFill>
              <a:ea typeface="黑体" panose="02010609060101010101" pitchFamily="49" charset="-122"/>
            </a:endParaRPr>
          </a:p>
        </p:txBody>
      </p:sp>
      <p:sp>
        <p:nvSpPr>
          <p:cNvPr id="10"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smtClean="0">
                <a:latin typeface="Calibri" panose="020F0502020204030204" pitchFamily="34" charset="0"/>
                <a:ea typeface="黑体" panose="02010609060101010101" pitchFamily="49" charset="-122"/>
              </a:rPr>
              <a:t>四、测试项目</a:t>
            </a:r>
            <a:endParaRPr lang="zh-CN" altLang="en-US" sz="2800" dirty="0">
              <a:latin typeface="Calibri" panose="020F0502020204030204" pitchFamily="34" charset="0"/>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577873034"/>
              </p:ext>
            </p:extLst>
          </p:nvPr>
        </p:nvGraphicFramePr>
        <p:xfrm>
          <a:off x="1115616" y="1844824"/>
          <a:ext cx="6902988" cy="4212000"/>
        </p:xfrm>
        <a:graphic>
          <a:graphicData uri="http://schemas.openxmlformats.org/drawingml/2006/table">
            <a:tbl>
              <a:tblPr>
                <a:tableStyleId>{5C22544A-7EE6-4342-B048-85BDC9FD1C3A}</a:tableStyleId>
              </a:tblPr>
              <a:tblGrid>
                <a:gridCol w="1234480"/>
                <a:gridCol w="5668508"/>
              </a:tblGrid>
              <a:tr h="324000">
                <a:tc>
                  <a:txBody>
                    <a:bodyPr/>
                    <a:lstStyle/>
                    <a:p>
                      <a:pPr algn="ctr">
                        <a:lnSpc>
                          <a:spcPts val="1800"/>
                        </a:lnSpc>
                        <a:spcAft>
                          <a:spcPts val="0"/>
                        </a:spcAft>
                      </a:pPr>
                      <a:r>
                        <a:rPr lang="zh-CN" sz="1800" dirty="0">
                          <a:effectLst/>
                        </a:rPr>
                        <a:t>模式</a:t>
                      </a:r>
                      <a:endParaRPr lang="zh-CN" sz="18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800"/>
                        </a:lnSpc>
                        <a:spcAft>
                          <a:spcPts val="0"/>
                        </a:spcAft>
                      </a:pPr>
                      <a:r>
                        <a:rPr lang="zh-CN" sz="1800" dirty="0">
                          <a:effectLst/>
                        </a:rPr>
                        <a:t>试验项目</a:t>
                      </a:r>
                      <a:endParaRPr lang="zh-CN" sz="18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lnSpc>
                          <a:spcPts val="1800"/>
                        </a:lnSpc>
                        <a:spcAft>
                          <a:spcPts val="0"/>
                        </a:spcAft>
                      </a:pPr>
                      <a:r>
                        <a:rPr lang="zh-CN" sz="1800" dirty="0">
                          <a:effectLst/>
                        </a:rPr>
                        <a:t>模式</a:t>
                      </a:r>
                      <a:r>
                        <a:rPr lang="en-US" sz="1800" dirty="0">
                          <a:effectLst/>
                        </a:rPr>
                        <a:t>1</a:t>
                      </a:r>
                      <a:endParaRPr lang="zh-CN" sz="18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ts val="1800"/>
                        </a:lnSpc>
                        <a:spcAft>
                          <a:spcPts val="0"/>
                        </a:spcAft>
                      </a:pPr>
                      <a:r>
                        <a:rPr lang="zh-CN" altLang="en-US" sz="1800" kern="1200" dirty="0" smtClean="0">
                          <a:solidFill>
                            <a:schemeClr val="dk1"/>
                          </a:solidFill>
                          <a:effectLst/>
                          <a:latin typeface="+mn-lt"/>
                          <a:ea typeface="+mn-ea"/>
                          <a:cs typeface="+mn-cs"/>
                        </a:rPr>
                        <a:t>环境背景噪声（车辆蓄电池断开）</a:t>
                      </a:r>
                      <a:endParaRPr lang="zh-CN" sz="1800"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lnSpc>
                          <a:spcPts val="1800"/>
                        </a:lnSpc>
                        <a:spcAft>
                          <a:spcPts val="0"/>
                        </a:spcAft>
                      </a:pPr>
                      <a:r>
                        <a:rPr lang="zh-CN" sz="1800">
                          <a:effectLst/>
                        </a:rPr>
                        <a:t>模式</a:t>
                      </a:r>
                      <a:r>
                        <a:rPr lang="en-US" sz="1800">
                          <a:effectLst/>
                        </a:rPr>
                        <a:t>2</a:t>
                      </a:r>
                      <a:endParaRPr lang="zh-CN" sz="180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ts val="1800"/>
                        </a:lnSpc>
                        <a:spcAft>
                          <a:spcPts val="0"/>
                        </a:spcAft>
                      </a:pPr>
                      <a:r>
                        <a:rPr lang="zh-CN" altLang="en-US" sz="1800" kern="1200" dirty="0" smtClean="0">
                          <a:solidFill>
                            <a:schemeClr val="dk1"/>
                          </a:solidFill>
                          <a:effectLst/>
                          <a:latin typeface="+mn-lt"/>
                          <a:ea typeface="+mn-ea"/>
                          <a:cs typeface="+mn-cs"/>
                        </a:rPr>
                        <a:t>测试链路检查（梳妆型号源）</a:t>
                      </a:r>
                      <a:endParaRPr lang="zh-CN" sz="1800"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lnSpc>
                          <a:spcPts val="1800"/>
                        </a:lnSpc>
                        <a:spcAft>
                          <a:spcPts val="0"/>
                        </a:spcAft>
                      </a:pPr>
                      <a:r>
                        <a:rPr lang="zh-CN" sz="1800">
                          <a:effectLst/>
                        </a:rPr>
                        <a:t>模式</a:t>
                      </a:r>
                      <a:r>
                        <a:rPr lang="en-US" sz="1800">
                          <a:effectLst/>
                        </a:rPr>
                        <a:t>3</a:t>
                      </a:r>
                      <a:endParaRPr lang="zh-CN" sz="180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ts val="1800"/>
                        </a:lnSpc>
                        <a:spcAft>
                          <a:spcPts val="0"/>
                        </a:spcAft>
                      </a:pPr>
                      <a:r>
                        <a:rPr lang="zh-CN" altLang="en-US" sz="1800" kern="1200" dirty="0" smtClean="0">
                          <a:solidFill>
                            <a:schemeClr val="dk1"/>
                          </a:solidFill>
                          <a:effectLst/>
                          <a:latin typeface="+mn-lt"/>
                          <a:ea typeface="+mn-ea"/>
                          <a:cs typeface="+mn-cs"/>
                        </a:rPr>
                        <a:t>车辆在工作在</a:t>
                      </a:r>
                      <a:r>
                        <a:rPr lang="en-US" altLang="zh-CN" sz="1800" kern="1200" dirty="0" smtClean="0">
                          <a:solidFill>
                            <a:schemeClr val="dk1"/>
                          </a:solidFill>
                          <a:effectLst/>
                          <a:latin typeface="+mn-lt"/>
                          <a:ea typeface="+mn-ea"/>
                          <a:cs typeface="+mn-cs"/>
                        </a:rPr>
                        <a:t>ON</a:t>
                      </a:r>
                      <a:r>
                        <a:rPr lang="zh-CN" altLang="en-US" sz="1800" kern="1200" dirty="0" smtClean="0">
                          <a:solidFill>
                            <a:schemeClr val="dk1"/>
                          </a:solidFill>
                          <a:effectLst/>
                          <a:latin typeface="+mn-lt"/>
                          <a:ea typeface="+mn-ea"/>
                          <a:cs typeface="+mn-cs"/>
                        </a:rPr>
                        <a:t>模式下骚扰特性</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lnSpc>
                          <a:spcPts val="1800"/>
                        </a:lnSpc>
                        <a:spcAft>
                          <a:spcPts val="0"/>
                        </a:spcAft>
                      </a:pPr>
                      <a:r>
                        <a:rPr lang="zh-CN" sz="1800">
                          <a:effectLst/>
                        </a:rPr>
                        <a:t>模式</a:t>
                      </a:r>
                      <a:r>
                        <a:rPr lang="en-US" sz="1800">
                          <a:effectLst/>
                        </a:rPr>
                        <a:t>4</a:t>
                      </a:r>
                      <a:endParaRPr lang="zh-CN" sz="180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1800"/>
                        </a:lnSpc>
                        <a:spcAft>
                          <a:spcPts val="0"/>
                        </a:spcAft>
                      </a:pPr>
                      <a:r>
                        <a:rPr lang="zh-CN" sz="1800" dirty="0" smtClean="0">
                          <a:effectLst/>
                        </a:rPr>
                        <a:t>车辆在工作在</a:t>
                      </a:r>
                      <a:r>
                        <a:rPr lang="en-US" altLang="zh-CN" sz="1800" dirty="0" smtClean="0">
                          <a:effectLst/>
                        </a:rPr>
                        <a:t>ACC</a:t>
                      </a:r>
                      <a:r>
                        <a:rPr lang="zh-CN" sz="1800" dirty="0" smtClean="0">
                          <a:effectLst/>
                        </a:rPr>
                        <a:t>模式下骚扰特性</a:t>
                      </a:r>
                      <a:endParaRPr lang="zh-CN" sz="18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lnSpc>
                          <a:spcPts val="1800"/>
                        </a:lnSpc>
                        <a:spcAft>
                          <a:spcPts val="0"/>
                        </a:spcAft>
                      </a:pPr>
                      <a:r>
                        <a:rPr lang="zh-CN" sz="1800">
                          <a:effectLst/>
                        </a:rPr>
                        <a:t>模式</a:t>
                      </a:r>
                      <a:r>
                        <a:rPr lang="en-US" sz="1800">
                          <a:effectLst/>
                        </a:rPr>
                        <a:t>5</a:t>
                      </a:r>
                      <a:endParaRPr lang="zh-CN" sz="180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1800"/>
                        </a:lnSpc>
                        <a:spcAft>
                          <a:spcPts val="0"/>
                        </a:spcAft>
                      </a:pPr>
                      <a:r>
                        <a:rPr lang="zh-CN" sz="1800" dirty="0">
                          <a:solidFill>
                            <a:srgbClr val="FF0000"/>
                          </a:solidFill>
                          <a:effectLst/>
                        </a:rPr>
                        <a:t>空调工作时</a:t>
                      </a:r>
                      <a:r>
                        <a:rPr lang="zh-CN" sz="1800" dirty="0">
                          <a:effectLst/>
                        </a:rPr>
                        <a:t>的骚扰特性（</a:t>
                      </a:r>
                      <a:r>
                        <a:rPr lang="en-US" sz="1800" dirty="0">
                          <a:effectLst/>
                        </a:rPr>
                        <a:t>ON</a:t>
                      </a:r>
                      <a:r>
                        <a:rPr lang="zh-CN" sz="1800" dirty="0">
                          <a:effectLst/>
                        </a:rPr>
                        <a:t>档）</a:t>
                      </a:r>
                      <a:endParaRPr lang="zh-CN" sz="18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lnSpc>
                          <a:spcPts val="1800"/>
                        </a:lnSpc>
                        <a:spcAft>
                          <a:spcPts val="0"/>
                        </a:spcAft>
                      </a:pPr>
                      <a:r>
                        <a:rPr lang="zh-CN" sz="1800">
                          <a:effectLst/>
                        </a:rPr>
                        <a:t>模式</a:t>
                      </a:r>
                      <a:r>
                        <a:rPr lang="en-US" sz="1800">
                          <a:effectLst/>
                        </a:rPr>
                        <a:t>6</a:t>
                      </a:r>
                      <a:endParaRPr lang="zh-CN" sz="180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1800"/>
                        </a:lnSpc>
                        <a:spcAft>
                          <a:spcPts val="0"/>
                        </a:spcAft>
                      </a:pPr>
                      <a:r>
                        <a:rPr lang="zh-CN" sz="1800" dirty="0">
                          <a:effectLst/>
                        </a:rPr>
                        <a:t>主驾车窗工作时的骚扰特性（</a:t>
                      </a:r>
                      <a:r>
                        <a:rPr lang="en-US" sz="1800" dirty="0">
                          <a:effectLst/>
                        </a:rPr>
                        <a:t>ON</a:t>
                      </a:r>
                      <a:r>
                        <a:rPr lang="zh-CN" sz="1800" dirty="0">
                          <a:effectLst/>
                        </a:rPr>
                        <a:t>档）</a:t>
                      </a:r>
                      <a:endParaRPr lang="zh-CN" sz="18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lnSpc>
                          <a:spcPts val="1800"/>
                        </a:lnSpc>
                        <a:spcAft>
                          <a:spcPts val="0"/>
                        </a:spcAft>
                      </a:pPr>
                      <a:r>
                        <a:rPr lang="zh-CN" sz="1800">
                          <a:effectLst/>
                        </a:rPr>
                        <a:t>模式</a:t>
                      </a:r>
                      <a:r>
                        <a:rPr lang="en-US" sz="1800">
                          <a:effectLst/>
                        </a:rPr>
                        <a:t>7</a:t>
                      </a:r>
                      <a:endParaRPr lang="zh-CN" sz="180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1800"/>
                        </a:lnSpc>
                        <a:spcAft>
                          <a:spcPts val="0"/>
                        </a:spcAft>
                      </a:pPr>
                      <a:r>
                        <a:rPr lang="zh-CN" sz="1800" dirty="0">
                          <a:solidFill>
                            <a:srgbClr val="FF0000"/>
                          </a:solidFill>
                          <a:effectLst/>
                        </a:rPr>
                        <a:t>雨刮工作时</a:t>
                      </a:r>
                      <a:r>
                        <a:rPr lang="zh-CN" sz="1800" dirty="0">
                          <a:effectLst/>
                        </a:rPr>
                        <a:t>的骚扰特性（</a:t>
                      </a:r>
                      <a:r>
                        <a:rPr lang="en-US" sz="1800" dirty="0">
                          <a:effectLst/>
                        </a:rPr>
                        <a:t>ON</a:t>
                      </a:r>
                      <a:r>
                        <a:rPr lang="zh-CN" sz="1800" dirty="0">
                          <a:effectLst/>
                        </a:rPr>
                        <a:t>档）</a:t>
                      </a:r>
                      <a:endParaRPr lang="zh-CN" sz="18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lnSpc>
                          <a:spcPts val="1800"/>
                        </a:lnSpc>
                        <a:spcAft>
                          <a:spcPts val="0"/>
                        </a:spcAft>
                      </a:pPr>
                      <a:r>
                        <a:rPr lang="zh-CN" sz="1800">
                          <a:effectLst/>
                        </a:rPr>
                        <a:t>模式</a:t>
                      </a:r>
                      <a:r>
                        <a:rPr lang="en-US" sz="1800">
                          <a:effectLst/>
                        </a:rPr>
                        <a:t>8</a:t>
                      </a:r>
                      <a:endParaRPr lang="zh-CN" sz="180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1800"/>
                        </a:lnSpc>
                        <a:spcAft>
                          <a:spcPts val="0"/>
                        </a:spcAft>
                      </a:pPr>
                      <a:r>
                        <a:rPr lang="zh-CN" altLang="en-US" sz="1800" dirty="0" smtClean="0">
                          <a:solidFill>
                            <a:srgbClr val="FF0000"/>
                          </a:solidFill>
                          <a:effectLst/>
                        </a:rPr>
                        <a:t>闪光</a:t>
                      </a:r>
                      <a:r>
                        <a:rPr lang="zh-CN" sz="1800" dirty="0" smtClean="0">
                          <a:solidFill>
                            <a:srgbClr val="FF0000"/>
                          </a:solidFill>
                          <a:effectLst/>
                        </a:rPr>
                        <a:t>工作</a:t>
                      </a:r>
                      <a:r>
                        <a:rPr lang="zh-CN" sz="1800" dirty="0">
                          <a:solidFill>
                            <a:srgbClr val="FF0000"/>
                          </a:solidFill>
                          <a:effectLst/>
                        </a:rPr>
                        <a:t>时</a:t>
                      </a:r>
                      <a:r>
                        <a:rPr lang="zh-CN" sz="1800" dirty="0">
                          <a:effectLst/>
                        </a:rPr>
                        <a:t>的骚扰特性（</a:t>
                      </a:r>
                      <a:r>
                        <a:rPr lang="en-US" sz="1800" dirty="0">
                          <a:effectLst/>
                        </a:rPr>
                        <a:t>ON</a:t>
                      </a:r>
                      <a:r>
                        <a:rPr lang="zh-CN" sz="1800" dirty="0">
                          <a:effectLst/>
                        </a:rPr>
                        <a:t>档）</a:t>
                      </a:r>
                      <a:endParaRPr lang="zh-CN" sz="18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lnSpc>
                          <a:spcPts val="1800"/>
                        </a:lnSpc>
                        <a:spcAft>
                          <a:spcPts val="0"/>
                        </a:spcAft>
                      </a:pPr>
                      <a:r>
                        <a:rPr lang="zh-CN" sz="1800">
                          <a:effectLst/>
                        </a:rPr>
                        <a:t>模式</a:t>
                      </a:r>
                      <a:r>
                        <a:rPr lang="en-US" sz="1800">
                          <a:effectLst/>
                        </a:rPr>
                        <a:t>9</a:t>
                      </a:r>
                      <a:endParaRPr lang="zh-CN" sz="180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1800"/>
                        </a:lnSpc>
                        <a:spcAft>
                          <a:spcPts val="0"/>
                        </a:spcAft>
                      </a:pPr>
                      <a:r>
                        <a:rPr lang="zh-CN" sz="1800" dirty="0">
                          <a:effectLst/>
                        </a:rPr>
                        <a:t>喇叭工作时的骚扰特性（</a:t>
                      </a:r>
                      <a:r>
                        <a:rPr lang="en-US" sz="1800" dirty="0">
                          <a:effectLst/>
                        </a:rPr>
                        <a:t>ON</a:t>
                      </a:r>
                      <a:r>
                        <a:rPr lang="zh-CN" sz="1800" dirty="0">
                          <a:effectLst/>
                        </a:rPr>
                        <a:t>档）</a:t>
                      </a:r>
                      <a:endParaRPr lang="zh-CN" sz="18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lnSpc>
                          <a:spcPts val="1800"/>
                        </a:lnSpc>
                        <a:spcAft>
                          <a:spcPts val="0"/>
                        </a:spcAft>
                      </a:pPr>
                      <a:r>
                        <a:rPr lang="zh-CN" sz="1800">
                          <a:effectLst/>
                        </a:rPr>
                        <a:t>模式</a:t>
                      </a:r>
                      <a:r>
                        <a:rPr lang="en-US" sz="1800">
                          <a:effectLst/>
                        </a:rPr>
                        <a:t>10</a:t>
                      </a:r>
                      <a:endParaRPr lang="zh-CN" sz="180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1800"/>
                        </a:lnSpc>
                        <a:spcAft>
                          <a:spcPts val="0"/>
                        </a:spcAft>
                      </a:pPr>
                      <a:r>
                        <a:rPr lang="zh-CN" sz="1800" dirty="0">
                          <a:effectLst/>
                        </a:rPr>
                        <a:t>门锁电机工作时的骚扰特性（</a:t>
                      </a:r>
                      <a:r>
                        <a:rPr lang="en-US" sz="1800" dirty="0">
                          <a:effectLst/>
                        </a:rPr>
                        <a:t>ON</a:t>
                      </a:r>
                      <a:r>
                        <a:rPr lang="zh-CN" sz="1800" dirty="0">
                          <a:effectLst/>
                        </a:rPr>
                        <a:t>档）</a:t>
                      </a:r>
                      <a:endParaRPr lang="zh-CN" sz="18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lnSpc>
                          <a:spcPts val="1800"/>
                        </a:lnSpc>
                        <a:spcAft>
                          <a:spcPts val="0"/>
                        </a:spcAft>
                      </a:pPr>
                      <a:r>
                        <a:rPr lang="zh-CN" sz="1800" dirty="0">
                          <a:effectLst/>
                        </a:rPr>
                        <a:t>模式</a:t>
                      </a:r>
                      <a:r>
                        <a:rPr lang="en-US" sz="1800" dirty="0">
                          <a:effectLst/>
                        </a:rPr>
                        <a:t>11</a:t>
                      </a:r>
                      <a:endParaRPr lang="zh-CN" sz="18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1800"/>
                        </a:lnSpc>
                        <a:spcAft>
                          <a:spcPts val="0"/>
                        </a:spcAft>
                      </a:pPr>
                      <a:r>
                        <a:rPr lang="zh-CN" sz="1800" dirty="0">
                          <a:solidFill>
                            <a:srgbClr val="FF0000"/>
                          </a:solidFill>
                          <a:effectLst/>
                        </a:rPr>
                        <a:t>怠速</a:t>
                      </a:r>
                      <a:r>
                        <a:rPr lang="zh-CN" sz="1800" dirty="0" smtClean="0">
                          <a:solidFill>
                            <a:srgbClr val="FF0000"/>
                          </a:solidFill>
                          <a:effectLst/>
                        </a:rPr>
                        <a:t>模式时</a:t>
                      </a:r>
                      <a:r>
                        <a:rPr lang="zh-CN" sz="1800" dirty="0">
                          <a:effectLst/>
                        </a:rPr>
                        <a:t>的骚扰</a:t>
                      </a:r>
                      <a:r>
                        <a:rPr lang="zh-CN" sz="1800" dirty="0" smtClean="0">
                          <a:effectLst/>
                        </a:rPr>
                        <a:t>特性</a:t>
                      </a:r>
                      <a:endParaRPr lang="zh-CN" sz="18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marL="0" marR="0" indent="0" algn="ctr" defTabSz="914400" rtl="0" eaLnBrk="1" fontAlgn="auto" latinLnBrk="0" hangingPunct="1">
                        <a:lnSpc>
                          <a:spcPts val="1800"/>
                        </a:lnSpc>
                        <a:spcBef>
                          <a:spcPts val="0"/>
                        </a:spcBef>
                        <a:spcAft>
                          <a:spcPts val="0"/>
                        </a:spcAft>
                        <a:buClrTx/>
                        <a:buSzTx/>
                        <a:buFontTx/>
                        <a:buNone/>
                        <a:tabLst/>
                        <a:defRPr/>
                      </a:pPr>
                      <a:r>
                        <a:rPr lang="zh-CN" altLang="zh-CN" sz="1800" dirty="0" smtClean="0">
                          <a:effectLst/>
                        </a:rPr>
                        <a:t>模式</a:t>
                      </a:r>
                      <a:r>
                        <a:rPr lang="en-US" altLang="zh-CN" sz="1800" dirty="0" smtClean="0">
                          <a:effectLst/>
                        </a:rPr>
                        <a:t>12</a:t>
                      </a:r>
                      <a:endParaRPr lang="zh-CN" altLang="zh-CN" sz="1800" dirty="0" smtClean="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ts val="1800"/>
                        </a:lnSpc>
                        <a:spcBef>
                          <a:spcPts val="0"/>
                        </a:spcBef>
                        <a:spcAft>
                          <a:spcPts val="0"/>
                        </a:spcAft>
                        <a:buClrTx/>
                        <a:buSzTx/>
                        <a:buFontTx/>
                        <a:buNone/>
                        <a:tabLst/>
                        <a:defRPr/>
                      </a:pPr>
                      <a:r>
                        <a:rPr lang="zh-CN" altLang="zh-CN" sz="1800" dirty="0" smtClean="0">
                          <a:effectLst/>
                        </a:rPr>
                        <a:t>怠速模式下电子驻地转向工作时的骚扰特性</a:t>
                      </a:r>
                      <a:endParaRPr lang="zh-CN" altLang="zh-CN" sz="1800" dirty="0" smtClean="0">
                        <a:effectLst/>
                        <a:latin typeface="Times New Roman" panose="02020603050405020304" pitchFamily="18" charset="0"/>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761043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8A0FBF-9FDC-4BA0-A914-964875671A01}" type="slidenum">
              <a:rPr lang="en-US" altLang="zh-CN"/>
              <a:pPr eaLnBrk="1" hangingPunct="1"/>
              <a:t>2</a:t>
            </a:fld>
            <a:endParaRPr lang="en-US" altLang="zh-CN"/>
          </a:p>
        </p:txBody>
      </p:sp>
      <p:sp>
        <p:nvSpPr>
          <p:cNvPr id="3075" name="TextBox 2"/>
          <p:cNvSpPr txBox="1">
            <a:spLocks noChangeArrowheads="1"/>
          </p:cNvSpPr>
          <p:nvPr/>
        </p:nvSpPr>
        <p:spPr bwMode="auto">
          <a:xfrm>
            <a:off x="0" y="195149"/>
            <a:ext cx="9144000"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ctr" eaLnBrk="0" hangingPunct="0">
              <a:buFontTx/>
              <a:buNone/>
              <a:defRPr sz="4500">
                <a:latin typeface="黑体" panose="02010609060101010101" pitchFamily="49" charset="-122"/>
                <a:ea typeface="黑体" panose="02010609060101010101" pitchFamily="49" charset="-122"/>
              </a:defRPr>
            </a:lvl1pPr>
            <a:lvl2pPr marL="742950" indent="-285750" eaLnBrk="0" hangingPunct="0">
              <a:spcBef>
                <a:spcPct val="20000"/>
              </a:spcBef>
              <a:buFont typeface="Arial" panose="020B0604020202020204" pitchFamily="34" charset="0"/>
              <a:buChar char="–"/>
              <a:defRPr sz="2800"/>
            </a:lvl2pPr>
            <a:lvl3pPr marL="1143000" indent="-228600" eaLnBrk="0" hangingPunct="0">
              <a:spcBef>
                <a:spcPct val="20000"/>
              </a:spcBef>
              <a:buFont typeface="Arial" panose="020B0604020202020204" pitchFamily="34" charset="0"/>
              <a:buChar char="•"/>
              <a:defRPr sz="2400"/>
            </a:lvl3pPr>
            <a:lvl4pPr marL="1600200" indent="-228600" eaLnBrk="0" hangingPunct="0">
              <a:spcBef>
                <a:spcPct val="20000"/>
              </a:spcBef>
              <a:buFont typeface="Arial" panose="020B0604020202020204" pitchFamily="34" charset="0"/>
              <a:buChar char="–"/>
              <a:defRPr sz="2000"/>
            </a:lvl4pPr>
            <a:lvl5pPr marL="2057400" indent="-228600" eaLnBrk="0" hangingPunct="0">
              <a:spcBef>
                <a:spcPct val="20000"/>
              </a:spcBef>
              <a:buFont typeface="Arial" panose="020B0604020202020204" pitchFamily="34" charset="0"/>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zh-CN" altLang="en-US" dirty="0"/>
              <a:t>培训提纲</a:t>
            </a:r>
          </a:p>
        </p:txBody>
      </p:sp>
      <p:grpSp>
        <p:nvGrpSpPr>
          <p:cNvPr id="5" name="组合 71"/>
          <p:cNvGrpSpPr>
            <a:grpSpLocks/>
          </p:cNvGrpSpPr>
          <p:nvPr/>
        </p:nvGrpSpPr>
        <p:grpSpPr bwMode="auto">
          <a:xfrm>
            <a:off x="1903413" y="3601318"/>
            <a:ext cx="5329237" cy="542925"/>
            <a:chOff x="0" y="0"/>
            <a:chExt cx="5946134" cy="544513"/>
          </a:xfrm>
        </p:grpSpPr>
        <p:grpSp>
          <p:nvGrpSpPr>
            <p:cNvPr id="6" name="Group 55"/>
            <p:cNvGrpSpPr>
              <a:grpSpLocks/>
            </p:cNvGrpSpPr>
            <p:nvPr/>
          </p:nvGrpSpPr>
          <p:grpSpPr bwMode="auto">
            <a:xfrm>
              <a:off x="0" y="0"/>
              <a:ext cx="733425" cy="544513"/>
              <a:chOff x="0" y="0"/>
              <a:chExt cx="1549" cy="1351"/>
            </a:xfrm>
          </p:grpSpPr>
          <p:sp>
            <p:nvSpPr>
              <p:cNvPr id="10" name="AutoShape 56"/>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aseline="-25000">
                  <a:latin typeface="Calibri" panose="020F0502020204030204" pitchFamily="34" charset="0"/>
                </a:endParaRPr>
              </a:p>
            </p:txBody>
          </p:sp>
          <p:sp>
            <p:nvSpPr>
              <p:cNvPr id="11" name="AutoShape 57"/>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499">
                    <a:srgbClr val="E6E6E6"/>
                  </a:gs>
                  <a:gs pos="65999">
                    <a:srgbClr val="7D8496"/>
                  </a:gs>
                  <a:gs pos="73499">
                    <a:srgbClr val="E6E6E6"/>
                  </a:gs>
                  <a:gs pos="92499">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aseline="-25000">
                  <a:latin typeface="Calibri" panose="020F0502020204030204" pitchFamily="34" charset="0"/>
                </a:endParaRPr>
              </a:p>
            </p:txBody>
          </p:sp>
          <p:sp>
            <p:nvSpPr>
              <p:cNvPr id="12" name="AutoShape 58"/>
              <p:cNvSpPr>
                <a:spLocks noChangeArrowheads="1"/>
              </p:cNvSpPr>
              <p:nvPr/>
            </p:nvSpPr>
            <p:spPr bwMode="auto">
              <a:xfrm>
                <a:off x="91" y="83"/>
                <a:ext cx="1348" cy="1166"/>
              </a:xfrm>
              <a:prstGeom prst="hexagon">
                <a:avLst>
                  <a:gd name="adj" fmla="val 28892"/>
                  <a:gd name="vf" fmla="val 115470"/>
                </a:avLst>
              </a:prstGeom>
              <a:gradFill rotWithShape="1">
                <a:gsLst>
                  <a:gs pos="0">
                    <a:srgbClr val="0000CC"/>
                  </a:gs>
                  <a:gs pos="100000">
                    <a:srgbClr val="6699FF"/>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aseline="-25000">
                  <a:latin typeface="Calibri" panose="020F0502020204030204" pitchFamily="34" charset="0"/>
                </a:endParaRPr>
              </a:p>
            </p:txBody>
          </p:sp>
        </p:grpSp>
        <p:sp>
          <p:nvSpPr>
            <p:cNvPr id="7" name="Text Box 60"/>
            <p:cNvSpPr>
              <a:spLocks noChangeArrowheads="1"/>
            </p:cNvSpPr>
            <p:nvPr/>
          </p:nvSpPr>
          <p:spPr bwMode="auto">
            <a:xfrm>
              <a:off x="792162" y="0"/>
              <a:ext cx="4070350" cy="461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solidFill>
                    <a:schemeClr val="accent2"/>
                  </a:solidFill>
                  <a:latin typeface="黑体" panose="02010609060101010101" pitchFamily="49" charset="-122"/>
                  <a:ea typeface="黑体" panose="02010609060101010101" pitchFamily="49" charset="-122"/>
                  <a:sym typeface="黑体" panose="02010609060101010101" pitchFamily="49" charset="-122"/>
                </a:rPr>
                <a:t> </a:t>
              </a:r>
              <a:endParaRPr lang="zh-CN" altLang="en-US" sz="2400">
                <a:solidFill>
                  <a:schemeClr val="accent2"/>
                </a:solidFill>
                <a:latin typeface="黑体" panose="02010609060101010101" pitchFamily="49" charset="-122"/>
                <a:ea typeface="黑体" panose="02010609060101010101" pitchFamily="49" charset="-122"/>
                <a:sym typeface="黑体" panose="02010609060101010101" pitchFamily="49" charset="-122"/>
              </a:endParaRPr>
            </a:p>
          </p:txBody>
        </p:sp>
        <p:sp>
          <p:nvSpPr>
            <p:cNvPr id="8" name="Text Box 61"/>
            <p:cNvSpPr>
              <a:spLocks noChangeArrowheads="1"/>
            </p:cNvSpPr>
            <p:nvPr/>
          </p:nvSpPr>
          <p:spPr bwMode="auto">
            <a:xfrm>
              <a:off x="182562" y="24289"/>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a:solidFill>
                    <a:schemeClr val="bg1"/>
                  </a:solidFill>
                  <a:latin typeface="方正大黑简体" pitchFamily="2" charset="-122"/>
                  <a:ea typeface="方正大黑简体" pitchFamily="2" charset="-122"/>
                  <a:sym typeface="方正大黑简体" pitchFamily="2" charset="-122"/>
                </a:rPr>
                <a:t>3</a:t>
              </a:r>
              <a:endParaRPr lang="zh-CN" altLang="en-US" sz="1800"/>
            </a:p>
          </p:txBody>
        </p:sp>
        <p:sp>
          <p:nvSpPr>
            <p:cNvPr id="9" name="Line 59"/>
            <p:cNvSpPr>
              <a:spLocks noChangeShapeType="1"/>
            </p:cNvSpPr>
            <p:nvPr/>
          </p:nvSpPr>
          <p:spPr bwMode="auto">
            <a:xfrm flipV="1">
              <a:off x="574637" y="497736"/>
              <a:ext cx="5371497" cy="7085"/>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3" name="组合 65"/>
          <p:cNvGrpSpPr>
            <a:grpSpLocks/>
          </p:cNvGrpSpPr>
          <p:nvPr/>
        </p:nvGrpSpPr>
        <p:grpSpPr bwMode="auto">
          <a:xfrm>
            <a:off x="1909763" y="4651350"/>
            <a:ext cx="5322887" cy="577850"/>
            <a:chOff x="0" y="0"/>
            <a:chExt cx="5963572" cy="579437"/>
          </a:xfrm>
        </p:grpSpPr>
        <p:sp>
          <p:nvSpPr>
            <p:cNvPr id="14" name="Rectangle 33"/>
            <p:cNvSpPr>
              <a:spLocks noChangeArrowheads="1"/>
            </p:cNvSpPr>
            <p:nvPr/>
          </p:nvSpPr>
          <p:spPr bwMode="auto">
            <a:xfrm>
              <a:off x="930275" y="0"/>
              <a:ext cx="184731" cy="461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zh-CN" sz="1800">
                <a:solidFill>
                  <a:schemeClr val="accent2"/>
                </a:solidFill>
                <a:latin typeface="黑体" panose="02010609060101010101" pitchFamily="49" charset="-122"/>
                <a:ea typeface="黑体" panose="02010609060101010101" pitchFamily="49" charset="-122"/>
                <a:sym typeface="黑体" panose="02010609060101010101" pitchFamily="49" charset="-122"/>
              </a:endParaRPr>
            </a:p>
          </p:txBody>
        </p:sp>
        <p:grpSp>
          <p:nvGrpSpPr>
            <p:cNvPr id="15" name="Group 55"/>
            <p:cNvGrpSpPr>
              <a:grpSpLocks/>
            </p:cNvGrpSpPr>
            <p:nvPr/>
          </p:nvGrpSpPr>
          <p:grpSpPr bwMode="auto">
            <a:xfrm>
              <a:off x="0" y="34925"/>
              <a:ext cx="733425" cy="544512"/>
              <a:chOff x="0" y="0"/>
              <a:chExt cx="1549" cy="1351"/>
            </a:xfrm>
          </p:grpSpPr>
          <p:sp>
            <p:nvSpPr>
              <p:cNvPr id="19" name="AutoShape 56"/>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aseline="-25000">
                  <a:latin typeface="Calibri" panose="020F0502020204030204" pitchFamily="34" charset="0"/>
                </a:endParaRPr>
              </a:p>
            </p:txBody>
          </p:sp>
          <p:sp>
            <p:nvSpPr>
              <p:cNvPr id="20" name="AutoShape 57"/>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499">
                    <a:srgbClr val="E6E6E6"/>
                  </a:gs>
                  <a:gs pos="65999">
                    <a:srgbClr val="7D8496"/>
                  </a:gs>
                  <a:gs pos="73499">
                    <a:srgbClr val="E6E6E6"/>
                  </a:gs>
                  <a:gs pos="92499">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aseline="-25000">
                  <a:latin typeface="Calibri" panose="020F0502020204030204" pitchFamily="34" charset="0"/>
                </a:endParaRPr>
              </a:p>
            </p:txBody>
          </p:sp>
          <p:sp>
            <p:nvSpPr>
              <p:cNvPr id="21" name="AutoShape 58"/>
              <p:cNvSpPr>
                <a:spLocks noChangeArrowheads="1"/>
              </p:cNvSpPr>
              <p:nvPr/>
            </p:nvSpPr>
            <p:spPr bwMode="auto">
              <a:xfrm>
                <a:off x="91" y="83"/>
                <a:ext cx="1348" cy="1166"/>
              </a:xfrm>
              <a:prstGeom prst="hexagon">
                <a:avLst>
                  <a:gd name="adj" fmla="val 28892"/>
                  <a:gd name="vf" fmla="val 115470"/>
                </a:avLst>
              </a:prstGeom>
              <a:gradFill rotWithShape="1">
                <a:gsLst>
                  <a:gs pos="0">
                    <a:srgbClr val="0000CC"/>
                  </a:gs>
                  <a:gs pos="100000">
                    <a:srgbClr val="6699FF"/>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aseline="-25000">
                  <a:latin typeface="Calibri" panose="020F0502020204030204" pitchFamily="34" charset="0"/>
                </a:endParaRPr>
              </a:p>
            </p:txBody>
          </p:sp>
        </p:grpSp>
        <p:sp>
          <p:nvSpPr>
            <p:cNvPr id="16" name="Line 75"/>
            <p:cNvSpPr>
              <a:spLocks noChangeShapeType="1"/>
            </p:cNvSpPr>
            <p:nvPr/>
          </p:nvSpPr>
          <p:spPr bwMode="auto">
            <a:xfrm>
              <a:off x="588962" y="533707"/>
              <a:ext cx="5374610" cy="4619"/>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Text Box 76"/>
            <p:cNvSpPr>
              <a:spLocks noChangeArrowheads="1"/>
            </p:cNvSpPr>
            <p:nvPr/>
          </p:nvSpPr>
          <p:spPr bwMode="auto">
            <a:xfrm>
              <a:off x="1319212" y="11112"/>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zh-CN" sz="2400" b="1">
                <a:solidFill>
                  <a:schemeClr val="bg1"/>
                </a:solidFill>
                <a:latin typeface="方正大黑简体" pitchFamily="2" charset="-122"/>
                <a:ea typeface="方正大黑简体" pitchFamily="2" charset="-122"/>
                <a:sym typeface="方正大黑简体" pitchFamily="2" charset="-122"/>
              </a:endParaRPr>
            </a:p>
          </p:txBody>
        </p:sp>
        <p:sp>
          <p:nvSpPr>
            <p:cNvPr id="18" name="Text Box 77"/>
            <p:cNvSpPr>
              <a:spLocks noChangeArrowheads="1"/>
            </p:cNvSpPr>
            <p:nvPr/>
          </p:nvSpPr>
          <p:spPr bwMode="auto">
            <a:xfrm>
              <a:off x="174889" y="75252"/>
              <a:ext cx="37571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a:solidFill>
                    <a:schemeClr val="bg1"/>
                  </a:solidFill>
                  <a:latin typeface="方正大黑简体" pitchFamily="2" charset="-122"/>
                  <a:ea typeface="方正大黑简体" pitchFamily="2" charset="-122"/>
                  <a:sym typeface="方正大黑简体" pitchFamily="2" charset="-122"/>
                </a:rPr>
                <a:t>4</a:t>
              </a:r>
              <a:endParaRPr lang="zh-CN" altLang="en-US" sz="1800"/>
            </a:p>
          </p:txBody>
        </p:sp>
      </p:grpSp>
      <p:grpSp>
        <p:nvGrpSpPr>
          <p:cNvPr id="22" name="Group 55"/>
          <p:cNvGrpSpPr>
            <a:grpSpLocks/>
          </p:cNvGrpSpPr>
          <p:nvPr/>
        </p:nvGrpSpPr>
        <p:grpSpPr bwMode="auto">
          <a:xfrm>
            <a:off x="1903413" y="1412875"/>
            <a:ext cx="655637" cy="544513"/>
            <a:chOff x="0" y="0"/>
            <a:chExt cx="1549" cy="1351"/>
          </a:xfrm>
        </p:grpSpPr>
        <p:sp>
          <p:nvSpPr>
            <p:cNvPr id="23" name="AutoShape 56"/>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aseline="-25000">
                <a:latin typeface="Calibri" panose="020F0502020204030204" pitchFamily="34" charset="0"/>
              </a:endParaRPr>
            </a:p>
          </p:txBody>
        </p:sp>
        <p:sp>
          <p:nvSpPr>
            <p:cNvPr id="24" name="AutoShape 57"/>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499">
                  <a:srgbClr val="E6E6E6"/>
                </a:gs>
                <a:gs pos="65999">
                  <a:srgbClr val="7D8496"/>
                </a:gs>
                <a:gs pos="73499">
                  <a:srgbClr val="E6E6E6"/>
                </a:gs>
                <a:gs pos="92499">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aseline="-25000">
                <a:latin typeface="Calibri" panose="020F0502020204030204" pitchFamily="34" charset="0"/>
              </a:endParaRPr>
            </a:p>
          </p:txBody>
        </p:sp>
        <p:sp>
          <p:nvSpPr>
            <p:cNvPr id="25" name="AutoShape 58"/>
            <p:cNvSpPr>
              <a:spLocks noChangeArrowheads="1"/>
            </p:cNvSpPr>
            <p:nvPr/>
          </p:nvSpPr>
          <p:spPr bwMode="auto">
            <a:xfrm>
              <a:off x="91" y="83"/>
              <a:ext cx="1348" cy="1166"/>
            </a:xfrm>
            <a:prstGeom prst="hexagon">
              <a:avLst>
                <a:gd name="adj" fmla="val 28892"/>
                <a:gd name="vf" fmla="val 115470"/>
              </a:avLst>
            </a:prstGeom>
            <a:gradFill rotWithShape="1">
              <a:gsLst>
                <a:gs pos="0">
                  <a:srgbClr val="0000CC"/>
                </a:gs>
                <a:gs pos="100000">
                  <a:srgbClr val="6699FF"/>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aseline="-25000">
                <a:latin typeface="Calibri" panose="020F0502020204030204" pitchFamily="34" charset="0"/>
              </a:endParaRPr>
            </a:p>
          </p:txBody>
        </p:sp>
      </p:grpSp>
      <p:sp>
        <p:nvSpPr>
          <p:cNvPr id="26" name="Line 59"/>
          <p:cNvSpPr>
            <a:spLocks noChangeShapeType="1"/>
          </p:cNvSpPr>
          <p:nvPr/>
        </p:nvSpPr>
        <p:spPr bwMode="auto">
          <a:xfrm>
            <a:off x="2427288" y="1938338"/>
            <a:ext cx="4805362"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 name="Text Box 60"/>
          <p:cNvSpPr>
            <a:spLocks noChangeArrowheads="1"/>
          </p:cNvSpPr>
          <p:nvPr/>
        </p:nvSpPr>
        <p:spPr bwMode="auto">
          <a:xfrm>
            <a:off x="2616200" y="1339850"/>
            <a:ext cx="37306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a:solidFill>
                  <a:schemeClr val="accent2"/>
                </a:solidFill>
                <a:latin typeface="黑体" panose="02010609060101010101" pitchFamily="49" charset="-122"/>
                <a:ea typeface="黑体" panose="02010609060101010101" pitchFamily="49" charset="-122"/>
                <a:sym typeface="黑体" panose="02010609060101010101" pitchFamily="49" charset="-122"/>
              </a:rPr>
              <a:t> </a:t>
            </a:r>
            <a:r>
              <a:rPr lang="zh-CN" altLang="en-US">
                <a:solidFill>
                  <a:schemeClr val="accent2"/>
                </a:solidFill>
                <a:latin typeface="黑体" panose="02010609060101010101" pitchFamily="49" charset="-122"/>
                <a:ea typeface="黑体" panose="02010609060101010101" pitchFamily="49" charset="-122"/>
                <a:sym typeface="黑体" panose="02010609060101010101" pitchFamily="49" charset="-122"/>
              </a:rPr>
              <a:t>试用范围</a:t>
            </a:r>
          </a:p>
        </p:txBody>
      </p:sp>
      <p:sp>
        <p:nvSpPr>
          <p:cNvPr id="28" name="Text Box 61"/>
          <p:cNvSpPr>
            <a:spLocks noChangeArrowheads="1"/>
          </p:cNvSpPr>
          <p:nvPr/>
        </p:nvSpPr>
        <p:spPr bwMode="auto">
          <a:xfrm>
            <a:off x="2062163" y="1450975"/>
            <a:ext cx="31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a:solidFill>
                  <a:schemeClr val="bg1"/>
                </a:solidFill>
                <a:latin typeface="方正大黑简体" pitchFamily="2" charset="-122"/>
                <a:ea typeface="方正大黑简体" pitchFamily="2" charset="-122"/>
                <a:sym typeface="方正大黑简体" pitchFamily="2" charset="-122"/>
              </a:rPr>
              <a:t>1</a:t>
            </a:r>
            <a:endParaRPr lang="zh-CN" altLang="en-US" sz="1800"/>
          </a:p>
        </p:txBody>
      </p:sp>
      <p:sp>
        <p:nvSpPr>
          <p:cNvPr id="29" name="Line 51"/>
          <p:cNvSpPr>
            <a:spLocks noChangeShapeType="1"/>
          </p:cNvSpPr>
          <p:nvPr/>
        </p:nvSpPr>
        <p:spPr bwMode="auto">
          <a:xfrm>
            <a:off x="2447925" y="3046586"/>
            <a:ext cx="4784725"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 name="Text Box 52"/>
          <p:cNvSpPr>
            <a:spLocks noChangeArrowheads="1"/>
          </p:cNvSpPr>
          <p:nvPr/>
        </p:nvSpPr>
        <p:spPr bwMode="auto">
          <a:xfrm>
            <a:off x="2593975" y="2433811"/>
            <a:ext cx="3846513"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a:solidFill>
                  <a:schemeClr val="accent2"/>
                </a:solidFill>
                <a:latin typeface="黑体" panose="02010609060101010101" pitchFamily="49" charset="-122"/>
                <a:ea typeface="黑体" panose="02010609060101010101" pitchFamily="49" charset="-122"/>
                <a:sym typeface="黑体" panose="02010609060101010101" pitchFamily="49" charset="-122"/>
              </a:rPr>
              <a:t> 标准主要变化</a:t>
            </a:r>
          </a:p>
        </p:txBody>
      </p:sp>
      <p:sp>
        <p:nvSpPr>
          <p:cNvPr id="31" name="Text Box 53"/>
          <p:cNvSpPr>
            <a:spLocks noChangeArrowheads="1"/>
          </p:cNvSpPr>
          <p:nvPr/>
        </p:nvSpPr>
        <p:spPr bwMode="auto">
          <a:xfrm>
            <a:off x="2058988" y="2544936"/>
            <a:ext cx="3159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a:solidFill>
                  <a:schemeClr val="bg1"/>
                </a:solidFill>
                <a:latin typeface="方正大黑简体" pitchFamily="2" charset="-122"/>
                <a:ea typeface="方正大黑简体" pitchFamily="2" charset="-122"/>
                <a:sym typeface="方正大黑简体" pitchFamily="2" charset="-122"/>
              </a:rPr>
              <a:t>2</a:t>
            </a:r>
            <a:endParaRPr lang="zh-CN" altLang="en-US" sz="1800"/>
          </a:p>
        </p:txBody>
      </p:sp>
      <p:sp>
        <p:nvSpPr>
          <p:cNvPr id="32" name="矩形 56"/>
          <p:cNvSpPr>
            <a:spLocks noChangeArrowheads="1"/>
          </p:cNvSpPr>
          <p:nvPr/>
        </p:nvSpPr>
        <p:spPr bwMode="auto">
          <a:xfrm>
            <a:off x="2833688" y="3512418"/>
            <a:ext cx="36068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dirty="0">
                <a:solidFill>
                  <a:schemeClr val="accent2"/>
                </a:solidFill>
                <a:latin typeface="黑体" panose="02010609060101010101" pitchFamily="49" charset="-122"/>
                <a:ea typeface="黑体" panose="02010609060101010101" pitchFamily="49" charset="-122"/>
                <a:sym typeface="黑体" panose="02010609060101010101" pitchFamily="49" charset="-122"/>
              </a:rPr>
              <a:t>试验</a:t>
            </a:r>
            <a:r>
              <a:rPr lang="zh-CN" altLang="en-US" dirty="0" smtClean="0">
                <a:solidFill>
                  <a:schemeClr val="accent2"/>
                </a:solidFill>
                <a:latin typeface="黑体" panose="02010609060101010101" pitchFamily="49" charset="-122"/>
                <a:ea typeface="黑体" panose="02010609060101010101" pitchFamily="49" charset="-122"/>
                <a:sym typeface="黑体" panose="02010609060101010101" pitchFamily="49" charset="-122"/>
              </a:rPr>
              <a:t>要求</a:t>
            </a:r>
            <a:endParaRPr lang="zh-CN" altLang="en-US" dirty="0">
              <a:solidFill>
                <a:schemeClr val="accent2"/>
              </a:solidFill>
              <a:latin typeface="黑体" panose="02010609060101010101" pitchFamily="49" charset="-122"/>
              <a:ea typeface="黑体" panose="02010609060101010101" pitchFamily="49" charset="-122"/>
              <a:sym typeface="黑体" panose="02010609060101010101" pitchFamily="49" charset="-122"/>
            </a:endParaRPr>
          </a:p>
        </p:txBody>
      </p:sp>
      <p:sp>
        <p:nvSpPr>
          <p:cNvPr id="33" name="矩形 59"/>
          <p:cNvSpPr>
            <a:spLocks noChangeArrowheads="1"/>
          </p:cNvSpPr>
          <p:nvPr/>
        </p:nvSpPr>
        <p:spPr bwMode="auto">
          <a:xfrm>
            <a:off x="2836863" y="4594200"/>
            <a:ext cx="3509962"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smtClean="0">
                <a:solidFill>
                  <a:schemeClr val="accent2"/>
                </a:solidFill>
                <a:latin typeface="黑体" panose="02010609060101010101" pitchFamily="49" charset="-122"/>
                <a:ea typeface="黑体" panose="02010609060101010101" pitchFamily="49" charset="-122"/>
                <a:sym typeface="黑体" panose="02010609060101010101" pitchFamily="49" charset="-122"/>
              </a:rPr>
              <a:t>测试项目</a:t>
            </a:r>
            <a:endParaRPr lang="zh-CN" altLang="en-US" dirty="0">
              <a:latin typeface="Calibri" panose="020F0502020204030204" pitchFamily="34" charset="0"/>
            </a:endParaRPr>
          </a:p>
        </p:txBody>
      </p:sp>
      <p:grpSp>
        <p:nvGrpSpPr>
          <p:cNvPr id="34" name="Group 55"/>
          <p:cNvGrpSpPr>
            <a:grpSpLocks/>
          </p:cNvGrpSpPr>
          <p:nvPr/>
        </p:nvGrpSpPr>
        <p:grpSpPr bwMode="auto">
          <a:xfrm>
            <a:off x="1889125" y="2503661"/>
            <a:ext cx="657225" cy="544513"/>
            <a:chOff x="0" y="0"/>
            <a:chExt cx="1549" cy="1351"/>
          </a:xfrm>
        </p:grpSpPr>
        <p:sp>
          <p:nvSpPr>
            <p:cNvPr id="35" name="AutoShape 56"/>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aseline="-25000">
                <a:latin typeface="Calibri" panose="020F0502020204030204" pitchFamily="34" charset="0"/>
              </a:endParaRPr>
            </a:p>
          </p:txBody>
        </p:sp>
        <p:sp>
          <p:nvSpPr>
            <p:cNvPr id="36" name="AutoShape 57"/>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499">
                  <a:srgbClr val="E6E6E6"/>
                </a:gs>
                <a:gs pos="65999">
                  <a:srgbClr val="7D8496"/>
                </a:gs>
                <a:gs pos="73499">
                  <a:srgbClr val="E6E6E6"/>
                </a:gs>
                <a:gs pos="92499">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aseline="-25000">
                <a:latin typeface="Calibri" panose="020F0502020204030204" pitchFamily="34" charset="0"/>
              </a:endParaRPr>
            </a:p>
          </p:txBody>
        </p:sp>
        <p:sp>
          <p:nvSpPr>
            <p:cNvPr id="37" name="AutoShape 58"/>
            <p:cNvSpPr>
              <a:spLocks noChangeArrowheads="1"/>
            </p:cNvSpPr>
            <p:nvPr/>
          </p:nvSpPr>
          <p:spPr bwMode="auto">
            <a:xfrm>
              <a:off x="91" y="83"/>
              <a:ext cx="1348" cy="1166"/>
            </a:xfrm>
            <a:prstGeom prst="hexagon">
              <a:avLst>
                <a:gd name="adj" fmla="val 28892"/>
                <a:gd name="vf" fmla="val 115470"/>
              </a:avLst>
            </a:prstGeom>
            <a:gradFill rotWithShape="1">
              <a:gsLst>
                <a:gs pos="0">
                  <a:srgbClr val="0000CC"/>
                </a:gs>
                <a:gs pos="100000">
                  <a:srgbClr val="6699FF"/>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aseline="-25000">
                <a:latin typeface="Calibri" panose="020F0502020204030204" pitchFamily="34" charset="0"/>
              </a:endParaRPr>
            </a:p>
          </p:txBody>
        </p:sp>
      </p:grpSp>
      <p:sp>
        <p:nvSpPr>
          <p:cNvPr id="38" name="Text Box 61"/>
          <p:cNvSpPr>
            <a:spLocks noChangeArrowheads="1"/>
          </p:cNvSpPr>
          <p:nvPr/>
        </p:nvSpPr>
        <p:spPr bwMode="auto">
          <a:xfrm>
            <a:off x="2051050" y="2540174"/>
            <a:ext cx="339725"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a:solidFill>
                  <a:schemeClr val="bg1"/>
                </a:solidFill>
                <a:latin typeface="方正大黑简体" pitchFamily="2" charset="-122"/>
                <a:ea typeface="方正大黑简体" pitchFamily="2" charset="-122"/>
                <a:sym typeface="方正大黑简体" pitchFamily="2" charset="-122"/>
              </a:rPr>
              <a:t>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2EA57A-E77B-46F4-B72E-DE72D547B30B}" type="slidenum">
              <a:rPr lang="en-US" altLang="zh-CN"/>
              <a:pPr eaLnBrk="1" hangingPunct="1"/>
              <a:t>20</a:t>
            </a:fld>
            <a:endParaRPr lang="en-US" altLang="zh-CN"/>
          </a:p>
        </p:txBody>
      </p:sp>
      <p:sp>
        <p:nvSpPr>
          <p:cNvPr id="9" name="内容占位符 1"/>
          <p:cNvSpPr txBox="1">
            <a:spLocks/>
          </p:cNvSpPr>
          <p:nvPr/>
        </p:nvSpPr>
        <p:spPr>
          <a:xfrm>
            <a:off x="457200" y="1196975"/>
            <a:ext cx="8229600" cy="10080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smtClean="0">
                <a:solidFill>
                  <a:srgbClr val="C00000"/>
                </a:solidFill>
                <a:ea typeface="黑体" panose="02010609060101010101" pitchFamily="49" charset="-122"/>
              </a:rPr>
              <a:t>测试案例</a:t>
            </a:r>
            <a:r>
              <a:rPr lang="en-US" altLang="zh-CN" sz="2400" kern="0" dirty="0" smtClean="0">
                <a:solidFill>
                  <a:srgbClr val="C00000"/>
                </a:solidFill>
                <a:ea typeface="黑体" panose="02010609060101010101" pitchFamily="49" charset="-122"/>
              </a:rPr>
              <a:t>-</a:t>
            </a:r>
            <a:r>
              <a:rPr lang="zh-CN" altLang="en-US" sz="2400" kern="0" dirty="0" smtClean="0">
                <a:solidFill>
                  <a:srgbClr val="C00000"/>
                </a:solidFill>
                <a:ea typeface="黑体" panose="02010609060101010101" pitchFamily="49" charset="-122"/>
              </a:rPr>
              <a:t>调幅天线（</a:t>
            </a:r>
            <a:r>
              <a:rPr lang="en-US" altLang="zh-CN" sz="2400" kern="0" dirty="0" smtClean="0">
                <a:solidFill>
                  <a:srgbClr val="C00000"/>
                </a:solidFill>
                <a:ea typeface="黑体" panose="02010609060101010101" pitchFamily="49" charset="-122"/>
              </a:rPr>
              <a:t>AM</a:t>
            </a:r>
            <a:r>
              <a:rPr lang="zh-CN" altLang="en-US" sz="2400" kern="0" dirty="0" smtClean="0">
                <a:solidFill>
                  <a:srgbClr val="C00000"/>
                </a:solidFill>
                <a:ea typeface="黑体" panose="02010609060101010101" pitchFamily="49" charset="-122"/>
              </a:rPr>
              <a:t>）</a:t>
            </a:r>
            <a:endParaRPr lang="en-US" altLang="zh-CN" sz="2400" kern="0" dirty="0" smtClean="0">
              <a:solidFill>
                <a:srgbClr val="C00000"/>
              </a:solidFill>
              <a:ea typeface="黑体" panose="02010609060101010101" pitchFamily="49" charset="-122"/>
            </a:endParaRPr>
          </a:p>
        </p:txBody>
      </p:sp>
      <p:sp>
        <p:nvSpPr>
          <p:cNvPr id="10"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smtClean="0">
                <a:latin typeface="Calibri" panose="020F0502020204030204" pitchFamily="34" charset="0"/>
                <a:ea typeface="黑体" panose="02010609060101010101" pitchFamily="49" charset="-122"/>
              </a:rPr>
              <a:t>四、测试项目</a:t>
            </a:r>
            <a:endParaRPr lang="zh-CN" altLang="en-US" sz="2800" dirty="0">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1220197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2EA57A-E77B-46F4-B72E-DE72D547B30B}" type="slidenum">
              <a:rPr lang="en-US" altLang="zh-CN"/>
              <a:pPr eaLnBrk="1" hangingPunct="1"/>
              <a:t>21</a:t>
            </a:fld>
            <a:endParaRPr lang="en-US" altLang="zh-CN"/>
          </a:p>
        </p:txBody>
      </p:sp>
      <p:sp>
        <p:nvSpPr>
          <p:cNvPr id="9" name="内容占位符 1"/>
          <p:cNvSpPr txBox="1">
            <a:spLocks/>
          </p:cNvSpPr>
          <p:nvPr/>
        </p:nvSpPr>
        <p:spPr>
          <a:xfrm>
            <a:off x="457200" y="1196975"/>
            <a:ext cx="8229600" cy="10080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smtClean="0">
                <a:solidFill>
                  <a:srgbClr val="C00000"/>
                </a:solidFill>
                <a:ea typeface="黑体" panose="02010609060101010101" pitchFamily="49" charset="-122"/>
              </a:rPr>
              <a:t>测试案例</a:t>
            </a:r>
            <a:r>
              <a:rPr lang="en-US" altLang="zh-CN" sz="2400" kern="0" dirty="0" smtClean="0">
                <a:solidFill>
                  <a:srgbClr val="C00000"/>
                </a:solidFill>
                <a:ea typeface="黑体" panose="02010609060101010101" pitchFamily="49" charset="-122"/>
              </a:rPr>
              <a:t>-</a:t>
            </a:r>
            <a:r>
              <a:rPr lang="zh-CN" altLang="en-US" sz="2400" kern="0" dirty="0" smtClean="0">
                <a:solidFill>
                  <a:srgbClr val="C00000"/>
                </a:solidFill>
                <a:ea typeface="黑体" panose="02010609060101010101" pitchFamily="49" charset="-122"/>
              </a:rPr>
              <a:t>调频天线</a:t>
            </a:r>
            <a:endParaRPr lang="en-US" altLang="zh-CN" sz="2400" kern="0" dirty="0" smtClean="0">
              <a:solidFill>
                <a:srgbClr val="C00000"/>
              </a:solidFill>
              <a:ea typeface="黑体" panose="02010609060101010101" pitchFamily="49" charset="-122"/>
            </a:endParaRPr>
          </a:p>
        </p:txBody>
      </p:sp>
      <p:sp>
        <p:nvSpPr>
          <p:cNvPr id="10"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smtClean="0">
                <a:latin typeface="Calibri" panose="020F0502020204030204" pitchFamily="34" charset="0"/>
                <a:ea typeface="黑体" panose="02010609060101010101" pitchFamily="49" charset="-122"/>
              </a:rPr>
              <a:t>四、测试项目</a:t>
            </a:r>
            <a:endParaRPr lang="zh-CN" altLang="en-US" sz="2800" dirty="0">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596920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2EA57A-E77B-46F4-B72E-DE72D547B30B}" type="slidenum">
              <a:rPr lang="en-US" altLang="zh-CN"/>
              <a:pPr eaLnBrk="1" hangingPunct="1"/>
              <a:t>22</a:t>
            </a:fld>
            <a:endParaRPr lang="en-US" altLang="zh-CN"/>
          </a:p>
        </p:txBody>
      </p:sp>
      <p:sp>
        <p:nvSpPr>
          <p:cNvPr id="9" name="内容占位符 1"/>
          <p:cNvSpPr txBox="1">
            <a:spLocks/>
          </p:cNvSpPr>
          <p:nvPr/>
        </p:nvSpPr>
        <p:spPr>
          <a:xfrm>
            <a:off x="457200" y="1196975"/>
            <a:ext cx="8229600" cy="10080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smtClean="0">
                <a:solidFill>
                  <a:srgbClr val="C00000"/>
                </a:solidFill>
                <a:ea typeface="黑体" panose="02010609060101010101" pitchFamily="49" charset="-122"/>
              </a:rPr>
              <a:t>测试案例</a:t>
            </a:r>
            <a:r>
              <a:rPr lang="en-US" altLang="zh-CN" sz="2400" kern="0" dirty="0" smtClean="0">
                <a:solidFill>
                  <a:srgbClr val="C00000"/>
                </a:solidFill>
                <a:ea typeface="黑体" panose="02010609060101010101" pitchFamily="49" charset="-122"/>
              </a:rPr>
              <a:t>-</a:t>
            </a:r>
            <a:r>
              <a:rPr lang="zh-CN" altLang="en-US" sz="2400" kern="0" dirty="0" smtClean="0">
                <a:solidFill>
                  <a:srgbClr val="C00000"/>
                </a:solidFill>
                <a:ea typeface="黑体" panose="02010609060101010101" pitchFamily="49" charset="-122"/>
              </a:rPr>
              <a:t>模拟天线（车内）</a:t>
            </a:r>
            <a:endParaRPr lang="en-US" altLang="zh-CN" sz="2400" kern="0" dirty="0" smtClean="0">
              <a:solidFill>
                <a:srgbClr val="C00000"/>
              </a:solidFill>
              <a:ea typeface="黑体" panose="02010609060101010101" pitchFamily="49" charset="-122"/>
            </a:endParaRPr>
          </a:p>
        </p:txBody>
      </p:sp>
      <p:sp>
        <p:nvSpPr>
          <p:cNvPr id="10"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smtClean="0">
                <a:latin typeface="Calibri" panose="020F0502020204030204" pitchFamily="34" charset="0"/>
                <a:ea typeface="黑体" panose="02010609060101010101" pitchFamily="49" charset="-122"/>
              </a:rPr>
              <a:t>四、测试项目</a:t>
            </a:r>
            <a:endParaRPr lang="zh-CN" altLang="en-US" sz="2800" dirty="0">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19437118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2EA57A-E77B-46F4-B72E-DE72D547B30B}" type="slidenum">
              <a:rPr lang="en-US" altLang="zh-CN"/>
              <a:pPr eaLnBrk="1" hangingPunct="1"/>
              <a:t>23</a:t>
            </a:fld>
            <a:endParaRPr lang="en-US" altLang="zh-CN"/>
          </a:p>
        </p:txBody>
      </p:sp>
      <p:sp>
        <p:nvSpPr>
          <p:cNvPr id="9" name="内容占位符 1"/>
          <p:cNvSpPr txBox="1">
            <a:spLocks/>
          </p:cNvSpPr>
          <p:nvPr/>
        </p:nvSpPr>
        <p:spPr>
          <a:xfrm>
            <a:off x="457200" y="1196975"/>
            <a:ext cx="8229600" cy="10080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smtClean="0">
                <a:solidFill>
                  <a:srgbClr val="C00000"/>
                </a:solidFill>
                <a:ea typeface="黑体" panose="02010609060101010101" pitchFamily="49" charset="-122"/>
              </a:rPr>
              <a:t>测试案例</a:t>
            </a:r>
            <a:r>
              <a:rPr lang="en-US" altLang="zh-CN" sz="2400" kern="0" dirty="0" smtClean="0">
                <a:solidFill>
                  <a:srgbClr val="C00000"/>
                </a:solidFill>
                <a:ea typeface="黑体" panose="02010609060101010101" pitchFamily="49" charset="-122"/>
              </a:rPr>
              <a:t>-</a:t>
            </a:r>
            <a:r>
              <a:rPr lang="zh-CN" altLang="en-US" sz="2400" kern="0" dirty="0" smtClean="0">
                <a:solidFill>
                  <a:srgbClr val="C00000"/>
                </a:solidFill>
                <a:ea typeface="黑体" panose="02010609060101010101" pitchFamily="49" charset="-122"/>
              </a:rPr>
              <a:t>模拟天线（车外）</a:t>
            </a:r>
            <a:endParaRPr lang="en-US" altLang="zh-CN" sz="2400" kern="0" dirty="0" smtClean="0">
              <a:solidFill>
                <a:srgbClr val="C00000"/>
              </a:solidFill>
              <a:ea typeface="黑体" panose="02010609060101010101" pitchFamily="49" charset="-122"/>
            </a:endParaRPr>
          </a:p>
        </p:txBody>
      </p:sp>
      <p:sp>
        <p:nvSpPr>
          <p:cNvPr id="10"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smtClean="0">
                <a:latin typeface="Calibri" panose="020F0502020204030204" pitchFamily="34" charset="0"/>
                <a:ea typeface="黑体" panose="02010609060101010101" pitchFamily="49" charset="-122"/>
              </a:rPr>
              <a:t>四、测试项目</a:t>
            </a:r>
            <a:endParaRPr lang="zh-CN" altLang="en-US" sz="2800" dirty="0">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762166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2EA57A-E77B-46F4-B72E-DE72D547B30B}" type="slidenum">
              <a:rPr lang="en-US" altLang="zh-CN"/>
              <a:pPr eaLnBrk="1" hangingPunct="1"/>
              <a:t>24</a:t>
            </a:fld>
            <a:endParaRPr lang="en-US" altLang="zh-CN"/>
          </a:p>
        </p:txBody>
      </p:sp>
      <p:sp>
        <p:nvSpPr>
          <p:cNvPr id="9" name="内容占位符 1"/>
          <p:cNvSpPr txBox="1">
            <a:spLocks/>
          </p:cNvSpPr>
          <p:nvPr/>
        </p:nvSpPr>
        <p:spPr>
          <a:xfrm>
            <a:off x="457200" y="1196975"/>
            <a:ext cx="8229600" cy="10080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smtClean="0">
                <a:solidFill>
                  <a:srgbClr val="C00000"/>
                </a:solidFill>
                <a:ea typeface="黑体" panose="02010609060101010101" pitchFamily="49" charset="-122"/>
              </a:rPr>
              <a:t>测试案例</a:t>
            </a:r>
            <a:r>
              <a:rPr lang="en-US" altLang="zh-CN" sz="2400" kern="0" dirty="0" smtClean="0">
                <a:solidFill>
                  <a:srgbClr val="C00000"/>
                </a:solidFill>
                <a:ea typeface="黑体" panose="02010609060101010101" pitchFamily="49" charset="-122"/>
              </a:rPr>
              <a:t>-</a:t>
            </a:r>
            <a:r>
              <a:rPr lang="zh-CN" altLang="en-US" sz="2400" kern="0" dirty="0" smtClean="0">
                <a:solidFill>
                  <a:srgbClr val="C00000"/>
                </a:solidFill>
                <a:ea typeface="黑体" panose="02010609060101010101" pitchFamily="49" charset="-122"/>
              </a:rPr>
              <a:t>测试通路检查</a:t>
            </a:r>
            <a:endParaRPr lang="en-US" altLang="zh-CN" sz="2400" kern="0" dirty="0" smtClean="0">
              <a:solidFill>
                <a:srgbClr val="C00000"/>
              </a:solidFill>
              <a:ea typeface="黑体" panose="02010609060101010101" pitchFamily="49" charset="-122"/>
            </a:endParaRPr>
          </a:p>
        </p:txBody>
      </p:sp>
      <p:sp>
        <p:nvSpPr>
          <p:cNvPr id="10"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smtClean="0">
                <a:latin typeface="Calibri" panose="020F0502020204030204" pitchFamily="34" charset="0"/>
                <a:ea typeface="黑体" panose="02010609060101010101" pitchFamily="49" charset="-122"/>
              </a:rPr>
              <a:t>四、测试项目</a:t>
            </a:r>
            <a:endParaRPr lang="zh-CN" altLang="en-US" sz="2800" dirty="0">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41930548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4784"/>
            <a:ext cx="8219256" cy="4641379"/>
          </a:xfrm>
        </p:spPr>
        <p:txBody>
          <a:bodyPr/>
          <a:lstStyle/>
          <a:p>
            <a:r>
              <a:rPr lang="en-US" altLang="zh-CN" sz="2000" dirty="0" smtClean="0"/>
              <a:t>《 GBT 18655-2002 </a:t>
            </a:r>
            <a:r>
              <a:rPr lang="zh-CN" altLang="en-US" sz="2000" dirty="0" smtClean="0"/>
              <a:t>用于保护车载接收机的无线电骚扰特性的限值和测量方法</a:t>
            </a:r>
            <a:r>
              <a:rPr lang="en-US" altLang="zh-CN" sz="2000" dirty="0" smtClean="0"/>
              <a:t>》</a:t>
            </a:r>
          </a:p>
          <a:p>
            <a:r>
              <a:rPr lang="en-US" altLang="zh-CN" sz="2000" dirty="0" smtClean="0"/>
              <a:t>《 </a:t>
            </a:r>
            <a:r>
              <a:rPr lang="en-US" altLang="zh-CN" sz="2000" dirty="0"/>
              <a:t>GBT </a:t>
            </a:r>
            <a:r>
              <a:rPr lang="en-US" altLang="zh-CN" sz="2000" dirty="0" smtClean="0"/>
              <a:t>18655-2010 </a:t>
            </a:r>
            <a:r>
              <a:rPr lang="zh-CN" altLang="en-US" sz="2000" dirty="0" smtClean="0"/>
              <a:t>车辆</a:t>
            </a:r>
            <a:r>
              <a:rPr lang="zh-CN" altLang="en-US" sz="2000" dirty="0"/>
              <a:t>、船和内燃机</a:t>
            </a:r>
            <a:r>
              <a:rPr lang="en-US" altLang="zh-CN" sz="2000" dirty="0"/>
              <a:t>—</a:t>
            </a:r>
            <a:r>
              <a:rPr lang="zh-CN" altLang="en-US" sz="2000" dirty="0"/>
              <a:t>无线电骚扰特性</a:t>
            </a:r>
            <a:r>
              <a:rPr lang="en-US" altLang="zh-CN" sz="2000" dirty="0"/>
              <a:t>—</a:t>
            </a:r>
            <a:r>
              <a:rPr lang="zh-CN" altLang="en-US" sz="2000" dirty="0"/>
              <a:t>用于保护车载接收机的限值和</a:t>
            </a:r>
            <a:r>
              <a:rPr lang="zh-CN" altLang="en-US" sz="2000" dirty="0" smtClean="0"/>
              <a:t>测量方法</a:t>
            </a:r>
            <a:r>
              <a:rPr lang="en-US" altLang="zh-CN" sz="2000" dirty="0" smtClean="0"/>
              <a:t>》</a:t>
            </a:r>
          </a:p>
          <a:p>
            <a:r>
              <a:rPr lang="en-US" altLang="zh-CN" sz="2000" dirty="0" smtClean="0"/>
              <a:t>《CISPR25</a:t>
            </a:r>
            <a:r>
              <a:rPr lang="zh-CN" altLang="en-US" sz="2000" dirty="0"/>
              <a:t>：</a:t>
            </a:r>
            <a:r>
              <a:rPr lang="en-US" altLang="zh-CN" sz="2000" dirty="0"/>
              <a:t>2008 </a:t>
            </a:r>
            <a:r>
              <a:rPr lang="en-US" altLang="zh-CN" sz="2000" dirty="0" smtClean="0"/>
              <a:t>Vehicles</a:t>
            </a:r>
            <a:r>
              <a:rPr lang="en-US" altLang="zh-CN" sz="2000" dirty="0"/>
              <a:t>, boats and internal combustion engines - Limits and methods of measurement for the protection of on-board receivers</a:t>
            </a:r>
            <a:r>
              <a:rPr lang="en-US" altLang="zh-CN" sz="2000" dirty="0" smtClean="0"/>
              <a:t>》</a:t>
            </a:r>
          </a:p>
          <a:p>
            <a:r>
              <a:rPr lang="en-US" altLang="zh-CN" sz="2000" dirty="0" smtClean="0"/>
              <a:t>《GB/T 18655-2010</a:t>
            </a:r>
            <a:r>
              <a:rPr lang="zh-CN" altLang="en-US" sz="2000" dirty="0"/>
              <a:t>对于汽车零部件辐射发射试验的</a:t>
            </a:r>
            <a:r>
              <a:rPr lang="zh-CN" altLang="en-US" sz="2000" dirty="0" smtClean="0"/>
              <a:t>研究</a:t>
            </a:r>
            <a:r>
              <a:rPr lang="en-US" altLang="zh-CN" sz="2000" dirty="0" smtClean="0"/>
              <a:t>》</a:t>
            </a:r>
          </a:p>
          <a:p>
            <a:r>
              <a:rPr lang="en-US" altLang="zh-CN" sz="2000" dirty="0"/>
              <a:t>《GB/T 18655</a:t>
            </a:r>
            <a:r>
              <a:rPr lang="zh-CN" altLang="en-US" sz="2000" dirty="0"/>
              <a:t>的</a:t>
            </a:r>
            <a:r>
              <a:rPr lang="en-US" altLang="zh-CN" sz="2000" dirty="0"/>
              <a:t>2010</a:t>
            </a:r>
            <a:r>
              <a:rPr lang="zh-CN" altLang="en-US" sz="2000" dirty="0"/>
              <a:t>版与</a:t>
            </a:r>
            <a:r>
              <a:rPr lang="en-US" altLang="zh-CN" sz="2000" dirty="0"/>
              <a:t>2002</a:t>
            </a:r>
            <a:r>
              <a:rPr lang="zh-CN" altLang="en-US" sz="2000" dirty="0"/>
              <a:t>版的差异分析</a:t>
            </a:r>
            <a:r>
              <a:rPr lang="en-US" altLang="zh-CN" sz="2000" dirty="0" smtClean="0"/>
              <a:t>》</a:t>
            </a:r>
          </a:p>
          <a:p>
            <a:r>
              <a:rPr lang="en-US" altLang="zh-CN" sz="2000" dirty="0" smtClean="0"/>
              <a:t>《</a:t>
            </a:r>
            <a:r>
              <a:rPr lang="en-US" altLang="zh-CN" sz="2000" dirty="0"/>
              <a:t>GBT 18655-2010(CISPR25</a:t>
            </a:r>
            <a:r>
              <a:rPr lang="zh-CN" altLang="en-US" sz="2000" dirty="0"/>
              <a:t>：</a:t>
            </a:r>
            <a:r>
              <a:rPr lang="en-US" altLang="zh-CN" sz="2000" dirty="0"/>
              <a:t>2008)</a:t>
            </a:r>
            <a:r>
              <a:rPr lang="zh-CN" altLang="en-US" sz="2000" dirty="0"/>
              <a:t>中有关技术内容的解析</a:t>
            </a:r>
            <a:r>
              <a:rPr lang="en-US" altLang="zh-CN" sz="2000" dirty="0" smtClean="0"/>
              <a:t>》</a:t>
            </a:r>
            <a:endParaRPr lang="zh-CN" altLang="en-US" sz="2000" dirty="0"/>
          </a:p>
        </p:txBody>
      </p:sp>
      <p:sp>
        <p:nvSpPr>
          <p:cNvPr id="4"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a:latin typeface="Calibri" panose="020F0502020204030204" pitchFamily="34" charset="0"/>
                <a:ea typeface="黑体" panose="02010609060101010101" pitchFamily="49" charset="-122"/>
              </a:rPr>
              <a:t>参考</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68313" y="2565400"/>
            <a:ext cx="8229600" cy="1323975"/>
          </a:xfrm>
        </p:spPr>
        <p:txBody>
          <a:bodyPr/>
          <a:lstStyle/>
          <a:p>
            <a:pPr algn="ctr">
              <a:buFontTx/>
              <a:buNone/>
            </a:pPr>
            <a:r>
              <a:rPr lang="zh-CN" altLang="en-US" sz="4400" b="1" i="1" dirty="0" smtClean="0">
                <a:ea typeface="黑体" panose="02010609060101010101" pitchFamily="49" charset="-122"/>
              </a:rPr>
              <a:t>谢谢大家！</a:t>
            </a:r>
          </a:p>
        </p:txBody>
      </p:sp>
    </p:spTree>
    <p:extLst>
      <p:ext uri="{BB962C8B-B14F-4D97-AF65-F5344CB8AC3E}">
        <p14:creationId xmlns:p14="http://schemas.microsoft.com/office/powerpoint/2010/main" val="2906903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a:xfrm>
            <a:off x="457200" y="1196975"/>
            <a:ext cx="8229600" cy="5111750"/>
          </a:xfrm>
        </p:spPr>
        <p:txBody>
          <a:bodyPr/>
          <a:lstStyle/>
          <a:p>
            <a:pPr eaLnBrk="1" hangingPunct="1">
              <a:lnSpc>
                <a:spcPct val="150000"/>
              </a:lnSpc>
              <a:buFont typeface="Wingdings" pitchFamily="2" charset="2"/>
              <a:buChar char="Ø"/>
              <a:defRPr/>
            </a:pPr>
            <a:r>
              <a:rPr lang="zh-CN" altLang="en-US" sz="2400" dirty="0" smtClean="0">
                <a:solidFill>
                  <a:srgbClr val="C00000"/>
                </a:solidFill>
                <a:ea typeface="黑体" pitchFamily="49" charset="-122"/>
              </a:rPr>
              <a:t>适用于以下产品：</a:t>
            </a:r>
          </a:p>
          <a:p>
            <a:pPr marL="720000" lvl="1" indent="-342900" eaLnBrk="1" hangingPunct="1">
              <a:lnSpc>
                <a:spcPct val="150000"/>
              </a:lnSpc>
              <a:buClr>
                <a:srgbClr val="C00000"/>
              </a:buClr>
              <a:buFont typeface="Wingdings" pitchFamily="2" charset="2"/>
              <a:buChar char="n"/>
              <a:defRPr/>
            </a:pPr>
            <a:r>
              <a:rPr lang="zh-CN" altLang="en-US" sz="2000" dirty="0" smtClean="0">
                <a:latin typeface="黑体" pitchFamily="49" charset="-122"/>
                <a:ea typeface="黑体" pitchFamily="49" charset="-122"/>
                <a:cs typeface="+mn-cs"/>
              </a:rPr>
              <a:t>任何用于车辆、挂车和装置的电子</a:t>
            </a:r>
            <a:r>
              <a:rPr lang="en-US" altLang="zh-CN" sz="2000" dirty="0" smtClean="0">
                <a:latin typeface="黑体" pitchFamily="49" charset="-122"/>
                <a:ea typeface="黑体" pitchFamily="49" charset="-122"/>
                <a:cs typeface="+mn-cs"/>
              </a:rPr>
              <a:t>/</a:t>
            </a:r>
            <a:r>
              <a:rPr lang="zh-CN" altLang="en-US" sz="2000" dirty="0" smtClean="0">
                <a:latin typeface="黑体" pitchFamily="49" charset="-122"/>
                <a:ea typeface="黑体" pitchFamily="49" charset="-122"/>
                <a:cs typeface="+mn-cs"/>
              </a:rPr>
              <a:t>电气零部件</a:t>
            </a:r>
            <a:r>
              <a:rPr lang="zh-CN" altLang="en-US" sz="2000" dirty="0">
                <a:latin typeface="黑体" pitchFamily="49" charset="-122"/>
                <a:ea typeface="黑体" pitchFamily="49" charset="-122"/>
                <a:cs typeface="+mn-cs"/>
              </a:rPr>
              <a:t>。</a:t>
            </a:r>
            <a:endParaRPr lang="en-US" altLang="zh-CN" sz="2000" dirty="0">
              <a:latin typeface="黑体" pitchFamily="49" charset="-122"/>
              <a:ea typeface="黑体" pitchFamily="49" charset="-122"/>
              <a:cs typeface="+mn-cs"/>
            </a:endParaRPr>
          </a:p>
          <a:p>
            <a:pPr eaLnBrk="1" hangingPunct="1">
              <a:lnSpc>
                <a:spcPct val="150000"/>
              </a:lnSpc>
              <a:buFont typeface="Wingdings" pitchFamily="2" charset="2"/>
              <a:buChar char="Ø"/>
              <a:defRPr/>
            </a:pPr>
            <a:r>
              <a:rPr lang="zh-CN" altLang="en-US" sz="2400" dirty="0">
                <a:solidFill>
                  <a:srgbClr val="C00000"/>
                </a:solidFill>
                <a:ea typeface="黑体" pitchFamily="49" charset="-122"/>
              </a:rPr>
              <a:t>频率：</a:t>
            </a:r>
            <a:endParaRPr lang="en-US" altLang="zh-CN" sz="2400" dirty="0">
              <a:solidFill>
                <a:srgbClr val="C00000"/>
              </a:solidFill>
              <a:ea typeface="黑体" pitchFamily="49" charset="-122"/>
            </a:endParaRPr>
          </a:p>
          <a:p>
            <a:pPr marL="720000" lvl="1" indent="-342900" eaLnBrk="1" hangingPunct="1">
              <a:lnSpc>
                <a:spcPct val="150000"/>
              </a:lnSpc>
              <a:buClr>
                <a:srgbClr val="C00000"/>
              </a:buClr>
              <a:buFont typeface="Wingdings" pitchFamily="2" charset="2"/>
              <a:buChar char="n"/>
              <a:defRPr/>
            </a:pPr>
            <a:r>
              <a:rPr lang="en-US" altLang="zh-CN" sz="2000" dirty="0">
                <a:latin typeface="黑体" pitchFamily="49" charset="-122"/>
                <a:ea typeface="黑体" pitchFamily="49" charset="-122"/>
              </a:rPr>
              <a:t>150kHz-2500MHz</a:t>
            </a:r>
          </a:p>
          <a:p>
            <a:pPr marL="377100" lvl="1" indent="0" eaLnBrk="1" hangingPunct="1">
              <a:lnSpc>
                <a:spcPct val="150000"/>
              </a:lnSpc>
              <a:buClr>
                <a:srgbClr val="C00000"/>
              </a:buClr>
              <a:buNone/>
              <a:defRPr/>
            </a:pPr>
            <a:endParaRPr lang="en-US" altLang="zh-CN" sz="2000" dirty="0" smtClean="0">
              <a:latin typeface="黑体" pitchFamily="49" charset="-122"/>
              <a:ea typeface="黑体" pitchFamily="49" charset="-122"/>
              <a:cs typeface="+mn-cs"/>
            </a:endParaRPr>
          </a:p>
          <a:p>
            <a:pPr marL="377100" lvl="1" indent="0" eaLnBrk="1" hangingPunct="1">
              <a:lnSpc>
                <a:spcPct val="150000"/>
              </a:lnSpc>
              <a:buClr>
                <a:srgbClr val="C00000"/>
              </a:buClr>
              <a:buNone/>
              <a:defRPr/>
            </a:pPr>
            <a:endParaRPr lang="en-US" altLang="zh-CN" sz="2000" dirty="0" smtClean="0">
              <a:latin typeface="黑体" pitchFamily="49" charset="-122"/>
              <a:ea typeface="黑体" pitchFamily="49" charset="-122"/>
              <a:cs typeface="+mn-cs"/>
            </a:endParaRPr>
          </a:p>
          <a:p>
            <a:pPr eaLnBrk="1" hangingPunct="1">
              <a:lnSpc>
                <a:spcPct val="150000"/>
              </a:lnSpc>
              <a:buFont typeface="Wingdings" pitchFamily="2" charset="2"/>
              <a:buChar char="Ø"/>
              <a:defRPr/>
            </a:pPr>
            <a:r>
              <a:rPr lang="zh-CN" altLang="en-US" sz="2400" dirty="0">
                <a:solidFill>
                  <a:srgbClr val="C00000"/>
                </a:solidFill>
                <a:ea typeface="黑体" pitchFamily="49" charset="-122"/>
              </a:rPr>
              <a:t>目的：</a:t>
            </a:r>
            <a:endParaRPr lang="en-US" altLang="zh-CN" sz="2400" dirty="0">
              <a:solidFill>
                <a:srgbClr val="C00000"/>
              </a:solidFill>
              <a:ea typeface="黑体" pitchFamily="49" charset="-122"/>
            </a:endParaRPr>
          </a:p>
          <a:p>
            <a:pPr marL="720000" lvl="1" indent="-342900" eaLnBrk="1" hangingPunct="1">
              <a:buClr>
                <a:srgbClr val="C00000"/>
              </a:buClr>
              <a:buFont typeface="Wingdings" pitchFamily="2" charset="2"/>
              <a:buChar char="n"/>
              <a:defRPr/>
            </a:pPr>
            <a:r>
              <a:rPr lang="zh-CN" altLang="en-US" sz="2000" dirty="0">
                <a:latin typeface="黑体" pitchFamily="49" charset="-122"/>
                <a:ea typeface="黑体" pitchFamily="49" charset="-122"/>
              </a:rPr>
              <a:t>建立一套试验方法，用以测量来自车辆电气系统的电磁发射；</a:t>
            </a:r>
          </a:p>
          <a:p>
            <a:pPr marL="720000" lvl="1" indent="-342900" eaLnBrk="1" hangingPunct="1">
              <a:buClr>
                <a:srgbClr val="C00000"/>
              </a:buClr>
              <a:buFont typeface="Wingdings" pitchFamily="2" charset="2"/>
              <a:buChar char="n"/>
              <a:defRPr/>
            </a:pPr>
            <a:r>
              <a:rPr lang="zh-CN" altLang="en-US" sz="2000" dirty="0">
                <a:latin typeface="黑体" pitchFamily="49" charset="-122"/>
                <a:ea typeface="黑体" pitchFamily="49" charset="-122"/>
              </a:rPr>
              <a:t>给车上的电气系统的电磁辐射设定限值；</a:t>
            </a:r>
            <a:endParaRPr lang="zh-CN" altLang="en-US" sz="800" dirty="0">
              <a:latin typeface="黑体" pitchFamily="49" charset="-122"/>
              <a:ea typeface="黑体" pitchFamily="49" charset="-122"/>
            </a:endParaRPr>
          </a:p>
          <a:p>
            <a:pPr marL="720000" lvl="1" indent="-342900" eaLnBrk="1" hangingPunct="1">
              <a:buClr>
                <a:srgbClr val="C00000"/>
              </a:buClr>
              <a:buFont typeface="Wingdings" pitchFamily="2" charset="2"/>
              <a:buChar char="n"/>
              <a:defRPr/>
            </a:pPr>
            <a:r>
              <a:rPr lang="zh-CN" altLang="en-US" sz="2000" dirty="0">
                <a:latin typeface="黑体" pitchFamily="49" charset="-122"/>
                <a:ea typeface="黑体" pitchFamily="49" charset="-122"/>
              </a:rPr>
              <a:t>将汽车零部件按照干扰时间长短分类，设定限值的范围。</a:t>
            </a:r>
          </a:p>
          <a:p>
            <a:pPr marL="377100" lvl="1" indent="0" eaLnBrk="1" hangingPunct="1">
              <a:lnSpc>
                <a:spcPct val="150000"/>
              </a:lnSpc>
              <a:buClr>
                <a:srgbClr val="C00000"/>
              </a:buClr>
              <a:buNone/>
              <a:defRPr/>
            </a:pPr>
            <a:endParaRPr lang="en-US" altLang="zh-CN" sz="2000" dirty="0" smtClean="0">
              <a:latin typeface="黑体" pitchFamily="49" charset="-122"/>
              <a:ea typeface="黑体" pitchFamily="49" charset="-122"/>
              <a:cs typeface="+mn-cs"/>
            </a:endParaRPr>
          </a:p>
        </p:txBody>
      </p:sp>
      <p:sp>
        <p:nvSpPr>
          <p:cNvPr id="2" name="标题 1"/>
          <p:cNvSpPr>
            <a:spLocks noGrp="1"/>
          </p:cNvSpPr>
          <p:nvPr>
            <p:ph type="title"/>
          </p:nvPr>
        </p:nvSpPr>
        <p:spPr>
          <a:xfrm>
            <a:off x="1" y="333375"/>
            <a:ext cx="9055100" cy="5667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buFont typeface="Arial" pitchFamily="34" charset="0"/>
              <a:buNone/>
              <a:defRPr/>
            </a:pPr>
            <a:r>
              <a:rPr lang="zh-CN" altLang="en-US" sz="2800" kern="1200" dirty="0" smtClean="0">
                <a:solidFill>
                  <a:schemeClr val="tx1"/>
                </a:solidFill>
                <a:latin typeface="Calibri" pitchFamily="34" charset="0"/>
                <a:ea typeface="黑体" pitchFamily="49" charset="-122"/>
                <a:cs typeface="+mn-cs"/>
              </a:rPr>
              <a:t>一、适用范围</a:t>
            </a:r>
          </a:p>
        </p:txBody>
      </p:sp>
      <p:sp>
        <p:nvSpPr>
          <p:cNvPr id="4" name="矩形 3"/>
          <p:cNvSpPr/>
          <p:nvPr/>
        </p:nvSpPr>
        <p:spPr>
          <a:xfrm>
            <a:off x="827584" y="3429000"/>
            <a:ext cx="7056784" cy="938719"/>
          </a:xfrm>
          <a:prstGeom prst="rect">
            <a:avLst/>
          </a:prstGeom>
        </p:spPr>
        <p:txBody>
          <a:bodyPr wrap="square">
            <a:spAutoFit/>
          </a:bodyPr>
          <a:lstStyle/>
          <a:p>
            <a:pPr indent="266700" algn="just">
              <a:spcAft>
                <a:spcPts val="0"/>
              </a:spcAft>
              <a:tabLst>
                <a:tab pos="2667635" algn="ctr"/>
                <a:tab pos="5904230" algn="r"/>
              </a:tabLst>
            </a:pPr>
            <a:r>
              <a:rPr lang="zh-CN" altLang="zh-CN" sz="1100" i="1" dirty="0">
                <a:latin typeface="宋体" panose="02010600030101010101" pitchFamily="2" charset="-122"/>
                <a:cs typeface="Times New Roman" panose="02020603050405020304" pitchFamily="18" charset="0"/>
              </a:rPr>
              <a:t>整车试验限值的制定基于典型无线电接收机使用车载天线这种情况，</a:t>
            </a:r>
            <a:r>
              <a:rPr lang="zh-CN" altLang="zh-CN" sz="1100" i="1" dirty="0">
                <a:solidFill>
                  <a:srgbClr val="FF0000"/>
                </a:solidFill>
                <a:latin typeface="宋体" panose="02010600030101010101" pitchFamily="2" charset="-122"/>
                <a:cs typeface="Times New Roman" panose="02020603050405020304" pitchFamily="18" charset="0"/>
              </a:rPr>
              <a:t>如果未配备相应天线，使用试验天线。</a:t>
            </a:r>
            <a:r>
              <a:rPr lang="zh-CN" altLang="zh-CN" sz="1100" i="1" dirty="0">
                <a:latin typeface="宋体" panose="02010600030101010101" pitchFamily="2" charset="-122"/>
                <a:cs typeface="Times New Roman" panose="02020603050405020304" pitchFamily="18" charset="0"/>
              </a:rPr>
              <a:t>定义的频段并非所有的国家和地区都适用。考虑到经济性，车辆制造商应自主确定哪些频段适用于车辆销售所在国和哪些无线电服务可能在本车上使用。</a:t>
            </a:r>
          </a:p>
          <a:p>
            <a:pPr indent="266700" algn="just">
              <a:spcAft>
                <a:spcPts val="0"/>
              </a:spcAft>
              <a:tabLst>
                <a:tab pos="2667635" algn="ctr"/>
                <a:tab pos="5904230" algn="r"/>
              </a:tabLst>
            </a:pPr>
            <a:r>
              <a:rPr lang="zh-CN" altLang="zh-CN" sz="1100" i="1" dirty="0">
                <a:latin typeface="宋体" panose="02010600030101010101" pitchFamily="2" charset="-122"/>
                <a:cs typeface="Times New Roman" panose="02020603050405020304" pitchFamily="18" charset="0"/>
              </a:rPr>
              <a:t>例如，许多型号车辆可能不会安装电视，然而电视频段占据了无线电频谱很大一个部分。在这样的车辆上测试和改善这部分噪声源显然不经济</a:t>
            </a:r>
            <a:r>
              <a:rPr lang="zh-CN" altLang="zh-CN" sz="1100" i="1" dirty="0" smtClean="0">
                <a:latin typeface="宋体" panose="02010600030101010101" pitchFamily="2" charset="-122"/>
                <a:cs typeface="Times New Roman" panose="02020603050405020304" pitchFamily="18" charset="0"/>
              </a:rPr>
              <a:t>。</a:t>
            </a:r>
            <a:endParaRPr lang="zh-CN" altLang="zh-CN" sz="1100" i="1"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84438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a:xfrm>
            <a:off x="457200" y="1196975"/>
            <a:ext cx="8229600" cy="5111750"/>
          </a:xfrm>
        </p:spPr>
        <p:txBody>
          <a:bodyPr/>
          <a:lstStyle/>
          <a:p>
            <a:pPr eaLnBrk="1" hangingPunct="1">
              <a:lnSpc>
                <a:spcPct val="150000"/>
              </a:lnSpc>
              <a:buFont typeface="Wingdings" pitchFamily="2" charset="2"/>
              <a:buChar char="Ø"/>
              <a:defRPr/>
            </a:pPr>
            <a:r>
              <a:rPr lang="zh-CN" altLang="en-US" sz="2400" dirty="0" smtClean="0">
                <a:solidFill>
                  <a:srgbClr val="C00000"/>
                </a:solidFill>
                <a:ea typeface="黑体" pitchFamily="49" charset="-122"/>
              </a:rPr>
              <a:t>骚扰源的种类：</a:t>
            </a:r>
            <a:endParaRPr lang="en-US" altLang="zh-CN" sz="2400" dirty="0" smtClean="0">
              <a:solidFill>
                <a:srgbClr val="C00000"/>
              </a:solidFill>
              <a:ea typeface="黑体" pitchFamily="49" charset="-122"/>
            </a:endParaRPr>
          </a:p>
          <a:p>
            <a:pPr marL="720000" lvl="1" indent="-342900" eaLnBrk="1" hangingPunct="1">
              <a:lnSpc>
                <a:spcPct val="150000"/>
              </a:lnSpc>
              <a:buClr>
                <a:srgbClr val="C00000"/>
              </a:buClr>
              <a:buFont typeface="Wingdings" pitchFamily="2" charset="2"/>
              <a:buChar char="n"/>
              <a:defRPr/>
            </a:pPr>
            <a:r>
              <a:rPr lang="en-US" altLang="zh-CN" sz="2000" dirty="0">
                <a:latin typeface="黑体" pitchFamily="49" charset="-122"/>
                <a:ea typeface="黑体" pitchFamily="49" charset="-122"/>
                <a:cs typeface="+mn-cs"/>
              </a:rPr>
              <a:t>•	</a:t>
            </a:r>
            <a:r>
              <a:rPr lang="zh-CN" altLang="en-US" sz="2000" dirty="0">
                <a:latin typeface="黑体" pitchFamily="49" charset="-122"/>
                <a:ea typeface="黑体" pitchFamily="49" charset="-122"/>
                <a:cs typeface="+mn-cs"/>
              </a:rPr>
              <a:t>窄带骚扰</a:t>
            </a:r>
            <a:r>
              <a:rPr lang="zh-CN" altLang="en-US" sz="2000" dirty="0" smtClean="0">
                <a:latin typeface="黑体" pitchFamily="49" charset="-122"/>
                <a:ea typeface="黑体" pitchFamily="49" charset="-122"/>
                <a:cs typeface="+mn-cs"/>
              </a:rPr>
              <a:t>源</a:t>
            </a:r>
            <a:endParaRPr lang="en-US" altLang="zh-CN" sz="2000" dirty="0" smtClean="0">
              <a:latin typeface="黑体" pitchFamily="49" charset="-122"/>
              <a:ea typeface="黑体" pitchFamily="49" charset="-122"/>
              <a:cs typeface="+mn-cs"/>
            </a:endParaRPr>
          </a:p>
          <a:p>
            <a:pPr marL="1120050" lvl="2" indent="-342900" eaLnBrk="1" hangingPunct="1">
              <a:lnSpc>
                <a:spcPct val="150000"/>
              </a:lnSpc>
              <a:buClr>
                <a:srgbClr val="C00000"/>
              </a:buClr>
              <a:buFont typeface="Arial" panose="020B0604020202020204" pitchFamily="34" charset="0"/>
              <a:buChar char="•"/>
              <a:defRPr/>
            </a:pPr>
            <a:r>
              <a:rPr lang="zh-CN" altLang="en-US" sz="1600" dirty="0" smtClean="0">
                <a:latin typeface="黑体" pitchFamily="49" charset="-122"/>
                <a:ea typeface="黑体" pitchFamily="49" charset="-122"/>
                <a:cs typeface="+mn-cs"/>
              </a:rPr>
              <a:t>例如</a:t>
            </a:r>
            <a:r>
              <a:rPr lang="zh-CN" altLang="en-US" sz="1600" dirty="0">
                <a:latin typeface="黑体" pitchFamily="49" charset="-122"/>
                <a:ea typeface="黑体" pitchFamily="49" charset="-122"/>
                <a:cs typeface="+mn-cs"/>
              </a:rPr>
              <a:t>包含时钟、晶振、微处理器和显示器中的数字逻辑电路的车辆电子</a:t>
            </a:r>
            <a:r>
              <a:rPr lang="zh-CN" altLang="en-US" sz="1600" dirty="0" smtClean="0">
                <a:latin typeface="黑体" pitchFamily="49" charset="-122"/>
                <a:ea typeface="黑体" pitchFamily="49" charset="-122"/>
                <a:cs typeface="+mn-cs"/>
              </a:rPr>
              <a:t>零部件</a:t>
            </a:r>
            <a:endParaRPr lang="zh-CN" altLang="en-US" sz="1600" dirty="0">
              <a:latin typeface="黑体" pitchFamily="49" charset="-122"/>
              <a:ea typeface="黑体" pitchFamily="49" charset="-122"/>
              <a:cs typeface="+mn-cs"/>
            </a:endParaRPr>
          </a:p>
          <a:p>
            <a:pPr marL="720000" lvl="1" indent="-342900" eaLnBrk="1" hangingPunct="1">
              <a:lnSpc>
                <a:spcPct val="150000"/>
              </a:lnSpc>
              <a:buClr>
                <a:srgbClr val="C00000"/>
              </a:buClr>
              <a:buFont typeface="Wingdings" pitchFamily="2" charset="2"/>
              <a:buChar char="n"/>
              <a:defRPr/>
            </a:pPr>
            <a:r>
              <a:rPr lang="en-US" altLang="zh-CN" sz="2000" dirty="0">
                <a:latin typeface="黑体" pitchFamily="49" charset="-122"/>
                <a:ea typeface="黑体" pitchFamily="49" charset="-122"/>
                <a:cs typeface="+mn-cs"/>
              </a:rPr>
              <a:t>•	</a:t>
            </a:r>
            <a:r>
              <a:rPr lang="zh-CN" altLang="en-US" sz="2000" dirty="0">
                <a:latin typeface="黑体" pitchFamily="49" charset="-122"/>
                <a:ea typeface="黑体" pitchFamily="49" charset="-122"/>
                <a:cs typeface="+mn-cs"/>
              </a:rPr>
              <a:t>宽带骚扰</a:t>
            </a:r>
            <a:r>
              <a:rPr lang="zh-CN" altLang="en-US" sz="2000" dirty="0" smtClean="0">
                <a:latin typeface="黑体" pitchFamily="49" charset="-122"/>
                <a:ea typeface="黑体" pitchFamily="49" charset="-122"/>
                <a:cs typeface="+mn-cs"/>
              </a:rPr>
              <a:t>源</a:t>
            </a:r>
            <a:endParaRPr lang="en-US" altLang="zh-CN" sz="2000" dirty="0" smtClean="0">
              <a:latin typeface="黑体" pitchFamily="49" charset="-122"/>
              <a:ea typeface="黑体" pitchFamily="49" charset="-122"/>
              <a:cs typeface="+mn-cs"/>
            </a:endParaRPr>
          </a:p>
          <a:p>
            <a:pPr marL="1120050" lvl="2" indent="-342900" eaLnBrk="1" hangingPunct="1">
              <a:lnSpc>
                <a:spcPct val="150000"/>
              </a:lnSpc>
              <a:buClr>
                <a:srgbClr val="C00000"/>
              </a:buClr>
              <a:buFont typeface="Arial" panose="020B0604020202020204" pitchFamily="34" charset="0"/>
              <a:buChar char="•"/>
              <a:defRPr/>
            </a:pPr>
            <a:r>
              <a:rPr lang="zh-CN" altLang="en-US" sz="1600" dirty="0" smtClean="0">
                <a:latin typeface="黑体" pitchFamily="49" charset="-122"/>
                <a:ea typeface="黑体" pitchFamily="49" charset="-122"/>
                <a:cs typeface="+mn-cs"/>
              </a:rPr>
              <a:t>例如</a:t>
            </a:r>
            <a:r>
              <a:rPr lang="zh-CN" altLang="en-US" sz="1600" dirty="0">
                <a:latin typeface="黑体" pitchFamily="49" charset="-122"/>
                <a:ea typeface="黑体" pitchFamily="49" charset="-122"/>
                <a:cs typeface="+mn-cs"/>
              </a:rPr>
              <a:t>电机和点火</a:t>
            </a:r>
            <a:r>
              <a:rPr lang="zh-CN" altLang="en-US" sz="1600" dirty="0" smtClean="0">
                <a:latin typeface="黑体" pitchFamily="49" charset="-122"/>
                <a:ea typeface="黑体" pitchFamily="49" charset="-122"/>
                <a:cs typeface="+mn-cs"/>
              </a:rPr>
              <a:t>系统</a:t>
            </a:r>
            <a:endParaRPr lang="zh-CN" altLang="en-US" sz="1600" dirty="0">
              <a:latin typeface="黑体" pitchFamily="49" charset="-122"/>
              <a:ea typeface="黑体" pitchFamily="49" charset="-122"/>
              <a:cs typeface="+mn-cs"/>
            </a:endParaRPr>
          </a:p>
          <a:p>
            <a:pPr marL="777150" lvl="2" indent="0" eaLnBrk="1" hangingPunct="1">
              <a:lnSpc>
                <a:spcPct val="150000"/>
              </a:lnSpc>
              <a:buClr>
                <a:srgbClr val="C00000"/>
              </a:buClr>
              <a:buNone/>
              <a:defRPr/>
            </a:pPr>
            <a:endParaRPr lang="en-US" altLang="zh-CN" sz="1600" dirty="0">
              <a:latin typeface="黑体" pitchFamily="49" charset="-122"/>
              <a:ea typeface="黑体" pitchFamily="49" charset="-122"/>
              <a:cs typeface="+mn-cs"/>
            </a:endParaRPr>
          </a:p>
        </p:txBody>
      </p:sp>
      <p:sp>
        <p:nvSpPr>
          <p:cNvPr id="2" name="标题 1"/>
          <p:cNvSpPr>
            <a:spLocks noGrp="1"/>
          </p:cNvSpPr>
          <p:nvPr>
            <p:ph type="title"/>
          </p:nvPr>
        </p:nvSpPr>
        <p:spPr>
          <a:xfrm>
            <a:off x="0" y="333375"/>
            <a:ext cx="9143999" cy="5667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buFont typeface="Arial" pitchFamily="34" charset="0"/>
              <a:buNone/>
              <a:defRPr/>
            </a:pPr>
            <a:r>
              <a:rPr lang="zh-CN" altLang="en-US" sz="2800" dirty="0">
                <a:latin typeface="Calibri" panose="020F0502020204030204" pitchFamily="34" charset="0"/>
                <a:ea typeface="黑体" panose="02010609060101010101" pitchFamily="49" charset="-122"/>
              </a:rPr>
              <a:t>三</a:t>
            </a:r>
            <a:r>
              <a:rPr lang="zh-CN" altLang="en-US" sz="2800" dirty="0" smtClean="0">
                <a:latin typeface="Calibri" panose="020F0502020204030204" pitchFamily="34" charset="0"/>
                <a:ea typeface="黑体" panose="02010609060101010101" pitchFamily="49" charset="-122"/>
              </a:rPr>
              <a:t>、试验要求</a:t>
            </a:r>
            <a:endParaRPr lang="zh-CN" altLang="en-US" sz="2800" kern="1200" dirty="0" smtClean="0">
              <a:solidFill>
                <a:schemeClr val="tx1"/>
              </a:solidFill>
              <a:latin typeface="Calibri" pitchFamily="34" charset="0"/>
              <a:ea typeface="黑体" pitchFamily="49" charset="-122"/>
              <a:cs typeface="+mn-cs"/>
            </a:endParaRPr>
          </a:p>
        </p:txBody>
      </p:sp>
      <p:sp>
        <p:nvSpPr>
          <p:cNvPr id="5" name="矩形 4"/>
          <p:cNvSpPr/>
          <p:nvPr/>
        </p:nvSpPr>
        <p:spPr>
          <a:xfrm>
            <a:off x="457199" y="5538764"/>
            <a:ext cx="8229600" cy="738664"/>
          </a:xfrm>
          <a:prstGeom prst="rect">
            <a:avLst/>
          </a:prstGeom>
        </p:spPr>
        <p:txBody>
          <a:bodyPr wrap="square">
            <a:spAutoFit/>
          </a:bodyPr>
          <a:lstStyle/>
          <a:p>
            <a:r>
              <a:rPr lang="zh-CN" altLang="en-US" sz="1400" i="1" dirty="0" smtClean="0">
                <a:solidFill>
                  <a:srgbClr val="00B0F0"/>
                </a:solidFill>
              </a:rPr>
              <a:t>注</a:t>
            </a:r>
            <a:r>
              <a:rPr lang="en-US" altLang="zh-CN" sz="1400" i="1" dirty="0" smtClean="0">
                <a:solidFill>
                  <a:srgbClr val="00B0F0"/>
                </a:solidFill>
              </a:rPr>
              <a:t>1</a:t>
            </a:r>
            <a:r>
              <a:rPr lang="zh-CN" altLang="en-US" sz="1400" i="1" dirty="0" smtClean="0"/>
              <a:t>：大多数车辆或电子</a:t>
            </a:r>
            <a:r>
              <a:rPr lang="en-US" altLang="zh-CN" sz="1400" i="1" dirty="0" smtClean="0"/>
              <a:t>/</a:t>
            </a:r>
            <a:r>
              <a:rPr lang="zh-CN" altLang="en-US" sz="1400" i="1" dirty="0" smtClean="0"/>
              <a:t>电气零部件既是宽带骚扰源又是窄带骚扰源，而有些只是某单一类型的骚扰源。</a:t>
            </a:r>
          </a:p>
          <a:p>
            <a:r>
              <a:rPr lang="zh-CN" altLang="en-US" sz="1400" i="1" dirty="0" smtClean="0">
                <a:solidFill>
                  <a:srgbClr val="00B0F0"/>
                </a:solidFill>
              </a:rPr>
              <a:t>注</a:t>
            </a:r>
            <a:r>
              <a:rPr lang="en-US" altLang="zh-CN" sz="1400" i="1" dirty="0" smtClean="0">
                <a:solidFill>
                  <a:srgbClr val="00B0F0"/>
                </a:solidFill>
              </a:rPr>
              <a:t>2</a:t>
            </a:r>
            <a:r>
              <a:rPr lang="zh-CN" altLang="en-US" sz="1400" i="1" dirty="0" smtClean="0"/>
              <a:t>：宽带骚扰源可以分为短时宽带（例如洗涤器电机、电动后视镜、电动窗）和长时宽带（例如刮水器电机、暖风电机、发动机冷却系统）。</a:t>
            </a:r>
            <a:endParaRPr lang="zh-CN" altLang="en-US" sz="1400" i="1" dirty="0"/>
          </a:p>
        </p:txBody>
      </p:sp>
      <p:sp>
        <p:nvSpPr>
          <p:cNvPr id="7" name="矩形 6"/>
          <p:cNvSpPr/>
          <p:nvPr/>
        </p:nvSpPr>
        <p:spPr>
          <a:xfrm>
            <a:off x="827584" y="4005064"/>
            <a:ext cx="7859216" cy="1354217"/>
          </a:xfrm>
          <a:prstGeom prst="rect">
            <a:avLst/>
          </a:prstGeom>
        </p:spPr>
        <p:txBody>
          <a:bodyPr wrap="square">
            <a:spAutoFit/>
          </a:bodyPr>
          <a:lstStyle/>
          <a:p>
            <a:pPr marL="285750" indent="-285750">
              <a:buFont typeface="Wingdings" panose="05000000000000000000" pitchFamily="2" charset="2"/>
              <a:buChar char="Ø"/>
            </a:pPr>
            <a:r>
              <a:rPr lang="zh-CN" altLang="en-US" dirty="0" smtClean="0"/>
              <a:t>骚扰类型划分</a:t>
            </a:r>
            <a:r>
              <a:rPr lang="zh-CN" altLang="en-US" dirty="0" smtClean="0">
                <a:solidFill>
                  <a:srgbClr val="FF0000"/>
                </a:solidFill>
              </a:rPr>
              <a:t>仅用于简化试验要求，减少必须使用的检波数量。</a:t>
            </a:r>
            <a:endParaRPr lang="en-US" altLang="zh-CN" dirty="0" smtClean="0">
              <a:solidFill>
                <a:srgbClr val="FF0000"/>
              </a:solidFill>
            </a:endParaRPr>
          </a:p>
          <a:p>
            <a:pPr algn="ctr"/>
            <a:r>
              <a:rPr lang="zh-CN" altLang="en-US" sz="1400" dirty="0" smtClean="0"/>
              <a:t>（例如如果知道是宽带类型骚扰源，诸如直流电刷整流电机，就可以去除平均值检波器）</a:t>
            </a:r>
            <a:endParaRPr lang="en-US" altLang="zh-CN" sz="1400" dirty="0" smtClean="0"/>
          </a:p>
          <a:p>
            <a:pPr algn="ctr"/>
            <a:endParaRPr lang="en-US" altLang="zh-CN" sz="1400" dirty="0" smtClean="0"/>
          </a:p>
          <a:p>
            <a:pPr marL="285750" indent="-285750">
              <a:buFont typeface="Wingdings" panose="05000000000000000000" pitchFamily="2" charset="2"/>
              <a:buChar char="Ø"/>
            </a:pPr>
            <a:r>
              <a:rPr lang="zh-CN" altLang="en-US" dirty="0" smtClean="0"/>
              <a:t>否则，本标准要求骚扰源符合基于两种类型测量检波器的限值要求，而不考虑骚扰源类型。</a:t>
            </a:r>
            <a:endParaRPr lang="zh-CN" altLang="en-US" dirty="0"/>
          </a:p>
        </p:txBody>
      </p:sp>
      <p:cxnSp>
        <p:nvCxnSpPr>
          <p:cNvPr id="9" name="直接连接符 8"/>
          <p:cNvCxnSpPr>
            <a:stCxn id="547843" idx="1"/>
            <a:endCxn id="547843" idx="3"/>
          </p:cNvCxnSpPr>
          <p:nvPr/>
        </p:nvCxnSpPr>
        <p:spPr>
          <a:xfrm>
            <a:off x="457200" y="3752850"/>
            <a:ext cx="8229600" cy="0"/>
          </a:xfrm>
          <a:prstGeom prst="line">
            <a:avLst/>
          </a:prstGeom>
          <a:ln>
            <a:solidFill>
              <a:srgbClr val="000099"/>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741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a:latin typeface="Calibri" panose="020F0502020204030204" pitchFamily="34" charset="0"/>
                <a:ea typeface="黑体" panose="02010609060101010101" pitchFamily="49" charset="-122"/>
              </a:rPr>
              <a:t>三</a:t>
            </a:r>
            <a:r>
              <a:rPr lang="zh-CN" altLang="en-US" sz="2800" dirty="0" smtClean="0">
                <a:latin typeface="Calibri" panose="020F0502020204030204" pitchFamily="34" charset="0"/>
                <a:ea typeface="黑体" panose="02010609060101010101" pitchFamily="49" charset="-122"/>
              </a:rPr>
              <a:t>、试验要求</a:t>
            </a:r>
            <a:endParaRPr lang="zh-CN" altLang="en-US" sz="2800" dirty="0">
              <a:latin typeface="Calibri" panose="020F0502020204030204" pitchFamily="34" charset="0"/>
              <a:ea typeface="黑体" panose="02010609060101010101" pitchFamily="49" charset="-122"/>
            </a:endParaRPr>
          </a:p>
        </p:txBody>
      </p:sp>
      <p:sp>
        <p:nvSpPr>
          <p:cNvPr id="2" name="内容占位符 1"/>
          <p:cNvSpPr>
            <a:spLocks noGrp="1"/>
          </p:cNvSpPr>
          <p:nvPr>
            <p:ph idx="1"/>
          </p:nvPr>
        </p:nvSpPr>
        <p:spPr>
          <a:xfrm>
            <a:off x="457200" y="1196975"/>
            <a:ext cx="7931224" cy="5111750"/>
          </a:xfrm>
        </p:spPr>
        <p:txBody>
          <a:bodyPr/>
          <a:lstStyle/>
          <a:p>
            <a:pPr>
              <a:buFont typeface="Wingdings" panose="05000000000000000000" pitchFamily="2" charset="2"/>
              <a:buChar char="Ø"/>
              <a:defRPr/>
            </a:pPr>
            <a:r>
              <a:rPr lang="zh-CN" altLang="en-US" sz="2400" dirty="0">
                <a:solidFill>
                  <a:srgbClr val="C00000"/>
                </a:solidFill>
                <a:ea typeface="黑体" pitchFamily="49" charset="-122"/>
              </a:rPr>
              <a:t>试验</a:t>
            </a:r>
            <a:r>
              <a:rPr lang="zh-CN" altLang="en-US" sz="2400" dirty="0" smtClean="0">
                <a:solidFill>
                  <a:srgbClr val="C00000"/>
                </a:solidFill>
                <a:ea typeface="黑体" pitchFamily="49" charset="-122"/>
              </a:rPr>
              <a:t>计划</a:t>
            </a:r>
            <a:endParaRPr lang="en-US" altLang="zh-CN" sz="2400" dirty="0" smtClean="0">
              <a:solidFill>
                <a:srgbClr val="C00000"/>
              </a:solidFill>
              <a:ea typeface="黑体" pitchFamily="49" charset="-122"/>
            </a:endParaRPr>
          </a:p>
          <a:p>
            <a:pPr marL="720000" lvl="1" indent="-342900" eaLnBrk="1" hangingPunct="1">
              <a:lnSpc>
                <a:spcPct val="150000"/>
              </a:lnSpc>
              <a:buClr>
                <a:srgbClr val="C00000"/>
              </a:buClr>
              <a:buFont typeface="Wingdings" pitchFamily="2" charset="2"/>
              <a:buChar char="n"/>
              <a:defRPr/>
            </a:pPr>
            <a:r>
              <a:rPr lang="zh-CN" altLang="en-US" sz="1800" dirty="0">
                <a:latin typeface="黑体" pitchFamily="49" charset="-122"/>
                <a:ea typeface="黑体" pitchFamily="49" charset="-122"/>
                <a:cs typeface="+mn-cs"/>
              </a:rPr>
              <a:t>应为每个试验项目建立试验计划。试验计划应指定：</a:t>
            </a:r>
          </a:p>
          <a:p>
            <a:pPr marL="777150" lvl="2" indent="0" eaLnBrk="1" hangingPunct="1">
              <a:lnSpc>
                <a:spcPct val="150000"/>
              </a:lnSpc>
              <a:buClr>
                <a:srgbClr val="C00000"/>
              </a:buClr>
              <a:buNone/>
              <a:defRPr/>
            </a:pPr>
            <a:r>
              <a:rPr lang="en-US" altLang="zh-CN" sz="1400" dirty="0">
                <a:latin typeface="黑体" pitchFamily="49" charset="-122"/>
                <a:ea typeface="黑体" pitchFamily="49" charset="-122"/>
                <a:cs typeface="+mn-cs"/>
              </a:rPr>
              <a:t>•	</a:t>
            </a:r>
            <a:r>
              <a:rPr lang="zh-CN" altLang="en-US" sz="1400" dirty="0">
                <a:latin typeface="黑体" pitchFamily="49" charset="-122"/>
                <a:ea typeface="黑体" pitchFamily="49" charset="-122"/>
                <a:cs typeface="+mn-cs"/>
              </a:rPr>
              <a:t>试验频率范围</a:t>
            </a:r>
          </a:p>
          <a:p>
            <a:pPr marL="777150" lvl="2" indent="0" eaLnBrk="1" hangingPunct="1">
              <a:lnSpc>
                <a:spcPct val="150000"/>
              </a:lnSpc>
              <a:buClr>
                <a:srgbClr val="C00000"/>
              </a:buClr>
              <a:buNone/>
              <a:defRPr/>
            </a:pPr>
            <a:r>
              <a:rPr lang="en-US" altLang="zh-CN" sz="1400" dirty="0">
                <a:latin typeface="黑体" pitchFamily="49" charset="-122"/>
                <a:ea typeface="黑体" pitchFamily="49" charset="-122"/>
                <a:cs typeface="+mn-cs"/>
              </a:rPr>
              <a:t>•	</a:t>
            </a:r>
            <a:r>
              <a:rPr lang="zh-CN" altLang="en-US" sz="1400" dirty="0">
                <a:latin typeface="黑体" pitchFamily="49" charset="-122"/>
                <a:ea typeface="黑体" pitchFamily="49" charset="-122"/>
                <a:cs typeface="+mn-cs"/>
              </a:rPr>
              <a:t>发射限值</a:t>
            </a:r>
          </a:p>
          <a:p>
            <a:pPr marL="777150" lvl="2" indent="0" eaLnBrk="1" hangingPunct="1">
              <a:lnSpc>
                <a:spcPct val="150000"/>
              </a:lnSpc>
              <a:buClr>
                <a:srgbClr val="C00000"/>
              </a:buClr>
              <a:buNone/>
              <a:defRPr/>
            </a:pPr>
            <a:r>
              <a:rPr lang="en-US" altLang="zh-CN" sz="1400" dirty="0">
                <a:latin typeface="黑体" pitchFamily="49" charset="-122"/>
                <a:ea typeface="黑体" pitchFamily="49" charset="-122"/>
                <a:cs typeface="+mn-cs"/>
              </a:rPr>
              <a:t>•	</a:t>
            </a:r>
            <a:r>
              <a:rPr lang="zh-CN" altLang="en-US" sz="1400" dirty="0">
                <a:latin typeface="黑体" pitchFamily="49" charset="-122"/>
                <a:ea typeface="黑体" pitchFamily="49" charset="-122"/>
                <a:cs typeface="+mn-cs"/>
              </a:rPr>
              <a:t>天线类型及位置</a:t>
            </a:r>
          </a:p>
          <a:p>
            <a:pPr marL="777150" lvl="2" indent="0" eaLnBrk="1" hangingPunct="1">
              <a:lnSpc>
                <a:spcPct val="150000"/>
              </a:lnSpc>
              <a:buClr>
                <a:srgbClr val="C00000"/>
              </a:buClr>
              <a:buNone/>
              <a:defRPr/>
            </a:pPr>
            <a:r>
              <a:rPr lang="en-US" altLang="zh-CN" sz="1400" dirty="0">
                <a:latin typeface="黑体" pitchFamily="49" charset="-122"/>
                <a:ea typeface="黑体" pitchFamily="49" charset="-122"/>
                <a:cs typeface="+mn-cs"/>
              </a:rPr>
              <a:t>•	</a:t>
            </a:r>
            <a:r>
              <a:rPr lang="zh-CN" altLang="en-US" sz="1400" dirty="0">
                <a:latin typeface="黑体" pitchFamily="49" charset="-122"/>
                <a:ea typeface="黑体" pitchFamily="49" charset="-122"/>
                <a:cs typeface="+mn-cs"/>
              </a:rPr>
              <a:t>试验报告要求</a:t>
            </a:r>
          </a:p>
          <a:p>
            <a:pPr marL="777150" lvl="2" indent="0" eaLnBrk="1" hangingPunct="1">
              <a:lnSpc>
                <a:spcPct val="150000"/>
              </a:lnSpc>
              <a:buClr>
                <a:srgbClr val="C00000"/>
              </a:buClr>
              <a:buNone/>
              <a:defRPr/>
            </a:pPr>
            <a:r>
              <a:rPr lang="en-US" altLang="zh-CN" sz="1400" dirty="0">
                <a:latin typeface="黑体" pitchFamily="49" charset="-122"/>
                <a:ea typeface="黑体" pitchFamily="49" charset="-122"/>
                <a:cs typeface="+mn-cs"/>
              </a:rPr>
              <a:t>•	</a:t>
            </a:r>
            <a:r>
              <a:rPr lang="zh-CN" altLang="en-US" sz="1400" dirty="0">
                <a:latin typeface="黑体" pitchFamily="49" charset="-122"/>
                <a:ea typeface="黑体" pitchFamily="49" charset="-122"/>
                <a:cs typeface="+mn-cs"/>
              </a:rPr>
              <a:t>电源电压和其他相关参数</a:t>
            </a:r>
          </a:p>
          <a:p>
            <a:pPr marL="720000" lvl="1" indent="-342900" eaLnBrk="1" hangingPunct="1">
              <a:lnSpc>
                <a:spcPct val="150000"/>
              </a:lnSpc>
              <a:buClr>
                <a:srgbClr val="C00000"/>
              </a:buClr>
              <a:buFont typeface="Wingdings" pitchFamily="2" charset="2"/>
              <a:buChar char="n"/>
              <a:defRPr/>
            </a:pPr>
            <a:r>
              <a:rPr lang="zh-CN" altLang="en-US" sz="1800" dirty="0">
                <a:latin typeface="黑体" pitchFamily="49" charset="-122"/>
                <a:ea typeface="黑体" pitchFamily="49" charset="-122"/>
                <a:cs typeface="+mn-cs"/>
              </a:rPr>
              <a:t>试验计划中应写明各个频段是适用于</a:t>
            </a:r>
            <a:r>
              <a:rPr lang="zh-CN" altLang="en-US" sz="1800" dirty="0">
                <a:solidFill>
                  <a:srgbClr val="FF0000"/>
                </a:solidFill>
                <a:latin typeface="黑体" pitchFamily="49" charset="-122"/>
                <a:ea typeface="黑体" pitchFamily="49" charset="-122"/>
                <a:cs typeface="+mn-cs"/>
              </a:rPr>
              <a:t>平均值和峰值</a:t>
            </a:r>
            <a:r>
              <a:rPr lang="zh-CN" altLang="en-US" sz="1800" dirty="0">
                <a:latin typeface="黑体" pitchFamily="49" charset="-122"/>
                <a:ea typeface="黑体" pitchFamily="49" charset="-122"/>
                <a:cs typeface="+mn-cs"/>
              </a:rPr>
              <a:t>限值还是</a:t>
            </a:r>
            <a:r>
              <a:rPr lang="zh-CN" altLang="en-US" sz="1800" dirty="0">
                <a:solidFill>
                  <a:srgbClr val="FF0000"/>
                </a:solidFill>
                <a:latin typeface="黑体" pitchFamily="49" charset="-122"/>
                <a:ea typeface="黑体" pitchFamily="49" charset="-122"/>
                <a:cs typeface="+mn-cs"/>
              </a:rPr>
              <a:t>平均值和准峰值</a:t>
            </a:r>
            <a:r>
              <a:rPr lang="zh-CN" altLang="en-US" sz="1800" dirty="0">
                <a:latin typeface="黑体" pitchFamily="49" charset="-122"/>
                <a:ea typeface="黑体" pitchFamily="49" charset="-122"/>
                <a:cs typeface="+mn-cs"/>
              </a:rPr>
              <a:t>限值。</a:t>
            </a:r>
          </a:p>
        </p:txBody>
      </p:sp>
    </p:spTree>
    <p:extLst>
      <p:ext uri="{BB962C8B-B14F-4D97-AF65-F5344CB8AC3E}">
        <p14:creationId xmlns:p14="http://schemas.microsoft.com/office/powerpoint/2010/main" val="188508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a:xfrm>
            <a:off x="457200" y="1196975"/>
            <a:ext cx="8229600" cy="5111750"/>
          </a:xfrm>
        </p:spPr>
        <p:txBody>
          <a:bodyPr/>
          <a:lstStyle/>
          <a:p>
            <a:pPr eaLnBrk="1" hangingPunct="1">
              <a:lnSpc>
                <a:spcPct val="150000"/>
              </a:lnSpc>
              <a:buFont typeface="Wingdings" pitchFamily="2" charset="2"/>
              <a:buChar char="Ø"/>
              <a:defRPr/>
            </a:pPr>
            <a:r>
              <a:rPr lang="zh-CN" altLang="en-US" sz="2400" dirty="0">
                <a:solidFill>
                  <a:srgbClr val="C00000"/>
                </a:solidFill>
                <a:ea typeface="黑体" pitchFamily="49" charset="-122"/>
              </a:rPr>
              <a:t>接收机的检波器：</a:t>
            </a:r>
            <a:endParaRPr lang="en-US" altLang="zh-CN" sz="2400" dirty="0" smtClean="0">
              <a:solidFill>
                <a:srgbClr val="C00000"/>
              </a:solidFill>
              <a:ea typeface="黑体" pitchFamily="49" charset="-122"/>
            </a:endParaRPr>
          </a:p>
          <a:p>
            <a:pPr marL="720000" lvl="1" indent="-342900" eaLnBrk="1" hangingPunct="1">
              <a:lnSpc>
                <a:spcPct val="150000"/>
              </a:lnSpc>
              <a:buClr>
                <a:srgbClr val="C00000"/>
              </a:buClr>
              <a:buFont typeface="Wingdings" pitchFamily="2" charset="2"/>
              <a:buChar char="n"/>
              <a:defRPr/>
            </a:pPr>
            <a:r>
              <a:rPr lang="zh-CN" altLang="en-US" sz="2000" dirty="0">
                <a:latin typeface="黑体" pitchFamily="49" charset="-122"/>
                <a:ea typeface="黑体" pitchFamily="49" charset="-122"/>
                <a:cs typeface="+mn-cs"/>
              </a:rPr>
              <a:t>峰值检波器 </a:t>
            </a:r>
            <a:r>
              <a:rPr lang="en-US" altLang="zh-CN" sz="2000" dirty="0" smtClean="0">
                <a:latin typeface="黑体" pitchFamily="49" charset="-122"/>
                <a:ea typeface="黑体" pitchFamily="49" charset="-122"/>
                <a:cs typeface="+mn-cs"/>
              </a:rPr>
              <a:t>PK</a:t>
            </a:r>
            <a:endParaRPr lang="en-US" altLang="zh-CN" sz="2000" dirty="0">
              <a:latin typeface="黑体" pitchFamily="49" charset="-122"/>
              <a:ea typeface="黑体" pitchFamily="49" charset="-122"/>
              <a:cs typeface="+mn-cs"/>
            </a:endParaRPr>
          </a:p>
          <a:p>
            <a:pPr marL="1120050" lvl="2" indent="-342900" eaLnBrk="1" hangingPunct="1">
              <a:lnSpc>
                <a:spcPct val="150000"/>
              </a:lnSpc>
              <a:buClr>
                <a:srgbClr val="C00000"/>
              </a:buClr>
              <a:buFont typeface="Arial" panose="020B0604020202020204" pitchFamily="34" charset="0"/>
              <a:buChar char="•"/>
              <a:defRPr/>
            </a:pPr>
            <a:r>
              <a:rPr lang="zh-CN" altLang="en-US" sz="1600" dirty="0">
                <a:latin typeface="黑体" pitchFamily="49" charset="-122"/>
                <a:ea typeface="黑体" pitchFamily="49" charset="-122"/>
                <a:cs typeface="+mn-cs"/>
              </a:rPr>
              <a:t>测试速度快，测量波形的瞬时最大</a:t>
            </a:r>
            <a:r>
              <a:rPr lang="zh-CN" altLang="en-US" sz="1600" dirty="0" smtClean="0">
                <a:latin typeface="黑体" pitchFamily="49" charset="-122"/>
                <a:ea typeface="黑体" pitchFamily="49" charset="-122"/>
                <a:cs typeface="+mn-cs"/>
              </a:rPr>
              <a:t>值；</a:t>
            </a:r>
            <a:r>
              <a:rPr lang="zh-CN" altLang="en-US" sz="1600" dirty="0">
                <a:latin typeface="黑体" pitchFamily="49" charset="-122"/>
                <a:ea typeface="黑体" pitchFamily="49" charset="-122"/>
              </a:rPr>
              <a:t>通常作为初测，减少测试</a:t>
            </a:r>
            <a:r>
              <a:rPr lang="zh-CN" altLang="en-US" sz="1600" dirty="0" smtClean="0">
                <a:latin typeface="黑体" pitchFamily="49" charset="-122"/>
                <a:ea typeface="黑体" pitchFamily="49" charset="-122"/>
              </a:rPr>
              <a:t>时间</a:t>
            </a:r>
            <a:endParaRPr lang="zh-CN" altLang="en-US" sz="1600" dirty="0">
              <a:latin typeface="黑体" pitchFamily="49" charset="-122"/>
              <a:ea typeface="黑体" pitchFamily="49" charset="-122"/>
              <a:cs typeface="+mn-cs"/>
            </a:endParaRPr>
          </a:p>
          <a:p>
            <a:pPr marL="1120050" lvl="2" indent="-342900" eaLnBrk="1" hangingPunct="1">
              <a:lnSpc>
                <a:spcPct val="150000"/>
              </a:lnSpc>
              <a:buClr>
                <a:srgbClr val="C00000"/>
              </a:buClr>
              <a:buFont typeface="Arial" panose="020B0604020202020204" pitchFamily="34" charset="0"/>
              <a:buChar char="•"/>
              <a:defRPr/>
            </a:pPr>
            <a:r>
              <a:rPr lang="en-US" altLang="zh-CN" sz="1600" dirty="0" smtClean="0">
                <a:latin typeface="黑体" pitchFamily="49" charset="-122"/>
                <a:ea typeface="黑体" pitchFamily="49" charset="-122"/>
                <a:cs typeface="+mn-cs"/>
              </a:rPr>
              <a:t>PK</a:t>
            </a:r>
            <a:r>
              <a:rPr lang="en-US" altLang="zh-CN" sz="1600" dirty="0">
                <a:latin typeface="黑体" pitchFamily="49" charset="-122"/>
                <a:ea typeface="黑体" pitchFamily="49" charset="-122"/>
                <a:cs typeface="+mn-cs"/>
              </a:rPr>
              <a:t>≥QP≥AV</a:t>
            </a:r>
            <a:r>
              <a:rPr lang="zh-CN" altLang="en-US" sz="1600" dirty="0">
                <a:latin typeface="黑体" pitchFamily="49" charset="-122"/>
                <a:ea typeface="黑体" pitchFamily="49" charset="-122"/>
                <a:cs typeface="+mn-cs"/>
              </a:rPr>
              <a:t>（连续波时相等）</a:t>
            </a:r>
          </a:p>
          <a:p>
            <a:pPr marL="720000" lvl="1" indent="-342900" eaLnBrk="1" hangingPunct="1">
              <a:lnSpc>
                <a:spcPct val="150000"/>
              </a:lnSpc>
              <a:buClr>
                <a:srgbClr val="C00000"/>
              </a:buClr>
              <a:buFont typeface="Wingdings" pitchFamily="2" charset="2"/>
              <a:buChar char="n"/>
              <a:defRPr/>
            </a:pPr>
            <a:r>
              <a:rPr lang="zh-CN" altLang="en-US" sz="2000" dirty="0" smtClean="0">
                <a:latin typeface="黑体" pitchFamily="49" charset="-122"/>
                <a:ea typeface="黑体" pitchFamily="49" charset="-122"/>
                <a:cs typeface="+mn-cs"/>
              </a:rPr>
              <a:t>准峰值检波器 </a:t>
            </a:r>
            <a:r>
              <a:rPr lang="en-US" altLang="zh-CN" sz="2000" dirty="0">
                <a:latin typeface="黑体" pitchFamily="49" charset="-122"/>
                <a:ea typeface="黑体" pitchFamily="49" charset="-122"/>
                <a:cs typeface="+mn-cs"/>
              </a:rPr>
              <a:t>QP</a:t>
            </a:r>
          </a:p>
          <a:p>
            <a:pPr marL="1120050" lvl="2" indent="-342900" eaLnBrk="1" hangingPunct="1">
              <a:lnSpc>
                <a:spcPct val="150000"/>
              </a:lnSpc>
              <a:buClr>
                <a:srgbClr val="C00000"/>
              </a:buClr>
              <a:buFont typeface="Arial" panose="020B0604020202020204" pitchFamily="34" charset="0"/>
              <a:buChar char="•"/>
              <a:defRPr/>
            </a:pPr>
            <a:r>
              <a:rPr lang="zh-CN" altLang="en-US" sz="1600" dirty="0" smtClean="0">
                <a:latin typeface="黑体" pitchFamily="49" charset="-122"/>
                <a:ea typeface="黑体" pitchFamily="49" charset="-122"/>
                <a:cs typeface="+mn-cs"/>
              </a:rPr>
              <a:t>测试</a:t>
            </a:r>
            <a:r>
              <a:rPr lang="zh-CN" altLang="en-US" sz="1600" dirty="0">
                <a:latin typeface="黑体" pitchFamily="49" charset="-122"/>
                <a:ea typeface="黑体" pitchFamily="49" charset="-122"/>
                <a:cs typeface="+mn-cs"/>
              </a:rPr>
              <a:t>速度慢，表现测量信号能量的大小 </a:t>
            </a:r>
          </a:p>
          <a:p>
            <a:pPr marL="1120050" lvl="2" indent="-342900" eaLnBrk="1" hangingPunct="1">
              <a:lnSpc>
                <a:spcPct val="150000"/>
              </a:lnSpc>
              <a:buClr>
                <a:srgbClr val="C00000"/>
              </a:buClr>
              <a:buFont typeface="Arial" panose="020B0604020202020204" pitchFamily="34" charset="0"/>
              <a:buChar char="•"/>
              <a:defRPr/>
            </a:pPr>
            <a:r>
              <a:rPr lang="zh-CN" altLang="en-US" sz="1600" dirty="0" smtClean="0">
                <a:latin typeface="黑体" pitchFamily="49" charset="-122"/>
                <a:ea typeface="黑体" pitchFamily="49" charset="-122"/>
                <a:cs typeface="+mn-cs"/>
              </a:rPr>
              <a:t>准峰值检波器</a:t>
            </a:r>
            <a:r>
              <a:rPr lang="zh-CN" altLang="en-US" sz="1600" dirty="0">
                <a:latin typeface="黑体" pitchFamily="49" charset="-122"/>
                <a:ea typeface="黑体" pitchFamily="49" charset="-122"/>
                <a:cs typeface="+mn-cs"/>
              </a:rPr>
              <a:t>根据信号的重复频率来给予不同的权重值，在测量周期内的检波器输出既与脉冲幅度有关，又与脉冲重复频率有关。 </a:t>
            </a:r>
            <a:endParaRPr lang="en-US" altLang="zh-CN" sz="1600" dirty="0">
              <a:latin typeface="黑体" pitchFamily="49" charset="-122"/>
              <a:ea typeface="黑体" pitchFamily="49" charset="-122"/>
              <a:cs typeface="+mn-cs"/>
            </a:endParaRPr>
          </a:p>
          <a:p>
            <a:pPr marL="720000" lvl="1" indent="-342900" eaLnBrk="1" hangingPunct="1">
              <a:lnSpc>
                <a:spcPct val="150000"/>
              </a:lnSpc>
              <a:buClr>
                <a:srgbClr val="C00000"/>
              </a:buClr>
              <a:buFont typeface="Wingdings" pitchFamily="2" charset="2"/>
              <a:buChar char="n"/>
              <a:defRPr/>
            </a:pPr>
            <a:r>
              <a:rPr lang="zh-CN" altLang="en-US" sz="2000" dirty="0">
                <a:latin typeface="黑体" pitchFamily="49" charset="-122"/>
                <a:ea typeface="黑体" pitchFamily="49" charset="-122"/>
                <a:cs typeface="+mn-cs"/>
              </a:rPr>
              <a:t>平均值检波器 </a:t>
            </a:r>
            <a:r>
              <a:rPr lang="en-US" altLang="zh-CN" sz="2000" dirty="0">
                <a:latin typeface="黑体" pitchFamily="49" charset="-122"/>
                <a:ea typeface="黑体" pitchFamily="49" charset="-122"/>
                <a:cs typeface="+mn-cs"/>
              </a:rPr>
              <a:t>AV</a:t>
            </a:r>
          </a:p>
          <a:p>
            <a:pPr marL="1120050" lvl="2" indent="-342900" eaLnBrk="1" hangingPunct="1">
              <a:lnSpc>
                <a:spcPct val="150000"/>
              </a:lnSpc>
              <a:buClr>
                <a:srgbClr val="C00000"/>
              </a:buClr>
              <a:buFont typeface="Arial" panose="020B0604020202020204" pitchFamily="34" charset="0"/>
              <a:buChar char="•"/>
              <a:defRPr/>
            </a:pPr>
            <a:r>
              <a:rPr lang="zh-CN" altLang="en-US" sz="1600" dirty="0" smtClean="0">
                <a:latin typeface="黑体" pitchFamily="49" charset="-122"/>
                <a:ea typeface="黑体" pitchFamily="49" charset="-122"/>
                <a:cs typeface="+mn-cs"/>
              </a:rPr>
              <a:t>测试</a:t>
            </a:r>
            <a:r>
              <a:rPr lang="zh-CN" altLang="en-US" sz="1600" dirty="0">
                <a:latin typeface="黑体" pitchFamily="49" charset="-122"/>
                <a:ea typeface="黑体" pitchFamily="49" charset="-122"/>
                <a:cs typeface="+mn-cs"/>
              </a:rPr>
              <a:t>速度慢，输出电压为所加信号包络平均值</a:t>
            </a:r>
          </a:p>
          <a:p>
            <a:pPr marL="1120050" lvl="2" indent="-342900" eaLnBrk="1" hangingPunct="1">
              <a:lnSpc>
                <a:spcPct val="150000"/>
              </a:lnSpc>
              <a:buClr>
                <a:srgbClr val="C00000"/>
              </a:buClr>
              <a:buFont typeface="Arial" panose="020B0604020202020204" pitchFamily="34" charset="0"/>
              <a:buChar char="•"/>
              <a:defRPr/>
            </a:pPr>
            <a:r>
              <a:rPr lang="zh-CN" altLang="en-US" sz="1600" dirty="0" smtClean="0">
                <a:latin typeface="黑体" pitchFamily="49" charset="-122"/>
                <a:ea typeface="黑体" pitchFamily="49" charset="-122"/>
                <a:cs typeface="+mn-cs"/>
              </a:rPr>
              <a:t>检波器</a:t>
            </a:r>
            <a:r>
              <a:rPr lang="zh-CN" altLang="en-US" sz="1600" dirty="0">
                <a:latin typeface="黑体" pitchFamily="49" charset="-122"/>
                <a:ea typeface="黑体" pitchFamily="49" charset="-122"/>
                <a:cs typeface="+mn-cs"/>
              </a:rPr>
              <a:t>的充放电时间常数相同，特别适用于对连续波的测量 </a:t>
            </a:r>
          </a:p>
          <a:p>
            <a:pPr marL="1120050" lvl="2" indent="-342900" eaLnBrk="1" hangingPunct="1">
              <a:lnSpc>
                <a:spcPct val="150000"/>
              </a:lnSpc>
              <a:buClr>
                <a:srgbClr val="C00000"/>
              </a:buClr>
              <a:buFont typeface="Arial" panose="020B0604020202020204" pitchFamily="34" charset="0"/>
              <a:buChar char="•"/>
              <a:defRPr/>
            </a:pPr>
            <a:endParaRPr lang="en-US" altLang="zh-CN" sz="1600" dirty="0">
              <a:latin typeface="黑体" pitchFamily="49" charset="-122"/>
              <a:ea typeface="黑体" pitchFamily="49" charset="-122"/>
              <a:cs typeface="+mn-cs"/>
            </a:endParaRPr>
          </a:p>
        </p:txBody>
      </p:sp>
      <p:sp>
        <p:nvSpPr>
          <p:cNvPr id="2" name="标题 1"/>
          <p:cNvSpPr>
            <a:spLocks noGrp="1"/>
          </p:cNvSpPr>
          <p:nvPr>
            <p:ph type="title"/>
          </p:nvPr>
        </p:nvSpPr>
        <p:spPr>
          <a:xfrm>
            <a:off x="0" y="333375"/>
            <a:ext cx="9143999" cy="5667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buFont typeface="Arial" pitchFamily="34" charset="0"/>
              <a:buNone/>
              <a:defRPr/>
            </a:pPr>
            <a:r>
              <a:rPr lang="zh-CN" altLang="en-US" sz="2800" dirty="0">
                <a:latin typeface="Calibri" panose="020F0502020204030204" pitchFamily="34" charset="0"/>
                <a:ea typeface="黑体" panose="02010609060101010101" pitchFamily="49" charset="-122"/>
              </a:rPr>
              <a:t>三</a:t>
            </a:r>
            <a:r>
              <a:rPr lang="zh-CN" altLang="en-US" sz="2800" dirty="0" smtClean="0">
                <a:latin typeface="Calibri" panose="020F0502020204030204" pitchFamily="34" charset="0"/>
                <a:ea typeface="黑体" panose="02010609060101010101" pitchFamily="49" charset="-122"/>
              </a:rPr>
              <a:t>、试验要求</a:t>
            </a:r>
            <a:endParaRPr lang="zh-CN" altLang="en-US" sz="2800" kern="1200" dirty="0" smtClean="0">
              <a:solidFill>
                <a:schemeClr val="tx1"/>
              </a:solidFill>
              <a:latin typeface="Calibri" pitchFamily="34" charset="0"/>
              <a:ea typeface="黑体" pitchFamily="49" charset="-122"/>
              <a:cs typeface="+mn-cs"/>
            </a:endParaRPr>
          </a:p>
        </p:txBody>
      </p:sp>
    </p:spTree>
    <p:extLst>
      <p:ext uri="{BB962C8B-B14F-4D97-AF65-F5344CB8AC3E}">
        <p14:creationId xmlns:p14="http://schemas.microsoft.com/office/powerpoint/2010/main" val="4010852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ispr25figue1"/>
          <p:cNvPicPr>
            <a:picLocks noChangeAspect="1" noChangeArrowheads="1"/>
          </p:cNvPicPr>
          <p:nvPr/>
        </p:nvPicPr>
        <p:blipFill rotWithShape="1">
          <a:blip r:embed="rId2">
            <a:extLst>
              <a:ext uri="{28A0092B-C50C-407E-A947-70E740481C1C}">
                <a14:useLocalDpi xmlns:a14="http://schemas.microsoft.com/office/drawing/2010/main" val="0"/>
              </a:ext>
            </a:extLst>
          </a:blip>
          <a:srcRect r="2103"/>
          <a:stretch/>
        </p:blipFill>
        <p:spPr bwMode="auto">
          <a:xfrm>
            <a:off x="4802184" y="1223986"/>
            <a:ext cx="4315163" cy="482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a:latin typeface="Calibri" panose="020F0502020204030204" pitchFamily="34" charset="0"/>
                <a:ea typeface="黑体" panose="02010609060101010101" pitchFamily="49" charset="-122"/>
              </a:rPr>
              <a:t>三</a:t>
            </a:r>
            <a:r>
              <a:rPr lang="zh-CN" altLang="en-US" sz="2800" dirty="0" smtClean="0">
                <a:latin typeface="Calibri" panose="020F0502020204030204" pitchFamily="34" charset="0"/>
                <a:ea typeface="黑体" panose="02010609060101010101" pitchFamily="49" charset="-122"/>
              </a:rPr>
              <a:t>、试验要求</a:t>
            </a:r>
            <a:endParaRPr lang="zh-CN" altLang="en-US" sz="2800" dirty="0">
              <a:latin typeface="Calibri" panose="020F0502020204030204" pitchFamily="34" charset="0"/>
              <a:ea typeface="黑体" panose="02010609060101010101" pitchFamily="49" charset="-122"/>
            </a:endParaRPr>
          </a:p>
        </p:txBody>
      </p:sp>
      <p:sp>
        <p:nvSpPr>
          <p:cNvPr id="2" name="内容占位符 1"/>
          <p:cNvSpPr>
            <a:spLocks noGrp="1"/>
          </p:cNvSpPr>
          <p:nvPr>
            <p:ph idx="1"/>
          </p:nvPr>
        </p:nvSpPr>
        <p:spPr>
          <a:xfrm>
            <a:off x="457200" y="1196975"/>
            <a:ext cx="4579938" cy="5111750"/>
          </a:xfrm>
        </p:spPr>
        <p:txBody>
          <a:bodyPr/>
          <a:lstStyle/>
          <a:p>
            <a:pPr>
              <a:buFont typeface="Wingdings" panose="05000000000000000000" pitchFamily="2" charset="2"/>
              <a:buChar char="Ø"/>
              <a:defRPr/>
            </a:pPr>
            <a:r>
              <a:rPr lang="zh-CN" altLang="en-US" sz="2400" dirty="0" smtClean="0">
                <a:solidFill>
                  <a:srgbClr val="C00000"/>
                </a:solidFill>
                <a:ea typeface="黑体" pitchFamily="49" charset="-122"/>
              </a:rPr>
              <a:t>判定符合性方法流程图</a:t>
            </a:r>
            <a:endParaRPr lang="en-US" altLang="zh-CN" sz="2400" dirty="0" smtClean="0">
              <a:solidFill>
                <a:srgbClr val="C00000"/>
              </a:solidFill>
              <a:ea typeface="黑体" pitchFamily="49" charset="-122"/>
            </a:endParaRPr>
          </a:p>
          <a:p>
            <a:pPr marL="720000" lvl="1" indent="-342900" eaLnBrk="1" hangingPunct="1">
              <a:lnSpc>
                <a:spcPct val="150000"/>
              </a:lnSpc>
              <a:buClr>
                <a:srgbClr val="C00000"/>
              </a:buClr>
              <a:buFont typeface="Wingdings" pitchFamily="2" charset="2"/>
              <a:buChar char="n"/>
              <a:defRPr/>
            </a:pPr>
            <a:r>
              <a:rPr lang="zh-CN" altLang="en-US" sz="1800" dirty="0" smtClean="0">
                <a:latin typeface="黑体" pitchFamily="49" charset="-122"/>
                <a:ea typeface="黑体" pitchFamily="49" charset="-122"/>
                <a:cs typeface="+mn-cs"/>
              </a:rPr>
              <a:t>任何</a:t>
            </a:r>
            <a:r>
              <a:rPr lang="zh-CN" altLang="en-US" sz="1800" dirty="0">
                <a:latin typeface="黑体" pitchFamily="49" charset="-122"/>
                <a:ea typeface="黑体" pitchFamily="49" charset="-122"/>
                <a:cs typeface="+mn-cs"/>
              </a:rPr>
              <a:t>情况下，</a:t>
            </a:r>
            <a:r>
              <a:rPr lang="en-US" altLang="zh-CN" sz="1800" dirty="0">
                <a:latin typeface="黑体" pitchFamily="49" charset="-122"/>
                <a:ea typeface="黑体" pitchFamily="49" charset="-122"/>
                <a:cs typeface="+mn-cs"/>
              </a:rPr>
              <a:t>EUT</a:t>
            </a:r>
            <a:r>
              <a:rPr lang="zh-CN" altLang="en-US" sz="1800" dirty="0">
                <a:latin typeface="黑体" pitchFamily="49" charset="-122"/>
                <a:ea typeface="黑体" pitchFamily="49" charset="-122"/>
                <a:cs typeface="+mn-cs"/>
              </a:rPr>
              <a:t>都应符合平均值限值的要求</a:t>
            </a:r>
            <a:r>
              <a:rPr lang="zh-CN" altLang="en-US" sz="1800" dirty="0" smtClean="0">
                <a:latin typeface="黑体" pitchFamily="49" charset="-122"/>
                <a:ea typeface="黑体" pitchFamily="49" charset="-122"/>
                <a:cs typeface="+mn-cs"/>
              </a:rPr>
              <a:t>。</a:t>
            </a:r>
          </a:p>
          <a:p>
            <a:pPr marL="720000" lvl="1" indent="-342900" eaLnBrk="1" hangingPunct="1">
              <a:buClr>
                <a:srgbClr val="C00000"/>
              </a:buClr>
              <a:buFont typeface="Wingdings" pitchFamily="2" charset="2"/>
              <a:buChar char="n"/>
              <a:defRPr/>
            </a:pPr>
            <a:r>
              <a:rPr lang="en-US" altLang="zh-CN" sz="1800" dirty="0">
                <a:latin typeface="黑体" pitchFamily="49" charset="-122"/>
                <a:ea typeface="黑体" pitchFamily="49" charset="-122"/>
                <a:cs typeface="+mn-cs"/>
              </a:rPr>
              <a:t>EUT</a:t>
            </a:r>
            <a:r>
              <a:rPr lang="zh-CN" altLang="en-US" sz="1800" dirty="0">
                <a:latin typeface="黑体" pitchFamily="49" charset="-122"/>
                <a:ea typeface="黑体" pitchFamily="49" charset="-122"/>
                <a:cs typeface="+mn-cs"/>
              </a:rPr>
              <a:t>还应符合峰值或准峰值限值的下列要求</a:t>
            </a:r>
            <a:r>
              <a:rPr lang="zh-CN" altLang="en-US" sz="1800" dirty="0" smtClean="0">
                <a:latin typeface="黑体" pitchFamily="49" charset="-122"/>
                <a:ea typeface="黑体" pitchFamily="49" charset="-122"/>
                <a:cs typeface="+mn-cs"/>
              </a:rPr>
              <a:t>：</a:t>
            </a:r>
          </a:p>
          <a:p>
            <a:pPr marL="1120050" lvl="2" indent="-342900" eaLnBrk="1" hangingPunct="1">
              <a:buClr>
                <a:srgbClr val="C00000"/>
              </a:buClr>
              <a:buFont typeface="Wingdings" pitchFamily="2" charset="2"/>
              <a:buChar char="n"/>
              <a:defRPr/>
            </a:pPr>
            <a:r>
              <a:rPr lang="zh-CN" altLang="en-US" sz="1200" dirty="0" smtClean="0">
                <a:latin typeface="黑体" pitchFamily="49" charset="-122"/>
                <a:ea typeface="黑体" pitchFamily="49" charset="-122"/>
                <a:cs typeface="+mn-cs"/>
              </a:rPr>
              <a:t>对于峰值和准峰值都规定的频段，</a:t>
            </a:r>
            <a:r>
              <a:rPr lang="en-US" altLang="zh-CN" sz="1200" dirty="0" smtClean="0">
                <a:latin typeface="黑体" pitchFamily="49" charset="-122"/>
                <a:ea typeface="黑体" pitchFamily="49" charset="-122"/>
                <a:cs typeface="+mn-cs"/>
              </a:rPr>
              <a:t>EUT</a:t>
            </a:r>
            <a:r>
              <a:rPr lang="zh-CN" altLang="en-US" sz="1200" dirty="0" smtClean="0">
                <a:latin typeface="黑体" pitchFamily="49" charset="-122"/>
                <a:ea typeface="黑体" pitchFamily="49" charset="-122"/>
                <a:cs typeface="+mn-cs"/>
              </a:rPr>
              <a:t>应符合峰值要求或准峰值限值要求（在试验计划中明确）</a:t>
            </a:r>
          </a:p>
          <a:p>
            <a:pPr marL="1120050" lvl="2" indent="-342900" eaLnBrk="1" hangingPunct="1">
              <a:buClr>
                <a:srgbClr val="C00000"/>
              </a:buClr>
              <a:buFont typeface="Wingdings" pitchFamily="2" charset="2"/>
              <a:buChar char="n"/>
              <a:defRPr/>
            </a:pPr>
            <a:r>
              <a:rPr lang="zh-CN" altLang="en-US" sz="1200" dirty="0" smtClean="0">
                <a:latin typeface="黑体" pitchFamily="49" charset="-122"/>
                <a:ea typeface="黑体" pitchFamily="49" charset="-122"/>
                <a:cs typeface="+mn-cs"/>
              </a:rPr>
              <a:t>对于规定峰值限值的频段，</a:t>
            </a:r>
            <a:r>
              <a:rPr lang="en-US" altLang="zh-CN" sz="1200" dirty="0" smtClean="0">
                <a:latin typeface="黑体" pitchFamily="49" charset="-122"/>
                <a:ea typeface="黑体" pitchFamily="49" charset="-122"/>
                <a:cs typeface="+mn-cs"/>
              </a:rPr>
              <a:t>EUT</a:t>
            </a:r>
            <a:r>
              <a:rPr lang="zh-CN" altLang="en-US" sz="1200" dirty="0" smtClean="0">
                <a:latin typeface="黑体" pitchFamily="49" charset="-122"/>
                <a:ea typeface="黑体" pitchFamily="49" charset="-122"/>
                <a:cs typeface="+mn-cs"/>
              </a:rPr>
              <a:t>应符合峰值限值要求</a:t>
            </a:r>
          </a:p>
          <a:p>
            <a:pPr marL="720000" lvl="1" indent="-342900" eaLnBrk="1" hangingPunct="1">
              <a:buClr>
                <a:srgbClr val="C00000"/>
              </a:buClr>
              <a:buFont typeface="Wingdings" pitchFamily="2" charset="2"/>
              <a:buChar char="n"/>
              <a:defRPr/>
            </a:pPr>
            <a:endParaRPr lang="zh-CN" altLang="en-US" sz="2000" dirty="0" smtClean="0">
              <a:latin typeface="黑体" pitchFamily="49" charset="-122"/>
              <a:ea typeface="黑体" pitchFamily="49" charset="-122"/>
              <a:cs typeface="+mn-cs"/>
            </a:endParaRPr>
          </a:p>
        </p:txBody>
      </p:sp>
      <p:sp>
        <p:nvSpPr>
          <p:cNvPr id="3" name="矩形 2"/>
          <p:cNvSpPr/>
          <p:nvPr/>
        </p:nvSpPr>
        <p:spPr>
          <a:xfrm>
            <a:off x="277972" y="4284958"/>
            <a:ext cx="4703440" cy="1815882"/>
          </a:xfrm>
          <a:prstGeom prst="rect">
            <a:avLst/>
          </a:prstGeom>
        </p:spPr>
        <p:txBody>
          <a:bodyPr wrap="square">
            <a:spAutoFit/>
          </a:bodyPr>
          <a:lstStyle/>
          <a:p>
            <a:pPr marL="720000" lvl="1" indent="-342900" eaLnBrk="1" hangingPunct="1">
              <a:buClr>
                <a:srgbClr val="C00000"/>
              </a:buClr>
              <a:buFont typeface="Wingdings" panose="05000000000000000000" pitchFamily="2" charset="2"/>
              <a:buChar char="Ø"/>
              <a:defRPr/>
            </a:pPr>
            <a:r>
              <a:rPr lang="zh-CN" altLang="en-US" sz="1600" dirty="0">
                <a:latin typeface="宋体" panose="02010600030101010101" pitchFamily="2" charset="-122"/>
              </a:rPr>
              <a:t>峰值检波器测量值总是高于或等于准峰值和平均值检波器测得的数据；</a:t>
            </a:r>
            <a:endParaRPr lang="en-US" altLang="zh-CN" sz="1600" dirty="0">
              <a:latin typeface="宋体" panose="02010600030101010101" pitchFamily="2" charset="-122"/>
            </a:endParaRPr>
          </a:p>
          <a:p>
            <a:pPr marL="720000" lvl="1" indent="-342900" eaLnBrk="1" hangingPunct="1">
              <a:buClr>
                <a:srgbClr val="C00000"/>
              </a:buClr>
              <a:buFont typeface="Wingdings" panose="05000000000000000000" pitchFamily="2" charset="2"/>
              <a:buChar char="Ø"/>
              <a:defRPr/>
            </a:pPr>
            <a:r>
              <a:rPr lang="zh-CN" altLang="en-US" sz="1600" dirty="0">
                <a:latin typeface="宋体" panose="02010600030101010101" pitchFamily="2" charset="-122"/>
              </a:rPr>
              <a:t>适用的峰值限值总是高于或等于准峰值和平均值限值；</a:t>
            </a:r>
            <a:endParaRPr lang="en-US" altLang="zh-CN" sz="1600" dirty="0">
              <a:latin typeface="宋体" panose="02010600030101010101" pitchFamily="2" charset="-122"/>
            </a:endParaRPr>
          </a:p>
          <a:p>
            <a:pPr marL="720000" lvl="1" indent="-342900" eaLnBrk="1" hangingPunct="1">
              <a:buClr>
                <a:srgbClr val="C00000"/>
              </a:buClr>
              <a:buFont typeface="Wingdings" panose="05000000000000000000" pitchFamily="2" charset="2"/>
              <a:buChar char="Ø"/>
              <a:defRPr/>
            </a:pPr>
            <a:r>
              <a:rPr lang="zh-CN" altLang="en-US" sz="1600" dirty="0">
                <a:latin typeface="宋体" panose="02010600030101010101" pitchFamily="2" charset="-122"/>
              </a:rPr>
              <a:t>单个检波器测量方法能够使测试简单化，并且加快测试速度；</a:t>
            </a:r>
            <a:endParaRPr lang="en-US" altLang="zh-CN" sz="1600" dirty="0">
              <a:latin typeface="宋体" panose="02010600030101010101" pitchFamily="2" charset="-122"/>
            </a:endParaRPr>
          </a:p>
          <a:p>
            <a:pPr marL="720000" lvl="1" indent="-342900" eaLnBrk="1" hangingPunct="1">
              <a:buClr>
                <a:srgbClr val="C00000"/>
              </a:buClr>
              <a:buFont typeface="Wingdings" panose="05000000000000000000" pitchFamily="2" charset="2"/>
              <a:buChar char="Ø"/>
              <a:defRPr/>
            </a:pPr>
            <a:r>
              <a:rPr lang="zh-CN" altLang="en-US" sz="1600" dirty="0">
                <a:latin typeface="宋体" panose="02010600030101010101" pitchFamily="2" charset="-122"/>
              </a:rPr>
              <a:t>该流程图适用于每个单独频点的测试</a:t>
            </a:r>
            <a:r>
              <a:rPr lang="zh-CN" altLang="en-US" sz="1600" dirty="0" smtClean="0">
                <a:latin typeface="宋体" panose="02010600030101010101" pitchFamily="2" charset="-122"/>
              </a:rPr>
              <a:t>。</a:t>
            </a:r>
            <a:endParaRPr lang="en-US" altLang="zh-CN" dirty="0">
              <a:latin typeface="宋体" panose="02010600030101010101" pitchFamily="2" charset="-122"/>
            </a:endParaRPr>
          </a:p>
        </p:txBody>
      </p:sp>
      <p:cxnSp>
        <p:nvCxnSpPr>
          <p:cNvPr id="7" name="直接连接符 6"/>
          <p:cNvCxnSpPr/>
          <p:nvPr/>
        </p:nvCxnSpPr>
        <p:spPr>
          <a:xfrm>
            <a:off x="457200" y="4077072"/>
            <a:ext cx="4579938" cy="0"/>
          </a:xfrm>
          <a:prstGeom prst="line">
            <a:avLst/>
          </a:prstGeom>
          <a:ln>
            <a:solidFill>
              <a:srgbClr val="000099"/>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821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a:latin typeface="Calibri" panose="020F0502020204030204" pitchFamily="34" charset="0"/>
                <a:ea typeface="黑体" panose="02010609060101010101" pitchFamily="49" charset="-122"/>
              </a:rPr>
              <a:t>三</a:t>
            </a:r>
            <a:r>
              <a:rPr lang="zh-CN" altLang="en-US" sz="2800" dirty="0" smtClean="0">
                <a:latin typeface="Calibri" panose="020F0502020204030204" pitchFamily="34" charset="0"/>
                <a:ea typeface="黑体" panose="02010609060101010101" pitchFamily="49" charset="-122"/>
              </a:rPr>
              <a:t>、试验要求</a:t>
            </a:r>
            <a:endParaRPr lang="zh-CN" altLang="en-US" sz="2800" dirty="0">
              <a:latin typeface="Calibri" panose="020F0502020204030204" pitchFamily="34" charset="0"/>
              <a:ea typeface="黑体" panose="02010609060101010101" pitchFamily="49" charset="-122"/>
            </a:endParaRPr>
          </a:p>
        </p:txBody>
      </p:sp>
      <p:sp>
        <p:nvSpPr>
          <p:cNvPr id="2" name="内容占位符 1"/>
          <p:cNvSpPr>
            <a:spLocks noGrp="1"/>
          </p:cNvSpPr>
          <p:nvPr>
            <p:ph idx="1"/>
          </p:nvPr>
        </p:nvSpPr>
        <p:spPr>
          <a:xfrm>
            <a:off x="457200" y="1196975"/>
            <a:ext cx="8219256" cy="5111750"/>
          </a:xfrm>
        </p:spPr>
        <p:txBody>
          <a:bodyPr/>
          <a:lstStyle/>
          <a:p>
            <a:pPr>
              <a:buFont typeface="Wingdings" panose="05000000000000000000" pitchFamily="2" charset="2"/>
              <a:buChar char="Ø"/>
              <a:defRPr/>
            </a:pPr>
            <a:r>
              <a:rPr lang="zh-CN" altLang="en-US" sz="2400" dirty="0" smtClean="0">
                <a:solidFill>
                  <a:srgbClr val="C00000"/>
                </a:solidFill>
                <a:ea typeface="黑体" pitchFamily="49" charset="-122"/>
              </a:rPr>
              <a:t>装有</a:t>
            </a:r>
            <a:r>
              <a:rPr lang="zh-CN" altLang="en-US" sz="2400" dirty="0">
                <a:solidFill>
                  <a:srgbClr val="C00000"/>
                </a:solidFill>
                <a:ea typeface="黑体" pitchFamily="49" charset="-122"/>
              </a:rPr>
              <a:t>吸波材料的屏蔽室（</a:t>
            </a:r>
            <a:r>
              <a:rPr lang="en-US" altLang="zh-CN" sz="2400" dirty="0">
                <a:solidFill>
                  <a:srgbClr val="C00000"/>
                </a:solidFill>
                <a:ea typeface="黑体" pitchFamily="49" charset="-122"/>
              </a:rPr>
              <a:t>ALSE</a:t>
            </a:r>
            <a:r>
              <a:rPr lang="zh-CN" altLang="en-US" sz="2400" dirty="0">
                <a:solidFill>
                  <a:srgbClr val="C00000"/>
                </a:solidFill>
                <a:ea typeface="黑体" pitchFamily="49" charset="-122"/>
              </a:rPr>
              <a:t>）</a:t>
            </a:r>
            <a:endParaRPr lang="en-US" altLang="zh-CN" sz="2400" dirty="0" smtClean="0">
              <a:solidFill>
                <a:srgbClr val="C00000"/>
              </a:solidFill>
              <a:ea typeface="黑体" pitchFamily="49" charset="-122"/>
            </a:endParaRPr>
          </a:p>
          <a:p>
            <a:pPr marL="720000" lvl="1" indent="-342900" eaLnBrk="1" hangingPunct="1">
              <a:lnSpc>
                <a:spcPct val="150000"/>
              </a:lnSpc>
              <a:buClr>
                <a:srgbClr val="C00000"/>
              </a:buClr>
              <a:buFont typeface="Wingdings" pitchFamily="2" charset="2"/>
              <a:buChar char="n"/>
              <a:defRPr/>
            </a:pPr>
            <a:r>
              <a:rPr lang="zh-CN" altLang="en-US" sz="1800" dirty="0">
                <a:latin typeface="黑体" pitchFamily="49" charset="-122"/>
                <a:ea typeface="黑体" pitchFamily="49" charset="-122"/>
                <a:cs typeface="+mn-cs"/>
              </a:rPr>
              <a:t>对于辐射发射的测量，反射能量能造成</a:t>
            </a:r>
            <a:r>
              <a:rPr lang="en-US" altLang="zh-CN" sz="1800" dirty="0">
                <a:solidFill>
                  <a:srgbClr val="FF0000"/>
                </a:solidFill>
                <a:latin typeface="黑体" pitchFamily="49" charset="-122"/>
                <a:ea typeface="黑体" pitchFamily="49" charset="-122"/>
                <a:cs typeface="+mn-cs"/>
              </a:rPr>
              <a:t>20dB</a:t>
            </a:r>
            <a:r>
              <a:rPr lang="zh-CN" altLang="en-US" sz="1800" dirty="0">
                <a:solidFill>
                  <a:srgbClr val="FF0000"/>
                </a:solidFill>
                <a:latin typeface="黑体" pitchFamily="49" charset="-122"/>
                <a:ea typeface="黑体" pitchFamily="49" charset="-122"/>
                <a:cs typeface="+mn-cs"/>
              </a:rPr>
              <a:t>以上</a:t>
            </a:r>
            <a:r>
              <a:rPr lang="zh-CN" altLang="en-US" sz="1800" dirty="0">
                <a:latin typeface="黑体" pitchFamily="49" charset="-122"/>
                <a:ea typeface="黑体" pitchFamily="49" charset="-122"/>
                <a:cs typeface="+mn-cs"/>
              </a:rPr>
              <a:t>的误差</a:t>
            </a:r>
            <a:r>
              <a:rPr lang="zh-CN" altLang="en-US" sz="1800" dirty="0" smtClean="0">
                <a:latin typeface="黑体" pitchFamily="49" charset="-122"/>
                <a:ea typeface="黑体" pitchFamily="49" charset="-122"/>
                <a:cs typeface="+mn-cs"/>
              </a:rPr>
              <a:t>。</a:t>
            </a:r>
            <a:endParaRPr lang="en-US" altLang="zh-CN" sz="1800" dirty="0" smtClean="0">
              <a:latin typeface="黑体" pitchFamily="49" charset="-122"/>
              <a:ea typeface="黑体" pitchFamily="49" charset="-122"/>
              <a:cs typeface="+mn-cs"/>
            </a:endParaRPr>
          </a:p>
          <a:p>
            <a:pPr marL="720000" lvl="1" indent="-342900" eaLnBrk="1" hangingPunct="1">
              <a:lnSpc>
                <a:spcPct val="150000"/>
              </a:lnSpc>
              <a:buClr>
                <a:srgbClr val="C00000"/>
              </a:buClr>
              <a:buFont typeface="Wingdings" pitchFamily="2" charset="2"/>
              <a:buChar char="n"/>
              <a:defRPr/>
            </a:pPr>
            <a:r>
              <a:rPr lang="zh-CN" altLang="en-US" sz="1800" dirty="0">
                <a:latin typeface="黑体" pitchFamily="49" charset="-122"/>
                <a:ea typeface="黑体" pitchFamily="49" charset="-122"/>
                <a:cs typeface="+mn-cs"/>
              </a:rPr>
              <a:t>被测件还是测量天线都距离墙、天花板或吸波材料的最近表面</a:t>
            </a:r>
            <a:r>
              <a:rPr lang="en-US" altLang="zh-CN" sz="1800" dirty="0">
                <a:solidFill>
                  <a:srgbClr val="FF0000"/>
                </a:solidFill>
                <a:latin typeface="黑体" pitchFamily="49" charset="-122"/>
                <a:ea typeface="黑体" pitchFamily="49" charset="-122"/>
                <a:cs typeface="+mn-cs"/>
              </a:rPr>
              <a:t>1m</a:t>
            </a:r>
            <a:r>
              <a:rPr lang="zh-CN" altLang="en-US" sz="1800" dirty="0" smtClean="0">
                <a:solidFill>
                  <a:srgbClr val="FF0000"/>
                </a:solidFill>
                <a:latin typeface="黑体" pitchFamily="49" charset="-122"/>
                <a:ea typeface="黑体" pitchFamily="49" charset="-122"/>
                <a:cs typeface="+mn-cs"/>
              </a:rPr>
              <a:t>以上</a:t>
            </a:r>
            <a:r>
              <a:rPr lang="zh-CN" altLang="en-US" sz="1800" dirty="0" smtClean="0">
                <a:latin typeface="黑体" pitchFamily="49" charset="-122"/>
                <a:ea typeface="黑体" pitchFamily="49" charset="-122"/>
                <a:cs typeface="+mn-cs"/>
              </a:rPr>
              <a:t>。</a:t>
            </a:r>
            <a:endParaRPr lang="en-US" altLang="zh-CN" sz="1800" dirty="0" smtClean="0">
              <a:latin typeface="黑体" pitchFamily="49" charset="-122"/>
              <a:ea typeface="黑体" pitchFamily="49" charset="-122"/>
              <a:cs typeface="+mn-cs"/>
            </a:endParaRPr>
          </a:p>
          <a:p>
            <a:pPr marL="720000" lvl="1" indent="-342900" eaLnBrk="1" hangingPunct="1">
              <a:lnSpc>
                <a:spcPct val="150000"/>
              </a:lnSpc>
              <a:buClr>
                <a:srgbClr val="C00000"/>
              </a:buClr>
              <a:buFont typeface="Wingdings" pitchFamily="2" charset="2"/>
              <a:buChar char="n"/>
              <a:defRPr/>
            </a:pPr>
            <a:r>
              <a:rPr lang="zh-CN" altLang="en-US" sz="1800" dirty="0">
                <a:latin typeface="黑体" pitchFamily="49" charset="-122"/>
                <a:ea typeface="黑体" pitchFamily="49" charset="-122"/>
                <a:cs typeface="+mn-cs"/>
              </a:rPr>
              <a:t>应清除</a:t>
            </a:r>
            <a:r>
              <a:rPr lang="en-US" altLang="zh-CN" sz="1800" dirty="0">
                <a:latin typeface="黑体" pitchFamily="49" charset="-122"/>
                <a:ea typeface="黑体" pitchFamily="49" charset="-122"/>
                <a:cs typeface="+mn-cs"/>
              </a:rPr>
              <a:t>ALSE</a:t>
            </a:r>
            <a:r>
              <a:rPr lang="zh-CN" altLang="en-US" sz="1800" dirty="0">
                <a:latin typeface="黑体" pitchFamily="49" charset="-122"/>
                <a:ea typeface="黑体" pitchFamily="49" charset="-122"/>
                <a:cs typeface="+mn-cs"/>
              </a:rPr>
              <a:t>内</a:t>
            </a:r>
            <a:r>
              <a:rPr lang="zh-CN" altLang="en-US" sz="1800" dirty="0">
                <a:solidFill>
                  <a:srgbClr val="FF0000"/>
                </a:solidFill>
                <a:latin typeface="黑体" pitchFamily="49" charset="-122"/>
                <a:ea typeface="黑体" pitchFamily="49" charset="-122"/>
                <a:cs typeface="+mn-cs"/>
              </a:rPr>
              <a:t>所有</a:t>
            </a:r>
            <a:r>
              <a:rPr lang="zh-CN" altLang="en-US" sz="1800" dirty="0">
                <a:latin typeface="黑体" pitchFamily="49" charset="-122"/>
                <a:ea typeface="黑体" pitchFamily="49" charset="-122"/>
                <a:cs typeface="+mn-cs"/>
              </a:rPr>
              <a:t>与辐射发射测量无关的物品</a:t>
            </a:r>
            <a:r>
              <a:rPr lang="zh-CN" altLang="en-US" sz="1800" dirty="0" smtClean="0">
                <a:latin typeface="黑体" pitchFamily="49" charset="-122"/>
                <a:ea typeface="黑体" pitchFamily="49" charset="-122"/>
                <a:cs typeface="+mn-cs"/>
              </a:rPr>
              <a:t>。</a:t>
            </a:r>
            <a:endParaRPr lang="zh-CN" altLang="en-US" sz="1800" dirty="0">
              <a:latin typeface="黑体" pitchFamily="49" charset="-122"/>
              <a:ea typeface="黑体" pitchFamily="49" charset="-122"/>
              <a:cs typeface="+mn-cs"/>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12821" b="12821"/>
          <a:stretch/>
        </p:blipFill>
        <p:spPr>
          <a:xfrm>
            <a:off x="1686508" y="3096061"/>
            <a:ext cx="5760639" cy="3212664"/>
          </a:xfrm>
          <a:prstGeom prst="rect">
            <a:avLst/>
          </a:prstGeom>
        </p:spPr>
      </p:pic>
      <p:sp>
        <p:nvSpPr>
          <p:cNvPr id="5" name="矩形 4"/>
          <p:cNvSpPr/>
          <p:nvPr/>
        </p:nvSpPr>
        <p:spPr>
          <a:xfrm>
            <a:off x="1224843" y="3933056"/>
            <a:ext cx="461665" cy="1913344"/>
          </a:xfrm>
          <a:prstGeom prst="rect">
            <a:avLst/>
          </a:prstGeom>
        </p:spPr>
        <p:txBody>
          <a:bodyPr vert="eaVert" wrap="none">
            <a:spAutoFit/>
          </a:bodyPr>
          <a:lstStyle/>
          <a:p>
            <a:r>
              <a:rPr lang="zh-CN" altLang="en-US" sz="1800" b="1" dirty="0" smtClean="0">
                <a:latin typeface="黑体" panose="02010609060101010101" pitchFamily="49" charset="-122"/>
                <a:ea typeface="黑体" panose="02010609060101010101" pitchFamily="49" charset="-122"/>
                <a:cs typeface="Calibri" panose="020F0502020204030204" pitchFamily="34" charset="0"/>
                <a:sym typeface="黑体" panose="02010609060101010101" pitchFamily="49" charset="-122"/>
              </a:rPr>
              <a:t>十米法半电波暗室</a:t>
            </a:r>
            <a:endParaRPr lang="zh-CN" altLang="en-US" sz="1800" dirty="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1257224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460331-3381-4119-BFEB-1F035B021064}" type="slidenum">
              <a:rPr lang="en-US" altLang="zh-CN"/>
              <a:pPr eaLnBrk="1" hangingPunct="1"/>
              <a:t>9</a:t>
            </a:fld>
            <a:endParaRPr lang="en-US" altLang="zh-CN"/>
          </a:p>
        </p:txBody>
      </p:sp>
      <p:sp>
        <p:nvSpPr>
          <p:cNvPr id="5" name="标题 1"/>
          <p:cNvSpPr txBox="1">
            <a:spLocks/>
          </p:cNvSpPr>
          <p:nvPr/>
        </p:nvSpPr>
        <p:spPr bwMode="auto">
          <a:xfrm>
            <a:off x="1" y="333375"/>
            <a:ext cx="90551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dirty="0" smtClean="0">
                <a:latin typeface="Calibri" panose="020F0502020204030204" pitchFamily="34" charset="0"/>
                <a:ea typeface="黑体" panose="02010609060101010101" pitchFamily="49" charset="-122"/>
              </a:rPr>
              <a:t>四、试验要求</a:t>
            </a:r>
            <a:endParaRPr lang="zh-CN" altLang="en-US" sz="2800" dirty="0">
              <a:latin typeface="Calibri" panose="020F0502020204030204" pitchFamily="34" charset="0"/>
              <a:ea typeface="黑体" panose="02010609060101010101" pitchFamily="49" charset="-122"/>
            </a:endParaRPr>
          </a:p>
        </p:txBody>
      </p:sp>
      <p:sp>
        <p:nvSpPr>
          <p:cNvPr id="6" name="内容占位符 1"/>
          <p:cNvSpPr txBox="1">
            <a:spLocks/>
          </p:cNvSpPr>
          <p:nvPr/>
        </p:nvSpPr>
        <p:spPr>
          <a:xfrm>
            <a:off x="457200" y="1196975"/>
            <a:ext cx="8229600" cy="10080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smtClean="0">
                <a:solidFill>
                  <a:srgbClr val="C00000"/>
                </a:solidFill>
                <a:ea typeface="黑体" panose="02010609060101010101" pitchFamily="49" charset="-122"/>
              </a:rPr>
              <a:t>测量仪器</a:t>
            </a:r>
            <a:endParaRPr lang="en-US" altLang="zh-CN" sz="2400" kern="0" dirty="0" smtClean="0">
              <a:solidFill>
                <a:srgbClr val="C00000"/>
              </a:solidFill>
              <a:ea typeface="黑体" panose="02010609060101010101" pitchFamily="49" charset="-122"/>
            </a:endParaRPr>
          </a:p>
          <a:p>
            <a:pPr lvl="1">
              <a:buFont typeface="Wingdings" panose="05000000000000000000" pitchFamily="2" charset="2"/>
              <a:buChar char="n"/>
            </a:pPr>
            <a:r>
              <a:rPr lang="zh-CN" altLang="en-US" sz="2000" kern="0" dirty="0" smtClean="0">
                <a:ea typeface="黑体" panose="02010609060101010101" pitchFamily="49" charset="-122"/>
              </a:rPr>
              <a:t>扫描接收机参数</a:t>
            </a:r>
          </a:p>
        </p:txBody>
      </p:sp>
      <p:graphicFrame>
        <p:nvGraphicFramePr>
          <p:cNvPr id="7" name="Group 652"/>
          <p:cNvGraphicFramePr>
            <a:graphicFrameLocks/>
          </p:cNvGraphicFramePr>
          <p:nvPr>
            <p:extLst>
              <p:ext uri="{D42A27DB-BD31-4B8C-83A1-F6EECF244321}">
                <p14:modId xmlns:p14="http://schemas.microsoft.com/office/powerpoint/2010/main" val="1959537833"/>
              </p:ext>
            </p:extLst>
          </p:nvPr>
        </p:nvGraphicFramePr>
        <p:xfrm>
          <a:off x="410022" y="2060848"/>
          <a:ext cx="8266434" cy="4156080"/>
        </p:xfrm>
        <a:graphic>
          <a:graphicData uri="http://schemas.openxmlformats.org/drawingml/2006/table">
            <a:tbl>
              <a:tblPr/>
              <a:tblGrid>
                <a:gridCol w="1832293"/>
                <a:gridCol w="1084580"/>
                <a:gridCol w="587693"/>
                <a:gridCol w="587693"/>
                <a:gridCol w="617855"/>
                <a:gridCol w="587693"/>
                <a:gridCol w="587693"/>
                <a:gridCol w="587693"/>
                <a:gridCol w="587693"/>
                <a:gridCol w="587693"/>
                <a:gridCol w="617855"/>
              </a:tblGrid>
              <a:tr h="468000">
                <a:tc rowSpan="2" gridSpan="2">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业务</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频率范围</a:t>
                      </a:r>
                      <a:endPar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469900" marR="0" lvl="0" indent="-469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MHz</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3">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峰值检波</a:t>
                      </a:r>
                      <a:endParaRPr kumimoji="0" lang="zh-CN" altLang="en-US" sz="14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准峰值检波</a:t>
                      </a:r>
                      <a:endParaRPr kumimoji="0" lang="zh-CN" altLang="en-US" sz="14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平均值检波</a:t>
                      </a:r>
                      <a:endParaRPr kumimoji="0" lang="zh-CN" altLang="en-US" sz="14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0">
                <a:tc gridSpan="2" vMerge="1">
                  <a:txBody>
                    <a:bodyPr/>
                    <a:lstStyle/>
                    <a:p>
                      <a:endParaRPr lang="zh-CN" altLang="en-US"/>
                    </a:p>
                  </a:txBody>
                  <a:tcPr/>
                </a:tc>
                <a:tc hMerge="1" vMerge="1">
                  <a:txBody>
                    <a:bodyPr/>
                    <a:lstStyle/>
                    <a:p>
                      <a:endParaRPr lang="zh-CN" altLang="en-US"/>
                    </a:p>
                  </a:txBody>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带宽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步长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charset="0"/>
                          <a:ea typeface="宋体" pitchFamily="2" charset="-122"/>
                        </a:rPr>
                        <a:t>驻留</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charset="0"/>
                          <a:ea typeface="宋体" pitchFamily="2" charset="-122"/>
                        </a:rPr>
                        <a:t>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带宽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步长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带宽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步长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charset="0"/>
                          <a:ea typeface="宋体" pitchFamily="2" charset="-122"/>
                        </a:rPr>
                        <a:t>驻留</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charset="0"/>
                          <a:ea typeface="宋体" pitchFamily="2" charset="-122"/>
                        </a:rPr>
                        <a:t>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调幅广播和移动业务</a:t>
                      </a:r>
                      <a:endParaRPr kumimoji="0" lang="zh-CN" altLang="en-US"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0.15 ~ 30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9k</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5k</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50ms</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9k</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5k</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1s</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9k</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5k</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50ms</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调频广播</a:t>
                      </a:r>
                      <a:endParaRPr kumimoji="0" lang="zh-CN" altLang="en-US"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76 ~ 108</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120k</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50k</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5ms</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120k</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50k</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1s</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120k</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50k</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5ms</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移动业务</a:t>
                      </a:r>
                      <a:endParaRPr kumimoji="0" lang="zh-CN" altLang="en-US"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 ~ 1000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TV Band I</a:t>
                      </a:r>
                      <a:endPar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469900" marR="0" lvl="0" indent="-469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TV Band III</a:t>
                      </a:r>
                      <a:endPar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469900" marR="0" lvl="0" indent="-469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TV Band IV/V</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41 ~ 88</a:t>
                      </a:r>
                      <a:endParaRPr kumimoji="0" lang="en-US" altLang="zh-CN"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469900" marR="0" lvl="0" indent="-469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174 ~230</a:t>
                      </a:r>
                      <a:endParaRPr kumimoji="0" lang="en-US" altLang="zh-CN"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469900" marR="0" lvl="0" indent="-469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470 ~890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DAB</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171 ~ 245</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DTTV</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470 ~ 770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120k</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50k</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5ms</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120k</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50k</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5ms</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移动业务</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 2500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120k</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50k</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5ms</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120k</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50k</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5ms</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GPS L1</a:t>
                      </a: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民用</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1567 ~1583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N/A</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9k</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5k</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5ms</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gridSpan="11">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注：对于无电子控制单元的电刷整流子电机产生的辐射，其最大步长可以增至规定带宽的</a:t>
                      </a:r>
                      <a:r>
                        <a:rPr kumimoji="0" lang="en-US" altLang="zh-CN" sz="14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r>
                        <a:rPr kumimoji="0" lang="zh-CN" altLang="en-US" sz="14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倍。</a:t>
                      </a:r>
                      <a:endParaRPr kumimoji="0" lang="zh-CN" altLang="en-US" sz="1400" b="0" i="1"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2" name="矩形 1"/>
          <p:cNvSpPr/>
          <p:nvPr/>
        </p:nvSpPr>
        <p:spPr>
          <a:xfrm>
            <a:off x="4721752" y="1701006"/>
            <a:ext cx="3948667" cy="338554"/>
          </a:xfrm>
          <a:prstGeom prst="rect">
            <a:avLst/>
          </a:prstGeom>
        </p:spPr>
        <p:txBody>
          <a:bodyPr wrap="square">
            <a:spAutoFit/>
          </a:bodyPr>
          <a:lstStyle/>
          <a:p>
            <a:r>
              <a:rPr lang="zh-CN" altLang="en-US" sz="1600" i="1" kern="0" dirty="0" smtClean="0">
                <a:solidFill>
                  <a:srgbClr val="0070C0"/>
                </a:solidFill>
                <a:ea typeface="黑体" panose="02010609060101010101" pitchFamily="49" charset="-122"/>
              </a:rPr>
              <a:t>频谱分析仪和接收机特别适用于骚扰测量</a:t>
            </a:r>
            <a:r>
              <a:rPr lang="zh-CN" altLang="en-US" sz="1600" i="1" kern="0" dirty="0">
                <a:solidFill>
                  <a:srgbClr val="0070C0"/>
                </a:solidFill>
                <a:ea typeface="黑体" panose="02010609060101010101" pitchFamily="49" charset="-122"/>
              </a:rPr>
              <a:t>。</a:t>
            </a:r>
            <a:endParaRPr lang="zh-CN" altLang="en-US" sz="1600" i="1" dirty="0">
              <a:solidFill>
                <a:srgbClr val="0070C0"/>
              </a:solidFill>
            </a:endParaRPr>
          </a:p>
        </p:txBody>
      </p:sp>
    </p:spTree>
    <p:extLst>
      <p:ext uri="{BB962C8B-B14F-4D97-AF65-F5344CB8AC3E}">
        <p14:creationId xmlns:p14="http://schemas.microsoft.com/office/powerpoint/2010/main" val="384222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4229</TotalTime>
  <Words>2516</Words>
  <Application>Microsoft Office PowerPoint</Application>
  <PresentationFormat>全屏显示(4:3)</PresentationFormat>
  <Paragraphs>721</Paragraphs>
  <Slides>26</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40" baseType="lpstr">
      <vt:lpstr>PMingLiU</vt:lpstr>
      <vt:lpstr>方正大黑简体</vt:lpstr>
      <vt:lpstr>方正行楷简体</vt:lpstr>
      <vt:lpstr>黑体</vt:lpstr>
      <vt:lpstr>华文行楷</vt:lpstr>
      <vt:lpstr>宋体</vt:lpstr>
      <vt:lpstr>微软雅黑</vt:lpstr>
      <vt:lpstr>Arial</vt:lpstr>
      <vt:lpstr>Calibri</vt:lpstr>
      <vt:lpstr>Times New Roman</vt:lpstr>
      <vt:lpstr>Verdana</vt:lpstr>
      <vt:lpstr>Wingdings</vt:lpstr>
      <vt:lpstr>1_默认设计模板</vt:lpstr>
      <vt:lpstr>Equation</vt:lpstr>
      <vt:lpstr>PowerPoint 演示文稿</vt:lpstr>
      <vt:lpstr>PowerPoint 演示文稿</vt:lpstr>
      <vt:lpstr>一、适用范围</vt:lpstr>
      <vt:lpstr>三、试验要求</vt:lpstr>
      <vt:lpstr>PowerPoint 演示文稿</vt:lpstr>
      <vt:lpstr>三、试验要求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白云</cp:lastModifiedBy>
  <cp:revision>207</cp:revision>
  <dcterms:created xsi:type="dcterms:W3CDTF">2013-04-10T08:02:07Z</dcterms:created>
  <dcterms:modified xsi:type="dcterms:W3CDTF">2017-08-31T04:27:15Z</dcterms:modified>
</cp:coreProperties>
</file>