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20"/>
  </p:notesMasterIdLst>
  <p:handoutMasterIdLst>
    <p:handoutMasterId r:id="rId21"/>
  </p:handoutMasterIdLst>
  <p:sldIdLst>
    <p:sldId id="284" r:id="rId2"/>
    <p:sldId id="495" r:id="rId3"/>
    <p:sldId id="501" r:id="rId4"/>
    <p:sldId id="503" r:id="rId5"/>
    <p:sldId id="522" r:id="rId6"/>
    <p:sldId id="505" r:id="rId7"/>
    <p:sldId id="506" r:id="rId8"/>
    <p:sldId id="529" r:id="rId9"/>
    <p:sldId id="530" r:id="rId10"/>
    <p:sldId id="513" r:id="rId11"/>
    <p:sldId id="531" r:id="rId12"/>
    <p:sldId id="523" r:id="rId13"/>
    <p:sldId id="524" r:id="rId14"/>
    <p:sldId id="525" r:id="rId15"/>
    <p:sldId id="526" r:id="rId16"/>
    <p:sldId id="527" r:id="rId17"/>
    <p:sldId id="528" r:id="rId18"/>
    <p:sldId id="500" r:id="rId19"/>
  </p:sldIdLst>
  <p:sldSz cx="9144000" cy="6858000" type="screen4x3"/>
  <p:notesSz cx="6858000" cy="9144000"/>
  <p:defaultTextStyle>
    <a:defPPr>
      <a:defRPr lang="zh-CN"/>
    </a:defPPr>
    <a:lvl1pPr algn="l" rtl="0" fontAlgn="base">
      <a:spcBef>
        <a:spcPct val="0"/>
      </a:spcBef>
      <a:spcAft>
        <a:spcPct val="0"/>
      </a:spcAft>
      <a:defRPr sz="5100" kern="1200">
        <a:solidFill>
          <a:schemeClr val="tx2"/>
        </a:solidFill>
        <a:effectLst>
          <a:outerShdw blurRad="38100" dist="38100" dir="2700000" algn="tl">
            <a:srgbClr val="000000">
              <a:alpha val="43137"/>
            </a:srgbClr>
          </a:outerShdw>
        </a:effectLst>
        <a:latin typeface="Arial" pitchFamily="34" charset="0"/>
        <a:ea typeface="黑体" pitchFamily="49" charset="-122"/>
        <a:cs typeface="+mn-cs"/>
      </a:defRPr>
    </a:lvl1pPr>
    <a:lvl2pPr marL="457200" algn="l" rtl="0" fontAlgn="base">
      <a:spcBef>
        <a:spcPct val="0"/>
      </a:spcBef>
      <a:spcAft>
        <a:spcPct val="0"/>
      </a:spcAft>
      <a:defRPr sz="5100" kern="1200">
        <a:solidFill>
          <a:schemeClr val="tx2"/>
        </a:solidFill>
        <a:effectLst>
          <a:outerShdw blurRad="38100" dist="38100" dir="2700000" algn="tl">
            <a:srgbClr val="000000">
              <a:alpha val="43137"/>
            </a:srgbClr>
          </a:outerShdw>
        </a:effectLst>
        <a:latin typeface="Arial" pitchFamily="34" charset="0"/>
        <a:ea typeface="黑体" pitchFamily="49" charset="-122"/>
        <a:cs typeface="+mn-cs"/>
      </a:defRPr>
    </a:lvl2pPr>
    <a:lvl3pPr marL="914400" algn="l" rtl="0" fontAlgn="base">
      <a:spcBef>
        <a:spcPct val="0"/>
      </a:spcBef>
      <a:spcAft>
        <a:spcPct val="0"/>
      </a:spcAft>
      <a:defRPr sz="5100" kern="1200">
        <a:solidFill>
          <a:schemeClr val="tx2"/>
        </a:solidFill>
        <a:effectLst>
          <a:outerShdw blurRad="38100" dist="38100" dir="2700000" algn="tl">
            <a:srgbClr val="000000">
              <a:alpha val="43137"/>
            </a:srgbClr>
          </a:outerShdw>
        </a:effectLst>
        <a:latin typeface="Arial" pitchFamily="34" charset="0"/>
        <a:ea typeface="黑体" pitchFamily="49" charset="-122"/>
        <a:cs typeface="+mn-cs"/>
      </a:defRPr>
    </a:lvl3pPr>
    <a:lvl4pPr marL="1371600" algn="l" rtl="0" fontAlgn="base">
      <a:spcBef>
        <a:spcPct val="0"/>
      </a:spcBef>
      <a:spcAft>
        <a:spcPct val="0"/>
      </a:spcAft>
      <a:defRPr sz="5100" kern="1200">
        <a:solidFill>
          <a:schemeClr val="tx2"/>
        </a:solidFill>
        <a:effectLst>
          <a:outerShdw blurRad="38100" dist="38100" dir="2700000" algn="tl">
            <a:srgbClr val="000000">
              <a:alpha val="43137"/>
            </a:srgbClr>
          </a:outerShdw>
        </a:effectLst>
        <a:latin typeface="Arial" pitchFamily="34" charset="0"/>
        <a:ea typeface="黑体" pitchFamily="49" charset="-122"/>
        <a:cs typeface="+mn-cs"/>
      </a:defRPr>
    </a:lvl4pPr>
    <a:lvl5pPr marL="1828800" algn="l" rtl="0" fontAlgn="base">
      <a:spcBef>
        <a:spcPct val="0"/>
      </a:spcBef>
      <a:spcAft>
        <a:spcPct val="0"/>
      </a:spcAft>
      <a:defRPr sz="5100" kern="1200">
        <a:solidFill>
          <a:schemeClr val="tx2"/>
        </a:solidFill>
        <a:effectLst>
          <a:outerShdw blurRad="38100" dist="38100" dir="2700000" algn="tl">
            <a:srgbClr val="000000">
              <a:alpha val="43137"/>
            </a:srgbClr>
          </a:outerShdw>
        </a:effectLst>
        <a:latin typeface="Arial" pitchFamily="34" charset="0"/>
        <a:ea typeface="黑体" pitchFamily="49" charset="-122"/>
        <a:cs typeface="+mn-cs"/>
      </a:defRPr>
    </a:lvl5pPr>
    <a:lvl6pPr marL="2286000" algn="l" defTabSz="914400" rtl="0" eaLnBrk="1" latinLnBrk="0" hangingPunct="1">
      <a:defRPr sz="5100" kern="1200">
        <a:solidFill>
          <a:schemeClr val="tx2"/>
        </a:solidFill>
        <a:effectLst>
          <a:outerShdw blurRad="38100" dist="38100" dir="2700000" algn="tl">
            <a:srgbClr val="000000">
              <a:alpha val="43137"/>
            </a:srgbClr>
          </a:outerShdw>
        </a:effectLst>
        <a:latin typeface="Arial" pitchFamily="34" charset="0"/>
        <a:ea typeface="黑体" pitchFamily="49" charset="-122"/>
        <a:cs typeface="+mn-cs"/>
      </a:defRPr>
    </a:lvl6pPr>
    <a:lvl7pPr marL="2743200" algn="l" defTabSz="914400" rtl="0" eaLnBrk="1" latinLnBrk="0" hangingPunct="1">
      <a:defRPr sz="5100" kern="1200">
        <a:solidFill>
          <a:schemeClr val="tx2"/>
        </a:solidFill>
        <a:effectLst>
          <a:outerShdw blurRad="38100" dist="38100" dir="2700000" algn="tl">
            <a:srgbClr val="000000">
              <a:alpha val="43137"/>
            </a:srgbClr>
          </a:outerShdw>
        </a:effectLst>
        <a:latin typeface="Arial" pitchFamily="34" charset="0"/>
        <a:ea typeface="黑体" pitchFamily="49" charset="-122"/>
        <a:cs typeface="+mn-cs"/>
      </a:defRPr>
    </a:lvl7pPr>
    <a:lvl8pPr marL="3200400" algn="l" defTabSz="914400" rtl="0" eaLnBrk="1" latinLnBrk="0" hangingPunct="1">
      <a:defRPr sz="5100" kern="1200">
        <a:solidFill>
          <a:schemeClr val="tx2"/>
        </a:solidFill>
        <a:effectLst>
          <a:outerShdw blurRad="38100" dist="38100" dir="2700000" algn="tl">
            <a:srgbClr val="000000">
              <a:alpha val="43137"/>
            </a:srgbClr>
          </a:outerShdw>
        </a:effectLst>
        <a:latin typeface="Arial" pitchFamily="34" charset="0"/>
        <a:ea typeface="黑体" pitchFamily="49" charset="-122"/>
        <a:cs typeface="+mn-cs"/>
      </a:defRPr>
    </a:lvl8pPr>
    <a:lvl9pPr marL="3657600" algn="l" defTabSz="914400" rtl="0" eaLnBrk="1" latinLnBrk="0" hangingPunct="1">
      <a:defRPr sz="5100" kern="1200">
        <a:solidFill>
          <a:schemeClr val="tx2"/>
        </a:solidFill>
        <a:effectLst>
          <a:outerShdw blurRad="38100" dist="38100" dir="2700000" algn="tl">
            <a:srgbClr val="000000">
              <a:alpha val="43137"/>
            </a:srgbClr>
          </a:outerShdw>
        </a:effectLst>
        <a:latin typeface="Arial"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33CC"/>
    <a:srgbClr val="FF99FF"/>
    <a:srgbClr val="6699FF"/>
    <a:srgbClr val="993300"/>
    <a:srgbClr val="FF0000"/>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99350" autoAdjust="0"/>
  </p:normalViewPr>
  <p:slideViewPr>
    <p:cSldViewPr>
      <p:cViewPr>
        <p:scale>
          <a:sx n="75" d="100"/>
          <a:sy n="75" d="100"/>
        </p:scale>
        <p:origin x="-2796" y="-924"/>
      </p:cViewPr>
      <p:guideLst>
        <p:guide orient="horz" pos="2160"/>
        <p:guide pos="29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604"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ea typeface="宋体" pitchFamily="2" charset="-122"/>
              </a:defRPr>
            </a:lvl1pPr>
          </a:lstStyle>
          <a:p>
            <a:pPr>
              <a:defRPr/>
            </a:pPr>
            <a:endParaRPr lang="en-US" altLang="zh-CN"/>
          </a:p>
        </p:txBody>
      </p:sp>
      <p:sp>
        <p:nvSpPr>
          <p:cNvPr id="1730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ea typeface="宋体" pitchFamily="2" charset="-122"/>
              </a:defRPr>
            </a:lvl1pPr>
          </a:lstStyle>
          <a:p>
            <a:pPr>
              <a:defRPr/>
            </a:pPr>
            <a:endParaRPr lang="en-US" altLang="zh-CN"/>
          </a:p>
        </p:txBody>
      </p:sp>
      <p:sp>
        <p:nvSpPr>
          <p:cNvPr id="1730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ea typeface="宋体" pitchFamily="2" charset="-122"/>
              </a:defRPr>
            </a:lvl1pPr>
          </a:lstStyle>
          <a:p>
            <a:pPr>
              <a:defRPr/>
            </a:pPr>
            <a:endParaRPr lang="en-US" altLang="zh-CN"/>
          </a:p>
        </p:txBody>
      </p:sp>
      <p:sp>
        <p:nvSpPr>
          <p:cNvPr id="1730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ea typeface="宋体" pitchFamily="2" charset="-122"/>
              </a:defRPr>
            </a:lvl1pPr>
          </a:lstStyle>
          <a:p>
            <a:pPr>
              <a:defRPr/>
            </a:pPr>
            <a:fld id="{DE5A3508-8016-434A-9415-55A8EF1F0709}" type="slidenum">
              <a:rPr lang="en-US" altLang="zh-CN"/>
              <a:pPr>
                <a:defRPr/>
              </a:pPr>
              <a:t>‹#›</a:t>
            </a:fld>
            <a:endParaRPr lang="en-US" altLang="zh-CN"/>
          </a:p>
        </p:txBody>
      </p:sp>
    </p:spTree>
    <p:extLst>
      <p:ext uri="{BB962C8B-B14F-4D97-AF65-F5344CB8AC3E}">
        <p14:creationId xmlns:p14="http://schemas.microsoft.com/office/powerpoint/2010/main" val="1212929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ea typeface="宋体" pitchFamily="2" charset="-122"/>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ea typeface="宋体" pitchFamily="2" charset="-122"/>
              </a:defRPr>
            </a:lvl1pPr>
          </a:lstStyle>
          <a:p>
            <a:pPr>
              <a:defRPr/>
            </a:pPr>
            <a:fld id="{598BB9EA-FF9F-45F5-87A4-3FCFCB73F370}" type="slidenum">
              <a:rPr lang="en-US" altLang="zh-CN"/>
              <a:pPr>
                <a:defRPr/>
              </a:pPr>
              <a:t>‹#›</a:t>
            </a:fld>
            <a:endParaRPr lang="en-US" altLang="zh-CN"/>
          </a:p>
        </p:txBody>
      </p:sp>
    </p:spTree>
    <p:extLst>
      <p:ext uri="{BB962C8B-B14F-4D97-AF65-F5344CB8AC3E}">
        <p14:creationId xmlns:p14="http://schemas.microsoft.com/office/powerpoint/2010/main" val="14935603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F203F9E9-21EB-4CDF-ADE7-C26C8B20970E}" type="slidenum">
              <a:rPr lang="en-US" altLang="zh-CN" smtClean="0"/>
              <a:pPr>
                <a:defRPr/>
              </a:pPr>
              <a:t>‹#›</a:t>
            </a:fld>
            <a:endParaRPr lang="en-US" altLang="zh-CN"/>
          </a:p>
        </p:txBody>
      </p:sp>
    </p:spTree>
    <p:extLst>
      <p:ext uri="{BB962C8B-B14F-4D97-AF65-F5344CB8AC3E}">
        <p14:creationId xmlns:p14="http://schemas.microsoft.com/office/powerpoint/2010/main" val="20370335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2F7DA1B0-1386-45BC-B941-EFA3362FE92B}" type="slidenum">
              <a:rPr lang="en-US" altLang="zh-CN" smtClean="0"/>
              <a:pPr>
                <a:defRPr/>
              </a:pPr>
              <a:t>‹#›</a:t>
            </a:fld>
            <a:endParaRPr lang="en-US" altLang="zh-CN"/>
          </a:p>
        </p:txBody>
      </p:sp>
    </p:spTree>
    <p:extLst>
      <p:ext uri="{BB962C8B-B14F-4D97-AF65-F5344CB8AC3E}">
        <p14:creationId xmlns:p14="http://schemas.microsoft.com/office/powerpoint/2010/main" val="38484052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A1EE9F0-E350-4A86-A8AF-2F17E13F56C4}" type="slidenum">
              <a:rPr lang="en-US" altLang="zh-CN" smtClean="0"/>
              <a:pPr>
                <a:defRPr/>
              </a:pPr>
              <a:t>‹#›</a:t>
            </a:fld>
            <a:endParaRPr lang="en-US" altLang="zh-CN"/>
          </a:p>
        </p:txBody>
      </p:sp>
    </p:spTree>
    <p:extLst>
      <p:ext uri="{BB962C8B-B14F-4D97-AF65-F5344CB8AC3E}">
        <p14:creationId xmlns:p14="http://schemas.microsoft.com/office/powerpoint/2010/main" val="17540793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41313" y="1449388"/>
            <a:ext cx="4038600" cy="4437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32313" y="1449388"/>
            <a:ext cx="4038600" cy="21415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32313" y="3743325"/>
            <a:ext cx="4038600" cy="2143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535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41313" y="1449388"/>
            <a:ext cx="8229600" cy="4437062"/>
          </a:xfrm>
        </p:spPr>
        <p:txBody>
          <a:bodyPr/>
          <a:lstStyle/>
          <a:p>
            <a:pPr lvl="0"/>
            <a:endParaRPr lang="zh-CN" altLang="en-US" noProof="0" smtClean="0"/>
          </a:p>
        </p:txBody>
      </p:sp>
    </p:spTree>
    <p:extLst>
      <p:ext uri="{BB962C8B-B14F-4D97-AF65-F5344CB8AC3E}">
        <p14:creationId xmlns:p14="http://schemas.microsoft.com/office/powerpoint/2010/main" val="30666754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41313" y="1449388"/>
            <a:ext cx="4038600" cy="21415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32313" y="1449388"/>
            <a:ext cx="4038600" cy="21415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41313" y="3743325"/>
            <a:ext cx="4038600" cy="2143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532313" y="3743325"/>
            <a:ext cx="4038600" cy="2143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308801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31640" y="274638"/>
            <a:ext cx="7355160" cy="778098"/>
          </a:xfrm>
          <a:prstGeom prst="rect">
            <a:avLst/>
          </a:prstGeo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196752"/>
            <a:ext cx="8229600" cy="5112568"/>
          </a:xfrm>
        </p:spPr>
        <p:txBody>
          <a:bodyPr/>
          <a:lstStyle>
            <a:lvl1pPr marL="342900" indent="-342900">
              <a:buFont typeface="Wingdings" panose="05000000000000000000" pitchFamily="2" charset="2"/>
              <a:buChar char="Ø"/>
              <a:defRPr>
                <a:solidFill>
                  <a:srgbClr val="FF0000"/>
                </a:solidFill>
              </a:defRPr>
            </a:lvl1pPr>
            <a:lvl2pPr marL="742950" indent="-285750">
              <a:buClr>
                <a:srgbClr val="FF0000"/>
              </a:buClr>
              <a:buFont typeface="Wingdings" panose="05000000000000000000" pitchFamily="2" charset="2"/>
              <a:buChar char="n"/>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2230985A-281D-41B9-919A-A866B9D1B405}" type="slidenum">
              <a:rPr lang="en-US" altLang="zh-CN" smtClean="0"/>
              <a:pPr>
                <a:defRPr/>
              </a:pPr>
              <a:t>‹#›</a:t>
            </a:fld>
            <a:endParaRPr lang="en-US" altLang="zh-CN"/>
          </a:p>
        </p:txBody>
      </p:sp>
    </p:spTree>
    <p:extLst>
      <p:ext uri="{BB962C8B-B14F-4D97-AF65-F5344CB8AC3E}">
        <p14:creationId xmlns:p14="http://schemas.microsoft.com/office/powerpoint/2010/main" val="13764602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984E5281-1AE1-4A7D-B29A-236D60E1C8E4}" type="slidenum">
              <a:rPr lang="en-US" altLang="zh-CN" smtClean="0"/>
              <a:pPr>
                <a:defRPr/>
              </a:pPr>
              <a:t>‹#›</a:t>
            </a:fld>
            <a:endParaRPr lang="en-US" altLang="zh-CN"/>
          </a:p>
        </p:txBody>
      </p:sp>
    </p:spTree>
    <p:extLst>
      <p:ext uri="{BB962C8B-B14F-4D97-AF65-F5344CB8AC3E}">
        <p14:creationId xmlns:p14="http://schemas.microsoft.com/office/powerpoint/2010/main" val="16982356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9A9721E4-D2CB-4BB7-A202-44264D3B57B8}" type="slidenum">
              <a:rPr lang="en-US" altLang="zh-CN" smtClean="0"/>
              <a:pPr>
                <a:defRPr/>
              </a:pPr>
              <a:t>‹#›</a:t>
            </a:fld>
            <a:endParaRPr lang="en-US" altLang="zh-CN"/>
          </a:p>
        </p:txBody>
      </p:sp>
    </p:spTree>
    <p:extLst>
      <p:ext uri="{BB962C8B-B14F-4D97-AF65-F5344CB8AC3E}">
        <p14:creationId xmlns:p14="http://schemas.microsoft.com/office/powerpoint/2010/main" val="23822627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D900B92A-A736-43D0-A4D7-0F45F4E6A5A4}" type="slidenum">
              <a:rPr lang="en-US" altLang="zh-CN" smtClean="0"/>
              <a:pPr>
                <a:defRPr/>
              </a:pPr>
              <a:t>‹#›</a:t>
            </a:fld>
            <a:endParaRPr lang="en-US" altLang="zh-CN"/>
          </a:p>
        </p:txBody>
      </p:sp>
    </p:spTree>
    <p:extLst>
      <p:ext uri="{BB962C8B-B14F-4D97-AF65-F5344CB8AC3E}">
        <p14:creationId xmlns:p14="http://schemas.microsoft.com/office/powerpoint/2010/main" val="2121221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AE7364F8-3C3D-47E4-9A98-A48C8518D434}" type="slidenum">
              <a:rPr lang="en-US" altLang="zh-CN" smtClean="0"/>
              <a:pPr>
                <a:defRPr/>
              </a:pPr>
              <a:t>‹#›</a:t>
            </a:fld>
            <a:endParaRPr lang="en-US" altLang="zh-CN"/>
          </a:p>
        </p:txBody>
      </p:sp>
    </p:spTree>
    <p:extLst>
      <p:ext uri="{BB962C8B-B14F-4D97-AF65-F5344CB8AC3E}">
        <p14:creationId xmlns:p14="http://schemas.microsoft.com/office/powerpoint/2010/main" val="23064089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0FF5CAA-D63D-4582-9909-34D6CE026DE4}" type="slidenum">
              <a:rPr lang="en-US" altLang="zh-CN" smtClean="0"/>
              <a:pPr>
                <a:defRPr/>
              </a:pPr>
              <a:t>‹#›</a:t>
            </a:fld>
            <a:endParaRPr lang="en-US" altLang="zh-CN"/>
          </a:p>
        </p:txBody>
      </p:sp>
    </p:spTree>
    <p:extLst>
      <p:ext uri="{BB962C8B-B14F-4D97-AF65-F5344CB8AC3E}">
        <p14:creationId xmlns:p14="http://schemas.microsoft.com/office/powerpoint/2010/main" val="33837264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120925AA-CD9F-49D9-BC55-D1087F165A67}" type="slidenum">
              <a:rPr lang="en-US" altLang="zh-CN" smtClean="0"/>
              <a:pPr>
                <a:defRPr/>
              </a:pPr>
              <a:t>‹#›</a:t>
            </a:fld>
            <a:endParaRPr lang="en-US" altLang="zh-CN"/>
          </a:p>
        </p:txBody>
      </p:sp>
    </p:spTree>
    <p:extLst>
      <p:ext uri="{BB962C8B-B14F-4D97-AF65-F5344CB8AC3E}">
        <p14:creationId xmlns:p14="http://schemas.microsoft.com/office/powerpoint/2010/main" val="5232522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3A5550E5-E951-4CE7-8992-A22C927CFB02}" type="slidenum">
              <a:rPr lang="en-US" altLang="zh-CN" smtClean="0"/>
              <a:pPr>
                <a:defRPr/>
              </a:pPr>
              <a:t>‹#›</a:t>
            </a:fld>
            <a:endParaRPr lang="en-US" altLang="zh-CN"/>
          </a:p>
        </p:txBody>
      </p:sp>
    </p:spTree>
    <p:extLst>
      <p:ext uri="{BB962C8B-B14F-4D97-AF65-F5344CB8AC3E}">
        <p14:creationId xmlns:p14="http://schemas.microsoft.com/office/powerpoint/2010/main" val="3381670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7" name="Rectangle 6"/>
          <p:cNvSpPr>
            <a:spLocks noGrp="1" noChangeArrowheads="1"/>
          </p:cNvSpPr>
          <p:nvPr>
            <p:ph type="sldNum" sz="quarter" idx="4"/>
          </p:nvPr>
        </p:nvSpPr>
        <p:spPr bwMode="auto">
          <a:xfrm>
            <a:off x="6804025"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a:lvl1pPr>
          </a:lstStyle>
          <a:p>
            <a:pPr>
              <a:defRPr/>
            </a:pPr>
            <a:fld id="{165E0AD1-FAF9-44C1-9EDB-946C08521F25}" type="slidenum">
              <a:rPr lang="en-US" altLang="zh-CN" smtClean="0"/>
              <a:pPr>
                <a:defRPr/>
              </a:pPr>
              <a:t>‹#›</a:t>
            </a:fld>
            <a:endParaRPr lang="en-US" altLang="zh-CN"/>
          </a:p>
        </p:txBody>
      </p:sp>
      <p:sp>
        <p:nvSpPr>
          <p:cNvPr id="1028" name="Rectangle 7"/>
          <p:cNvSpPr>
            <a:spLocks noChangeArrowheads="1"/>
          </p:cNvSpPr>
          <p:nvPr/>
        </p:nvSpPr>
        <p:spPr bwMode="auto">
          <a:xfrm>
            <a:off x="0" y="6381750"/>
            <a:ext cx="9139238" cy="73025"/>
          </a:xfrm>
          <a:prstGeom prst="rect">
            <a:avLst/>
          </a:prstGeom>
          <a:gradFill rotWithShape="1">
            <a:gsLst>
              <a:gs pos="0">
                <a:srgbClr val="03D4A8"/>
              </a:gs>
              <a:gs pos="25000">
                <a:srgbClr val="21D6E0"/>
              </a:gs>
              <a:gs pos="75000">
                <a:srgbClr val="0087E6"/>
              </a:gs>
              <a:gs pos="100000">
                <a:srgbClr val="005CB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Font typeface="Arial" panose="020B0604020202020204" pitchFamily="34" charset="0"/>
              <a:buNone/>
              <a:defRPr/>
            </a:pPr>
            <a:endParaRPr lang="zh-CN" altLang="en-US" smtClean="0">
              <a:latin typeface="Verdana" pitchFamily="34" charset="0"/>
            </a:endParaRPr>
          </a:p>
        </p:txBody>
      </p:sp>
      <p:sp>
        <p:nvSpPr>
          <p:cNvPr id="1029" name="Rectangle 8"/>
          <p:cNvSpPr>
            <a:spLocks noChangeArrowheads="1"/>
          </p:cNvSpPr>
          <p:nvPr/>
        </p:nvSpPr>
        <p:spPr bwMode="auto">
          <a:xfrm>
            <a:off x="0" y="1042988"/>
            <a:ext cx="9144000" cy="73025"/>
          </a:xfrm>
          <a:prstGeom prst="rect">
            <a:avLst/>
          </a:prstGeom>
          <a:gradFill rotWithShape="1">
            <a:gsLst>
              <a:gs pos="0">
                <a:srgbClr val="03D4A8"/>
              </a:gs>
              <a:gs pos="25000">
                <a:srgbClr val="21D6E0"/>
              </a:gs>
              <a:gs pos="75000">
                <a:srgbClr val="0087E6"/>
              </a:gs>
              <a:gs pos="100000">
                <a:srgbClr val="005CB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Font typeface="Arial" panose="020B0604020202020204" pitchFamily="34" charset="0"/>
              <a:buNone/>
              <a:defRPr/>
            </a:pPr>
            <a:endParaRPr lang="zh-CN" altLang="en-US" smtClean="0">
              <a:solidFill>
                <a:srgbClr val="FF0000"/>
              </a:solidFill>
              <a:latin typeface="Verdana" pitchFamily="34" charset="0"/>
            </a:endParaRPr>
          </a:p>
        </p:txBody>
      </p:sp>
      <p:pic>
        <p:nvPicPr>
          <p:cNvPr id="1030" name="Picture 72" descr="图片1 拷贝"/>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4313" y="142875"/>
            <a:ext cx="7842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51"/>
          <p:cNvSpPr>
            <a:spLocks noChangeArrowheads="1"/>
          </p:cNvSpPr>
          <p:nvPr/>
        </p:nvSpPr>
        <p:spPr bwMode="auto">
          <a:xfrm>
            <a:off x="785813" y="214313"/>
            <a:ext cx="54467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 hangingPunct="1">
              <a:buFont typeface="Arial" panose="020B0604020202020204" pitchFamily="34" charset="0"/>
              <a:buNone/>
              <a:defRPr/>
            </a:pPr>
            <a:endParaRPr lang="en-US" altLang="zh-CN" sz="3600" b="1" smtClean="0">
              <a:solidFill>
                <a:srgbClr val="800000"/>
              </a:solidFill>
              <a:latin typeface="黑体" pitchFamily="49" charset="-122"/>
              <a:ea typeface="黑体" pitchFamily="49" charset="-122"/>
            </a:endParaRPr>
          </a:p>
        </p:txBody>
      </p:sp>
      <p:sp>
        <p:nvSpPr>
          <p:cNvPr id="1032" name="Rectangle 4"/>
          <p:cNvSpPr>
            <a:spLocks noChangeArrowheads="1"/>
          </p:cNvSpPr>
          <p:nvPr/>
        </p:nvSpPr>
        <p:spPr bwMode="auto">
          <a:xfrm>
            <a:off x="4763" y="6443663"/>
            <a:ext cx="9144000" cy="450850"/>
          </a:xfrm>
          <a:prstGeom prst="rect">
            <a:avLst/>
          </a:prstGeom>
          <a:gradFill rotWithShape="1">
            <a:gsLst>
              <a:gs pos="0">
                <a:srgbClr val="EAEAEA"/>
              </a:gs>
              <a:gs pos="100000">
                <a:srgbClr val="6C6C6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Font typeface="Arial" panose="020B0604020202020204" pitchFamily="34" charset="0"/>
              <a:buNone/>
              <a:defRPr/>
            </a:pPr>
            <a:r>
              <a:rPr lang="zh-CN" altLang="en-US" sz="2000" b="1" dirty="0" smtClean="0">
                <a:solidFill>
                  <a:srgbClr val="000066"/>
                </a:solidFill>
                <a:ea typeface="华文行楷" pitchFamily="2" charset="-122"/>
              </a:rPr>
              <a:t>中国汽车工程研究院股份有限公司   </a:t>
            </a:r>
            <a:r>
              <a:rPr lang="en-US" altLang="zh-CN" sz="2000" b="1" dirty="0" smtClean="0">
                <a:solidFill>
                  <a:srgbClr val="000066"/>
                </a:solidFill>
                <a:ea typeface="华文行楷" pitchFamily="2" charset="-122"/>
              </a:rPr>
              <a:t>www.caeri.com.cn</a:t>
            </a: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Font typeface="Wingdings" pitchFamily="2" charset="2"/>
        <a:buChar char="Ø"/>
        <a:defRPr sz="3200">
          <a:solidFill>
            <a:srgbClr val="FF0000"/>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6.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6"/>
          <p:cNvSpPr>
            <a:spLocks noChangeArrowheads="1"/>
          </p:cNvSpPr>
          <p:nvPr/>
        </p:nvSpPr>
        <p:spPr bwMode="auto">
          <a:xfrm>
            <a:off x="0" y="6443663"/>
            <a:ext cx="9163050" cy="450850"/>
          </a:xfrm>
          <a:prstGeom prst="rect">
            <a:avLst/>
          </a:prstGeom>
          <a:gradFill rotWithShape="1">
            <a:gsLst>
              <a:gs pos="0">
                <a:srgbClr val="EAEAEA"/>
              </a:gs>
              <a:gs pos="100000">
                <a:srgbClr val="6C6C6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solidFill>
                  <a:srgbClr val="000066"/>
                </a:solidFill>
                <a:effectLst/>
                <a:ea typeface="方正行楷简体" pitchFamily="2" charset="-122"/>
              </a:rPr>
              <a:t>中国汽车工程研究院</a:t>
            </a:r>
          </a:p>
        </p:txBody>
      </p:sp>
      <p:pic>
        <p:nvPicPr>
          <p:cNvPr id="5125" name="Picture 15" descr="2011722141236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 y="1548278"/>
            <a:ext cx="91440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1588" y="1017588"/>
            <a:ext cx="9144000" cy="173355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spcAft>
                <a:spcPct val="20000"/>
              </a:spcAft>
            </a:pPr>
            <a:r>
              <a:rPr lang="en-US" altLang="zh-CN" sz="2000" b="1" dirty="0" smtClean="0">
                <a:solidFill>
                  <a:srgbClr val="FF0000"/>
                </a:solidFill>
                <a:latin typeface="微软雅黑" pitchFamily="34" charset="-122"/>
                <a:ea typeface="微软雅黑" pitchFamily="34" charset="-122"/>
                <a:sym typeface="微软雅黑" pitchFamily="34" charset="-122"/>
              </a:rPr>
              <a:t>GB/T </a:t>
            </a:r>
            <a:r>
              <a:rPr lang="en-US" altLang="zh-CN" sz="2000" b="1" dirty="0" smtClean="0">
                <a:solidFill>
                  <a:srgbClr val="FF0000"/>
                </a:solidFill>
                <a:latin typeface="微软雅黑" pitchFamily="34" charset="-122"/>
                <a:ea typeface="微软雅黑" pitchFamily="34" charset="-122"/>
                <a:sym typeface="微软雅黑" pitchFamily="34" charset="-122"/>
              </a:rPr>
              <a:t>18387-2008</a:t>
            </a:r>
            <a:endParaRPr lang="en-US" altLang="zh-CN" sz="2000" b="1" dirty="0" smtClean="0">
              <a:solidFill>
                <a:srgbClr val="FF0000"/>
              </a:solidFill>
              <a:latin typeface="微软雅黑" pitchFamily="34" charset="-122"/>
              <a:ea typeface="微软雅黑" pitchFamily="34" charset="-122"/>
              <a:sym typeface="微软雅黑" pitchFamily="34" charset="-122"/>
            </a:endParaRPr>
          </a:p>
          <a:p>
            <a:pPr algn="ctr">
              <a:spcBef>
                <a:spcPct val="20000"/>
              </a:spcBef>
              <a:spcAft>
                <a:spcPct val="20000"/>
              </a:spcAft>
            </a:pPr>
            <a:r>
              <a:rPr lang="zh-CN" altLang="en-US" sz="2000" b="1" dirty="0" smtClean="0">
                <a:solidFill>
                  <a:srgbClr val="FF0000"/>
                </a:solidFill>
                <a:latin typeface="微软雅黑" pitchFamily="34" charset="-122"/>
                <a:ea typeface="微软雅黑" pitchFamily="34" charset="-122"/>
                <a:sym typeface="微软雅黑" pitchFamily="34" charset="-122"/>
              </a:rPr>
              <a:t> 电动车辆的电磁场发射强度的限值和测量方法，宽带，</a:t>
            </a:r>
            <a:r>
              <a:rPr lang="en-US" altLang="zh-CN" sz="2000" b="1" dirty="0" smtClean="0">
                <a:solidFill>
                  <a:srgbClr val="FF0000"/>
                </a:solidFill>
                <a:latin typeface="微软雅黑" pitchFamily="34" charset="-122"/>
                <a:ea typeface="微软雅黑" pitchFamily="34" charset="-122"/>
                <a:sym typeface="微软雅黑" pitchFamily="34" charset="-122"/>
              </a:rPr>
              <a:t>9kHz</a:t>
            </a:r>
            <a:r>
              <a:rPr lang="zh-CN" altLang="en-US" sz="2000" b="1" dirty="0" smtClean="0">
                <a:solidFill>
                  <a:srgbClr val="FF0000"/>
                </a:solidFill>
                <a:latin typeface="微软雅黑" pitchFamily="34" charset="-122"/>
                <a:ea typeface="微软雅黑" pitchFamily="34" charset="-122"/>
                <a:sym typeface="微软雅黑" pitchFamily="34" charset="-122"/>
              </a:rPr>
              <a:t>～</a:t>
            </a:r>
            <a:r>
              <a:rPr lang="en-US" altLang="zh-CN" sz="2000" b="1" dirty="0" smtClean="0">
                <a:solidFill>
                  <a:srgbClr val="FF0000"/>
                </a:solidFill>
                <a:latin typeface="微软雅黑" pitchFamily="34" charset="-122"/>
                <a:ea typeface="微软雅黑" pitchFamily="34" charset="-122"/>
                <a:sym typeface="微软雅黑" pitchFamily="34" charset="-122"/>
              </a:rPr>
              <a:t>30MHz</a:t>
            </a:r>
          </a:p>
          <a:p>
            <a:pPr algn="ctr">
              <a:spcBef>
                <a:spcPct val="20000"/>
              </a:spcBef>
              <a:spcAft>
                <a:spcPct val="20000"/>
              </a:spcAft>
            </a:pPr>
            <a:r>
              <a:rPr lang="en-US" altLang="zh-CN" sz="4400" b="1" dirty="0" smtClean="0">
                <a:solidFill>
                  <a:schemeClr val="accent2"/>
                </a:solidFill>
                <a:latin typeface="微软雅黑" pitchFamily="34" charset="-122"/>
                <a:ea typeface="微软雅黑" pitchFamily="34" charset="-122"/>
                <a:sym typeface="微软雅黑" pitchFamily="34" charset="-122"/>
              </a:rPr>
              <a:t>EMC</a:t>
            </a:r>
            <a:r>
              <a:rPr lang="zh-CN" altLang="en-US" sz="4400" b="1" dirty="0">
                <a:solidFill>
                  <a:schemeClr val="accent2"/>
                </a:solidFill>
                <a:latin typeface="微软雅黑" pitchFamily="34" charset="-122"/>
                <a:ea typeface="微软雅黑" pitchFamily="34" charset="-122"/>
                <a:sym typeface="微软雅黑" pitchFamily="34" charset="-122"/>
              </a:rPr>
              <a:t>标准培训</a:t>
            </a:r>
            <a:endParaRPr lang="zh-CN" alt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86063"/>
            <a:ext cx="914400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3"/>
          <p:cNvSpPr>
            <a:spLocks noChangeArrowheads="1"/>
          </p:cNvSpPr>
          <p:nvPr/>
        </p:nvSpPr>
        <p:spPr bwMode="auto">
          <a:xfrm>
            <a:off x="1541463" y="2867025"/>
            <a:ext cx="720725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5" tIns="45716" rIns="91435" bIns="45716"/>
          <a:lstStyle/>
          <a:p>
            <a:pPr eaLnBrk="1" hangingPunct="1">
              <a:lnSpc>
                <a:spcPts val="3200"/>
              </a:lnSpc>
            </a:pPr>
            <a:r>
              <a:rPr lang="zh-CN" altLang="en-US" sz="2000" b="1" dirty="0">
                <a:solidFill>
                  <a:schemeClr val="tx2"/>
                </a:solidFill>
                <a:latin typeface="Times New Roman" pitchFamily="18" charset="0"/>
                <a:ea typeface="黑体" pitchFamily="49" charset="-122"/>
                <a:cs typeface="Times New Roman" pitchFamily="18" charset="0"/>
                <a:sym typeface="黑体" pitchFamily="49" charset="-122"/>
              </a:rPr>
              <a:t>主讲人</a:t>
            </a:r>
            <a:r>
              <a:rPr lang="zh-CN" altLang="en-US" sz="2000" b="1" dirty="0" smtClean="0">
                <a:solidFill>
                  <a:schemeClr val="tx2"/>
                </a:solidFill>
                <a:latin typeface="Times New Roman" pitchFamily="18" charset="0"/>
                <a:ea typeface="黑体" pitchFamily="49" charset="-122"/>
                <a:cs typeface="Times New Roman" pitchFamily="18" charset="0"/>
                <a:sym typeface="黑体" pitchFamily="49" charset="-122"/>
              </a:rPr>
              <a:t>：</a:t>
            </a:r>
            <a:r>
              <a:rPr lang="zh-CN" altLang="en-US" sz="2000" b="1" dirty="0">
                <a:solidFill>
                  <a:schemeClr val="tx2"/>
                </a:solidFill>
                <a:latin typeface="Times New Roman" pitchFamily="18" charset="0"/>
                <a:ea typeface="黑体" pitchFamily="49" charset="-122"/>
                <a:cs typeface="Times New Roman" pitchFamily="18" charset="0"/>
                <a:sym typeface="黑体" pitchFamily="49" charset="-122"/>
              </a:rPr>
              <a:t>黄雪梅</a:t>
            </a:r>
          </a:p>
          <a:p>
            <a:pPr eaLnBrk="1" hangingPunct="1">
              <a:lnSpc>
                <a:spcPts val="3200"/>
              </a:lnSpc>
            </a:pPr>
            <a:r>
              <a:rPr lang="zh-CN" altLang="en-US" sz="2000" b="1" dirty="0" smtClean="0">
                <a:solidFill>
                  <a:schemeClr val="tx2"/>
                </a:solidFill>
                <a:latin typeface="Times New Roman" pitchFamily="18" charset="0"/>
                <a:ea typeface="黑体" pitchFamily="49" charset="-122"/>
                <a:cs typeface="Times New Roman" pitchFamily="18" charset="0"/>
                <a:sym typeface="黑体" pitchFamily="49" charset="-122"/>
              </a:rPr>
              <a:t>单位</a:t>
            </a:r>
            <a:r>
              <a:rPr lang="zh-CN" altLang="en-US" sz="2000" b="1" dirty="0">
                <a:solidFill>
                  <a:schemeClr val="tx2"/>
                </a:solidFill>
                <a:latin typeface="Times New Roman" pitchFamily="18" charset="0"/>
                <a:ea typeface="黑体" pitchFamily="49" charset="-122"/>
                <a:cs typeface="Times New Roman" pitchFamily="18" charset="0"/>
                <a:sym typeface="黑体" pitchFamily="49" charset="-122"/>
              </a:rPr>
              <a:t>：中国汽车工程研究院股份有限公司</a:t>
            </a:r>
            <a:r>
              <a:rPr lang="en-US" altLang="zh-CN" sz="2000" b="1" dirty="0">
                <a:solidFill>
                  <a:schemeClr val="tx2"/>
                </a:solidFill>
                <a:latin typeface="Times New Roman" pitchFamily="18" charset="0"/>
                <a:ea typeface="黑体" pitchFamily="49" charset="-122"/>
                <a:cs typeface="Times New Roman" pitchFamily="18" charset="0"/>
                <a:sym typeface="黑体" pitchFamily="49" charset="-122"/>
              </a:rPr>
              <a:t>EMC</a:t>
            </a:r>
            <a:r>
              <a:rPr lang="zh-CN" altLang="en-US" sz="2000" b="1" dirty="0">
                <a:solidFill>
                  <a:schemeClr val="tx2"/>
                </a:solidFill>
                <a:latin typeface="Times New Roman" pitchFamily="18" charset="0"/>
                <a:ea typeface="黑体" pitchFamily="49" charset="-122"/>
                <a:cs typeface="Times New Roman" pitchFamily="18" charset="0"/>
                <a:sym typeface="黑体" pitchFamily="49" charset="-122"/>
              </a:rPr>
              <a:t>检测部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chor="t"/>
          <a:lstStyle/>
          <a:p>
            <a:r>
              <a:rPr lang="zh-CN" altLang="en-US" dirty="0" smtClean="0"/>
              <a:t>传导发射测试布置</a:t>
            </a:r>
          </a:p>
        </p:txBody>
      </p:sp>
      <p:pic>
        <p:nvPicPr>
          <p:cNvPr id="13318" name="Picture 14"/>
          <p:cNvPicPr>
            <a:picLocks noChangeAspect="1" noChangeArrowheads="1"/>
          </p:cNvPicPr>
          <p:nvPr/>
        </p:nvPicPr>
        <p:blipFill>
          <a:blip r:embed="rId2">
            <a:extLst>
              <a:ext uri="{28A0092B-C50C-407E-A947-70E740481C1C}">
                <a14:useLocalDpi xmlns:a14="http://schemas.microsoft.com/office/drawing/2010/main" val="0"/>
              </a:ext>
            </a:extLst>
          </a:blip>
          <a:srcRect t="20502" r="-464"/>
          <a:stretch>
            <a:fillRect/>
          </a:stretch>
        </p:blipFill>
        <p:spPr bwMode="auto">
          <a:xfrm>
            <a:off x="656565" y="1223755"/>
            <a:ext cx="7191974" cy="362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8332" name="Text Box 12"/>
          <p:cNvSpPr txBox="1">
            <a:spLocks noChangeArrowheads="1"/>
          </p:cNvSpPr>
          <p:nvPr/>
        </p:nvSpPr>
        <p:spPr bwMode="auto">
          <a:xfrm>
            <a:off x="3896925" y="5357812"/>
            <a:ext cx="12160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lang="zh-CN" altLang="en-US" sz="1800">
                <a:effectLst>
                  <a:outerShdw blurRad="38100" dist="38100" dir="2700000" algn="tl">
                    <a:srgbClr val="C0C0C0"/>
                  </a:outerShdw>
                </a:effectLst>
                <a:latin typeface="Arial" charset="0"/>
                <a:ea typeface="黑体" pitchFamily="2" charset="-122"/>
              </a:rPr>
              <a:t>传导发射</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323850" y="38100"/>
            <a:ext cx="6911975" cy="765175"/>
          </a:xfrm>
        </p:spPr>
        <p:txBody>
          <a:bodyPr/>
          <a:lstStyle/>
          <a:p>
            <a:r>
              <a:rPr lang="en-US" altLang="zh-CN" sz="3000" b="1" smtClean="0">
                <a:latin typeface="楷体_GB2312" pitchFamily="49" charset="-122"/>
                <a:ea typeface="楷体_GB2312" pitchFamily="49" charset="-122"/>
              </a:rPr>
              <a:t>2.4 </a:t>
            </a:r>
            <a:r>
              <a:rPr lang="zh-CN" altLang="en-US" sz="3000" b="1" smtClean="0">
                <a:latin typeface="楷体_GB2312" pitchFamily="49" charset="-122"/>
                <a:ea typeface="楷体_GB2312" pitchFamily="49" charset="-122"/>
              </a:rPr>
              <a:t> </a:t>
            </a:r>
            <a:r>
              <a:rPr lang="en-US" altLang="zh-CN" sz="3000" b="1" smtClean="0">
                <a:latin typeface="楷体_GB2312" pitchFamily="49" charset="-122"/>
                <a:ea typeface="楷体_GB2312" pitchFamily="49" charset="-122"/>
              </a:rPr>
              <a:t>GB/T18387-2008</a:t>
            </a:r>
            <a:r>
              <a:rPr lang="zh-CN" altLang="en-US" sz="3000" b="1" smtClean="0">
                <a:latin typeface="楷体_GB2312" pitchFamily="49" charset="-122"/>
                <a:ea typeface="楷体_GB2312" pitchFamily="49" charset="-122"/>
              </a:rPr>
              <a:t>和</a:t>
            </a:r>
            <a:r>
              <a:rPr lang="en-US" altLang="zh-CN" sz="3000" b="1" smtClean="0">
                <a:latin typeface="楷体_GB2312" pitchFamily="49" charset="-122"/>
                <a:ea typeface="楷体_GB2312" pitchFamily="49" charset="-122"/>
              </a:rPr>
              <a:t>SAEJ551-5:2004   </a:t>
            </a:r>
            <a:r>
              <a:rPr lang="zh-CN" altLang="en-US" sz="3000" b="1" smtClean="0">
                <a:latin typeface="楷体_GB2312" pitchFamily="49" charset="-122"/>
                <a:ea typeface="楷体_GB2312" pitchFamily="49" charset="-122"/>
              </a:rPr>
              <a:t>存在的问题</a:t>
            </a:r>
          </a:p>
        </p:txBody>
      </p:sp>
      <p:sp>
        <p:nvSpPr>
          <p:cNvPr id="13315" name="Rectangle 4"/>
          <p:cNvSpPr>
            <a:spLocks noGrp="1" noChangeArrowheads="1"/>
          </p:cNvSpPr>
          <p:nvPr>
            <p:ph type="body" idx="1"/>
          </p:nvPr>
        </p:nvSpPr>
        <p:spPr>
          <a:xfrm>
            <a:off x="250825" y="1169872"/>
            <a:ext cx="8785225" cy="4824413"/>
          </a:xfrm>
          <a:noFill/>
        </p:spPr>
        <p:txBody>
          <a:bodyPr/>
          <a:lstStyle/>
          <a:p>
            <a:pPr>
              <a:lnSpc>
                <a:spcPct val="80000"/>
              </a:lnSpc>
              <a:buFont typeface="Arial" charset="0"/>
              <a:buNone/>
            </a:pPr>
            <a:r>
              <a:rPr lang="zh-CN" altLang="en-US" sz="1600" b="1" smtClean="0"/>
              <a:t>（</a:t>
            </a:r>
            <a:r>
              <a:rPr lang="en-US" altLang="zh-CN" sz="1600" b="1" smtClean="0"/>
              <a:t>1</a:t>
            </a:r>
            <a:r>
              <a:rPr lang="zh-CN" altLang="en-US" sz="1600" b="1" smtClean="0"/>
              <a:t>）天线位置</a:t>
            </a:r>
          </a:p>
          <a:p>
            <a:pPr>
              <a:lnSpc>
                <a:spcPct val="80000"/>
              </a:lnSpc>
              <a:buFont typeface="Arial" charset="0"/>
              <a:buNone/>
            </a:pPr>
            <a:r>
              <a:rPr lang="zh-CN" altLang="en-US" sz="1600" b="1" smtClean="0"/>
              <a:t>     “天线距车辆的最近部分为“</a:t>
            </a:r>
            <a:r>
              <a:rPr lang="en-US" altLang="zh-CN" sz="1600" b="1" smtClean="0"/>
              <a:t>3m±0.2m”</a:t>
            </a:r>
            <a:r>
              <a:rPr lang="zh-CN" altLang="en-US" sz="1600" b="1" smtClean="0"/>
              <a:t>，只规定了天线距离，没有明确天线处于车身的具体位置，环天线的</a:t>
            </a:r>
            <a:r>
              <a:rPr lang="en-US" altLang="zh-CN" sz="1600" b="1" smtClean="0"/>
              <a:t>Z</a:t>
            </a:r>
            <a:r>
              <a:rPr lang="zh-CN" altLang="en-US" sz="1600" b="1" smtClean="0"/>
              <a:t>方向极化测试意义并不大。</a:t>
            </a:r>
          </a:p>
          <a:p>
            <a:pPr>
              <a:lnSpc>
                <a:spcPct val="80000"/>
              </a:lnSpc>
              <a:buFont typeface="Arial" charset="0"/>
              <a:buNone/>
            </a:pPr>
            <a:r>
              <a:rPr lang="zh-CN" altLang="en-US" sz="1600" b="1" smtClean="0"/>
              <a:t>（</a:t>
            </a:r>
            <a:r>
              <a:rPr lang="en-US" altLang="zh-CN" sz="1600" b="1" smtClean="0"/>
              <a:t>2</a:t>
            </a:r>
            <a:r>
              <a:rPr lang="zh-CN" altLang="en-US" sz="1600" b="1" smtClean="0"/>
              <a:t>）最大发射面的选择</a:t>
            </a:r>
          </a:p>
          <a:p>
            <a:pPr>
              <a:lnSpc>
                <a:spcPct val="80000"/>
              </a:lnSpc>
              <a:buFont typeface="Arial" charset="0"/>
              <a:buNone/>
            </a:pPr>
            <a:r>
              <a:rPr lang="zh-CN" altLang="en-US" sz="1600" b="1" smtClean="0"/>
              <a:t>       在</a:t>
            </a:r>
            <a:r>
              <a:rPr lang="en-US" altLang="zh-CN" sz="1600" b="1" smtClean="0"/>
              <a:t>GB/T18387-2008</a:t>
            </a:r>
            <a:r>
              <a:rPr lang="zh-CN" altLang="en-US" sz="1600" b="1" smtClean="0"/>
              <a:t>中，预测时（恒定车速</a:t>
            </a:r>
            <a:r>
              <a:rPr lang="en-US" altLang="zh-CN" sz="1600" b="1" smtClean="0"/>
              <a:t>40km/h</a:t>
            </a:r>
            <a:r>
              <a:rPr lang="zh-CN" altLang="en-US" sz="1600" b="1" smtClean="0"/>
              <a:t>），车辆的最大发射面是根据车辆</a:t>
            </a:r>
            <a:r>
              <a:rPr lang="en-US" altLang="zh-CN" sz="1600" b="1" smtClean="0"/>
              <a:t>4</a:t>
            </a:r>
            <a:r>
              <a:rPr lang="zh-CN" altLang="en-US" sz="1600" b="1" smtClean="0"/>
              <a:t>个侧面预测试的最高电平确定的，但是该电平是基于绝对值进行判定还是基于测试电平与限值的相对值进行判定，标准中并没有明确。</a:t>
            </a:r>
          </a:p>
          <a:p>
            <a:pPr>
              <a:lnSpc>
                <a:spcPct val="80000"/>
              </a:lnSpc>
              <a:buFont typeface="Arial" charset="0"/>
              <a:buNone/>
            </a:pPr>
            <a:r>
              <a:rPr lang="zh-CN" altLang="en-US" sz="1600" b="1" smtClean="0"/>
              <a:t>（</a:t>
            </a:r>
            <a:r>
              <a:rPr lang="en-US" altLang="zh-CN" sz="1600" b="1" smtClean="0"/>
              <a:t>3</a:t>
            </a:r>
            <a:r>
              <a:rPr lang="zh-CN" altLang="en-US" sz="1600" b="1" smtClean="0"/>
              <a:t>）车辆运行条件</a:t>
            </a:r>
          </a:p>
          <a:p>
            <a:pPr>
              <a:lnSpc>
                <a:spcPct val="80000"/>
              </a:lnSpc>
              <a:buFont typeface="Arial" charset="0"/>
              <a:buNone/>
            </a:pPr>
            <a:r>
              <a:rPr lang="zh-CN" altLang="en-US" sz="1600" b="1" smtClean="0"/>
              <a:t>      车辆终测运行在恒速（</a:t>
            </a:r>
            <a:r>
              <a:rPr lang="en-US" altLang="zh-CN" sz="1600" b="1" smtClean="0"/>
              <a:t>16km/h </a:t>
            </a:r>
            <a:r>
              <a:rPr lang="zh-CN" altLang="en-US" sz="1600" b="1" smtClean="0"/>
              <a:t>和</a:t>
            </a:r>
            <a:r>
              <a:rPr lang="en-US" altLang="zh-CN" sz="1600" b="1" smtClean="0"/>
              <a:t>64km/h</a:t>
            </a:r>
            <a:r>
              <a:rPr lang="zh-CN" altLang="en-US" sz="1600" b="1" smtClean="0"/>
              <a:t>），很难找到最大骚扰发射，需要寻找带有典型意义的最大发射车辆运行条件。</a:t>
            </a:r>
          </a:p>
          <a:p>
            <a:pPr>
              <a:lnSpc>
                <a:spcPct val="80000"/>
              </a:lnSpc>
              <a:buFont typeface="Arial" charset="0"/>
              <a:buNone/>
            </a:pPr>
            <a:r>
              <a:rPr lang="zh-CN" altLang="en-US" sz="1600" b="1" smtClean="0"/>
              <a:t>（</a:t>
            </a:r>
            <a:r>
              <a:rPr lang="en-US" altLang="zh-CN" sz="1600" b="1" smtClean="0"/>
              <a:t>4</a:t>
            </a:r>
            <a:r>
              <a:rPr lang="zh-CN" altLang="en-US" sz="1600" b="1" smtClean="0"/>
              <a:t>）混合动力车的测试工况</a:t>
            </a:r>
          </a:p>
          <a:p>
            <a:pPr>
              <a:lnSpc>
                <a:spcPct val="80000"/>
              </a:lnSpc>
              <a:buFont typeface="Arial" charset="0"/>
              <a:buNone/>
            </a:pPr>
            <a:r>
              <a:rPr lang="zh-CN" altLang="en-US" sz="1600" b="1" smtClean="0"/>
              <a:t>        对于</a:t>
            </a:r>
            <a:r>
              <a:rPr lang="en-US" altLang="zh-CN" sz="1600" b="1" smtClean="0"/>
              <a:t>GB/T 18387-2008</a:t>
            </a:r>
            <a:r>
              <a:rPr lang="zh-CN" altLang="en-US" sz="1600" b="1" smtClean="0"/>
              <a:t>，由于部分混合动力车在电机独立驱动时，由于输出功率有限，达不到标准中规定的一个或几个车速，标准中并未规定在此种情况下如何测试；目前有许多投入市场的混合动力车辆，电机只是在启动和加减速时暂态工作，在匀速过程中电动机很可能在非工作状态。这时整车辐射不在最大发射状态，测试实际意义不大。对于这种型式的车辆测试，目前标准还没有具体的规定。需要进一步研究其有意义的测试工况（例如动力接通、加速过程、减速过程以及临界车速等），开展此项目的研究工作，对标准进行细化，尽可能使电动汽车工作在最大辐射状态进行测试。</a:t>
            </a:r>
          </a:p>
          <a:p>
            <a:pPr>
              <a:lnSpc>
                <a:spcPct val="80000"/>
              </a:lnSpc>
              <a:buFont typeface="Arial" charset="0"/>
              <a:buNone/>
            </a:pPr>
            <a:r>
              <a:rPr lang="zh-CN" altLang="en-US" sz="1600" b="1" smtClean="0"/>
              <a:t>（</a:t>
            </a:r>
            <a:r>
              <a:rPr lang="en-US" altLang="zh-CN" sz="1600" b="1" smtClean="0"/>
              <a:t>5</a:t>
            </a:r>
            <a:r>
              <a:rPr lang="zh-CN" altLang="en-US" sz="1600" b="1" smtClean="0"/>
              <a:t>）加载测试</a:t>
            </a:r>
          </a:p>
          <a:p>
            <a:pPr>
              <a:lnSpc>
                <a:spcPct val="80000"/>
              </a:lnSpc>
              <a:buFont typeface="Arial" charset="0"/>
              <a:buNone/>
            </a:pPr>
            <a:r>
              <a:rPr lang="zh-CN" altLang="en-US" sz="1600" b="1" smtClean="0"/>
              <a:t>       空载测试可能会降低辐射发射电平，另外电动汽车在加载状态下会使车辆的工作电流和功率加大，势必影响电动汽车的辐射发射水平，因此需要开展电动汽车在加载状态下的电磁辐射发射研究。</a:t>
            </a:r>
          </a:p>
        </p:txBody>
      </p:sp>
    </p:spTree>
    <p:extLst>
      <p:ext uri="{BB962C8B-B14F-4D97-AF65-F5344CB8AC3E}">
        <p14:creationId xmlns:p14="http://schemas.microsoft.com/office/powerpoint/2010/main" val="371546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t"/>
          <a:lstStyle/>
          <a:p>
            <a:r>
              <a:rPr lang="en-US" altLang="zh-CN" smtClean="0"/>
              <a:t>SAE J551/5-2012</a:t>
            </a:r>
          </a:p>
        </p:txBody>
      </p:sp>
      <p:sp>
        <p:nvSpPr>
          <p:cNvPr id="20483" name="Rectangle 3"/>
          <p:cNvSpPr>
            <a:spLocks noGrp="1" noChangeArrowheads="1"/>
          </p:cNvSpPr>
          <p:nvPr>
            <p:ph idx="1"/>
          </p:nvPr>
        </p:nvSpPr>
        <p:spPr/>
        <p:txBody>
          <a:bodyPr/>
          <a:lstStyle/>
          <a:p>
            <a:r>
              <a:rPr lang="en-US" altLang="zh-CN" smtClean="0"/>
              <a:t>SAE J551/5-2012 - Performance Levels and Methods of Measurement of Magnetic and Electric Field Strength from Electric Vehicles, Broadband, 150 kHz to 30 MHz;</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chor="t"/>
          <a:lstStyle/>
          <a:p>
            <a:r>
              <a:rPr lang="zh-CN" altLang="en-US" smtClean="0"/>
              <a:t>电场和磁场峰值限值比较</a:t>
            </a:r>
          </a:p>
        </p:txBody>
      </p:sp>
      <p:graphicFrame>
        <p:nvGraphicFramePr>
          <p:cNvPr id="21507" name="Object 189"/>
          <p:cNvGraphicFramePr>
            <a:graphicFrameLocks noGrp="1" noChangeAspect="1"/>
          </p:cNvGraphicFramePr>
          <p:nvPr>
            <p:ph sz="half" idx="1"/>
          </p:nvPr>
        </p:nvGraphicFramePr>
        <p:xfrm>
          <a:off x="2184400" y="3760788"/>
          <a:ext cx="584200" cy="203200"/>
        </p:xfrm>
        <a:graphic>
          <a:graphicData uri="http://schemas.openxmlformats.org/presentationml/2006/ole">
            <mc:AlternateContent xmlns:mc="http://schemas.openxmlformats.org/markup-compatibility/2006">
              <mc:Choice xmlns:v="urn:schemas-microsoft-com:vml" Requires="v">
                <p:oleObj spid="_x0000_s21589" name="公式" r:id="rId3" imgW="583947" imgH="203112" progId="Equation.3">
                  <p:embed/>
                </p:oleObj>
              </mc:Choice>
              <mc:Fallback>
                <p:oleObj name="公式" r:id="rId3" imgW="583947" imgH="203112" progId="Equation.3">
                  <p:embed/>
                  <p:pic>
                    <p:nvPicPr>
                      <p:cNvPr id="0" name="Object 18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3760788"/>
                        <a:ext cx="5842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9790" name="Group 206"/>
          <p:cNvGraphicFramePr>
            <a:graphicFrameLocks noGrp="1"/>
          </p:cNvGraphicFramePr>
          <p:nvPr>
            <p:ph sz="half" idx="2"/>
            <p:extLst>
              <p:ext uri="{D42A27DB-BD31-4B8C-83A1-F6EECF244321}">
                <p14:modId xmlns:p14="http://schemas.microsoft.com/office/powerpoint/2010/main" val="1663534329"/>
              </p:ext>
            </p:extLst>
          </p:nvPr>
        </p:nvGraphicFramePr>
        <p:xfrm>
          <a:off x="521550" y="3789040"/>
          <a:ext cx="7516813" cy="2058987"/>
        </p:xfrm>
        <a:graphic>
          <a:graphicData uri="http://schemas.openxmlformats.org/drawingml/2006/table">
            <a:tbl>
              <a:tblPr/>
              <a:tblGrid>
                <a:gridCol w="2098675"/>
                <a:gridCol w="2516188"/>
                <a:gridCol w="2901950"/>
              </a:tblGrid>
              <a:tr h="45727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cs typeface="Arial" charset="0"/>
                        </a:rPr>
                        <a:t>频率</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smtClean="0">
                        <a:ln>
                          <a:noFill/>
                        </a:ln>
                        <a:solidFill>
                          <a:schemeClr val="tx1"/>
                        </a:solidFill>
                        <a:effectLst/>
                        <a:latin typeface="Arial" charset="0"/>
                        <a:ea typeface="宋体" pitchFamily="2" charset="-122"/>
                        <a:cs typeface="Arial"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GB/T18387-2008</a:t>
                      </a:r>
                      <a:r>
                        <a:rPr kumimoji="0" lang="zh-CN" altLang="en-US" sz="1200" b="0" i="0" u="none" strike="noStrike" cap="none" normalizeH="0" baseline="0" smtClean="0">
                          <a:ln>
                            <a:noFill/>
                          </a:ln>
                          <a:solidFill>
                            <a:schemeClr val="tx1"/>
                          </a:solidFill>
                          <a:effectLst/>
                          <a:latin typeface="Arial" charset="0"/>
                          <a:ea typeface="宋体" pitchFamily="2" charset="-122"/>
                          <a:cs typeface="Arial" charset="0"/>
                        </a:rPr>
                        <a:t>限值</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smtClean="0">
                        <a:ln>
                          <a:noFill/>
                        </a:ln>
                        <a:solidFill>
                          <a:schemeClr val="tx1"/>
                        </a:solidFill>
                        <a:effectLst/>
                        <a:latin typeface="Arial" charset="0"/>
                        <a:ea typeface="宋体" pitchFamily="2" charset="-122"/>
                        <a:cs typeface="Arial"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SAE J551/5-2012</a:t>
                      </a:r>
                      <a:r>
                        <a:rPr kumimoji="0" lang="zh-CN" altLang="en-US" sz="1200" b="0" i="0" u="none" strike="noStrike" cap="none" normalizeH="0" baseline="0" smtClean="0">
                          <a:ln>
                            <a:noFill/>
                          </a:ln>
                          <a:solidFill>
                            <a:schemeClr val="tx1"/>
                          </a:solidFill>
                          <a:effectLst/>
                          <a:latin typeface="Arial" charset="0"/>
                          <a:ea typeface="宋体" pitchFamily="2" charset="-122"/>
                          <a:cs typeface="Arial" charset="0"/>
                        </a:rPr>
                        <a:t>限值</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9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9kHz~150kHz</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85.9~61.5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150kHz~4.77MHz</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94.5~64.4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105.37~75.32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278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4.77MHz~15.92MHz</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64.4~43.4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882650" algn="ctr"/>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75.34~43.93	</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4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15.92MHz~20MHz</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43.4~41.5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43.94~41.96</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5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20MHz~30MHz</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41.5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cs typeface="Arial" charset="0"/>
                        </a:rPr>
                        <a:t>41.96</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1538" name="日期占位符 4"/>
          <p:cNvSpPr>
            <a:spLocks noGrp="1"/>
          </p:cNvSpPr>
          <p:nvPr>
            <p:ph type="dt" sz="quarter" idx="4294967295"/>
          </p:nvPr>
        </p:nvSpPr>
        <p:spPr>
          <a:xfrm>
            <a:off x="0" y="6245225"/>
            <a:ext cx="2133600" cy="476250"/>
          </a:xfrm>
          <a:prstGeom prst="rect">
            <a:avLst/>
          </a:prstGeom>
          <a:solidFill>
            <a:srgbClr val="FFFFFF"/>
          </a:solidFill>
        </p:spPr>
        <p:txBody>
          <a:bodyPr/>
          <a:lstStyle>
            <a:lvl1pPr eaLnBrk="0" hangingPunct="0">
              <a:defRPr sz="5100">
                <a:solidFill>
                  <a:schemeClr val="tx2"/>
                </a:solidFill>
                <a:latin typeface="Arial" pitchFamily="34" charset="0"/>
                <a:ea typeface="黑体" pitchFamily="49" charset="-122"/>
              </a:defRPr>
            </a:lvl1pPr>
            <a:lvl2pPr marL="742950" indent="-285750" eaLnBrk="0" hangingPunct="0">
              <a:defRPr sz="5100">
                <a:solidFill>
                  <a:schemeClr val="tx2"/>
                </a:solidFill>
                <a:latin typeface="Arial" pitchFamily="34" charset="0"/>
                <a:ea typeface="黑体" pitchFamily="49" charset="-122"/>
              </a:defRPr>
            </a:lvl2pPr>
            <a:lvl3pPr marL="1143000" indent="-228600" eaLnBrk="0" hangingPunct="0">
              <a:defRPr sz="5100">
                <a:solidFill>
                  <a:schemeClr val="tx2"/>
                </a:solidFill>
                <a:latin typeface="Arial" pitchFamily="34" charset="0"/>
                <a:ea typeface="黑体" pitchFamily="49" charset="-122"/>
              </a:defRPr>
            </a:lvl3pPr>
            <a:lvl4pPr marL="1600200" indent="-228600" eaLnBrk="0" hangingPunct="0">
              <a:defRPr sz="5100">
                <a:solidFill>
                  <a:schemeClr val="tx2"/>
                </a:solidFill>
                <a:latin typeface="Arial" pitchFamily="34" charset="0"/>
                <a:ea typeface="黑体" pitchFamily="49" charset="-122"/>
              </a:defRPr>
            </a:lvl4pPr>
            <a:lvl5pPr marL="2057400" indent="-228600" eaLnBrk="0" hangingPunct="0">
              <a:defRPr sz="51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51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51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51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5100">
                <a:solidFill>
                  <a:schemeClr val="tx2"/>
                </a:solidFill>
                <a:latin typeface="Arial" pitchFamily="34" charset="0"/>
                <a:ea typeface="黑体" pitchFamily="49" charset="-122"/>
              </a:defRPr>
            </a:lvl9pPr>
          </a:lstStyle>
          <a:p>
            <a:pPr eaLnBrk="1" hangingPunct="1"/>
            <a:r>
              <a:rPr lang="zh-CN" altLang="en-US" sz="1800" smtClean="0">
                <a:solidFill>
                  <a:srgbClr val="000066"/>
                </a:solidFill>
                <a:ea typeface="方正行楷简体" pitchFamily="2" charset="-122"/>
              </a:rPr>
              <a:t>中国汽车工程研究院</a:t>
            </a:r>
          </a:p>
        </p:txBody>
      </p:sp>
      <p:sp>
        <p:nvSpPr>
          <p:cNvPr id="21539" name="Rectangle 9"/>
          <p:cNvSpPr>
            <a:spLocks noChangeArrowheads="1"/>
          </p:cNvSpPr>
          <p:nvPr/>
        </p:nvSpPr>
        <p:spPr bwMode="auto">
          <a:xfrm>
            <a:off x="1866900" y="2468563"/>
            <a:ext cx="184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zh-CN" sz="1800">
              <a:solidFill>
                <a:schemeClr val="tx1"/>
              </a:solidFill>
              <a:effectLst/>
              <a:ea typeface="宋体" pitchFamily="2" charset="-122"/>
            </a:endParaRPr>
          </a:p>
        </p:txBody>
      </p:sp>
      <p:graphicFrame>
        <p:nvGraphicFramePr>
          <p:cNvPr id="579792" name="Group 208"/>
          <p:cNvGraphicFramePr>
            <a:graphicFrameLocks noGrp="1"/>
          </p:cNvGraphicFramePr>
          <p:nvPr/>
        </p:nvGraphicFramePr>
        <p:xfrm>
          <a:off x="476250" y="1449388"/>
          <a:ext cx="7516813" cy="1828958"/>
        </p:xfrm>
        <a:graphic>
          <a:graphicData uri="http://schemas.openxmlformats.org/drawingml/2006/table">
            <a:tbl>
              <a:tblPr/>
              <a:tblGrid>
                <a:gridCol w="2025650"/>
                <a:gridCol w="2430463"/>
                <a:gridCol w="3060700"/>
              </a:tblGrid>
              <a:tr h="45708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cs typeface="Arial" charset="0"/>
                        </a:rPr>
                        <a:t>频率</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smtClean="0">
                        <a:ln>
                          <a:noFill/>
                        </a:ln>
                        <a:solidFill>
                          <a:schemeClr val="tx1"/>
                        </a:solidFill>
                        <a:effectLst/>
                        <a:latin typeface="Arial" charset="0"/>
                        <a:ea typeface="宋体" pitchFamily="2" charset="-122"/>
                        <a:cs typeface="Arial"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GB/T18387-2008</a:t>
                      </a:r>
                      <a:r>
                        <a:rPr kumimoji="0" lang="zh-CN" altLang="en-US" sz="1200" b="0" i="0" u="none" strike="noStrike" cap="none" normalizeH="0" baseline="0" smtClean="0">
                          <a:ln>
                            <a:noFill/>
                          </a:ln>
                          <a:solidFill>
                            <a:schemeClr val="tx1"/>
                          </a:solidFill>
                          <a:effectLst/>
                          <a:latin typeface="Arial" charset="0"/>
                          <a:ea typeface="宋体" pitchFamily="2" charset="-122"/>
                          <a:cs typeface="Arial" charset="0"/>
                        </a:rPr>
                        <a:t>限值</a:t>
                      </a: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smtClean="0">
                        <a:ln>
                          <a:noFill/>
                        </a:ln>
                        <a:solidFill>
                          <a:schemeClr val="tx1"/>
                        </a:solidFill>
                        <a:effectLst/>
                        <a:latin typeface="Arial" charset="0"/>
                        <a:ea typeface="宋体" pitchFamily="2" charset="-122"/>
                        <a:cs typeface="Arial"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SAE J551/5-2012</a:t>
                      </a:r>
                      <a:r>
                        <a:rPr kumimoji="0" lang="zh-CN" altLang="en-US" sz="1200" b="0" i="0" u="none" strike="noStrike" cap="none" normalizeH="0" baseline="0" smtClean="0">
                          <a:ln>
                            <a:noFill/>
                          </a:ln>
                          <a:solidFill>
                            <a:schemeClr val="tx1"/>
                          </a:solidFill>
                          <a:effectLst/>
                          <a:latin typeface="Arial" charset="0"/>
                          <a:ea typeface="宋体" pitchFamily="2" charset="-122"/>
                          <a:cs typeface="Arial" charset="0"/>
                        </a:rPr>
                        <a:t>限值 </a:t>
                      </a: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9kHz~150kHz</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85.9~61.5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49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150kHz~4.77MHz</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94.5~64.4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105.37~75.32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4.77MHz~15.92MHz</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64.4~43.4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882650" algn="ctr"/>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75.34~43.93	</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49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15.92MHz~20MHz</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43.4~41.5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43.94~41.96</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20MHz~30MHz</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41.5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Arial" charset="0"/>
                        </a:rPr>
                        <a:t>41.96</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79713" name="Rectangle 129"/>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endParaRPr lang="zh-CN" altLang="en-US">
              <a:latin typeface="Arial" charset="0"/>
              <a:ea typeface="黑体" pitchFamily="2" charset="-122"/>
            </a:endParaRPr>
          </a:p>
        </p:txBody>
      </p:sp>
      <p:graphicFrame>
        <p:nvGraphicFramePr>
          <p:cNvPr id="21571" name="Object 128"/>
          <p:cNvGraphicFramePr>
            <a:graphicFrameLocks noChangeAspect="1"/>
          </p:cNvGraphicFramePr>
          <p:nvPr/>
        </p:nvGraphicFramePr>
        <p:xfrm>
          <a:off x="6732588" y="1719263"/>
          <a:ext cx="552450" cy="180975"/>
        </p:xfrm>
        <a:graphic>
          <a:graphicData uri="http://schemas.openxmlformats.org/presentationml/2006/ole">
            <mc:AlternateContent xmlns:mc="http://schemas.openxmlformats.org/markup-compatibility/2006">
              <mc:Choice xmlns:v="urn:schemas-microsoft-com:vml" Requires="v">
                <p:oleObj spid="_x0000_s21590" name="公式" r:id="rId5" imgW="609336" imgH="203112" progId="Equation.3">
                  <p:embed/>
                </p:oleObj>
              </mc:Choice>
              <mc:Fallback>
                <p:oleObj name="公式" r:id="rId5" imgW="609336" imgH="203112" progId="Equation.3">
                  <p:embed/>
                  <p:pic>
                    <p:nvPicPr>
                      <p:cNvPr id="0" name="Object 1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1719263"/>
                        <a:ext cx="5524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9772" name="Rectangle 188"/>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endParaRPr lang="zh-CN" altLang="en-US">
              <a:latin typeface="Arial" charset="0"/>
              <a:ea typeface="黑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chor="t"/>
          <a:lstStyle/>
          <a:p>
            <a:r>
              <a:rPr lang="zh-CN" altLang="en-US" smtClean="0"/>
              <a:t>新标准限值</a:t>
            </a:r>
          </a:p>
        </p:txBody>
      </p:sp>
      <p:sp>
        <p:nvSpPr>
          <p:cNvPr id="22531" name="Rectangle 3"/>
          <p:cNvSpPr>
            <a:spLocks noGrp="1" noChangeArrowheads="1"/>
          </p:cNvSpPr>
          <p:nvPr>
            <p:ph idx="1"/>
          </p:nvPr>
        </p:nvSpPr>
        <p:spPr>
          <a:xfrm>
            <a:off x="611188" y="4868863"/>
            <a:ext cx="3600450" cy="449262"/>
          </a:xfrm>
        </p:spPr>
        <p:txBody>
          <a:bodyPr/>
          <a:lstStyle/>
          <a:p>
            <a:pPr>
              <a:lnSpc>
                <a:spcPct val="80000"/>
              </a:lnSpc>
            </a:pPr>
            <a:r>
              <a:rPr lang="zh-CN" altLang="en-US" sz="2400" kern="1200" dirty="0">
                <a:solidFill>
                  <a:srgbClr val="3333FF"/>
                </a:solidFill>
                <a:latin typeface="Arial" pitchFamily="34" charset="0"/>
                <a:ea typeface="宋体" pitchFamily="2" charset="-122"/>
              </a:rPr>
              <a:t>电场发射限值曲线</a:t>
            </a:r>
          </a:p>
        </p:txBody>
      </p:sp>
      <p:sp>
        <p:nvSpPr>
          <p:cNvPr id="22533" name="Rectangle 4"/>
          <p:cNvSpPr>
            <a:spLocks noChangeArrowheads="1"/>
          </p:cNvSpPr>
          <p:nvPr/>
        </p:nvSpPr>
        <p:spPr bwMode="auto">
          <a:xfrm>
            <a:off x="5335588" y="4868863"/>
            <a:ext cx="3736975"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FontTx/>
              <a:buChar char="•"/>
            </a:pPr>
            <a:r>
              <a:rPr lang="zh-CN" altLang="en-US" sz="2400" dirty="0">
                <a:solidFill>
                  <a:srgbClr val="3333FF"/>
                </a:solidFill>
                <a:effectLst/>
                <a:ea typeface="宋体" pitchFamily="2" charset="-122"/>
              </a:rPr>
              <a:t>磁场发射限值曲线</a:t>
            </a:r>
          </a:p>
        </p:txBody>
      </p:sp>
      <p:pic>
        <p:nvPicPr>
          <p:cNvPr id="2253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48164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513" y="1358900"/>
            <a:ext cx="466248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chor="t"/>
          <a:lstStyle/>
          <a:p>
            <a:r>
              <a:rPr lang="zh-CN" altLang="en-US" smtClean="0"/>
              <a:t>天线位置</a:t>
            </a:r>
          </a:p>
        </p:txBody>
      </p:sp>
      <p:pic>
        <p:nvPicPr>
          <p:cNvPr id="2355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268413"/>
            <a:ext cx="4657725" cy="3152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075" y="3429000"/>
            <a:ext cx="5657850"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7"/>
          <p:cNvSpPr>
            <a:spLocks noGrp="1" noChangeArrowheads="1"/>
          </p:cNvSpPr>
          <p:nvPr>
            <p:ph type="title"/>
          </p:nvPr>
        </p:nvSpPr>
        <p:spPr/>
        <p:txBody>
          <a:bodyPr anchor="t"/>
          <a:lstStyle/>
          <a:p>
            <a:r>
              <a:rPr lang="zh-CN" altLang="en-US" smtClean="0"/>
              <a:t>车辆运行条件</a:t>
            </a:r>
          </a:p>
        </p:txBody>
      </p:sp>
      <p:graphicFrame>
        <p:nvGraphicFramePr>
          <p:cNvPr id="589930" name="Group 106"/>
          <p:cNvGraphicFramePr>
            <a:graphicFrameLocks noGrp="1"/>
          </p:cNvGraphicFramePr>
          <p:nvPr>
            <p:ph type="tbl" idx="1"/>
          </p:nvPr>
        </p:nvGraphicFramePr>
        <p:xfrm>
          <a:off x="341313" y="1449388"/>
          <a:ext cx="8229600" cy="4437063"/>
        </p:xfrm>
        <a:graphic>
          <a:graphicData uri="http://schemas.openxmlformats.org/drawingml/2006/table">
            <a:tbl>
              <a:tblPr/>
              <a:tblGrid>
                <a:gridCol w="1489075"/>
                <a:gridCol w="1489075"/>
                <a:gridCol w="2543175"/>
                <a:gridCol w="2708275"/>
              </a:tblGrid>
              <a:tr h="831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运行条件</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可变参量</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默认值</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变量范围</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43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制动</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制动力</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约为轮速变为零需要的压力的</a:t>
                      </a: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倍</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设计正常运行范围</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44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爬坡</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扭矩</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道路负荷扭矩</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0N-m</a:t>
                      </a: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到使轮速降为</a:t>
                      </a: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需要的扭矩</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7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巡航</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车速</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70km/h</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爬坡速度可达</a:t>
                      </a: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95km/h</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chor="t"/>
          <a:lstStyle/>
          <a:p>
            <a:r>
              <a:rPr lang="zh-CN" altLang="en-US" smtClean="0"/>
              <a:t>终测组合</a:t>
            </a:r>
          </a:p>
        </p:txBody>
      </p:sp>
      <p:graphicFrame>
        <p:nvGraphicFramePr>
          <p:cNvPr id="591937" name="Group 65"/>
          <p:cNvGraphicFramePr>
            <a:graphicFrameLocks noGrp="1"/>
          </p:cNvGraphicFramePr>
          <p:nvPr>
            <p:ph type="tbl" idx="1"/>
          </p:nvPr>
        </p:nvGraphicFramePr>
        <p:xfrm>
          <a:off x="341313" y="1449388"/>
          <a:ext cx="8229600" cy="4437060"/>
        </p:xfrm>
        <a:graphic>
          <a:graphicData uri="http://schemas.openxmlformats.org/drawingml/2006/table">
            <a:tbl>
              <a:tblPr/>
              <a:tblGrid>
                <a:gridCol w="4114800"/>
                <a:gridCol w="4114800"/>
              </a:tblGrid>
              <a:tr h="8874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场分量</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检波器</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74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电场</a:t>
                      </a: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垂直</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峰值</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74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电场</a:t>
                      </a: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垂直</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平均值</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74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磁场</a:t>
                      </a: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法向</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峰值</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74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磁场</a:t>
                      </a: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切向</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峰值</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a:buFontTx/>
              <a:buNone/>
            </a:pPr>
            <a:endParaRPr lang="en-US" altLang="zh-CN" sz="6000" smtClean="0">
              <a:solidFill>
                <a:srgbClr val="FF0000"/>
              </a:solidFill>
            </a:endParaRPr>
          </a:p>
          <a:p>
            <a:pPr>
              <a:buFontTx/>
              <a:buNone/>
            </a:pPr>
            <a:r>
              <a:rPr lang="en-US" altLang="zh-CN" sz="6000" smtClean="0">
                <a:solidFill>
                  <a:srgbClr val="FF0000"/>
                </a:solidFill>
              </a:rPr>
              <a:t>                 </a:t>
            </a:r>
            <a:r>
              <a:rPr lang="zh-CN" altLang="en-US" sz="6000" smtClean="0">
                <a:solidFill>
                  <a:srgbClr val="FF0000"/>
                </a:solidFill>
              </a:rPr>
              <a:t>谢谢</a:t>
            </a:r>
          </a:p>
        </p:txBody>
      </p:sp>
      <p:pic>
        <p:nvPicPr>
          <p:cNvPr id="26628" name="Picture 5"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088" y="3114675"/>
            <a:ext cx="53340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993775"/>
          </a:xfrm>
        </p:spPr>
        <p:txBody>
          <a:bodyPr anchor="t"/>
          <a:lstStyle/>
          <a:p>
            <a:r>
              <a:rPr lang="zh-CN" altLang="en-US" smtClean="0"/>
              <a:t>目录</a:t>
            </a:r>
          </a:p>
        </p:txBody>
      </p:sp>
      <p:sp>
        <p:nvSpPr>
          <p:cNvPr id="6147" name="Rectangle 3"/>
          <p:cNvSpPr>
            <a:spLocks noGrp="1" noChangeArrowheads="1"/>
          </p:cNvSpPr>
          <p:nvPr>
            <p:ph type="body" sz="half" idx="1"/>
          </p:nvPr>
        </p:nvSpPr>
        <p:spPr>
          <a:xfrm>
            <a:off x="341313" y="1358900"/>
            <a:ext cx="2565400" cy="4662488"/>
          </a:xfrm>
        </p:spPr>
        <p:txBody>
          <a:bodyPr/>
          <a:lstStyle/>
          <a:p>
            <a:r>
              <a:rPr lang="zh-CN" altLang="en-US" sz="2800" smtClean="0"/>
              <a:t>适用范围</a:t>
            </a:r>
          </a:p>
          <a:p>
            <a:r>
              <a:rPr lang="zh-CN" altLang="en-US" sz="2800" smtClean="0"/>
              <a:t>骚扰限值</a:t>
            </a:r>
          </a:p>
          <a:p>
            <a:r>
              <a:rPr lang="zh-CN" altLang="en-US" sz="2800" smtClean="0"/>
              <a:t>测量方法</a:t>
            </a:r>
          </a:p>
          <a:p>
            <a:r>
              <a:rPr lang="zh-CN" altLang="en-US" sz="2800" smtClean="0"/>
              <a:t>评定方法</a:t>
            </a:r>
          </a:p>
          <a:p>
            <a:pPr>
              <a:buFontTx/>
              <a:buNone/>
            </a:pPr>
            <a:r>
              <a:rPr lang="zh-CN" altLang="en-US" sz="1400" smtClean="0"/>
              <a:t>      </a:t>
            </a:r>
            <a:endParaRPr lang="zh-CN" altLang="en-US" sz="2800" smtClean="0"/>
          </a:p>
        </p:txBody>
      </p:sp>
      <p:pic>
        <p:nvPicPr>
          <p:cNvPr id="6148" name="Picture 8"/>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3041650" y="1449388"/>
            <a:ext cx="5940425" cy="4859337"/>
          </a:xfrm>
          <a:noFill/>
          <a:extLst>
            <a:ext uri="{909E8E84-426E-40DD-AFC4-6F175D3DCCD1}">
              <a14:hiddenFill xmlns:a14="http://schemas.microsoft.com/office/drawing/2010/main">
                <a:solidFill>
                  <a:srgbClr val="64BB99"/>
                </a:solidFill>
              </a14:hiddenFill>
            </a:ext>
          </a:extLst>
        </p:spPr>
      </p:pic>
      <p:sp>
        <p:nvSpPr>
          <p:cNvPr id="6149" name="日期占位符 5"/>
          <p:cNvSpPr>
            <a:spLocks noGrp="1"/>
          </p:cNvSpPr>
          <p:nvPr>
            <p:ph type="dt" sz="half" idx="4294967295"/>
          </p:nvPr>
        </p:nvSpPr>
        <p:spPr>
          <a:xfrm>
            <a:off x="457200" y="6245225"/>
            <a:ext cx="2133600" cy="476250"/>
          </a:xfrm>
          <a:prstGeom prst="rect">
            <a:avLst/>
          </a:prstGeom>
          <a:solidFill>
            <a:srgbClr val="FFFFFF"/>
          </a:solidFill>
        </p:spPr>
        <p:txBody>
          <a:bodyPr/>
          <a:lstStyle>
            <a:lvl1pPr eaLnBrk="0" hangingPunct="0">
              <a:defRPr sz="5100">
                <a:solidFill>
                  <a:schemeClr val="tx2"/>
                </a:solidFill>
                <a:latin typeface="Arial" pitchFamily="34" charset="0"/>
                <a:ea typeface="黑体" pitchFamily="49" charset="-122"/>
              </a:defRPr>
            </a:lvl1pPr>
            <a:lvl2pPr marL="742950" indent="-285750" eaLnBrk="0" hangingPunct="0">
              <a:defRPr sz="5100">
                <a:solidFill>
                  <a:schemeClr val="tx2"/>
                </a:solidFill>
                <a:latin typeface="Arial" pitchFamily="34" charset="0"/>
                <a:ea typeface="黑体" pitchFamily="49" charset="-122"/>
              </a:defRPr>
            </a:lvl2pPr>
            <a:lvl3pPr marL="1143000" indent="-228600" eaLnBrk="0" hangingPunct="0">
              <a:defRPr sz="5100">
                <a:solidFill>
                  <a:schemeClr val="tx2"/>
                </a:solidFill>
                <a:latin typeface="Arial" pitchFamily="34" charset="0"/>
                <a:ea typeface="黑体" pitchFamily="49" charset="-122"/>
              </a:defRPr>
            </a:lvl3pPr>
            <a:lvl4pPr marL="1600200" indent="-228600" eaLnBrk="0" hangingPunct="0">
              <a:defRPr sz="5100">
                <a:solidFill>
                  <a:schemeClr val="tx2"/>
                </a:solidFill>
                <a:latin typeface="Arial" pitchFamily="34" charset="0"/>
                <a:ea typeface="黑体" pitchFamily="49" charset="-122"/>
              </a:defRPr>
            </a:lvl4pPr>
            <a:lvl5pPr marL="2057400" indent="-228600" eaLnBrk="0" hangingPunct="0">
              <a:defRPr sz="51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51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51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51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5100">
                <a:solidFill>
                  <a:schemeClr val="tx2"/>
                </a:solidFill>
                <a:latin typeface="Arial" pitchFamily="34" charset="0"/>
                <a:ea typeface="黑体" pitchFamily="49" charset="-122"/>
              </a:defRPr>
            </a:lvl9pPr>
          </a:lstStyle>
          <a:p>
            <a:pPr eaLnBrk="1" hangingPunct="1"/>
            <a:r>
              <a:rPr lang="zh-CN" altLang="en-US" sz="1800">
                <a:solidFill>
                  <a:srgbClr val="000066"/>
                </a:solidFill>
                <a:ea typeface="方正行楷简体" pitchFamily="2" charset="-122"/>
              </a:rPr>
              <a:t>中国汽车工程研究院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chor="t"/>
          <a:lstStyle/>
          <a:p>
            <a:r>
              <a:rPr lang="zh-CN" altLang="en-US" smtClean="0"/>
              <a:t>适用范围</a:t>
            </a:r>
          </a:p>
        </p:txBody>
      </p:sp>
      <p:sp>
        <p:nvSpPr>
          <p:cNvPr id="7171" name="Rectangle 3"/>
          <p:cNvSpPr>
            <a:spLocks noGrp="1" noChangeArrowheads="1"/>
          </p:cNvSpPr>
          <p:nvPr>
            <p:ph idx="1"/>
          </p:nvPr>
        </p:nvSpPr>
        <p:spPr/>
        <p:txBody>
          <a:bodyPr/>
          <a:lstStyle/>
          <a:p>
            <a:r>
              <a:rPr lang="zh-CN" altLang="en-US" sz="2400" dirty="0" smtClean="0"/>
              <a:t>电动车辆的磁场和电场辐射发射，</a:t>
            </a:r>
            <a:r>
              <a:rPr lang="en-US" altLang="zh-CN" sz="2400" dirty="0" smtClean="0"/>
              <a:t>9kHz-30MHz</a:t>
            </a:r>
            <a:r>
              <a:rPr lang="zh-CN" altLang="en-US" sz="2400" dirty="0" smtClean="0"/>
              <a:t>；</a:t>
            </a:r>
            <a:endParaRPr lang="en-US" altLang="zh-CN" sz="2400" dirty="0" smtClean="0"/>
          </a:p>
          <a:p>
            <a:endParaRPr lang="zh-CN" altLang="en-US" sz="2400" dirty="0" smtClean="0"/>
          </a:p>
          <a:p>
            <a:r>
              <a:rPr lang="zh-CN" altLang="en-US" sz="2400" dirty="0" smtClean="0"/>
              <a:t>交流充电系统的传导发射，</a:t>
            </a:r>
            <a:r>
              <a:rPr lang="en-US" altLang="zh-CN" sz="2400" dirty="0" smtClean="0"/>
              <a:t>450kHz-30MHz</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chor="t"/>
          <a:lstStyle/>
          <a:p>
            <a:r>
              <a:rPr lang="zh-CN" altLang="en-US" smtClean="0"/>
              <a:t>限值</a:t>
            </a:r>
          </a:p>
        </p:txBody>
      </p:sp>
      <p:graphicFrame>
        <p:nvGraphicFramePr>
          <p:cNvPr id="549930" name="Group 42"/>
          <p:cNvGraphicFramePr>
            <a:graphicFrameLocks noGrp="1"/>
          </p:cNvGraphicFramePr>
          <p:nvPr>
            <p:ph type="tbl" idx="1"/>
          </p:nvPr>
        </p:nvGraphicFramePr>
        <p:xfrm>
          <a:off x="1827213" y="5229225"/>
          <a:ext cx="3735387" cy="923925"/>
        </p:xfrm>
        <a:graphic>
          <a:graphicData uri="http://schemas.openxmlformats.org/drawingml/2006/table">
            <a:tbl>
              <a:tblPr/>
              <a:tblGrid>
                <a:gridCol w="1912937"/>
                <a:gridCol w="1822450"/>
              </a:tblGrid>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rgbClr val="3333FF"/>
                          </a:solidFill>
                          <a:effectLst/>
                          <a:latin typeface="Arial" charset="0"/>
                          <a:ea typeface="宋体" pitchFamily="2" charset="-122"/>
                        </a:rPr>
                        <a:t>频率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rgbClr val="3333FF"/>
                          </a:solidFill>
                          <a:effectLst/>
                          <a:latin typeface="Arial" charset="0"/>
                          <a:ea typeface="宋体" pitchFamily="2" charset="-122"/>
                        </a:rPr>
                        <a:t>电平</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rgbClr val="3333FF"/>
                          </a:solidFill>
                          <a:effectLst/>
                          <a:latin typeface="Arial" charset="0"/>
                          <a:ea typeface="宋体" pitchFamily="2" charset="-122"/>
                        </a:rPr>
                        <a:t>450kHz-1.705MHz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rgbClr val="3333FF"/>
                          </a:solidFill>
                          <a:effectLst/>
                          <a:latin typeface="Arial" charset="0"/>
                          <a:ea typeface="宋体" pitchFamily="2" charset="-122"/>
                        </a:rPr>
                        <a:t>1mV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rgbClr val="3333FF"/>
                          </a:solidFill>
                          <a:effectLst/>
                          <a:latin typeface="Arial" charset="0"/>
                          <a:ea typeface="宋体" pitchFamily="2" charset="-122"/>
                        </a:rPr>
                        <a:t>1.705MHz-30MHz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rgbClr val="3333FF"/>
                          </a:solidFill>
                          <a:effectLst/>
                          <a:latin typeface="Arial" charset="0"/>
                          <a:ea typeface="宋体" pitchFamily="2" charset="-122"/>
                        </a:rPr>
                        <a:t>3mV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09" name="日期占位符 3"/>
          <p:cNvSpPr>
            <a:spLocks noGrp="1"/>
          </p:cNvSpPr>
          <p:nvPr>
            <p:ph type="dt" sz="half" idx="4294967295"/>
          </p:nvPr>
        </p:nvSpPr>
        <p:spPr>
          <a:xfrm>
            <a:off x="457200" y="6245225"/>
            <a:ext cx="2133600" cy="476250"/>
          </a:xfrm>
          <a:prstGeom prst="rect">
            <a:avLst/>
          </a:prstGeom>
          <a:solidFill>
            <a:srgbClr val="FFFFFF"/>
          </a:solidFill>
        </p:spPr>
        <p:txBody>
          <a:bodyPr/>
          <a:lstStyle>
            <a:lvl1pPr eaLnBrk="0" hangingPunct="0">
              <a:defRPr sz="5100">
                <a:solidFill>
                  <a:schemeClr val="tx2"/>
                </a:solidFill>
                <a:latin typeface="Arial" pitchFamily="34" charset="0"/>
                <a:ea typeface="黑体" pitchFamily="49" charset="-122"/>
              </a:defRPr>
            </a:lvl1pPr>
            <a:lvl2pPr marL="742950" indent="-285750" eaLnBrk="0" hangingPunct="0">
              <a:defRPr sz="5100">
                <a:solidFill>
                  <a:schemeClr val="tx2"/>
                </a:solidFill>
                <a:latin typeface="Arial" pitchFamily="34" charset="0"/>
                <a:ea typeface="黑体" pitchFamily="49" charset="-122"/>
              </a:defRPr>
            </a:lvl2pPr>
            <a:lvl3pPr marL="1143000" indent="-228600" eaLnBrk="0" hangingPunct="0">
              <a:defRPr sz="5100">
                <a:solidFill>
                  <a:schemeClr val="tx2"/>
                </a:solidFill>
                <a:latin typeface="Arial" pitchFamily="34" charset="0"/>
                <a:ea typeface="黑体" pitchFamily="49" charset="-122"/>
              </a:defRPr>
            </a:lvl3pPr>
            <a:lvl4pPr marL="1600200" indent="-228600" eaLnBrk="0" hangingPunct="0">
              <a:defRPr sz="5100">
                <a:solidFill>
                  <a:schemeClr val="tx2"/>
                </a:solidFill>
                <a:latin typeface="Arial" pitchFamily="34" charset="0"/>
                <a:ea typeface="黑体" pitchFamily="49" charset="-122"/>
              </a:defRPr>
            </a:lvl4pPr>
            <a:lvl5pPr marL="2057400" indent="-228600" eaLnBrk="0" hangingPunct="0">
              <a:defRPr sz="51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51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51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51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5100">
                <a:solidFill>
                  <a:schemeClr val="tx2"/>
                </a:solidFill>
                <a:latin typeface="Arial" pitchFamily="34" charset="0"/>
                <a:ea typeface="黑体" pitchFamily="49" charset="-122"/>
              </a:defRPr>
            </a:lvl9pPr>
          </a:lstStyle>
          <a:p>
            <a:pPr eaLnBrk="1" hangingPunct="1"/>
            <a:r>
              <a:rPr lang="zh-CN" altLang="en-US" sz="1800" smtClean="0">
                <a:solidFill>
                  <a:srgbClr val="000066"/>
                </a:solidFill>
                <a:ea typeface="方正行楷简体" pitchFamily="2" charset="-122"/>
              </a:rPr>
              <a:t>中国汽车工程研究院</a:t>
            </a:r>
          </a:p>
        </p:txBody>
      </p:sp>
      <p:pic>
        <p:nvPicPr>
          <p:cNvPr id="82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14612"/>
            <a:ext cx="4436985" cy="37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1260644"/>
            <a:ext cx="4365485" cy="365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9924" name="Text Box 36"/>
          <p:cNvSpPr txBox="1">
            <a:spLocks noChangeArrowheads="1"/>
          </p:cNvSpPr>
          <p:nvPr/>
        </p:nvSpPr>
        <p:spPr bwMode="auto">
          <a:xfrm>
            <a:off x="6102350" y="4778375"/>
            <a:ext cx="1576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lang="zh-CN" altLang="en-US" sz="2000">
                <a:effectLst>
                  <a:outerShdw blurRad="38100" dist="38100" dir="2700000" algn="tl">
                    <a:srgbClr val="C0C0C0"/>
                  </a:outerShdw>
                </a:effectLst>
                <a:latin typeface="Arial" charset="0"/>
                <a:ea typeface="黑体" pitchFamily="2" charset="-122"/>
              </a:rPr>
              <a:t>磁场限值</a:t>
            </a:r>
          </a:p>
        </p:txBody>
      </p:sp>
      <p:sp>
        <p:nvSpPr>
          <p:cNvPr id="549925" name="Text Box 37"/>
          <p:cNvSpPr txBox="1">
            <a:spLocks noChangeArrowheads="1"/>
          </p:cNvSpPr>
          <p:nvPr/>
        </p:nvSpPr>
        <p:spPr bwMode="auto">
          <a:xfrm>
            <a:off x="971550" y="4778375"/>
            <a:ext cx="1576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lang="zh-CN" altLang="en-US" sz="2000">
                <a:effectLst>
                  <a:outerShdw blurRad="38100" dist="38100" dir="2700000" algn="tl">
                    <a:srgbClr val="C0C0C0"/>
                  </a:outerShdw>
                </a:effectLst>
                <a:latin typeface="Arial" charset="0"/>
                <a:ea typeface="黑体" pitchFamily="2" charset="-122"/>
              </a:rPr>
              <a:t>电场限值</a:t>
            </a:r>
          </a:p>
        </p:txBody>
      </p:sp>
      <p:sp>
        <p:nvSpPr>
          <p:cNvPr id="549926" name="Text Box 38"/>
          <p:cNvSpPr txBox="1">
            <a:spLocks noChangeArrowheads="1"/>
          </p:cNvSpPr>
          <p:nvPr/>
        </p:nvSpPr>
        <p:spPr bwMode="auto">
          <a:xfrm>
            <a:off x="6146800" y="5543550"/>
            <a:ext cx="1576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lang="zh-CN" altLang="en-US" sz="2000">
                <a:effectLst>
                  <a:outerShdw blurRad="38100" dist="38100" dir="2700000" algn="tl">
                    <a:srgbClr val="C0C0C0"/>
                  </a:outerShdw>
                </a:effectLst>
                <a:latin typeface="Arial" charset="0"/>
                <a:ea typeface="黑体" pitchFamily="2" charset="-122"/>
              </a:rPr>
              <a:t>传导限值</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0"/>
          <p:cNvSpPr>
            <a:spLocks noGrp="1" noChangeArrowheads="1"/>
          </p:cNvSpPr>
          <p:nvPr>
            <p:ph type="title" sz="quarter"/>
          </p:nvPr>
        </p:nvSpPr>
        <p:spPr/>
        <p:txBody>
          <a:bodyPr anchor="t"/>
          <a:lstStyle/>
          <a:p>
            <a:r>
              <a:rPr lang="zh-CN" altLang="en-US" smtClean="0"/>
              <a:t>限值换算</a:t>
            </a:r>
          </a:p>
        </p:txBody>
      </p:sp>
      <p:graphicFrame>
        <p:nvGraphicFramePr>
          <p:cNvPr id="9220" name="Object 6"/>
          <p:cNvGraphicFramePr>
            <a:graphicFrameLocks noChangeAspect="1"/>
          </p:cNvGraphicFramePr>
          <p:nvPr/>
        </p:nvGraphicFramePr>
        <p:xfrm>
          <a:off x="304800" y="1905000"/>
          <a:ext cx="3411538" cy="639763"/>
        </p:xfrm>
        <a:graphic>
          <a:graphicData uri="http://schemas.openxmlformats.org/presentationml/2006/ole">
            <mc:AlternateContent xmlns:mc="http://schemas.openxmlformats.org/markup-compatibility/2006">
              <mc:Choice xmlns:v="urn:schemas-microsoft-com:vml" Requires="v">
                <p:oleObj spid="_x0000_s9264" name="公式" r:id="rId3" imgW="1066337" imgH="203112" progId="Equation.3">
                  <p:embed/>
                </p:oleObj>
              </mc:Choice>
              <mc:Fallback>
                <p:oleObj name="公式" r:id="rId3" imgW="1066337" imgH="20311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05000"/>
                        <a:ext cx="341153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1" name="Object 7"/>
          <p:cNvGraphicFramePr>
            <a:graphicFrameLocks noChangeAspect="1"/>
          </p:cNvGraphicFramePr>
          <p:nvPr/>
        </p:nvGraphicFramePr>
        <p:xfrm>
          <a:off x="4591050" y="1908175"/>
          <a:ext cx="2276475" cy="620713"/>
        </p:xfrm>
        <a:graphic>
          <a:graphicData uri="http://schemas.openxmlformats.org/presentationml/2006/ole">
            <mc:AlternateContent xmlns:mc="http://schemas.openxmlformats.org/markup-compatibility/2006">
              <mc:Choice xmlns:v="urn:schemas-microsoft-com:vml" Requires="v">
                <p:oleObj spid="_x0000_s9265" name="公式" r:id="rId5" imgW="736600" imgH="203200" progId="Equation.3">
                  <p:embed/>
                </p:oleObj>
              </mc:Choice>
              <mc:Fallback>
                <p:oleObj name="公式" r:id="rId5" imgW="736600" imgH="203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1050" y="1908175"/>
                        <a:ext cx="227647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8"/>
          <p:cNvGraphicFramePr>
            <a:graphicFrameLocks noChangeAspect="1"/>
          </p:cNvGraphicFramePr>
          <p:nvPr/>
        </p:nvGraphicFramePr>
        <p:xfrm>
          <a:off x="266700" y="2462213"/>
          <a:ext cx="3360738" cy="654050"/>
        </p:xfrm>
        <a:graphic>
          <a:graphicData uri="http://schemas.openxmlformats.org/presentationml/2006/ole">
            <mc:AlternateContent xmlns:mc="http://schemas.openxmlformats.org/markup-compatibility/2006">
              <mc:Choice xmlns:v="urn:schemas-microsoft-com:vml" Requires="v">
                <p:oleObj spid="_x0000_s9266" name="公式" r:id="rId7" imgW="1028254" imgH="203112" progId="Equation.3">
                  <p:embed/>
                </p:oleObj>
              </mc:Choice>
              <mc:Fallback>
                <p:oleObj name="公式" r:id="rId7" imgW="1028254"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 y="2462213"/>
                        <a:ext cx="336073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9"/>
          <p:cNvGraphicFramePr>
            <a:graphicFrameLocks noChangeAspect="1"/>
          </p:cNvGraphicFramePr>
          <p:nvPr/>
        </p:nvGraphicFramePr>
        <p:xfrm>
          <a:off x="4572000" y="2555875"/>
          <a:ext cx="2339975" cy="660400"/>
        </p:xfrm>
        <a:graphic>
          <a:graphicData uri="http://schemas.openxmlformats.org/presentationml/2006/ole">
            <mc:AlternateContent xmlns:mc="http://schemas.openxmlformats.org/markup-compatibility/2006">
              <mc:Choice xmlns:v="urn:schemas-microsoft-com:vml" Requires="v">
                <p:oleObj spid="_x0000_s9267" name="公式" r:id="rId9" imgW="710891" imgH="203112" progId="Equation.3">
                  <p:embed/>
                </p:oleObj>
              </mc:Choice>
              <mc:Fallback>
                <p:oleObj name="公式" r:id="rId9" imgW="710891" imgH="203112"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555875"/>
                        <a:ext cx="233997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7546" name="Line 10"/>
          <p:cNvSpPr>
            <a:spLocks noChangeShapeType="1"/>
          </p:cNvSpPr>
          <p:nvPr/>
        </p:nvSpPr>
        <p:spPr bwMode="auto">
          <a:xfrm>
            <a:off x="3897313" y="2124075"/>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latin typeface="Arial" charset="0"/>
              <a:ea typeface="黑体" pitchFamily="2" charset="-122"/>
            </a:endParaRPr>
          </a:p>
        </p:txBody>
      </p:sp>
      <p:sp>
        <p:nvSpPr>
          <p:cNvPr id="577547" name="Line 11"/>
          <p:cNvSpPr>
            <a:spLocks noChangeShapeType="1"/>
          </p:cNvSpPr>
          <p:nvPr/>
        </p:nvSpPr>
        <p:spPr bwMode="auto">
          <a:xfrm>
            <a:off x="3897313" y="2798763"/>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latin typeface="Arial" charset="0"/>
              <a:ea typeface="黑体" pitchFamily="2" charset="-122"/>
            </a:endParaRPr>
          </a:p>
        </p:txBody>
      </p:sp>
      <p:sp>
        <p:nvSpPr>
          <p:cNvPr id="9226" name="Rectangle 14"/>
          <p:cNvSpPr>
            <a:spLocks noChangeArrowheads="1"/>
          </p:cNvSpPr>
          <p:nvPr/>
        </p:nvSpPr>
        <p:spPr bwMode="auto">
          <a:xfrm>
            <a:off x="0" y="2984500"/>
            <a:ext cx="406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solidFill>
                  <a:schemeClr val="tx1"/>
                </a:solidFill>
                <a:effectLst/>
                <a:latin typeface="Times New Roman" pitchFamily="18" charset="0"/>
                <a:ea typeface="宋体" pitchFamily="2" charset="-122"/>
                <a:cs typeface="Times New Roman" pitchFamily="18" charset="0"/>
              </a:rPr>
              <a:t>       </a:t>
            </a:r>
            <a:endParaRPr lang="en-US" altLang="zh-CN" sz="1800">
              <a:solidFill>
                <a:schemeClr val="tx1"/>
              </a:solidFill>
              <a:effectLst/>
              <a:ea typeface="宋体" pitchFamily="2" charset="-122"/>
              <a:cs typeface="Times New Roman" pitchFamily="18" charset="0"/>
            </a:endParaRPr>
          </a:p>
        </p:txBody>
      </p:sp>
      <p:sp>
        <p:nvSpPr>
          <p:cNvPr id="577551" name="Rectangle 1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latin typeface="Arial" charset="0"/>
              <a:ea typeface="黑体" pitchFamily="2" charset="-122"/>
            </a:endParaRPr>
          </a:p>
        </p:txBody>
      </p:sp>
      <p:sp>
        <p:nvSpPr>
          <p:cNvPr id="577552" name="Rectangle 16"/>
          <p:cNvSpPr>
            <a:spLocks noChangeArrowheads="1"/>
          </p:cNvSpPr>
          <p:nvPr/>
        </p:nvSpPr>
        <p:spPr bwMode="auto">
          <a:xfrm>
            <a:off x="-1008063" y="356393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latin typeface="Arial" charset="0"/>
              <a:ea typeface="黑体" pitchFamily="2" charset="-122"/>
            </a:endParaRPr>
          </a:p>
        </p:txBody>
      </p:sp>
      <p:sp>
        <p:nvSpPr>
          <p:cNvPr id="9229" name="Rectangle 17"/>
          <p:cNvSpPr>
            <a:spLocks noChangeArrowheads="1"/>
          </p:cNvSpPr>
          <p:nvPr/>
        </p:nvSpPr>
        <p:spPr bwMode="auto">
          <a:xfrm>
            <a:off x="0" y="3629025"/>
            <a:ext cx="438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solidFill>
                  <a:schemeClr val="tx1"/>
                </a:solidFill>
                <a:effectLst/>
                <a:latin typeface="Times New Roman" pitchFamily="18" charset="0"/>
                <a:ea typeface="宋体" pitchFamily="2" charset="-122"/>
                <a:cs typeface="Times New Roman" pitchFamily="18" charset="0"/>
              </a:rPr>
              <a:t>        </a:t>
            </a:r>
            <a:endParaRPr lang="en-US" altLang="zh-CN" sz="1800">
              <a:solidFill>
                <a:schemeClr val="tx1"/>
              </a:solidFill>
              <a:effectLst/>
              <a:ea typeface="宋体" pitchFamily="2" charset="-122"/>
              <a:cs typeface="Times New Roman" pitchFamily="18" charset="0"/>
            </a:endParaRPr>
          </a:p>
        </p:txBody>
      </p:sp>
      <p:sp>
        <p:nvSpPr>
          <p:cNvPr id="9230" name="Rectangle 18"/>
          <p:cNvSpPr>
            <a:spLocks noChangeArrowheads="1"/>
          </p:cNvSpPr>
          <p:nvPr/>
        </p:nvSpPr>
        <p:spPr bwMode="auto">
          <a:xfrm>
            <a:off x="250825" y="3879850"/>
            <a:ext cx="5557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chemeClr val="tx1"/>
                </a:solidFill>
                <a:effectLst/>
                <a:latin typeface="楷体_GB2312" pitchFamily="49" charset="-122"/>
                <a:ea typeface="楷体_GB2312" pitchFamily="49" charset="-122"/>
              </a:rPr>
              <a:t>关联公式：</a:t>
            </a:r>
            <a:r>
              <a:rPr lang="en-US" altLang="zh-CN" sz="2400">
                <a:solidFill>
                  <a:schemeClr val="tx1"/>
                </a:solidFill>
                <a:effectLst/>
                <a:latin typeface="楷体_GB2312" pitchFamily="49" charset="-122"/>
                <a:ea typeface="楷体_GB2312" pitchFamily="49" charset="-122"/>
              </a:rPr>
              <a:t>20lg(</a:t>
            </a:r>
            <a:r>
              <a:rPr lang="zh-CN" altLang="en-US" sz="2400">
                <a:solidFill>
                  <a:schemeClr val="tx1"/>
                </a:solidFill>
                <a:effectLst/>
                <a:latin typeface="楷体_GB2312" pitchFamily="49" charset="-122"/>
                <a:ea typeface="楷体_GB2312" pitchFamily="49" charset="-122"/>
              </a:rPr>
              <a:t>带宽</a:t>
            </a:r>
            <a:r>
              <a:rPr lang="en-US" altLang="zh-CN" sz="2400">
                <a:solidFill>
                  <a:schemeClr val="tx1"/>
                </a:solidFill>
                <a:effectLst/>
                <a:latin typeface="楷体_GB2312" pitchFamily="49" charset="-122"/>
                <a:ea typeface="楷体_GB2312" pitchFamily="49" charset="-122"/>
              </a:rPr>
              <a:t>(kHz)/1kHz)</a:t>
            </a:r>
          </a:p>
          <a:p>
            <a:r>
              <a:rPr lang="zh-CN" altLang="en-US" sz="2400">
                <a:solidFill>
                  <a:schemeClr val="tx1"/>
                </a:solidFill>
                <a:effectLst/>
                <a:latin typeface="楷体_GB2312" pitchFamily="49" charset="-122"/>
                <a:ea typeface="楷体_GB2312" pitchFamily="49" charset="-122"/>
              </a:rPr>
              <a:t>修正系数：</a:t>
            </a:r>
            <a:r>
              <a:rPr lang="en-US" altLang="zh-CN" sz="2400">
                <a:solidFill>
                  <a:schemeClr val="tx1"/>
                </a:solidFill>
                <a:effectLst/>
                <a:latin typeface="楷体_GB2312" pitchFamily="49" charset="-122"/>
                <a:ea typeface="楷体_GB2312" pitchFamily="49" charset="-122"/>
              </a:rPr>
              <a:t>20lg0.2=-14dB (200Hz</a:t>
            </a:r>
            <a:r>
              <a:rPr lang="zh-CN" altLang="en-US" sz="2400">
                <a:solidFill>
                  <a:schemeClr val="tx1"/>
                </a:solidFill>
                <a:effectLst/>
                <a:latin typeface="楷体_GB2312" pitchFamily="49" charset="-122"/>
                <a:ea typeface="楷体_GB2312" pitchFamily="49" charset="-122"/>
              </a:rPr>
              <a:t>带宽</a:t>
            </a:r>
            <a:r>
              <a:rPr lang="en-US" altLang="zh-CN" sz="2400">
                <a:solidFill>
                  <a:schemeClr val="tx1"/>
                </a:solidFill>
                <a:effectLst/>
                <a:latin typeface="楷体_GB2312" pitchFamily="49" charset="-122"/>
                <a:ea typeface="楷体_GB2312" pitchFamily="49" charset="-122"/>
              </a:rPr>
              <a:t>)</a:t>
            </a:r>
          </a:p>
          <a:p>
            <a:r>
              <a:rPr lang="zh-CN" altLang="en-US" sz="2400">
                <a:solidFill>
                  <a:schemeClr val="tx1"/>
                </a:solidFill>
                <a:effectLst/>
                <a:latin typeface="楷体_GB2312" pitchFamily="49" charset="-122"/>
                <a:ea typeface="楷体_GB2312" pitchFamily="49" charset="-122"/>
              </a:rPr>
              <a:t>修正系数：</a:t>
            </a:r>
            <a:r>
              <a:rPr lang="en-US" altLang="zh-CN" sz="2400">
                <a:solidFill>
                  <a:schemeClr val="tx1"/>
                </a:solidFill>
                <a:effectLst/>
                <a:latin typeface="楷体_GB2312" pitchFamily="49" charset="-122"/>
                <a:ea typeface="楷体_GB2312" pitchFamily="49" charset="-122"/>
              </a:rPr>
              <a:t>20lg9=19dB (9kHz</a:t>
            </a:r>
            <a:r>
              <a:rPr lang="zh-CN" altLang="en-US" sz="2400">
                <a:solidFill>
                  <a:schemeClr val="tx1"/>
                </a:solidFill>
                <a:effectLst/>
                <a:latin typeface="楷体_GB2312" pitchFamily="49" charset="-122"/>
                <a:ea typeface="楷体_GB2312" pitchFamily="49" charset="-122"/>
              </a:rPr>
              <a:t>带宽</a:t>
            </a:r>
            <a:r>
              <a:rPr lang="en-US" altLang="zh-CN" sz="2400">
                <a:solidFill>
                  <a:schemeClr val="tx1"/>
                </a:solidFill>
                <a:effectLst/>
                <a:latin typeface="楷体_GB2312" pitchFamily="49" charset="-122"/>
                <a:ea typeface="楷体_GB2312" pitchFamily="49" charset="-122"/>
              </a:rPr>
              <a:t>) </a:t>
            </a:r>
          </a:p>
        </p:txBody>
      </p:sp>
      <p:sp>
        <p:nvSpPr>
          <p:cNvPr id="577601" name="Rectangle 65"/>
          <p:cNvSpPr>
            <a:spLocks noChangeArrowheads="1"/>
          </p:cNvSpPr>
          <p:nvPr/>
        </p:nvSpPr>
        <p:spPr bwMode="auto">
          <a:xfrm>
            <a:off x="0" y="176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latin typeface="Arial" charset="0"/>
              <a:ea typeface="黑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chor="t"/>
          <a:lstStyle/>
          <a:p>
            <a:r>
              <a:rPr lang="zh-CN" altLang="en-US" smtClean="0"/>
              <a:t>测量仪器</a:t>
            </a:r>
          </a:p>
        </p:txBody>
      </p:sp>
      <p:graphicFrame>
        <p:nvGraphicFramePr>
          <p:cNvPr id="552514" name="Group 578"/>
          <p:cNvGraphicFramePr>
            <a:graphicFrameLocks noGrp="1"/>
          </p:cNvGraphicFramePr>
          <p:nvPr>
            <p:ph sz="half" idx="1"/>
          </p:nvPr>
        </p:nvGraphicFramePr>
        <p:xfrm>
          <a:off x="1106488" y="4333875"/>
          <a:ext cx="6975475" cy="1570038"/>
        </p:xfrm>
        <a:graphic>
          <a:graphicData uri="http://schemas.openxmlformats.org/drawingml/2006/table">
            <a:tbl>
              <a:tblPr/>
              <a:tblGrid>
                <a:gridCol w="2116137"/>
                <a:gridCol w="1525588"/>
                <a:gridCol w="3333750"/>
              </a:tblGrid>
              <a:tr h="335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3333FF"/>
                          </a:solidFill>
                          <a:effectLst/>
                          <a:latin typeface="Arial" charset="0"/>
                          <a:ea typeface="宋体" pitchFamily="2" charset="-122"/>
                        </a:rPr>
                        <a:t>频带</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3333FF"/>
                          </a:solidFill>
                          <a:effectLst/>
                          <a:latin typeface="Arial" charset="0"/>
                          <a:ea typeface="宋体" pitchFamily="2" charset="-122"/>
                        </a:rPr>
                        <a:t>仪器带宽</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3333FF"/>
                          </a:solidFill>
                          <a:effectLst/>
                          <a:latin typeface="Arial" charset="0"/>
                          <a:ea typeface="宋体" pitchFamily="2" charset="-122"/>
                        </a:rPr>
                        <a:t>峰值检波器最小扫描时间</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charset="0"/>
                          <a:ea typeface="宋体" pitchFamily="2" charset="-122"/>
                        </a:rPr>
                        <a:t>9kHz-150kHz</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charset="0"/>
                          <a:ea typeface="宋体" pitchFamily="2" charset="-122"/>
                        </a:rPr>
                        <a:t>200Hz</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charset="0"/>
                          <a:ea typeface="宋体" pitchFamily="2" charset="-122"/>
                        </a:rPr>
                        <a:t>100ms/kHz</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0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charset="0"/>
                          <a:ea typeface="宋体" pitchFamily="2" charset="-122"/>
                        </a:rPr>
                        <a:t>150kHz-30MHz</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charset="0"/>
                          <a:ea typeface="宋体" pitchFamily="2" charset="-122"/>
                        </a:rPr>
                        <a:t>9kHz</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charset="0"/>
                          <a:ea typeface="宋体" pitchFamily="2" charset="-122"/>
                        </a:rPr>
                        <a:t>100ms/MHz</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600" b="0" i="0" u="none" strike="noStrike" cap="none" normalizeH="0" baseline="0" smtClean="0">
                        <a:ln>
                          <a:noFill/>
                        </a:ln>
                        <a:solidFill>
                          <a:srgbClr val="3333FF"/>
                        </a:solidFill>
                        <a:effectLst/>
                        <a:latin typeface="Arial"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52538" name="Group 602"/>
          <p:cNvGraphicFramePr>
            <a:graphicFrameLocks noGrp="1"/>
          </p:cNvGraphicFramePr>
          <p:nvPr>
            <p:ph sz="half" idx="2"/>
          </p:nvPr>
        </p:nvGraphicFramePr>
        <p:xfrm>
          <a:off x="1150938" y="1493838"/>
          <a:ext cx="6931025" cy="2621196"/>
        </p:xfrm>
        <a:graphic>
          <a:graphicData uri="http://schemas.openxmlformats.org/drawingml/2006/table">
            <a:tbl>
              <a:tblPr/>
              <a:tblGrid>
                <a:gridCol w="1689100"/>
                <a:gridCol w="2541587"/>
                <a:gridCol w="1395413"/>
                <a:gridCol w="1304925"/>
              </a:tblGrid>
              <a:tr h="3352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名称</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型号</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制造商</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修正系数</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十米法电波暗室</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FACT10-8.0 Auto</a:t>
                      </a:r>
                      <a:r>
                        <a:rPr kumimoji="0" lang="en-US" altLang="zh-CN" sz="18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ETS</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测功机</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AIP-CDM 37.5-4X4/EMC </a:t>
                      </a:r>
                      <a:endPar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MAHA</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接收机</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ESCI-3</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RS</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1m</a:t>
                      </a:r>
                      <a:r>
                        <a:rPr kumimoji="0" lang="zh-CN" altLang="en-US"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垂直单极天线</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HFH2-Z6</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RS</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10 dB</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60cm</a:t>
                      </a:r>
                      <a:r>
                        <a:rPr kumimoji="0" lang="zh-CN" altLang="en-US"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静电屏蔽环天线</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HFH2-Z2</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RS</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-31.5dB</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EMC</a:t>
                      </a:r>
                      <a:r>
                        <a:rPr kumimoji="0" lang="zh-CN" altLang="en-US"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测试软件</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EMC32</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RS</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3333FF"/>
                          </a:solidFill>
                          <a:effectLst/>
                          <a:latin typeface="Arial" pitchFamily="34" charset="0"/>
                          <a:ea typeface="宋体" pitchFamily="2" charset="-122"/>
                          <a:cs typeface="Times New Roman" pitchFamily="18" charset="0"/>
                        </a:rPr>
                        <a:t>--</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52089" name="Rectangle 15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endParaRPr lang="zh-CN" altLang="en-US">
              <a:latin typeface="Arial" charset="0"/>
              <a:ea typeface="黑体" pitchFamily="2" charset="-122"/>
            </a:endParaRPr>
          </a:p>
        </p:txBody>
      </p:sp>
      <p:sp>
        <p:nvSpPr>
          <p:cNvPr id="552093" name="Rectangle 15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endParaRPr lang="zh-CN" altLang="en-US">
              <a:latin typeface="Arial" charset="0"/>
              <a:ea typeface="黑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chor="t"/>
          <a:lstStyle/>
          <a:p>
            <a:r>
              <a:rPr lang="zh-CN" altLang="en-US" smtClean="0"/>
              <a:t>测试场地</a:t>
            </a:r>
          </a:p>
        </p:txBody>
      </p:sp>
      <p:sp>
        <p:nvSpPr>
          <p:cNvPr id="11267" name="Rectangle 6"/>
          <p:cNvSpPr>
            <a:spLocks noGrp="1" noChangeArrowheads="1"/>
          </p:cNvSpPr>
          <p:nvPr>
            <p:ph idx="1"/>
          </p:nvPr>
        </p:nvSpPr>
        <p:spPr/>
        <p:txBody>
          <a:bodyPr/>
          <a:lstStyle/>
          <a:p>
            <a:r>
              <a:rPr lang="zh-CN" altLang="en-US" smtClean="0"/>
              <a:t>辐射发射场地要求（详见</a:t>
            </a:r>
            <a:r>
              <a:rPr lang="en-US" altLang="zh-CN" smtClean="0"/>
              <a:t>GB14023</a:t>
            </a:r>
            <a:r>
              <a:rPr lang="zh-CN" altLang="en-US" smtClean="0"/>
              <a:t>）：</a:t>
            </a:r>
          </a:p>
          <a:p>
            <a:pPr>
              <a:buFontTx/>
              <a:buNone/>
            </a:pPr>
            <a:r>
              <a:rPr lang="zh-CN" altLang="en-US" sz="1800" smtClean="0"/>
              <a:t>开阔场（</a:t>
            </a:r>
            <a:r>
              <a:rPr lang="en-US" altLang="zh-CN" sz="1800" smtClean="0"/>
              <a:t>OATS</a:t>
            </a:r>
            <a:r>
              <a:rPr lang="zh-CN" altLang="en-US" sz="1800" smtClean="0"/>
              <a:t>）或电波暗室（</a:t>
            </a:r>
            <a:r>
              <a:rPr lang="en-US" altLang="zh-CN" sz="1800" smtClean="0"/>
              <a:t>ALSE</a:t>
            </a:r>
            <a:r>
              <a:rPr lang="zh-CN" altLang="en-US" sz="1800" smtClean="0"/>
              <a:t>）；</a:t>
            </a:r>
          </a:p>
          <a:p>
            <a:pPr>
              <a:buFontTx/>
              <a:buNone/>
            </a:pPr>
            <a:r>
              <a:rPr lang="zh-CN" altLang="en-US" sz="1800" smtClean="0"/>
              <a:t>单极天线置于地面上，距车辆最近部分为</a:t>
            </a:r>
            <a:r>
              <a:rPr lang="en-US" altLang="zh-CN" sz="1800" smtClean="0"/>
              <a:t>3m±0.1m</a:t>
            </a:r>
            <a:r>
              <a:rPr lang="zh-CN" altLang="en-US" sz="1800" smtClean="0"/>
              <a:t>；</a:t>
            </a:r>
          </a:p>
          <a:p>
            <a:pPr>
              <a:buFontTx/>
              <a:buNone/>
            </a:pPr>
            <a:r>
              <a:rPr lang="zh-CN" altLang="en-US" sz="1800" smtClean="0"/>
              <a:t>环天线置于地面以上</a:t>
            </a:r>
            <a:r>
              <a:rPr lang="en-US" altLang="zh-CN" sz="1800" smtClean="0"/>
              <a:t>1m±0.05m</a:t>
            </a:r>
            <a:r>
              <a:rPr lang="zh-CN" altLang="en-US" sz="1800" smtClean="0"/>
              <a:t>，距车辆最近部分为</a:t>
            </a:r>
            <a:r>
              <a:rPr lang="en-US" altLang="zh-CN" sz="1800" smtClean="0"/>
              <a:t>3m±0.2m</a:t>
            </a:r>
          </a:p>
          <a:p>
            <a:r>
              <a:rPr lang="zh-CN" altLang="en-US" smtClean="0"/>
              <a:t>传导发射场地要求（依据</a:t>
            </a:r>
            <a:r>
              <a:rPr lang="en-US" altLang="zh-CN" smtClean="0"/>
              <a:t>ANSI C63.4</a:t>
            </a:r>
            <a:r>
              <a:rPr lang="zh-CN" altLang="en-US" smtClean="0"/>
              <a:t>）：</a:t>
            </a:r>
          </a:p>
          <a:p>
            <a:pPr>
              <a:buFontTx/>
              <a:buNone/>
            </a:pPr>
            <a:r>
              <a:rPr lang="zh-CN" altLang="en-US" sz="1800" smtClean="0"/>
              <a:t>屏蔽室或者电波暗室；</a:t>
            </a:r>
          </a:p>
          <a:p>
            <a:pPr>
              <a:buFontTx/>
              <a:buNone/>
            </a:pPr>
            <a:r>
              <a:rPr lang="en-US" altLang="zh-CN" sz="1800" smtClean="0"/>
              <a:t>LISN</a:t>
            </a:r>
            <a:r>
              <a:rPr lang="zh-CN" altLang="en-US" sz="1800" smtClean="0"/>
              <a:t>与车辆连接的电缆长度应为</a:t>
            </a:r>
            <a:r>
              <a:rPr lang="en-US" altLang="zh-CN" sz="1800" smtClean="0"/>
              <a:t>1.5m±0.05m</a:t>
            </a:r>
            <a:r>
              <a:rPr lang="zh-CN" altLang="en-US" sz="1800" smtClean="0"/>
              <a:t>；</a:t>
            </a:r>
          </a:p>
          <a:p>
            <a:pPr>
              <a:buFontTx/>
              <a:buNone/>
            </a:pPr>
            <a:r>
              <a:rPr lang="en-US" altLang="zh-CN" sz="1800" smtClean="0"/>
              <a:t>LISN</a:t>
            </a:r>
            <a:r>
              <a:rPr lang="zh-CN" altLang="en-US" sz="1800" smtClean="0"/>
              <a:t>与车辆所处的接地平板使用铜带线搭接，铜带线尽可能短，长宽比不超过</a:t>
            </a:r>
            <a:r>
              <a:rPr lang="en-US" altLang="zh-CN" sz="1800" smtClean="0"/>
              <a:t>7.</a:t>
            </a:r>
          </a:p>
          <a:p>
            <a:pPr>
              <a:buFontTx/>
              <a:buNone/>
            </a:pPr>
            <a:endParaRPr lang="en-US"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34925" y="38100"/>
            <a:ext cx="8820150" cy="765175"/>
          </a:xfrm>
          <a:prstGeom prst="rect">
            <a:avLst/>
          </a:prstGeom>
        </p:spPr>
        <p:txBody>
          <a:bodyPr/>
          <a:lstStyle/>
          <a:p>
            <a:r>
              <a:rPr lang="en-US" altLang="zh-CN" sz="3000" b="1" smtClean="0">
                <a:latin typeface="楷体_GB2312" pitchFamily="49" charset="-122"/>
                <a:ea typeface="楷体_GB2312" pitchFamily="49" charset="-122"/>
              </a:rPr>
              <a:t> 2.2 </a:t>
            </a:r>
            <a:r>
              <a:rPr lang="zh-CN" altLang="en-US" sz="3000" b="1" smtClean="0">
                <a:latin typeface="楷体_GB2312" pitchFamily="49" charset="-122"/>
                <a:ea typeface="楷体_GB2312" pitchFamily="49" charset="-122"/>
              </a:rPr>
              <a:t>电动车整车</a:t>
            </a:r>
            <a:r>
              <a:rPr lang="en-US" altLang="zh-CN" sz="3000" b="1" smtClean="0">
                <a:latin typeface="楷体_GB2312" pitchFamily="49" charset="-122"/>
                <a:ea typeface="楷体_GB2312" pitchFamily="49" charset="-122"/>
              </a:rPr>
              <a:t>EMI</a:t>
            </a:r>
            <a:r>
              <a:rPr lang="zh-CN" altLang="en-US" sz="3000" b="1" smtClean="0">
                <a:latin typeface="楷体_GB2312" pitchFamily="49" charset="-122"/>
                <a:ea typeface="楷体_GB2312" pitchFamily="49" charset="-122"/>
              </a:rPr>
              <a:t>测试方法</a:t>
            </a:r>
            <a:r>
              <a:rPr lang="en-US" altLang="zh-CN" sz="3000" b="1" smtClean="0">
                <a:latin typeface="楷体_GB2312" pitchFamily="49" charset="-122"/>
                <a:ea typeface="楷体_GB2312" pitchFamily="49" charset="-122"/>
              </a:rPr>
              <a:t>-</a:t>
            </a:r>
            <a:r>
              <a:rPr lang="zh-CN" altLang="en-US" sz="3000" b="1" smtClean="0">
                <a:latin typeface="楷体_GB2312" pitchFamily="49" charset="-122"/>
                <a:ea typeface="楷体_GB2312" pitchFamily="49" charset="-122"/>
              </a:rPr>
              <a:t>磁场（</a:t>
            </a:r>
            <a:r>
              <a:rPr lang="en-US" altLang="zh-CN" sz="3000" b="1" smtClean="0">
                <a:latin typeface="楷体_GB2312" pitchFamily="49" charset="-122"/>
                <a:ea typeface="楷体_GB2312" pitchFamily="49" charset="-122"/>
              </a:rPr>
              <a:t>9kHz-30MHz</a:t>
            </a:r>
            <a:r>
              <a:rPr lang="zh-CN" altLang="en-US" sz="3000" b="1" smtClean="0">
                <a:latin typeface="楷体_GB2312" pitchFamily="49" charset="-122"/>
                <a:ea typeface="楷体_GB2312" pitchFamily="49" charset="-122"/>
              </a:rPr>
              <a:t>）</a:t>
            </a:r>
            <a:br>
              <a:rPr lang="zh-CN" altLang="en-US" sz="3000" b="1" smtClean="0">
                <a:latin typeface="楷体_GB2312" pitchFamily="49" charset="-122"/>
                <a:ea typeface="楷体_GB2312" pitchFamily="49" charset="-122"/>
              </a:rPr>
            </a:br>
            <a:r>
              <a:rPr lang="zh-CN" altLang="en-US" sz="3000" b="1" smtClean="0">
                <a:latin typeface="楷体_GB2312" pitchFamily="49" charset="-122"/>
                <a:ea typeface="楷体_GB2312" pitchFamily="49" charset="-122"/>
              </a:rPr>
              <a:t>（</a:t>
            </a:r>
            <a:r>
              <a:rPr lang="en-US" altLang="zh-CN" sz="3000" b="1" smtClean="0">
                <a:latin typeface="楷体_GB2312" pitchFamily="49" charset="-122"/>
                <a:ea typeface="楷体_GB2312" pitchFamily="49" charset="-122"/>
              </a:rPr>
              <a:t>GB/T18387-2008,SAEJ551-5:2004</a:t>
            </a:r>
            <a:r>
              <a:rPr lang="zh-CN" altLang="en-US" sz="3000" b="1" smtClean="0">
                <a:latin typeface="楷体_GB2312" pitchFamily="49" charset="-122"/>
                <a:ea typeface="楷体_GB2312" pitchFamily="49" charset="-122"/>
              </a:rPr>
              <a:t>）</a:t>
            </a:r>
          </a:p>
        </p:txBody>
      </p:sp>
      <p:pic>
        <p:nvPicPr>
          <p:cNvPr id="11267" name="Picture 26" descr="IMG_18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550" y="981075"/>
            <a:ext cx="2735263"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30"/>
          <p:cNvSpPr txBox="1">
            <a:spLocks noChangeArrowheads="1"/>
          </p:cNvSpPr>
          <p:nvPr/>
        </p:nvSpPr>
        <p:spPr bwMode="auto">
          <a:xfrm>
            <a:off x="179388" y="1254822"/>
            <a:ext cx="5400675" cy="3389313"/>
          </a:xfrm>
          <a:prstGeom prst="rect">
            <a:avLst/>
          </a:prstGeom>
          <a:noFill/>
          <a:ln>
            <a:noFill/>
          </a:ln>
          <a:effectLst>
            <a:prstShdw prst="shdw17" dist="17961" dir="2700000">
              <a:srgbClr val="5C7A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400" b="1">
                <a:solidFill>
                  <a:srgbClr val="0066FF"/>
                </a:solidFill>
                <a:latin typeface="幼圆" pitchFamily="49" charset="-122"/>
                <a:ea typeface="幼圆" pitchFamily="49" charset="-122"/>
              </a:defRPr>
            </a:lvl1pPr>
            <a:lvl2pPr marL="742950" indent="-285750" eaLnBrk="0" hangingPunct="0">
              <a:defRPr kumimoji="1" sz="1400" b="1">
                <a:solidFill>
                  <a:srgbClr val="0066FF"/>
                </a:solidFill>
                <a:latin typeface="幼圆" pitchFamily="49" charset="-122"/>
                <a:ea typeface="幼圆" pitchFamily="49" charset="-122"/>
              </a:defRPr>
            </a:lvl2pPr>
            <a:lvl3pPr marL="1143000" indent="-228600" eaLnBrk="0" hangingPunct="0">
              <a:defRPr kumimoji="1" sz="1400" b="1">
                <a:solidFill>
                  <a:srgbClr val="0066FF"/>
                </a:solidFill>
                <a:latin typeface="幼圆" pitchFamily="49" charset="-122"/>
                <a:ea typeface="幼圆" pitchFamily="49" charset="-122"/>
              </a:defRPr>
            </a:lvl3pPr>
            <a:lvl4pPr marL="1600200" indent="-228600" eaLnBrk="0" hangingPunct="0">
              <a:defRPr kumimoji="1" sz="1400" b="1">
                <a:solidFill>
                  <a:srgbClr val="0066FF"/>
                </a:solidFill>
                <a:latin typeface="幼圆" pitchFamily="49" charset="-122"/>
                <a:ea typeface="幼圆" pitchFamily="49" charset="-122"/>
              </a:defRPr>
            </a:lvl4pPr>
            <a:lvl5pPr marL="2057400" indent="-228600" eaLnBrk="0" hangingPunct="0">
              <a:defRPr kumimoji="1" sz="1400" b="1">
                <a:solidFill>
                  <a:srgbClr val="0066FF"/>
                </a:solidFill>
                <a:latin typeface="幼圆" pitchFamily="49" charset="-122"/>
                <a:ea typeface="幼圆" pitchFamily="49" charset="-122"/>
              </a:defRPr>
            </a:lvl5pPr>
            <a:lvl6pPr marL="25146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6pPr>
            <a:lvl7pPr marL="29718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7pPr>
            <a:lvl8pPr marL="34290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8pPr>
            <a:lvl9pPr marL="38862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9pPr>
          </a:lstStyle>
          <a:p>
            <a:pPr algn="l" eaLnBrk="1" hangingPunct="1"/>
            <a:r>
              <a:rPr lang="zh-CN" altLang="en-US" dirty="0">
                <a:solidFill>
                  <a:schemeClr val="tx1"/>
                </a:solidFill>
              </a:rPr>
              <a:t>依据标准： </a:t>
            </a:r>
            <a:r>
              <a:rPr lang="en-US" altLang="zh-CN" dirty="0">
                <a:solidFill>
                  <a:schemeClr val="tx1"/>
                </a:solidFill>
              </a:rPr>
              <a:t>GB/T18387-2008</a:t>
            </a:r>
            <a:r>
              <a:rPr lang="zh-CN" altLang="en-US" dirty="0">
                <a:solidFill>
                  <a:schemeClr val="tx1"/>
                </a:solidFill>
              </a:rPr>
              <a:t>；</a:t>
            </a:r>
          </a:p>
          <a:p>
            <a:pPr algn="l" eaLnBrk="1" hangingPunct="1"/>
            <a:r>
              <a:rPr lang="zh-CN" altLang="en-US" dirty="0">
                <a:solidFill>
                  <a:schemeClr val="tx1"/>
                </a:solidFill>
              </a:rPr>
              <a:t>天线类型：环天线；</a:t>
            </a:r>
          </a:p>
          <a:p>
            <a:pPr algn="l" eaLnBrk="1" hangingPunct="1"/>
            <a:r>
              <a:rPr lang="zh-CN" altLang="en-US" dirty="0">
                <a:solidFill>
                  <a:schemeClr val="tx1"/>
                </a:solidFill>
              </a:rPr>
              <a:t>天线位置：环天线的中心置于地面以上</a:t>
            </a:r>
            <a:r>
              <a:rPr lang="en-US" altLang="zh-CN" dirty="0">
                <a:solidFill>
                  <a:schemeClr val="tx1"/>
                </a:solidFill>
              </a:rPr>
              <a:t>1m±0.05m</a:t>
            </a:r>
            <a:r>
              <a:rPr lang="zh-CN" altLang="en-US" dirty="0">
                <a:solidFill>
                  <a:schemeClr val="tx1"/>
                </a:solidFill>
              </a:rPr>
              <a:t>，距车辆的最近部分为</a:t>
            </a:r>
            <a:r>
              <a:rPr lang="en-US" altLang="zh-CN" dirty="0">
                <a:solidFill>
                  <a:schemeClr val="tx1"/>
                </a:solidFill>
              </a:rPr>
              <a:t>3m±0.2m</a:t>
            </a:r>
            <a:r>
              <a:rPr lang="zh-CN" altLang="en-US" dirty="0">
                <a:solidFill>
                  <a:schemeClr val="tx1"/>
                </a:solidFill>
              </a:rPr>
              <a:t>；</a:t>
            </a:r>
          </a:p>
          <a:p>
            <a:pPr algn="l" eaLnBrk="1" hangingPunct="1"/>
            <a:r>
              <a:rPr lang="zh-CN" altLang="en-US" dirty="0">
                <a:solidFill>
                  <a:schemeClr val="tx1"/>
                </a:solidFill>
              </a:rPr>
              <a:t>预扫描：以</a:t>
            </a:r>
            <a:r>
              <a:rPr lang="en-US" altLang="zh-CN" dirty="0">
                <a:solidFill>
                  <a:schemeClr val="tx1"/>
                </a:solidFill>
              </a:rPr>
              <a:t>40km/h</a:t>
            </a:r>
            <a:r>
              <a:rPr lang="zh-CN" altLang="en-US" dirty="0">
                <a:solidFill>
                  <a:schemeClr val="tx1"/>
                </a:solidFill>
              </a:rPr>
              <a:t>的稳定车速运行，对车辆的四个侧面分别进行测量，并且每个侧面都要对三个极化方向（</a:t>
            </a:r>
            <a:r>
              <a:rPr lang="en-US" altLang="zh-CN" dirty="0">
                <a:solidFill>
                  <a:schemeClr val="tx1"/>
                </a:solidFill>
              </a:rPr>
              <a:t>X,Y,Z</a:t>
            </a:r>
            <a:r>
              <a:rPr lang="zh-CN" altLang="en-US" dirty="0">
                <a:solidFill>
                  <a:schemeClr val="tx1"/>
                </a:solidFill>
              </a:rPr>
              <a:t>）进行测试；</a:t>
            </a:r>
          </a:p>
          <a:p>
            <a:pPr algn="l" eaLnBrk="1" hangingPunct="1"/>
            <a:r>
              <a:rPr lang="zh-CN" altLang="en-US" dirty="0">
                <a:solidFill>
                  <a:schemeClr val="tx1"/>
                </a:solidFill>
              </a:rPr>
              <a:t>最大发射面的选择：经过重复测试，比较测试结果，确定最大发射面和最大发射方向；</a:t>
            </a:r>
            <a:endParaRPr lang="en-US" altLang="zh-CN" dirty="0">
              <a:solidFill>
                <a:schemeClr val="tx1"/>
              </a:solidFill>
            </a:endParaRPr>
          </a:p>
          <a:p>
            <a:pPr algn="l" eaLnBrk="1" hangingPunct="1"/>
            <a:r>
              <a:rPr lang="zh-CN" altLang="en-US" dirty="0">
                <a:solidFill>
                  <a:schemeClr val="tx1"/>
                </a:solidFill>
              </a:rPr>
              <a:t>终测：以</a:t>
            </a:r>
            <a:r>
              <a:rPr lang="en-US" altLang="zh-CN" dirty="0">
                <a:solidFill>
                  <a:schemeClr val="tx1"/>
                </a:solidFill>
              </a:rPr>
              <a:t>16km/h</a:t>
            </a:r>
            <a:r>
              <a:rPr lang="zh-CN" altLang="en-US" dirty="0">
                <a:solidFill>
                  <a:schemeClr val="tx1"/>
                </a:solidFill>
              </a:rPr>
              <a:t>和</a:t>
            </a:r>
            <a:r>
              <a:rPr lang="en-US" altLang="zh-CN" dirty="0">
                <a:solidFill>
                  <a:schemeClr val="tx1"/>
                </a:solidFill>
              </a:rPr>
              <a:t>64km/h</a:t>
            </a:r>
            <a:r>
              <a:rPr lang="zh-CN" altLang="en-US" dirty="0">
                <a:solidFill>
                  <a:schemeClr val="tx1"/>
                </a:solidFill>
              </a:rPr>
              <a:t>的稳定车速进行测试；</a:t>
            </a:r>
          </a:p>
          <a:p>
            <a:pPr algn="l" eaLnBrk="1" hangingPunct="1"/>
            <a:r>
              <a:rPr lang="zh-CN" altLang="en-US" dirty="0">
                <a:solidFill>
                  <a:schemeClr val="tx1"/>
                </a:solidFill>
              </a:rPr>
              <a:t>检波方式：</a:t>
            </a:r>
            <a:r>
              <a:rPr lang="en-US" altLang="zh-CN" dirty="0">
                <a:solidFill>
                  <a:schemeClr val="tx1"/>
                </a:solidFill>
              </a:rPr>
              <a:t>PK</a:t>
            </a:r>
            <a:r>
              <a:rPr lang="zh-CN" altLang="en-US" dirty="0">
                <a:solidFill>
                  <a:schemeClr val="tx1"/>
                </a:solidFill>
              </a:rPr>
              <a:t>；</a:t>
            </a:r>
          </a:p>
          <a:p>
            <a:pPr algn="l" eaLnBrk="1" hangingPunct="1"/>
            <a:r>
              <a:rPr lang="zh-CN" altLang="en-US" dirty="0">
                <a:solidFill>
                  <a:schemeClr val="tx1"/>
                </a:solidFill>
              </a:rPr>
              <a:t>备注</a:t>
            </a:r>
            <a:r>
              <a:rPr lang="en-US" altLang="zh-CN" dirty="0">
                <a:solidFill>
                  <a:schemeClr val="tx1"/>
                </a:solidFill>
              </a:rPr>
              <a:t>:</a:t>
            </a:r>
            <a:r>
              <a:rPr lang="zh-CN" altLang="en-US" dirty="0">
                <a:solidFill>
                  <a:schemeClr val="tx1"/>
                </a:solidFill>
              </a:rPr>
              <a:t>定义</a:t>
            </a:r>
            <a:r>
              <a:rPr lang="en-US" altLang="zh-CN" dirty="0">
                <a:solidFill>
                  <a:schemeClr val="tx1"/>
                </a:solidFill>
              </a:rPr>
              <a:t>X</a:t>
            </a:r>
            <a:r>
              <a:rPr lang="zh-CN" altLang="en-US" dirty="0">
                <a:solidFill>
                  <a:schemeClr val="tx1"/>
                </a:solidFill>
              </a:rPr>
              <a:t>方向表示天线平面平行于车体方向，</a:t>
            </a:r>
            <a:r>
              <a:rPr lang="en-US" altLang="zh-CN" dirty="0">
                <a:solidFill>
                  <a:schemeClr val="tx1"/>
                </a:solidFill>
              </a:rPr>
              <a:t>Y</a:t>
            </a:r>
            <a:r>
              <a:rPr lang="zh-CN" altLang="en-US" dirty="0">
                <a:solidFill>
                  <a:schemeClr val="tx1"/>
                </a:solidFill>
              </a:rPr>
              <a:t>方向表示天线平面垂直于车体方向，</a:t>
            </a:r>
            <a:r>
              <a:rPr lang="en-US" altLang="zh-CN" dirty="0">
                <a:solidFill>
                  <a:schemeClr val="tx1"/>
                </a:solidFill>
              </a:rPr>
              <a:t>Z</a:t>
            </a:r>
            <a:r>
              <a:rPr lang="zh-CN" altLang="en-US" dirty="0">
                <a:solidFill>
                  <a:schemeClr val="tx1"/>
                </a:solidFill>
              </a:rPr>
              <a:t>方向表示天线平面平行于暗室地面。</a:t>
            </a:r>
            <a:endParaRPr lang="en-US" altLang="zh-CN" dirty="0">
              <a:solidFill>
                <a:schemeClr val="tx1"/>
              </a:solidFill>
            </a:endParaRPr>
          </a:p>
        </p:txBody>
      </p:sp>
      <p:pic>
        <p:nvPicPr>
          <p:cNvPr id="11269"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3141663"/>
            <a:ext cx="3240087" cy="240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8"/>
          <p:cNvSpPr txBox="1">
            <a:spLocks noChangeArrowheads="1"/>
          </p:cNvSpPr>
          <p:nvPr/>
        </p:nvSpPr>
        <p:spPr bwMode="auto">
          <a:xfrm>
            <a:off x="179388" y="4646613"/>
            <a:ext cx="5329237" cy="366712"/>
          </a:xfrm>
          <a:prstGeom prst="rect">
            <a:avLst/>
          </a:prstGeom>
          <a:noFill/>
          <a:ln>
            <a:noFill/>
          </a:ln>
          <a:effectLst>
            <a:prstShdw prst="shdw17" dist="17961" dir="2700000">
              <a:srgbClr val="5C7A00"/>
            </a:prstShdw>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rgbClr val="FF0000"/>
                </a:solidFill>
                <a:miter lim="800000"/>
                <a:headEnd/>
                <a:tailEnd/>
              </a14:hiddenLine>
            </a:ext>
          </a:extLst>
        </p:spPr>
        <p:txBody>
          <a:bodyPr>
            <a:spAutoFit/>
          </a:bodyPr>
          <a:lstStyle>
            <a:lvl1pPr eaLnBrk="0" hangingPunct="0">
              <a:defRPr kumimoji="1" sz="1400" b="1">
                <a:solidFill>
                  <a:srgbClr val="0066FF"/>
                </a:solidFill>
                <a:latin typeface="幼圆" pitchFamily="49" charset="-122"/>
                <a:ea typeface="幼圆" pitchFamily="49" charset="-122"/>
              </a:defRPr>
            </a:lvl1pPr>
            <a:lvl2pPr marL="742950" indent="-285750" eaLnBrk="0" hangingPunct="0">
              <a:defRPr kumimoji="1" sz="1400" b="1">
                <a:solidFill>
                  <a:srgbClr val="0066FF"/>
                </a:solidFill>
                <a:latin typeface="幼圆" pitchFamily="49" charset="-122"/>
                <a:ea typeface="幼圆" pitchFamily="49" charset="-122"/>
              </a:defRPr>
            </a:lvl2pPr>
            <a:lvl3pPr marL="1143000" indent="-228600" eaLnBrk="0" hangingPunct="0">
              <a:defRPr kumimoji="1" sz="1400" b="1">
                <a:solidFill>
                  <a:srgbClr val="0066FF"/>
                </a:solidFill>
                <a:latin typeface="幼圆" pitchFamily="49" charset="-122"/>
                <a:ea typeface="幼圆" pitchFamily="49" charset="-122"/>
              </a:defRPr>
            </a:lvl3pPr>
            <a:lvl4pPr marL="1600200" indent="-228600" eaLnBrk="0" hangingPunct="0">
              <a:defRPr kumimoji="1" sz="1400" b="1">
                <a:solidFill>
                  <a:srgbClr val="0066FF"/>
                </a:solidFill>
                <a:latin typeface="幼圆" pitchFamily="49" charset="-122"/>
                <a:ea typeface="幼圆" pitchFamily="49" charset="-122"/>
              </a:defRPr>
            </a:lvl4pPr>
            <a:lvl5pPr marL="2057400" indent="-228600" eaLnBrk="0" hangingPunct="0">
              <a:defRPr kumimoji="1" sz="1400" b="1">
                <a:solidFill>
                  <a:srgbClr val="0066FF"/>
                </a:solidFill>
                <a:latin typeface="幼圆" pitchFamily="49" charset="-122"/>
                <a:ea typeface="幼圆" pitchFamily="49" charset="-122"/>
              </a:defRPr>
            </a:lvl5pPr>
            <a:lvl6pPr marL="25146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6pPr>
            <a:lvl7pPr marL="29718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7pPr>
            <a:lvl8pPr marL="34290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8pPr>
            <a:lvl9pPr marL="38862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9pPr>
          </a:lstStyle>
          <a:p>
            <a:pPr eaLnBrk="1" hangingPunct="1"/>
            <a:r>
              <a:rPr lang="en-US" altLang="zh-CN" sz="1800">
                <a:solidFill>
                  <a:srgbClr val="FF0000"/>
                </a:solidFill>
              </a:rPr>
              <a:t>90%</a:t>
            </a:r>
            <a:r>
              <a:rPr lang="zh-CN" altLang="en-US" sz="1800">
                <a:solidFill>
                  <a:srgbClr val="FF0000"/>
                </a:solidFill>
              </a:rPr>
              <a:t>的车辆不满足限值要求，功率越大越难！！！</a:t>
            </a:r>
          </a:p>
        </p:txBody>
      </p:sp>
    </p:spTree>
    <p:extLst>
      <p:ext uri="{BB962C8B-B14F-4D97-AF65-F5344CB8AC3E}">
        <p14:creationId xmlns:p14="http://schemas.microsoft.com/office/powerpoint/2010/main" val="2647676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ppt_x</p:attrName>
                                        </p:attrNameLst>
                                      </p:cBhvr>
                                      <p:tavLst>
                                        <p:tav tm="0">
                                          <p:val>
                                            <p:strVal val="#ppt_x-.2"/>
                                          </p:val>
                                        </p:tav>
                                        <p:tav tm="100000">
                                          <p:val>
                                            <p:strVal val="#ppt_x"/>
                                          </p:val>
                                        </p:tav>
                                      </p:tavLst>
                                    </p:anim>
                                    <p:anim calcmode="lin" valueType="num">
                                      <p:cBhvr>
                                        <p:cTn id="8" dur="500" fill="hold"/>
                                        <p:tgtEl>
                                          <p:spTgt spid="13314"/>
                                        </p:tgtEl>
                                        <p:attrNameLst>
                                          <p:attrName>ppt_y</p:attrName>
                                        </p:attrNameLst>
                                      </p:cBhvr>
                                      <p:tavLst>
                                        <p:tav tm="0">
                                          <p:val>
                                            <p:strVal val="#ppt_y"/>
                                          </p:val>
                                        </p:tav>
                                        <p:tav tm="100000">
                                          <p:val>
                                            <p:strVal val="#ppt_y"/>
                                          </p:val>
                                        </p:tav>
                                      </p:tavLst>
                                    </p:anim>
                                    <p:animEffect transition="in" filter="wipe(right)" prLst="gradientSize: 0.1">
                                      <p:cBhvr>
                                        <p:cTn id="9"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34925" y="38100"/>
            <a:ext cx="8820150" cy="765175"/>
          </a:xfrm>
          <a:prstGeom prst="rect">
            <a:avLst/>
          </a:prstGeom>
        </p:spPr>
        <p:txBody>
          <a:bodyPr/>
          <a:lstStyle/>
          <a:p>
            <a:r>
              <a:rPr lang="en-US" altLang="zh-CN" sz="2200" b="1" smtClean="0">
                <a:latin typeface="楷体_GB2312" pitchFamily="49" charset="-122"/>
                <a:ea typeface="楷体_GB2312" pitchFamily="49" charset="-122"/>
              </a:rPr>
              <a:t> </a:t>
            </a:r>
            <a:r>
              <a:rPr lang="en-US" altLang="zh-CN" sz="3000" b="1" smtClean="0">
                <a:latin typeface="楷体_GB2312" pitchFamily="49" charset="-122"/>
                <a:ea typeface="楷体_GB2312" pitchFamily="49" charset="-122"/>
              </a:rPr>
              <a:t>2.3 </a:t>
            </a:r>
            <a:r>
              <a:rPr lang="zh-CN" altLang="en-US" sz="3000" b="1" smtClean="0">
                <a:latin typeface="楷体_GB2312" pitchFamily="49" charset="-122"/>
                <a:ea typeface="楷体_GB2312" pitchFamily="49" charset="-122"/>
              </a:rPr>
              <a:t>电动车整车</a:t>
            </a:r>
            <a:r>
              <a:rPr lang="en-US" altLang="zh-CN" sz="3000" b="1" smtClean="0">
                <a:latin typeface="楷体_GB2312" pitchFamily="49" charset="-122"/>
                <a:ea typeface="楷体_GB2312" pitchFamily="49" charset="-122"/>
              </a:rPr>
              <a:t>EMI</a:t>
            </a:r>
            <a:r>
              <a:rPr lang="zh-CN" altLang="en-US" sz="3000" b="1" smtClean="0">
                <a:latin typeface="楷体_GB2312" pitchFamily="49" charset="-122"/>
                <a:ea typeface="楷体_GB2312" pitchFamily="49" charset="-122"/>
              </a:rPr>
              <a:t>测试方法</a:t>
            </a:r>
            <a:r>
              <a:rPr lang="en-US" altLang="zh-CN" sz="3000" b="1" smtClean="0">
                <a:latin typeface="楷体_GB2312" pitchFamily="49" charset="-122"/>
                <a:ea typeface="楷体_GB2312" pitchFamily="49" charset="-122"/>
              </a:rPr>
              <a:t>-</a:t>
            </a:r>
            <a:r>
              <a:rPr lang="zh-CN" altLang="en-US" sz="3000" b="1" smtClean="0">
                <a:latin typeface="楷体_GB2312" pitchFamily="49" charset="-122"/>
                <a:ea typeface="楷体_GB2312" pitchFamily="49" charset="-122"/>
              </a:rPr>
              <a:t>电场（</a:t>
            </a:r>
            <a:r>
              <a:rPr lang="en-US" altLang="zh-CN" sz="3000" b="1" smtClean="0">
                <a:latin typeface="楷体_GB2312" pitchFamily="49" charset="-122"/>
                <a:ea typeface="楷体_GB2312" pitchFamily="49" charset="-122"/>
              </a:rPr>
              <a:t>9kHz-30MHz</a:t>
            </a:r>
            <a:r>
              <a:rPr lang="zh-CN" altLang="en-US" sz="3000" b="1" smtClean="0">
                <a:latin typeface="楷体_GB2312" pitchFamily="49" charset="-122"/>
                <a:ea typeface="楷体_GB2312" pitchFamily="49" charset="-122"/>
              </a:rPr>
              <a:t>）</a:t>
            </a:r>
            <a:br>
              <a:rPr lang="zh-CN" altLang="en-US" sz="3000" b="1" smtClean="0">
                <a:latin typeface="楷体_GB2312" pitchFamily="49" charset="-122"/>
                <a:ea typeface="楷体_GB2312" pitchFamily="49" charset="-122"/>
              </a:rPr>
            </a:br>
            <a:r>
              <a:rPr lang="zh-CN" altLang="en-US" sz="3000" b="1" smtClean="0">
                <a:latin typeface="楷体_GB2312" pitchFamily="49" charset="-122"/>
                <a:ea typeface="楷体_GB2312" pitchFamily="49" charset="-122"/>
              </a:rPr>
              <a:t>（</a:t>
            </a:r>
            <a:r>
              <a:rPr lang="en-US" altLang="zh-CN" sz="3000" b="1" smtClean="0">
                <a:latin typeface="楷体_GB2312" pitchFamily="49" charset="-122"/>
                <a:ea typeface="楷体_GB2312" pitchFamily="49" charset="-122"/>
              </a:rPr>
              <a:t>GB/T18387-2008,SAEJ551-5:2004</a:t>
            </a:r>
            <a:r>
              <a:rPr lang="zh-CN" altLang="en-US" sz="3000" b="1" smtClean="0">
                <a:latin typeface="楷体_GB2312" pitchFamily="49" charset="-122"/>
                <a:ea typeface="楷体_GB2312" pitchFamily="49" charset="-122"/>
              </a:rPr>
              <a:t>）</a:t>
            </a:r>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357563"/>
            <a:ext cx="42481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5" descr="IMG_18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019175"/>
            <a:ext cx="3406775"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7"/>
          <p:cNvSpPr txBox="1">
            <a:spLocks noChangeArrowheads="1"/>
          </p:cNvSpPr>
          <p:nvPr/>
        </p:nvSpPr>
        <p:spPr bwMode="auto">
          <a:xfrm>
            <a:off x="466725" y="1557338"/>
            <a:ext cx="4752975" cy="3070225"/>
          </a:xfrm>
          <a:prstGeom prst="rect">
            <a:avLst/>
          </a:prstGeom>
          <a:noFill/>
          <a:ln>
            <a:noFill/>
          </a:ln>
          <a:effectLst>
            <a:prstShdw prst="shdw17" dist="17961" dir="2700000">
              <a:srgbClr val="5C7A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1400" b="1">
                <a:solidFill>
                  <a:srgbClr val="0066FF"/>
                </a:solidFill>
                <a:latin typeface="幼圆" pitchFamily="49" charset="-122"/>
                <a:ea typeface="幼圆" pitchFamily="49" charset="-122"/>
              </a:defRPr>
            </a:lvl1pPr>
            <a:lvl2pPr marL="742950" indent="-285750" eaLnBrk="0" hangingPunct="0">
              <a:defRPr kumimoji="1" sz="1400" b="1">
                <a:solidFill>
                  <a:srgbClr val="0066FF"/>
                </a:solidFill>
                <a:latin typeface="幼圆" pitchFamily="49" charset="-122"/>
                <a:ea typeface="幼圆" pitchFamily="49" charset="-122"/>
              </a:defRPr>
            </a:lvl2pPr>
            <a:lvl3pPr marL="1143000" indent="-228600" eaLnBrk="0" hangingPunct="0">
              <a:defRPr kumimoji="1" sz="1400" b="1">
                <a:solidFill>
                  <a:srgbClr val="0066FF"/>
                </a:solidFill>
                <a:latin typeface="幼圆" pitchFamily="49" charset="-122"/>
                <a:ea typeface="幼圆" pitchFamily="49" charset="-122"/>
              </a:defRPr>
            </a:lvl3pPr>
            <a:lvl4pPr marL="1600200" indent="-228600" eaLnBrk="0" hangingPunct="0">
              <a:defRPr kumimoji="1" sz="1400" b="1">
                <a:solidFill>
                  <a:srgbClr val="0066FF"/>
                </a:solidFill>
                <a:latin typeface="幼圆" pitchFamily="49" charset="-122"/>
                <a:ea typeface="幼圆" pitchFamily="49" charset="-122"/>
              </a:defRPr>
            </a:lvl4pPr>
            <a:lvl5pPr marL="2057400" indent="-228600" eaLnBrk="0" hangingPunct="0">
              <a:defRPr kumimoji="1" sz="1400" b="1">
                <a:solidFill>
                  <a:srgbClr val="0066FF"/>
                </a:solidFill>
                <a:latin typeface="幼圆" pitchFamily="49" charset="-122"/>
                <a:ea typeface="幼圆" pitchFamily="49" charset="-122"/>
              </a:defRPr>
            </a:lvl5pPr>
            <a:lvl6pPr marL="25146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6pPr>
            <a:lvl7pPr marL="29718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7pPr>
            <a:lvl8pPr marL="34290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8pPr>
            <a:lvl9pPr marL="3886200" indent="-228600" algn="ctr" eaLnBrk="0" fontAlgn="base" hangingPunct="0">
              <a:spcBef>
                <a:spcPct val="50000"/>
              </a:spcBef>
              <a:spcAft>
                <a:spcPct val="0"/>
              </a:spcAft>
              <a:defRPr kumimoji="1" sz="1400" b="1">
                <a:solidFill>
                  <a:srgbClr val="0066FF"/>
                </a:solidFill>
                <a:latin typeface="幼圆" pitchFamily="49" charset="-122"/>
                <a:ea typeface="幼圆" pitchFamily="49" charset="-122"/>
              </a:defRPr>
            </a:lvl9pPr>
          </a:lstStyle>
          <a:p>
            <a:pPr algn="l" eaLnBrk="1" hangingPunct="1"/>
            <a:r>
              <a:rPr lang="zh-CN" altLang="en-US">
                <a:solidFill>
                  <a:schemeClr val="tx1"/>
                </a:solidFill>
                <a:latin typeface="宋体" pitchFamily="2" charset="-122"/>
                <a:ea typeface="宋体" pitchFamily="2" charset="-122"/>
              </a:rPr>
              <a:t>依据标准：</a:t>
            </a:r>
            <a:r>
              <a:rPr lang="en-US" altLang="zh-CN">
                <a:solidFill>
                  <a:schemeClr val="tx1"/>
                </a:solidFill>
                <a:latin typeface="宋体" pitchFamily="2" charset="-122"/>
                <a:ea typeface="宋体" pitchFamily="2" charset="-122"/>
              </a:rPr>
              <a:t>GB/T18387-2008</a:t>
            </a:r>
            <a:r>
              <a:rPr lang="zh-CN" altLang="en-US">
                <a:solidFill>
                  <a:schemeClr val="tx1"/>
                </a:solidFill>
                <a:latin typeface="宋体" pitchFamily="2" charset="-122"/>
                <a:ea typeface="宋体" pitchFamily="2" charset="-122"/>
              </a:rPr>
              <a:t>；</a:t>
            </a:r>
          </a:p>
          <a:p>
            <a:pPr algn="l" eaLnBrk="1" hangingPunct="1"/>
            <a:r>
              <a:rPr lang="zh-CN" altLang="en-US">
                <a:solidFill>
                  <a:schemeClr val="tx1"/>
                </a:solidFill>
                <a:latin typeface="宋体" pitchFamily="2" charset="-122"/>
                <a:ea typeface="宋体" pitchFamily="2" charset="-122"/>
              </a:rPr>
              <a:t>天线类型：杆天线；</a:t>
            </a:r>
          </a:p>
          <a:p>
            <a:pPr algn="l" eaLnBrk="1" hangingPunct="1"/>
            <a:r>
              <a:rPr lang="zh-CN" altLang="en-US">
                <a:solidFill>
                  <a:schemeClr val="tx1"/>
                </a:solidFill>
                <a:latin typeface="宋体" pitchFamily="2" charset="-122"/>
                <a:ea typeface="宋体" pitchFamily="2" charset="-122"/>
              </a:rPr>
              <a:t>天线位置：单极天线置于地面上，距车辆的最近部分为</a:t>
            </a:r>
            <a:r>
              <a:rPr lang="en-US" altLang="zh-CN">
                <a:solidFill>
                  <a:schemeClr val="tx1"/>
                </a:solidFill>
                <a:latin typeface="宋体" pitchFamily="2" charset="-122"/>
                <a:ea typeface="宋体" pitchFamily="2" charset="-122"/>
              </a:rPr>
              <a:t>3m±0.1m</a:t>
            </a:r>
            <a:r>
              <a:rPr lang="zh-CN" altLang="en-US">
                <a:solidFill>
                  <a:schemeClr val="tx1"/>
                </a:solidFill>
                <a:latin typeface="宋体" pitchFamily="2" charset="-122"/>
                <a:ea typeface="宋体" pitchFamily="2" charset="-122"/>
              </a:rPr>
              <a:t>；</a:t>
            </a:r>
          </a:p>
          <a:p>
            <a:pPr algn="l" eaLnBrk="1" hangingPunct="1"/>
            <a:r>
              <a:rPr lang="zh-CN" altLang="en-US">
                <a:solidFill>
                  <a:schemeClr val="tx1"/>
                </a:solidFill>
                <a:latin typeface="宋体" pitchFamily="2" charset="-122"/>
                <a:ea typeface="宋体" pitchFamily="2" charset="-122"/>
              </a:rPr>
              <a:t>预扫描：以</a:t>
            </a:r>
            <a:r>
              <a:rPr lang="en-US" altLang="zh-CN">
                <a:solidFill>
                  <a:schemeClr val="tx1"/>
                </a:solidFill>
                <a:latin typeface="宋体" pitchFamily="2" charset="-122"/>
                <a:ea typeface="宋体" pitchFamily="2" charset="-122"/>
              </a:rPr>
              <a:t>40km/h</a:t>
            </a:r>
            <a:r>
              <a:rPr lang="zh-CN" altLang="en-US">
                <a:solidFill>
                  <a:schemeClr val="tx1"/>
                </a:solidFill>
                <a:latin typeface="宋体" pitchFamily="2" charset="-122"/>
                <a:ea typeface="宋体" pitchFamily="2" charset="-122"/>
              </a:rPr>
              <a:t>的稳定车速，对车辆的四个面分别进行测量（因为垂直单极天线的极化方向只有垂直方向）；</a:t>
            </a:r>
          </a:p>
          <a:p>
            <a:pPr algn="l" eaLnBrk="1" hangingPunct="1"/>
            <a:r>
              <a:rPr lang="zh-CN" altLang="en-US">
                <a:solidFill>
                  <a:schemeClr val="tx1"/>
                </a:solidFill>
                <a:latin typeface="宋体" pitchFamily="2" charset="-122"/>
                <a:ea typeface="宋体" pitchFamily="2" charset="-122"/>
              </a:rPr>
              <a:t>最大发射面的选择：反复测试，比较四个面的测试结果，确定最大发射面；</a:t>
            </a:r>
          </a:p>
          <a:p>
            <a:pPr algn="l" eaLnBrk="1" hangingPunct="1"/>
            <a:r>
              <a:rPr lang="zh-CN" altLang="en-US">
                <a:solidFill>
                  <a:schemeClr val="tx1"/>
                </a:solidFill>
                <a:latin typeface="宋体" pitchFamily="2" charset="-122"/>
                <a:ea typeface="宋体" pitchFamily="2" charset="-122"/>
              </a:rPr>
              <a:t>终测：以</a:t>
            </a:r>
            <a:r>
              <a:rPr lang="en-US" altLang="zh-CN">
                <a:solidFill>
                  <a:schemeClr val="tx1"/>
                </a:solidFill>
                <a:latin typeface="宋体" pitchFamily="2" charset="-122"/>
                <a:ea typeface="宋体" pitchFamily="2" charset="-122"/>
              </a:rPr>
              <a:t>16km/h</a:t>
            </a:r>
            <a:r>
              <a:rPr lang="zh-CN" altLang="en-US">
                <a:solidFill>
                  <a:schemeClr val="tx1"/>
                </a:solidFill>
                <a:latin typeface="宋体" pitchFamily="2" charset="-122"/>
                <a:ea typeface="宋体" pitchFamily="2" charset="-122"/>
              </a:rPr>
              <a:t>和</a:t>
            </a:r>
            <a:r>
              <a:rPr lang="en-US" altLang="zh-CN">
                <a:solidFill>
                  <a:schemeClr val="tx1"/>
                </a:solidFill>
                <a:latin typeface="宋体" pitchFamily="2" charset="-122"/>
                <a:ea typeface="宋体" pitchFamily="2" charset="-122"/>
              </a:rPr>
              <a:t>64km/h</a:t>
            </a:r>
            <a:r>
              <a:rPr lang="zh-CN" altLang="en-US">
                <a:solidFill>
                  <a:schemeClr val="tx1"/>
                </a:solidFill>
                <a:latin typeface="宋体" pitchFamily="2" charset="-122"/>
                <a:ea typeface="宋体" pitchFamily="2" charset="-122"/>
              </a:rPr>
              <a:t>的稳定车速进行最终测试，得到最大发射。</a:t>
            </a:r>
          </a:p>
          <a:p>
            <a:pPr algn="l" eaLnBrk="1" hangingPunct="1"/>
            <a:r>
              <a:rPr lang="zh-CN" altLang="en-US">
                <a:solidFill>
                  <a:schemeClr val="tx1"/>
                </a:solidFill>
                <a:latin typeface="宋体" pitchFamily="2" charset="-122"/>
                <a:ea typeface="宋体" pitchFamily="2" charset="-122"/>
              </a:rPr>
              <a:t>检波方式：</a:t>
            </a:r>
            <a:r>
              <a:rPr lang="en-US" altLang="zh-CN">
                <a:solidFill>
                  <a:schemeClr val="tx1"/>
                </a:solidFill>
                <a:latin typeface="宋体" pitchFamily="2" charset="-122"/>
                <a:ea typeface="宋体" pitchFamily="2" charset="-122"/>
              </a:rPr>
              <a:t>PK</a:t>
            </a:r>
            <a:r>
              <a:rPr lang="zh-CN" altLang="en-US">
                <a:solidFill>
                  <a:schemeClr val="tx1"/>
                </a:solidFill>
                <a:latin typeface="宋体" pitchFamily="2" charset="-122"/>
                <a:ea typeface="宋体" pitchFamily="2" charset="-122"/>
              </a:rPr>
              <a:t>。</a:t>
            </a:r>
          </a:p>
        </p:txBody>
      </p:sp>
    </p:spTree>
    <p:extLst>
      <p:ext uri="{BB962C8B-B14F-4D97-AF65-F5344CB8AC3E}">
        <p14:creationId xmlns:p14="http://schemas.microsoft.com/office/powerpoint/2010/main" val="320477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ppt_x</p:attrName>
                                        </p:attrNameLst>
                                      </p:cBhvr>
                                      <p:tavLst>
                                        <p:tav tm="0">
                                          <p:val>
                                            <p:strVal val="#ppt_x-.2"/>
                                          </p:val>
                                        </p:tav>
                                        <p:tav tm="100000">
                                          <p:val>
                                            <p:strVal val="#ppt_x"/>
                                          </p:val>
                                        </p:tav>
                                      </p:tavLst>
                                    </p:anim>
                                    <p:anim calcmode="lin" valueType="num">
                                      <p:cBhvr>
                                        <p:cTn id="8" dur="500" fill="hold"/>
                                        <p:tgtEl>
                                          <p:spTgt spid="14338"/>
                                        </p:tgtEl>
                                        <p:attrNameLst>
                                          <p:attrName>ppt_y</p:attrName>
                                        </p:attrNameLst>
                                      </p:cBhvr>
                                      <p:tavLst>
                                        <p:tav tm="0">
                                          <p:val>
                                            <p:strVal val="#ppt_y"/>
                                          </p:val>
                                        </p:tav>
                                        <p:tav tm="100000">
                                          <p:val>
                                            <p:strVal val="#ppt_y"/>
                                          </p:val>
                                        </p:tav>
                                      </p:tavLst>
                                    </p:anim>
                                    <p:animEffect transition="in" filter="wipe(right)" prLst="gradientSize: 0.1">
                                      <p:cBhvr>
                                        <p:cTn id="9"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11623</TotalTime>
  <Words>1086</Words>
  <Application>Microsoft Office PowerPoint</Application>
  <PresentationFormat>全屏显示(4:3)</PresentationFormat>
  <Paragraphs>190</Paragraphs>
  <Slides>18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1_默认设计模板</vt:lpstr>
      <vt:lpstr>公式</vt:lpstr>
      <vt:lpstr>PowerPoint 演示文稿</vt:lpstr>
      <vt:lpstr>目录</vt:lpstr>
      <vt:lpstr>适用范围</vt:lpstr>
      <vt:lpstr>限值</vt:lpstr>
      <vt:lpstr>限值换算</vt:lpstr>
      <vt:lpstr>测量仪器</vt:lpstr>
      <vt:lpstr>测试场地</vt:lpstr>
      <vt:lpstr> 2.2 电动车整车EMI测试方法-磁场（9kHz-30MHz） （GB/T18387-2008,SAEJ551-5:2004）</vt:lpstr>
      <vt:lpstr> 2.3 电动车整车EMI测试方法-电场（9kHz-30MHz） （GB/T18387-2008,SAEJ551-5:2004）</vt:lpstr>
      <vt:lpstr>传导发射测试布置</vt:lpstr>
      <vt:lpstr>2.4  GB/T18387-2008和SAEJ551-5:2004   存在的问题</vt:lpstr>
      <vt:lpstr>SAE J551/5-2012</vt:lpstr>
      <vt:lpstr>电场和磁场峰值限值比较</vt:lpstr>
      <vt:lpstr>新标准限值</vt:lpstr>
      <vt:lpstr>天线位置</vt:lpstr>
      <vt:lpstr>车辆运行条件</vt:lpstr>
      <vt:lpstr>终测组合</vt:lpstr>
      <vt:lpstr>PowerPoint 演示文稿</vt:lpstr>
    </vt:vector>
  </TitlesOfParts>
  <Company>ccari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lkg</dc:creator>
  <cp:lastModifiedBy>hxm</cp:lastModifiedBy>
  <cp:revision>1521</cp:revision>
  <dcterms:created xsi:type="dcterms:W3CDTF">2007-02-07T07:19:15Z</dcterms:created>
  <dcterms:modified xsi:type="dcterms:W3CDTF">2015-10-29T09:02:00Z</dcterms:modified>
</cp:coreProperties>
</file>