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21"/>
  </p:notesMasterIdLst>
  <p:sldIdLst>
    <p:sldId id="264" r:id="rId2"/>
    <p:sldId id="267" r:id="rId3"/>
    <p:sldId id="397" r:id="rId4"/>
    <p:sldId id="402" r:id="rId5"/>
    <p:sldId id="407" r:id="rId6"/>
    <p:sldId id="409" r:id="rId7"/>
    <p:sldId id="408" r:id="rId8"/>
    <p:sldId id="410" r:id="rId9"/>
    <p:sldId id="400" r:id="rId10"/>
    <p:sldId id="412" r:id="rId11"/>
    <p:sldId id="411" r:id="rId12"/>
    <p:sldId id="413" r:id="rId13"/>
    <p:sldId id="403" r:id="rId14"/>
    <p:sldId id="404" r:id="rId15"/>
    <p:sldId id="415" r:id="rId16"/>
    <p:sldId id="416" r:id="rId17"/>
    <p:sldId id="417" r:id="rId18"/>
    <p:sldId id="414" r:id="rId19"/>
    <p:sldId id="306" r:id="rId2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85CA"/>
    <a:srgbClr val="000066"/>
    <a:srgbClr val="3366CC"/>
    <a:srgbClr val="0000CC"/>
    <a:srgbClr val="0054A7"/>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727" autoAdjust="0"/>
  </p:normalViewPr>
  <p:slideViewPr>
    <p:cSldViewPr>
      <p:cViewPr varScale="1">
        <p:scale>
          <a:sx n="114" d="100"/>
          <a:sy n="114" d="100"/>
        </p:scale>
        <p:origin x="-1554" y="-108"/>
      </p:cViewPr>
      <p:guideLst>
        <p:guide orient="horz" pos="845"/>
        <p:guide orient="horz" pos="1207"/>
        <p:guide pos="385"/>
        <p:guide pos="5511"/>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en-US" altLang="zh-CN"/>
          </a:p>
        </p:txBody>
      </p:sp>
      <p:sp>
        <p:nvSpPr>
          <p:cNvPr id="3076" name="Rectangle 5"/>
          <p:cNvSpPr>
            <a:spLocks noGrp="1" noChangeArrowheads="1"/>
          </p:cNvSpPr>
          <p:nvPr>
            <p:ph type="body" sz="quarter" idx="3"/>
          </p:nvPr>
        </p:nvSpPr>
        <p:spPr bwMode="auto">
          <a:xfrm>
            <a:off x="709613" y="4860925"/>
            <a:ext cx="56784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7" name="Rectangle 6"/>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3078" name="Rectangle 7"/>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C0E3DD91-73E8-4274-A142-8BB4C51D031E}" type="slidenum">
              <a:rPr lang="en-US" altLang="zh-CN"/>
              <a:pPr/>
              <a:t>‹#›</a:t>
            </a:fld>
            <a:endParaRPr lang="en-US" altLang="zh-CN"/>
          </a:p>
        </p:txBody>
      </p:sp>
    </p:spTree>
    <p:extLst>
      <p:ext uri="{BB962C8B-B14F-4D97-AF65-F5344CB8AC3E}">
        <p14:creationId xmlns:p14="http://schemas.microsoft.com/office/powerpoint/2010/main" val="4124746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a:noFill/>
        </p:spPr>
        <p:txBody>
          <a:bodyPr/>
          <a:lstStyle/>
          <a:p>
            <a:endParaRPr lang="zh-CN" altLang="en-US" smtClean="0"/>
          </a:p>
        </p:txBody>
      </p:sp>
      <p:sp>
        <p:nvSpPr>
          <p:cNvPr id="5124" name="灯片编号占位符 3"/>
          <p:cNvSpPr>
            <a:spLocks noGrp="1"/>
          </p:cNvSpPr>
          <p:nvPr>
            <p:ph type="sldNum" sz="quarter" idx="5"/>
          </p:nvPr>
        </p:nvSpPr>
        <p:spPr>
          <a:noFill/>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4DA27D27-B1B1-4F6B-A60C-8A07353AF88F}" type="slidenum">
              <a:rPr lang="en-US" altLang="zh-CN"/>
              <a:pPr>
                <a:buFontTx/>
                <a:buNone/>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a:noFill/>
        </p:spPr>
        <p:txBody>
          <a:bodyPr/>
          <a:lstStyle/>
          <a:p>
            <a:r>
              <a:rPr lang="zh-CN" altLang="en-US" smtClean="0"/>
              <a:t>居住环境：</a:t>
            </a:r>
            <a:endParaRPr lang="en-US" altLang="zh-CN" smtClean="0"/>
          </a:p>
          <a:p>
            <a:r>
              <a:rPr lang="zh-CN" altLang="en-US" smtClean="0"/>
              <a:t>广播接收机：</a:t>
            </a:r>
          </a:p>
        </p:txBody>
      </p:sp>
      <p:sp>
        <p:nvSpPr>
          <p:cNvPr id="7172" name="灯片编号占位符 3"/>
          <p:cNvSpPr>
            <a:spLocks noGrp="1"/>
          </p:cNvSpPr>
          <p:nvPr>
            <p:ph type="sldNum" sz="quarter" idx="5"/>
          </p:nvPr>
        </p:nvSpPr>
        <p:spPr>
          <a:noFill/>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771678E2-FFC5-4766-A230-C8E73022766D}" type="slidenum">
              <a:rPr lang="en-US" altLang="zh-CN"/>
              <a:pPr>
                <a:buFontTx/>
                <a:buNone/>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a:noFill/>
        </p:spPr>
        <p:txBody>
          <a:bodyPr/>
          <a:lstStyle/>
          <a:p>
            <a:pPr marL="0" lvl="1"/>
            <a:r>
              <a:rPr lang="zh-CN" altLang="en-US" sz="2000" smtClean="0">
                <a:solidFill>
                  <a:srgbClr val="C00000"/>
                </a:solidFill>
                <a:ea typeface="黑体" pitchFamily="49" charset="-122"/>
              </a:rPr>
              <a:t>天线：</a:t>
            </a:r>
            <a:endParaRPr lang="en-US" altLang="zh-CN" sz="2000" smtClean="0">
              <a:solidFill>
                <a:srgbClr val="C00000"/>
              </a:solidFill>
              <a:ea typeface="黑体" pitchFamily="49" charset="-122"/>
            </a:endParaRPr>
          </a:p>
          <a:p>
            <a:pPr marL="0" lvl="1"/>
            <a:r>
              <a:rPr lang="zh-CN" altLang="en-US" sz="2000" smtClean="0">
                <a:solidFill>
                  <a:srgbClr val="C00000"/>
                </a:solidFill>
                <a:ea typeface="黑体" pitchFamily="49" charset="-122"/>
              </a:rPr>
              <a:t>基准天线：</a:t>
            </a:r>
          </a:p>
        </p:txBody>
      </p:sp>
      <p:sp>
        <p:nvSpPr>
          <p:cNvPr id="9220" name="灯片编号占位符 3"/>
          <p:cNvSpPr>
            <a:spLocks noGrp="1"/>
          </p:cNvSpPr>
          <p:nvPr>
            <p:ph type="sldNum" sz="quarter" idx="5"/>
          </p:nvPr>
        </p:nvSpPr>
        <p:spPr>
          <a:noFill/>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E1D82FFF-EED6-43F3-8DA0-0665FA087052}" type="slidenum">
              <a:rPr lang="en-US" altLang="zh-CN"/>
              <a:pPr>
                <a:buFontTx/>
                <a:buNone/>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a:noFill/>
        </p:spPr>
        <p:txBody>
          <a:bodyPr/>
          <a:lstStyle/>
          <a:p>
            <a:pPr marL="0" lvl="1"/>
            <a:r>
              <a:rPr lang="zh-CN" altLang="en-US" sz="2000" smtClean="0">
                <a:solidFill>
                  <a:srgbClr val="C00000"/>
                </a:solidFill>
                <a:ea typeface="黑体" pitchFamily="49" charset="-122"/>
              </a:rPr>
              <a:t>带宽：</a:t>
            </a:r>
            <a:endParaRPr lang="en-US" altLang="zh-CN" sz="2000" smtClean="0">
              <a:solidFill>
                <a:srgbClr val="C00000"/>
              </a:solidFill>
              <a:ea typeface="黑体" pitchFamily="49" charset="-122"/>
            </a:endParaRPr>
          </a:p>
          <a:p>
            <a:pPr marL="0" lvl="1"/>
            <a:r>
              <a:rPr lang="zh-CN" altLang="en-US" sz="2000" smtClean="0">
                <a:solidFill>
                  <a:srgbClr val="C00000"/>
                </a:solidFill>
                <a:ea typeface="黑体" pitchFamily="49" charset="-122"/>
              </a:rPr>
              <a:t>步长：</a:t>
            </a:r>
            <a:endParaRPr lang="en-US" altLang="zh-CN" sz="2000" smtClean="0">
              <a:solidFill>
                <a:srgbClr val="C00000"/>
              </a:solidFill>
              <a:ea typeface="黑体" pitchFamily="49" charset="-122"/>
            </a:endParaRPr>
          </a:p>
          <a:p>
            <a:pPr marL="0" lvl="1"/>
            <a:r>
              <a:rPr lang="zh-CN" altLang="en-US" sz="2000" smtClean="0">
                <a:solidFill>
                  <a:srgbClr val="C00000"/>
                </a:solidFill>
                <a:ea typeface="黑体" pitchFamily="49" charset="-122"/>
              </a:rPr>
              <a:t>驻留时间：</a:t>
            </a:r>
          </a:p>
        </p:txBody>
      </p:sp>
      <p:sp>
        <p:nvSpPr>
          <p:cNvPr id="11268" name="灯片编号占位符 3"/>
          <p:cNvSpPr>
            <a:spLocks noGrp="1"/>
          </p:cNvSpPr>
          <p:nvPr>
            <p:ph type="sldNum" sz="quarter" idx="5"/>
          </p:nvPr>
        </p:nvSpPr>
        <p:spPr>
          <a:noFill/>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56CE9DEF-7665-40EC-8BFF-9E7DF0991AD1}" type="slidenum">
              <a:rPr lang="en-US" altLang="zh-CN"/>
              <a:pPr>
                <a:buFontTx/>
                <a:buNone/>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p:cNvSpPr>
          <p:nvPr>
            <p:ph type="sldImg"/>
          </p:nvPr>
        </p:nvSpPr>
        <p:spPr bwMode="auto">
          <a:xfrm>
            <a:off x="992188" y="768350"/>
            <a:ext cx="5114925" cy="38369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a:noFill/>
        </p:spPr>
        <p:txBody>
          <a:bodyPr/>
          <a:lstStyle/>
          <a:p>
            <a:pPr marL="0" lvl="1"/>
            <a:endParaRPr lang="zh-CN" altLang="en-US" sz="2000" smtClean="0">
              <a:solidFill>
                <a:srgbClr val="C00000"/>
              </a:solidFill>
              <a:ea typeface="黑体" pitchFamily="49" charset="-122"/>
            </a:endParaRPr>
          </a:p>
        </p:txBody>
      </p:sp>
      <p:sp>
        <p:nvSpPr>
          <p:cNvPr id="14340" name="灯片编号占位符 3"/>
          <p:cNvSpPr>
            <a:spLocks noGrp="1"/>
          </p:cNvSpPr>
          <p:nvPr>
            <p:ph type="sldNum" sz="quarter" idx="5"/>
          </p:nvPr>
        </p:nvSpPr>
        <p:spPr>
          <a:noFill/>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12EC1AC4-79C5-4284-8A62-CDA9CD28AA6B}" type="slidenum">
              <a:rPr lang="en-US" altLang="zh-CN"/>
              <a:pPr>
                <a:buFontTx/>
                <a:buNone/>
              </a:pPr>
              <a:t>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8CE9C0AB-A088-4E03-9738-75B9CD8799B5}" type="slidenum">
              <a:rPr lang="en-US" altLang="zh-CN"/>
              <a:pPr/>
              <a:t>‹#›</a:t>
            </a:fld>
            <a:endParaRPr lang="en-US" altLang="zh-CN"/>
          </a:p>
        </p:txBody>
      </p:sp>
    </p:spTree>
    <p:extLst>
      <p:ext uri="{BB962C8B-B14F-4D97-AF65-F5344CB8AC3E}">
        <p14:creationId xmlns:p14="http://schemas.microsoft.com/office/powerpoint/2010/main" val="203703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0F568712-45B7-40BB-B48D-87531A1C8C9C}" type="slidenum">
              <a:rPr lang="en-US" altLang="zh-CN"/>
              <a:pPr/>
              <a:t>‹#›</a:t>
            </a:fld>
            <a:endParaRPr lang="en-US" altLang="zh-CN"/>
          </a:p>
        </p:txBody>
      </p:sp>
    </p:spTree>
    <p:extLst>
      <p:ext uri="{BB962C8B-B14F-4D97-AF65-F5344CB8AC3E}">
        <p14:creationId xmlns:p14="http://schemas.microsoft.com/office/powerpoint/2010/main" val="384840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fld id="{C4980E3F-6259-4B55-ABAE-61930C4849CF}" type="slidenum">
              <a:rPr lang="en-US" altLang="zh-CN"/>
              <a:pPr/>
              <a:t>‹#›</a:t>
            </a:fld>
            <a:endParaRPr lang="en-US" altLang="zh-CN"/>
          </a:p>
        </p:txBody>
      </p:sp>
    </p:spTree>
    <p:extLst>
      <p:ext uri="{BB962C8B-B14F-4D97-AF65-F5344CB8AC3E}">
        <p14:creationId xmlns:p14="http://schemas.microsoft.com/office/powerpoint/2010/main" val="175407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31640" y="274638"/>
            <a:ext cx="7355160" cy="77809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96752"/>
            <a:ext cx="8229600" cy="5112568"/>
          </a:xfrm>
        </p:spPr>
        <p:txBody>
          <a:bodyPr/>
          <a:lstStyle>
            <a:lvl1pPr marL="342900" indent="-342900">
              <a:buFont typeface="Wingdings" panose="05000000000000000000" pitchFamily="2" charset="2"/>
              <a:buChar char="Ø"/>
              <a:defRPr>
                <a:solidFill>
                  <a:srgbClr val="FF0000"/>
                </a:solidFill>
              </a:defRPr>
            </a:lvl1pPr>
            <a:lvl2pPr marL="742950" indent="-285750">
              <a:buClr>
                <a:srgbClr val="FF0000"/>
              </a:buClr>
              <a:buFont typeface="Wingdings" panose="05000000000000000000" pitchFamily="2" charset="2"/>
              <a:buChar char="n"/>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fld id="{94683B89-538F-4DF1-81C5-F4ED2568680F}" type="slidenum">
              <a:rPr lang="en-US" altLang="zh-CN"/>
              <a:pPr/>
              <a:t>‹#›</a:t>
            </a:fld>
            <a:endParaRPr lang="en-US" altLang="zh-CN"/>
          </a:p>
        </p:txBody>
      </p:sp>
    </p:spTree>
    <p:extLst>
      <p:ext uri="{BB962C8B-B14F-4D97-AF65-F5344CB8AC3E}">
        <p14:creationId xmlns:p14="http://schemas.microsoft.com/office/powerpoint/2010/main" val="137646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879B02E3-031F-4A91-8C75-B65BF03E6BE9}" type="slidenum">
              <a:rPr lang="en-US" altLang="zh-CN"/>
              <a:pPr/>
              <a:t>‹#›</a:t>
            </a:fld>
            <a:endParaRPr lang="en-US" altLang="zh-CN"/>
          </a:p>
        </p:txBody>
      </p:sp>
    </p:spTree>
    <p:extLst>
      <p:ext uri="{BB962C8B-B14F-4D97-AF65-F5344CB8AC3E}">
        <p14:creationId xmlns:p14="http://schemas.microsoft.com/office/powerpoint/2010/main" val="169823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CC78FBDE-7BD6-499A-AC20-DFE4A9FE0974}" type="slidenum">
              <a:rPr lang="en-US" altLang="zh-CN"/>
              <a:pPr/>
              <a:t>‹#›</a:t>
            </a:fld>
            <a:endParaRPr lang="en-US" altLang="zh-CN"/>
          </a:p>
        </p:txBody>
      </p:sp>
    </p:spTree>
    <p:extLst>
      <p:ext uri="{BB962C8B-B14F-4D97-AF65-F5344CB8AC3E}">
        <p14:creationId xmlns:p14="http://schemas.microsoft.com/office/powerpoint/2010/main" val="238226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fld id="{1C93EBA0-2D38-4962-A60A-F3067282B087}" type="slidenum">
              <a:rPr lang="en-US" altLang="zh-CN"/>
              <a:pPr/>
              <a:t>‹#›</a:t>
            </a:fld>
            <a:endParaRPr lang="en-US" altLang="zh-CN"/>
          </a:p>
        </p:txBody>
      </p:sp>
    </p:spTree>
    <p:extLst>
      <p:ext uri="{BB962C8B-B14F-4D97-AF65-F5344CB8AC3E}">
        <p14:creationId xmlns:p14="http://schemas.microsoft.com/office/powerpoint/2010/main" val="21212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fld id="{D0E9922D-D742-48CF-A2D5-05A14D527433}" type="slidenum">
              <a:rPr lang="en-US" altLang="zh-CN"/>
              <a:pPr/>
              <a:t>‹#›</a:t>
            </a:fld>
            <a:endParaRPr lang="en-US" altLang="zh-CN"/>
          </a:p>
        </p:txBody>
      </p:sp>
    </p:spTree>
    <p:extLst>
      <p:ext uri="{BB962C8B-B14F-4D97-AF65-F5344CB8AC3E}">
        <p14:creationId xmlns:p14="http://schemas.microsoft.com/office/powerpoint/2010/main" val="230640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51A39D1-0D32-4928-98C6-43EEB33C8F7B}" type="slidenum">
              <a:rPr lang="en-US" altLang="zh-CN"/>
              <a:pPr/>
              <a:t>‹#›</a:t>
            </a:fld>
            <a:endParaRPr lang="en-US" altLang="zh-CN"/>
          </a:p>
        </p:txBody>
      </p:sp>
    </p:spTree>
    <p:extLst>
      <p:ext uri="{BB962C8B-B14F-4D97-AF65-F5344CB8AC3E}">
        <p14:creationId xmlns:p14="http://schemas.microsoft.com/office/powerpoint/2010/main" val="338372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249DECAB-C5AA-4430-B183-A0D1C8C552D0}" type="slidenum">
              <a:rPr lang="en-US" altLang="zh-CN"/>
              <a:pPr/>
              <a:t>‹#›</a:t>
            </a:fld>
            <a:endParaRPr lang="en-US" altLang="zh-CN"/>
          </a:p>
        </p:txBody>
      </p:sp>
    </p:spTree>
    <p:extLst>
      <p:ext uri="{BB962C8B-B14F-4D97-AF65-F5344CB8AC3E}">
        <p14:creationId xmlns:p14="http://schemas.microsoft.com/office/powerpoint/2010/main" val="52325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225876C0-7496-4809-9533-800A6163BA56}" type="slidenum">
              <a:rPr lang="en-US" altLang="zh-CN"/>
              <a:pPr/>
              <a:t>‹#›</a:t>
            </a:fld>
            <a:endParaRPr lang="en-US" altLang="zh-CN"/>
          </a:p>
        </p:txBody>
      </p:sp>
    </p:spTree>
    <p:extLst>
      <p:ext uri="{BB962C8B-B14F-4D97-AF65-F5344CB8AC3E}">
        <p14:creationId xmlns:p14="http://schemas.microsoft.com/office/powerpoint/2010/main" val="338167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7" name="Rectangle 6"/>
          <p:cNvSpPr>
            <a:spLocks noGrp="1" noChangeArrowheads="1"/>
          </p:cNvSpPr>
          <p:nvPr>
            <p:ph type="sldNum" sz="quarter" idx="4"/>
          </p:nvPr>
        </p:nvSpPr>
        <p:spPr bwMode="auto">
          <a:xfrm>
            <a:off x="6804025"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vl1pPr>
          </a:lstStyle>
          <a:p>
            <a:fld id="{A830C48E-D33B-4EC8-B540-2DCA78BD4EFC}" type="slidenum">
              <a:rPr lang="en-US" altLang="zh-CN"/>
              <a:pPr/>
              <a:t>‹#›</a:t>
            </a:fld>
            <a:endParaRPr lang="en-US" altLang="zh-CN"/>
          </a:p>
        </p:txBody>
      </p:sp>
      <p:sp>
        <p:nvSpPr>
          <p:cNvPr id="1028" name="Rectangle 7"/>
          <p:cNvSpPr>
            <a:spLocks noChangeArrowheads="1"/>
          </p:cNvSpPr>
          <p:nvPr userDrawn="1"/>
        </p:nvSpPr>
        <p:spPr bwMode="auto">
          <a:xfrm>
            <a:off x="0" y="6381750"/>
            <a:ext cx="9139238" cy="73025"/>
          </a:xfrm>
          <a:prstGeom prst="rect">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endParaRPr lang="zh-CN" altLang="en-US" smtClean="0">
              <a:latin typeface="Verdana" pitchFamily="34" charset="0"/>
            </a:endParaRPr>
          </a:p>
        </p:txBody>
      </p:sp>
      <p:sp>
        <p:nvSpPr>
          <p:cNvPr id="1029" name="Rectangle 8"/>
          <p:cNvSpPr>
            <a:spLocks noChangeArrowheads="1"/>
          </p:cNvSpPr>
          <p:nvPr userDrawn="1"/>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endParaRPr lang="zh-CN" altLang="en-US" smtClean="0">
              <a:solidFill>
                <a:srgbClr val="FF0000"/>
              </a:solidFill>
              <a:latin typeface="Verdana" pitchFamily="34" charset="0"/>
            </a:endParaRPr>
          </a:p>
        </p:txBody>
      </p:sp>
      <p:pic>
        <p:nvPicPr>
          <p:cNvPr id="1030" name="Picture 72" descr="图片1 拷贝"/>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51"/>
          <p:cNvSpPr>
            <a:spLocks noChangeArrowheads="1"/>
          </p:cNvSpPr>
          <p:nvPr userDrawn="1"/>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 hangingPunct="1">
              <a:buFont typeface="Arial" panose="020B0604020202020204" pitchFamily="34" charset="0"/>
              <a:buNone/>
              <a:defRPr/>
            </a:pPr>
            <a:endParaRPr lang="en-US" altLang="zh-CN" sz="3600" b="1" smtClean="0">
              <a:solidFill>
                <a:srgbClr val="800000"/>
              </a:solidFill>
              <a:latin typeface="黑体" pitchFamily="49" charset="-122"/>
              <a:ea typeface="黑体" pitchFamily="49" charset="-122"/>
            </a:endParaRPr>
          </a:p>
        </p:txBody>
      </p:sp>
      <p:sp>
        <p:nvSpPr>
          <p:cNvPr id="1032"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Font typeface="Arial" panose="020B0604020202020204" pitchFamily="34" charset="0"/>
              <a:buNone/>
              <a:defRPr/>
            </a:pPr>
            <a:r>
              <a:rPr lang="zh-CN" altLang="en-US" b="1" smtClean="0">
                <a:solidFill>
                  <a:srgbClr val="000066"/>
                </a:solidFill>
                <a:ea typeface="华文行楷" pitchFamily="2" charset="-122"/>
              </a:rPr>
              <a:t>中国汽车工程研究院股份有限公司   </a:t>
            </a:r>
            <a:r>
              <a:rPr lang="en-US" altLang="zh-CN" b="1" smtClean="0">
                <a:solidFill>
                  <a:srgbClr val="000066"/>
                </a:solidFill>
                <a:ea typeface="华文行楷" pitchFamily="2" charset="-122"/>
              </a:rPr>
              <a:t>www.caeri.com.cn</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Ø"/>
        <a:defRPr sz="3200">
          <a:solidFill>
            <a:srgbClr val="FF0000"/>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6063"/>
            <a:ext cx="91440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ChangeArrowheads="1"/>
          </p:cNvSpPr>
          <p:nvPr/>
        </p:nvSpPr>
        <p:spPr bwMode="auto">
          <a:xfrm>
            <a:off x="1588" y="1017588"/>
            <a:ext cx="9144000" cy="1733550"/>
          </a:xfrm>
          <a:prstGeom prst="rect">
            <a:avLst/>
          </a:prstGeom>
          <a:solidFill>
            <a:srgbClr val="FF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spcBef>
                <a:spcPct val="20000"/>
              </a:spcBef>
              <a:spcAft>
                <a:spcPct val="20000"/>
              </a:spcAft>
            </a:pPr>
            <a:r>
              <a:rPr lang="en-US" altLang="zh-CN" sz="2000" b="1" dirty="0">
                <a:solidFill>
                  <a:srgbClr val="FF0000"/>
                </a:solidFill>
                <a:latin typeface="微软雅黑" pitchFamily="34" charset="-122"/>
                <a:ea typeface="微软雅黑" pitchFamily="34" charset="-122"/>
                <a:sym typeface="微软雅黑" pitchFamily="34" charset="-122"/>
              </a:rPr>
              <a:t>GB 14023-2011</a:t>
            </a:r>
          </a:p>
          <a:p>
            <a:pPr algn="ctr">
              <a:spcBef>
                <a:spcPct val="20000"/>
              </a:spcBef>
              <a:spcAft>
                <a:spcPct val="20000"/>
              </a:spcAft>
            </a:pPr>
            <a:r>
              <a:rPr lang="zh-CN" altLang="en-US" sz="2000" b="1" dirty="0">
                <a:solidFill>
                  <a:srgbClr val="FF0000"/>
                </a:solidFill>
                <a:latin typeface="微软雅黑" pitchFamily="34" charset="-122"/>
                <a:ea typeface="微软雅黑" pitchFamily="34" charset="-122"/>
                <a:sym typeface="微软雅黑" pitchFamily="34" charset="-122"/>
              </a:rPr>
              <a:t>车辆、船和内燃机 无线电骚扰特性 用于保护车外接收机的限值和测量方法</a:t>
            </a:r>
            <a:endParaRPr lang="en-US" altLang="zh-CN" sz="2000" b="1" dirty="0">
              <a:solidFill>
                <a:srgbClr val="FF0000"/>
              </a:solidFill>
              <a:latin typeface="微软雅黑" pitchFamily="34" charset="-122"/>
              <a:ea typeface="微软雅黑" pitchFamily="34" charset="-122"/>
              <a:sym typeface="微软雅黑" pitchFamily="34" charset="-122"/>
            </a:endParaRPr>
          </a:p>
          <a:p>
            <a:pPr algn="ctr">
              <a:spcBef>
                <a:spcPct val="20000"/>
              </a:spcBef>
              <a:spcAft>
                <a:spcPct val="20000"/>
              </a:spcAft>
            </a:pPr>
            <a:r>
              <a:rPr lang="en-US" altLang="zh-CN" sz="4400" b="1" dirty="0">
                <a:solidFill>
                  <a:schemeClr val="accent2"/>
                </a:solidFill>
                <a:latin typeface="微软雅黑" pitchFamily="34" charset="-122"/>
                <a:ea typeface="微软雅黑" pitchFamily="34" charset="-122"/>
                <a:sym typeface="微软雅黑" pitchFamily="34" charset="-122"/>
              </a:rPr>
              <a:t>EMC</a:t>
            </a:r>
            <a:r>
              <a:rPr lang="zh-CN" altLang="en-US" sz="4400" b="1" dirty="0">
                <a:solidFill>
                  <a:schemeClr val="accent2"/>
                </a:solidFill>
                <a:latin typeface="微软雅黑" pitchFamily="34" charset="-122"/>
                <a:ea typeface="微软雅黑" pitchFamily="34" charset="-122"/>
                <a:sym typeface="微软雅黑" pitchFamily="34" charset="-122"/>
              </a:rPr>
              <a:t>标准培训</a:t>
            </a:r>
            <a:endParaRPr lang="zh-CN" altLang="en-US" dirty="0"/>
          </a:p>
        </p:txBody>
      </p:sp>
      <p:sp>
        <p:nvSpPr>
          <p:cNvPr id="3076" name="Rectangle 83"/>
          <p:cNvSpPr>
            <a:spLocks noChangeArrowheads="1"/>
          </p:cNvSpPr>
          <p:nvPr/>
        </p:nvSpPr>
        <p:spPr bwMode="auto">
          <a:xfrm>
            <a:off x="1541463" y="2867025"/>
            <a:ext cx="720725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5" tIns="45716" rIns="91435" bIns="45716"/>
          <a:lstStyle/>
          <a:p>
            <a:pPr eaLnBrk="1" hangingPunct="1">
              <a:lnSpc>
                <a:spcPts val="3200"/>
              </a:lnSpc>
            </a:pP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主讲人</a:t>
            </a:r>
            <a:r>
              <a:rPr lang="zh-CN" altLang="en-US" sz="2000" b="1" dirty="0" smtClean="0">
                <a:solidFill>
                  <a:schemeClr val="tx2"/>
                </a:solidFill>
                <a:latin typeface="Times New Roman" pitchFamily="18" charset="0"/>
                <a:ea typeface="黑体" pitchFamily="49" charset="-122"/>
                <a:cs typeface="Times New Roman" pitchFamily="18" charset="0"/>
                <a:sym typeface="黑体" pitchFamily="49" charset="-122"/>
              </a:rPr>
              <a:t>：</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黄雪梅</a:t>
            </a:r>
          </a:p>
          <a:p>
            <a:pPr eaLnBrk="1" hangingPunct="1">
              <a:lnSpc>
                <a:spcPts val="3200"/>
              </a:lnSpc>
            </a:pP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单</a:t>
            </a:r>
            <a:r>
              <a:rPr lang="zh-CN" altLang="en-US" sz="2000" b="1" dirty="0">
                <a:solidFill>
                  <a:srgbClr val="4585CA"/>
                </a:solidFill>
                <a:latin typeface="Times New Roman" pitchFamily="18" charset="0"/>
                <a:ea typeface="黑体" pitchFamily="49" charset="-122"/>
                <a:cs typeface="Times New Roman" pitchFamily="18" charset="0"/>
                <a:sym typeface="黑体" pitchFamily="49" charset="-122"/>
              </a:rPr>
              <a:t>一</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位：中国汽车工程研究院股份有限公司</a:t>
            </a:r>
            <a:r>
              <a:rPr lang="en-US" altLang="zh-CN" sz="2000" b="1" dirty="0">
                <a:solidFill>
                  <a:schemeClr val="tx2"/>
                </a:solidFill>
                <a:latin typeface="Times New Roman" pitchFamily="18" charset="0"/>
                <a:ea typeface="黑体" pitchFamily="49" charset="-122"/>
                <a:cs typeface="Times New Roman" pitchFamily="18" charset="0"/>
                <a:sym typeface="黑体" pitchFamily="49" charset="-122"/>
              </a:rPr>
              <a:t>EMC</a:t>
            </a:r>
            <a:r>
              <a:rPr lang="zh-CN" altLang="en-US" sz="2000" b="1" dirty="0">
                <a:solidFill>
                  <a:schemeClr val="tx2"/>
                </a:solidFill>
                <a:latin typeface="Times New Roman" pitchFamily="18" charset="0"/>
                <a:ea typeface="黑体" pitchFamily="49" charset="-122"/>
                <a:cs typeface="Times New Roman" pitchFamily="18" charset="0"/>
                <a:sym typeface="黑体" pitchFamily="49" charset="-122"/>
              </a:rPr>
              <a:t>检测部</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四</a:t>
            </a:r>
            <a:r>
              <a:rPr lang="zh-CN" altLang="en-US" sz="2800" kern="1200" dirty="0" smtClean="0">
                <a:solidFill>
                  <a:schemeClr val="tx1"/>
                </a:solidFill>
                <a:latin typeface="Calibri" pitchFamily="34" charset="0"/>
                <a:ea typeface="黑体" pitchFamily="49" charset="-122"/>
                <a:cs typeface="+mn-cs"/>
              </a:rPr>
              <a:t>、</a:t>
            </a:r>
            <a:r>
              <a:rPr lang="zh-CN" altLang="en-US" sz="2800" kern="1200" dirty="0">
                <a:solidFill>
                  <a:schemeClr val="tx1"/>
                </a:solidFill>
                <a:latin typeface="Calibri" pitchFamily="34" charset="0"/>
                <a:ea typeface="黑体" pitchFamily="49" charset="-122"/>
                <a:cs typeface="+mn-cs"/>
              </a:rPr>
              <a:t>测量方法</a:t>
            </a:r>
            <a:endParaRPr lang="zh-CN" altLang="en-US" sz="2800" kern="1200" dirty="0" smtClean="0">
              <a:solidFill>
                <a:schemeClr val="tx1"/>
              </a:solidFill>
              <a:latin typeface="Calibri" pitchFamily="34" charset="0"/>
              <a:ea typeface="黑体" pitchFamily="49" charset="-122"/>
              <a:cs typeface="+mn-cs"/>
            </a:endParaRPr>
          </a:p>
        </p:txBody>
      </p:sp>
      <p:sp>
        <p:nvSpPr>
          <p:cNvPr id="17411"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测试布置实例</a:t>
            </a:r>
            <a:endParaRPr lang="en-US" altLang="zh-CN" sz="2400" smtClean="0">
              <a:solidFill>
                <a:srgbClr val="C00000"/>
              </a:solidFill>
              <a:ea typeface="黑体" pitchFamily="49" charset="-122"/>
            </a:endParaRPr>
          </a:p>
        </p:txBody>
      </p:sp>
      <p:pic>
        <p:nvPicPr>
          <p:cNvPr id="17412" name="Picture 1" descr="C:\Users\Baiyun\Desktop\大客车试验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16113"/>
            <a:ext cx="81407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四</a:t>
            </a:r>
            <a:r>
              <a:rPr lang="zh-CN" altLang="en-US" sz="2800" kern="1200" dirty="0" smtClean="0">
                <a:solidFill>
                  <a:schemeClr val="tx1"/>
                </a:solidFill>
                <a:latin typeface="Calibri" pitchFamily="34" charset="0"/>
                <a:ea typeface="黑体" pitchFamily="49" charset="-122"/>
                <a:cs typeface="+mn-cs"/>
              </a:rPr>
              <a:t>、</a:t>
            </a:r>
            <a:r>
              <a:rPr lang="zh-CN" altLang="en-US" sz="2800" kern="1200" dirty="0">
                <a:solidFill>
                  <a:schemeClr val="tx1"/>
                </a:solidFill>
                <a:latin typeface="Calibri" pitchFamily="34" charset="0"/>
                <a:ea typeface="黑体" pitchFamily="49" charset="-122"/>
                <a:cs typeface="+mn-cs"/>
              </a:rPr>
              <a:t>测量方法</a:t>
            </a:r>
            <a:endParaRPr lang="zh-CN" altLang="en-US" sz="2800" kern="1200" dirty="0" smtClean="0">
              <a:solidFill>
                <a:schemeClr val="tx1"/>
              </a:solidFill>
              <a:latin typeface="Calibri" pitchFamily="34" charset="0"/>
              <a:ea typeface="黑体" pitchFamily="49" charset="-122"/>
              <a:cs typeface="+mn-cs"/>
            </a:endParaRPr>
          </a:p>
        </p:txBody>
      </p:sp>
      <p:sp>
        <p:nvSpPr>
          <p:cNvPr id="18435"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测试系统连接图</a:t>
            </a:r>
            <a:endParaRPr lang="en-US" altLang="zh-CN" sz="2400" smtClean="0">
              <a:solidFill>
                <a:srgbClr val="C00000"/>
              </a:solidFill>
              <a:ea typeface="黑体" pitchFamily="49" charset="-122"/>
            </a:endParaRPr>
          </a:p>
          <a:p>
            <a:pPr lvl="1" eaLnBrk="1" hangingPunct="1">
              <a:lnSpc>
                <a:spcPct val="150000"/>
              </a:lnSpc>
            </a:pPr>
            <a:r>
              <a:rPr lang="zh-CN" altLang="en-US" sz="2000" smtClean="0">
                <a:ea typeface="黑体" pitchFamily="49" charset="-122"/>
              </a:rPr>
              <a:t>由暗室、转台、天线、馈线和接收机组成的测量系统</a:t>
            </a:r>
            <a:endParaRPr lang="en-US" altLang="zh-CN" sz="2000" smtClean="0">
              <a:solidFill>
                <a:srgbClr val="C00000"/>
              </a:solidFill>
              <a:ea typeface="黑体" pitchFamily="49" charset="-122"/>
            </a:endParaRPr>
          </a:p>
          <a:p>
            <a:pPr eaLnBrk="1" hangingPunct="1">
              <a:lnSpc>
                <a:spcPct val="150000"/>
              </a:lnSpc>
            </a:pPr>
            <a:endParaRPr lang="en-US" altLang="zh-CN" sz="2400" smtClean="0">
              <a:solidFill>
                <a:srgbClr val="C00000"/>
              </a:solidFill>
              <a:ea typeface="黑体" pitchFamily="49" charset="-122"/>
            </a:endParaRPr>
          </a:p>
        </p:txBody>
      </p:sp>
      <p:pic>
        <p:nvPicPr>
          <p:cNvPr id="18436" name="Picture 1" descr="C:\Users\Baiyun\AppData\Roaming\Tencent\Users\455620364\QQ\WinTemp\RichOle\MXLOAV@RZ5}NBX$406{@}D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30463"/>
            <a:ext cx="81661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四</a:t>
            </a:r>
            <a:r>
              <a:rPr lang="zh-CN" altLang="en-US" sz="2800" kern="1200" dirty="0" smtClean="0">
                <a:solidFill>
                  <a:schemeClr val="tx1"/>
                </a:solidFill>
                <a:latin typeface="Calibri" pitchFamily="34" charset="0"/>
                <a:ea typeface="黑体" pitchFamily="49" charset="-122"/>
                <a:cs typeface="+mn-cs"/>
              </a:rPr>
              <a:t>、</a:t>
            </a:r>
            <a:r>
              <a:rPr lang="zh-CN" altLang="en-US" sz="2800" kern="1200" dirty="0">
                <a:solidFill>
                  <a:schemeClr val="tx1"/>
                </a:solidFill>
                <a:latin typeface="Calibri" pitchFamily="34" charset="0"/>
                <a:ea typeface="黑体" pitchFamily="49" charset="-122"/>
                <a:cs typeface="+mn-cs"/>
              </a:rPr>
              <a:t>测量方法</a:t>
            </a:r>
            <a:endParaRPr lang="zh-CN" altLang="en-US" sz="2800" kern="1200" dirty="0" smtClean="0">
              <a:solidFill>
                <a:schemeClr val="tx1"/>
              </a:solidFill>
              <a:latin typeface="Calibri" pitchFamily="34" charset="0"/>
              <a:ea typeface="黑体" pitchFamily="49" charset="-122"/>
              <a:cs typeface="+mn-cs"/>
            </a:endParaRPr>
          </a:p>
        </p:txBody>
      </p:sp>
      <p:sp>
        <p:nvSpPr>
          <p:cNvPr id="19459"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测试系统连接图及概述</a:t>
            </a:r>
            <a:endParaRPr lang="en-US" altLang="zh-CN" sz="24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1</a:t>
            </a:r>
            <a:r>
              <a:rPr lang="zh-CN" altLang="en-US" sz="2000" smtClean="0">
                <a:solidFill>
                  <a:srgbClr val="C00000"/>
                </a:solidFill>
                <a:ea typeface="黑体" pitchFamily="49" charset="-122"/>
              </a:rPr>
              <a:t>、十米法暗室</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2</a:t>
            </a:r>
            <a:r>
              <a:rPr lang="zh-CN" altLang="en-US" sz="2000" smtClean="0">
                <a:solidFill>
                  <a:srgbClr val="C00000"/>
                </a:solidFill>
                <a:ea typeface="黑体" pitchFamily="49" charset="-122"/>
              </a:rPr>
              <a:t>、转台</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3</a:t>
            </a:r>
            <a:r>
              <a:rPr lang="zh-CN" altLang="en-US" sz="2000" smtClean="0">
                <a:solidFill>
                  <a:srgbClr val="C00000"/>
                </a:solidFill>
                <a:ea typeface="黑体" pitchFamily="49" charset="-122"/>
              </a:rPr>
              <a:t>、被测车辆</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4</a:t>
            </a:r>
            <a:r>
              <a:rPr lang="zh-CN" altLang="en-US" sz="2000" smtClean="0">
                <a:solidFill>
                  <a:srgbClr val="C00000"/>
                </a:solidFill>
                <a:ea typeface="黑体" pitchFamily="49" charset="-122"/>
              </a:rPr>
              <a:t>、天线</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5</a:t>
            </a:r>
            <a:r>
              <a:rPr lang="zh-CN" altLang="en-US" sz="2000" smtClean="0">
                <a:solidFill>
                  <a:srgbClr val="C00000"/>
                </a:solidFill>
                <a:ea typeface="黑体" pitchFamily="49" charset="-122"/>
              </a:rPr>
              <a:t>、转台控制电脑</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6</a:t>
            </a:r>
            <a:r>
              <a:rPr lang="zh-CN" altLang="en-US" sz="2000" smtClean="0">
                <a:solidFill>
                  <a:srgbClr val="C00000"/>
                </a:solidFill>
                <a:ea typeface="黑体" pitchFamily="49" charset="-122"/>
              </a:rPr>
              <a:t>、接收机</a:t>
            </a:r>
            <a:endParaRPr lang="en-US" altLang="zh-CN" sz="2000" smtClean="0">
              <a:solidFill>
                <a:srgbClr val="C00000"/>
              </a:solidFill>
              <a:ea typeface="黑体" pitchFamily="49" charset="-122"/>
            </a:endParaRPr>
          </a:p>
          <a:p>
            <a:pPr lvl="1" eaLnBrk="1" hangingPunct="1">
              <a:lnSpc>
                <a:spcPct val="150000"/>
              </a:lnSpc>
            </a:pPr>
            <a:r>
              <a:rPr lang="en-US" altLang="zh-CN" sz="2000" smtClean="0">
                <a:solidFill>
                  <a:srgbClr val="C00000"/>
                </a:solidFill>
                <a:ea typeface="黑体" pitchFamily="49" charset="-122"/>
              </a:rPr>
              <a:t>7</a:t>
            </a:r>
            <a:r>
              <a:rPr lang="zh-CN" altLang="en-US" sz="2000" smtClean="0">
                <a:solidFill>
                  <a:srgbClr val="C00000"/>
                </a:solidFill>
                <a:ea typeface="黑体" pitchFamily="49" charset="-122"/>
              </a:rPr>
              <a:t>、控制室</a:t>
            </a:r>
            <a:endParaRPr lang="en-US" altLang="zh-CN" sz="2000" smtClean="0">
              <a:solidFill>
                <a:srgbClr val="C00000"/>
              </a:solidFill>
              <a:ea typeface="黑体" pitchFamily="49" charset="-122"/>
            </a:endParaRPr>
          </a:p>
          <a:p>
            <a:pPr lvl="1" eaLnBrk="1" hangingPunct="1">
              <a:lnSpc>
                <a:spcPct val="150000"/>
              </a:lnSpc>
            </a:pPr>
            <a:endParaRPr lang="en-US" altLang="zh-CN" sz="2000" smtClean="0">
              <a:solidFill>
                <a:srgbClr val="C00000"/>
              </a:solidFill>
              <a:ea typeface="黑体" pitchFamily="49" charset="-122"/>
            </a:endParaRP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628775"/>
            <a:ext cx="4425950"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五</a:t>
            </a:r>
            <a:r>
              <a:rPr lang="zh-CN" altLang="en-US" sz="2800" kern="1200" dirty="0" smtClean="0">
                <a:solidFill>
                  <a:schemeClr val="tx1"/>
                </a:solidFill>
                <a:latin typeface="Calibri" pitchFamily="34" charset="0"/>
                <a:ea typeface="黑体" pitchFamily="49" charset="-122"/>
                <a:cs typeface="+mn-cs"/>
              </a:rPr>
              <a:t>、测量流程</a:t>
            </a:r>
          </a:p>
        </p:txBody>
      </p:sp>
      <p:sp>
        <p:nvSpPr>
          <p:cNvPr id="20483"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测量流程图</a:t>
            </a:r>
            <a:endParaRPr lang="en-US" altLang="zh-CN" sz="2400" smtClean="0">
              <a:solidFill>
                <a:srgbClr val="C00000"/>
              </a:solidFill>
              <a:ea typeface="黑体" pitchFamily="49" charset="-122"/>
            </a:endParaRPr>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1688"/>
            <a:ext cx="9144000" cy="380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smtClean="0">
                <a:solidFill>
                  <a:schemeClr val="tx1"/>
                </a:solidFill>
                <a:latin typeface="Calibri" pitchFamily="34" charset="0"/>
                <a:ea typeface="黑体" pitchFamily="49" charset="-122"/>
                <a:cs typeface="+mn-cs"/>
              </a:rPr>
              <a:t>六、</a:t>
            </a:r>
            <a:r>
              <a:rPr lang="zh-CN" altLang="en-US" sz="2800" kern="1200" dirty="0">
                <a:solidFill>
                  <a:schemeClr val="tx1"/>
                </a:solidFill>
                <a:latin typeface="Calibri" pitchFamily="34" charset="0"/>
                <a:ea typeface="黑体" pitchFamily="49" charset="-122"/>
                <a:cs typeface="+mn-cs"/>
              </a:rPr>
              <a:t>评定方法</a:t>
            </a:r>
            <a:endParaRPr lang="zh-CN" altLang="en-US" sz="2800" kern="1200" dirty="0" smtClean="0">
              <a:solidFill>
                <a:schemeClr val="tx1"/>
              </a:solidFill>
              <a:latin typeface="Calibri" pitchFamily="34" charset="0"/>
              <a:ea typeface="黑体" pitchFamily="49" charset="-122"/>
              <a:cs typeface="+mn-cs"/>
            </a:endParaRPr>
          </a:p>
        </p:txBody>
      </p:sp>
      <p:sp>
        <p:nvSpPr>
          <p:cNvPr id="5" name="内容占位符 1"/>
          <p:cNvSpPr>
            <a:spLocks noGrp="1"/>
          </p:cNvSpPr>
          <p:nvPr>
            <p:ph idx="1"/>
          </p:nvPr>
        </p:nvSpPr>
        <p:spPr>
          <a:xfrm>
            <a:off x="457200" y="1196975"/>
            <a:ext cx="4579938" cy="5111750"/>
          </a:xfrm>
        </p:spPr>
        <p:txBody>
          <a:bodyPr/>
          <a:lstStyle/>
          <a:p>
            <a:pPr>
              <a:defRPr/>
            </a:pPr>
            <a:r>
              <a:rPr lang="zh-CN" altLang="en-US" sz="2400" dirty="0" smtClean="0">
                <a:solidFill>
                  <a:srgbClr val="C00000"/>
                </a:solidFill>
                <a:ea typeface="黑体" pitchFamily="49" charset="-122"/>
              </a:rPr>
              <a:t>判定符合性方法流程图</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defRPr/>
            </a:pPr>
            <a:r>
              <a:rPr lang="zh-CN" altLang="en-US" sz="2000" dirty="0" smtClean="0">
                <a:latin typeface="黑体" pitchFamily="49" charset="-122"/>
                <a:ea typeface="黑体" pitchFamily="49" charset="-122"/>
                <a:cs typeface="+mn-cs"/>
              </a:rPr>
              <a:t>峰值检波器测量值总是高于或等于准峰值和平均值检波器测得的数据；</a:t>
            </a:r>
            <a:endParaRPr lang="en-US" altLang="zh-CN" sz="2000" dirty="0" smtClean="0">
              <a:latin typeface="黑体" pitchFamily="49" charset="-122"/>
              <a:ea typeface="黑体" pitchFamily="49" charset="-122"/>
              <a:cs typeface="+mn-cs"/>
            </a:endParaRPr>
          </a:p>
          <a:p>
            <a:pPr marL="720000" lvl="1" indent="-342900" eaLnBrk="1" hangingPunct="1">
              <a:lnSpc>
                <a:spcPct val="150000"/>
              </a:lnSpc>
              <a:buClr>
                <a:srgbClr val="C00000"/>
              </a:buClr>
              <a:defRPr/>
            </a:pPr>
            <a:r>
              <a:rPr lang="zh-CN" altLang="en-US" sz="2000" dirty="0" smtClean="0">
                <a:latin typeface="黑体" pitchFamily="49" charset="-122"/>
                <a:ea typeface="黑体" pitchFamily="49" charset="-122"/>
                <a:cs typeface="+mn-cs"/>
              </a:rPr>
              <a:t>适用的峰值限值总是高于或等于准峰值和平均值限值；</a:t>
            </a:r>
            <a:endParaRPr lang="en-US" altLang="zh-CN" sz="2000" dirty="0" smtClean="0">
              <a:latin typeface="黑体" pitchFamily="49" charset="-122"/>
              <a:ea typeface="黑体" pitchFamily="49" charset="-122"/>
              <a:cs typeface="+mn-cs"/>
            </a:endParaRPr>
          </a:p>
          <a:p>
            <a:pPr marL="720000" lvl="1" indent="-342900" eaLnBrk="1" hangingPunct="1">
              <a:lnSpc>
                <a:spcPct val="150000"/>
              </a:lnSpc>
              <a:buClr>
                <a:srgbClr val="C00000"/>
              </a:buClr>
              <a:defRPr/>
            </a:pPr>
            <a:r>
              <a:rPr lang="zh-CN" altLang="en-US" sz="2000" dirty="0" smtClean="0">
                <a:latin typeface="黑体" pitchFamily="49" charset="-122"/>
                <a:ea typeface="黑体" pitchFamily="49" charset="-122"/>
                <a:cs typeface="+mn-cs"/>
              </a:rPr>
              <a:t>单个检波器测量方法能够使测试简单化，并且加快测试速度；</a:t>
            </a:r>
            <a:endParaRPr lang="en-US" altLang="zh-CN" sz="2000" dirty="0" smtClean="0">
              <a:latin typeface="黑体" pitchFamily="49" charset="-122"/>
              <a:ea typeface="黑体" pitchFamily="49" charset="-122"/>
              <a:cs typeface="+mn-cs"/>
            </a:endParaRPr>
          </a:p>
          <a:p>
            <a:pPr marL="720000" lvl="1" indent="-342900" eaLnBrk="1" hangingPunct="1">
              <a:lnSpc>
                <a:spcPct val="150000"/>
              </a:lnSpc>
              <a:buClr>
                <a:srgbClr val="C00000"/>
              </a:buClr>
              <a:defRPr/>
            </a:pPr>
            <a:r>
              <a:rPr lang="zh-CN" altLang="en-US" sz="2000" dirty="0">
                <a:latin typeface="黑体" pitchFamily="49" charset="-122"/>
                <a:ea typeface="黑体" pitchFamily="49" charset="-122"/>
                <a:cs typeface="+mn-cs"/>
              </a:rPr>
              <a:t>该</a:t>
            </a:r>
            <a:r>
              <a:rPr lang="zh-CN" altLang="en-US" sz="2000" dirty="0" smtClean="0">
                <a:latin typeface="黑体" pitchFamily="49" charset="-122"/>
                <a:ea typeface="黑体" pitchFamily="49" charset="-122"/>
                <a:cs typeface="+mn-cs"/>
              </a:rPr>
              <a:t>流程图适用于每个单独频点的测试。</a:t>
            </a: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475" y="1149350"/>
            <a:ext cx="3495675" cy="515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txBox="1">
            <a:spLocks/>
          </p:cNvSpPr>
          <p:nvPr/>
        </p:nvSpPr>
        <p:spPr bwMode="auto">
          <a:xfrm>
            <a:off x="1997075" y="333375"/>
            <a:ext cx="70580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rgbClr val="FF0000"/>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a:defRPr sz="2000">
                <a:solidFill>
                  <a:schemeClr val="tx1"/>
                </a:solidFill>
                <a:latin typeface="Arial" pitchFamily="34" charset="0"/>
                <a:ea typeface="宋体" pitchFamily="2" charset="-122"/>
              </a:defRPr>
            </a:lvl6pPr>
            <a:lvl7pPr>
              <a:defRPr sz="2000">
                <a:solidFill>
                  <a:schemeClr val="tx1"/>
                </a:solidFill>
                <a:latin typeface="Arial" pitchFamily="34" charset="0"/>
                <a:ea typeface="宋体" pitchFamily="2" charset="-122"/>
              </a:defRPr>
            </a:lvl7pPr>
            <a:lvl8pPr>
              <a:defRPr sz="2000">
                <a:solidFill>
                  <a:schemeClr val="tx1"/>
                </a:solidFill>
                <a:latin typeface="Arial" pitchFamily="34" charset="0"/>
                <a:ea typeface="宋体" pitchFamily="2" charset="-122"/>
              </a:defRPr>
            </a:lvl8pPr>
            <a:lvl9pPr>
              <a:defRPr sz="2000">
                <a:solidFill>
                  <a:schemeClr val="tx1"/>
                </a:solidFill>
                <a:latin typeface="Arial" pitchFamily="34" charset="0"/>
                <a:ea typeface="宋体" pitchFamily="2" charset="-122"/>
              </a:defRPr>
            </a:lvl9pPr>
          </a:lstStyle>
          <a:p>
            <a:r>
              <a:rPr lang="zh-CN" altLang="en-US" sz="2800">
                <a:solidFill>
                  <a:schemeClr val="tx1"/>
                </a:solidFill>
                <a:latin typeface="Calibri" pitchFamily="34" charset="0"/>
                <a:ea typeface="黑体" pitchFamily="49" charset="-122"/>
              </a:rPr>
              <a:t>三、符合性与骚扰限值</a:t>
            </a:r>
          </a:p>
        </p:txBody>
      </p:sp>
      <p:sp>
        <p:nvSpPr>
          <p:cNvPr id="22531" name="内容占位符 1"/>
          <p:cNvSpPr>
            <a:spLocks noGrp="1"/>
          </p:cNvSpPr>
          <p:nvPr>
            <p:ph idx="1"/>
          </p:nvPr>
        </p:nvSpPr>
        <p:spPr>
          <a:xfrm>
            <a:off x="457200" y="1196975"/>
            <a:ext cx="8229600" cy="1006475"/>
          </a:xfrm>
        </p:spPr>
        <p:txBody>
          <a:bodyPr/>
          <a:lstStyle/>
          <a:p>
            <a:r>
              <a:rPr lang="zh-CN" altLang="en-US" sz="2400" smtClean="0">
                <a:solidFill>
                  <a:srgbClr val="C00000"/>
                </a:solidFill>
                <a:ea typeface="黑体" pitchFamily="49" charset="-122"/>
              </a:rPr>
              <a:t>峰值和准峰值检波器限值</a:t>
            </a:r>
            <a:endParaRPr lang="en-US" altLang="zh-CN" sz="2400" smtClean="0">
              <a:solidFill>
                <a:srgbClr val="C00000"/>
              </a:solidFill>
              <a:ea typeface="黑体" pitchFamily="49" charset="-122"/>
            </a:endParaRPr>
          </a:p>
          <a:p>
            <a:pPr lvl="1"/>
            <a:r>
              <a:rPr lang="zh-CN" altLang="en-US" sz="2000" smtClean="0">
                <a:ea typeface="黑体" pitchFamily="49" charset="-122"/>
              </a:rPr>
              <a:t>峰值或准峰值限值，车辆</a:t>
            </a:r>
            <a:r>
              <a:rPr lang="en-US" altLang="zh-CN" sz="2000" smtClean="0">
                <a:ea typeface="黑体" pitchFamily="49" charset="-122"/>
              </a:rPr>
              <a:t>/</a:t>
            </a:r>
            <a:r>
              <a:rPr lang="zh-CN" altLang="en-US" sz="2000" smtClean="0">
                <a:ea typeface="黑体" pitchFamily="49" charset="-122"/>
              </a:rPr>
              <a:t>船</a:t>
            </a:r>
            <a:r>
              <a:rPr lang="en-US" altLang="zh-CN" sz="2000" smtClean="0">
                <a:ea typeface="黑体" pitchFamily="49" charset="-122"/>
              </a:rPr>
              <a:t>/</a:t>
            </a:r>
            <a:r>
              <a:rPr lang="zh-CN" altLang="en-US" sz="2000" smtClean="0">
                <a:ea typeface="黑体" pitchFamily="49" charset="-122"/>
              </a:rPr>
              <a:t>装置在“发动机运转”的模式下。</a:t>
            </a:r>
          </a:p>
        </p:txBody>
      </p:sp>
      <p:pic>
        <p:nvPicPr>
          <p:cNvPr id="22532" name="Picture 4" descr="图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2049463"/>
            <a:ext cx="6769100" cy="425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txBox="1">
            <a:spLocks/>
          </p:cNvSpPr>
          <p:nvPr/>
        </p:nvSpPr>
        <p:spPr bwMode="auto">
          <a:xfrm>
            <a:off x="1997075" y="333375"/>
            <a:ext cx="70580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rgbClr val="FF0000"/>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a:defRPr sz="2000">
                <a:solidFill>
                  <a:schemeClr val="tx1"/>
                </a:solidFill>
                <a:latin typeface="Arial" pitchFamily="34" charset="0"/>
                <a:ea typeface="宋体" pitchFamily="2" charset="-122"/>
              </a:defRPr>
            </a:lvl6pPr>
            <a:lvl7pPr>
              <a:defRPr sz="2000">
                <a:solidFill>
                  <a:schemeClr val="tx1"/>
                </a:solidFill>
                <a:latin typeface="Arial" pitchFamily="34" charset="0"/>
                <a:ea typeface="宋体" pitchFamily="2" charset="-122"/>
              </a:defRPr>
            </a:lvl7pPr>
            <a:lvl8pPr>
              <a:defRPr sz="2000">
                <a:solidFill>
                  <a:schemeClr val="tx1"/>
                </a:solidFill>
                <a:latin typeface="Arial" pitchFamily="34" charset="0"/>
                <a:ea typeface="宋体" pitchFamily="2" charset="-122"/>
              </a:defRPr>
            </a:lvl8pPr>
            <a:lvl9pPr>
              <a:defRPr sz="2000">
                <a:solidFill>
                  <a:schemeClr val="tx1"/>
                </a:solidFill>
                <a:latin typeface="Arial" pitchFamily="34" charset="0"/>
                <a:ea typeface="宋体" pitchFamily="2" charset="-122"/>
              </a:defRPr>
            </a:lvl9pPr>
          </a:lstStyle>
          <a:p>
            <a:r>
              <a:rPr lang="zh-CN" altLang="en-US" sz="2800">
                <a:solidFill>
                  <a:schemeClr val="tx1"/>
                </a:solidFill>
                <a:latin typeface="Calibri" pitchFamily="34" charset="0"/>
                <a:ea typeface="黑体" pitchFamily="49" charset="-122"/>
              </a:rPr>
              <a:t>三、符合性与骚扰限值</a:t>
            </a:r>
          </a:p>
        </p:txBody>
      </p:sp>
      <p:sp>
        <p:nvSpPr>
          <p:cNvPr id="23555" name="内容占位符 1"/>
          <p:cNvSpPr>
            <a:spLocks noGrp="1"/>
          </p:cNvSpPr>
          <p:nvPr>
            <p:ph idx="1"/>
          </p:nvPr>
        </p:nvSpPr>
        <p:spPr>
          <a:xfrm>
            <a:off x="457200" y="1196975"/>
            <a:ext cx="8229600" cy="863600"/>
          </a:xfrm>
        </p:spPr>
        <p:txBody>
          <a:bodyPr/>
          <a:lstStyle/>
          <a:p>
            <a:r>
              <a:rPr lang="zh-CN" altLang="en-US" sz="2400" smtClean="0">
                <a:solidFill>
                  <a:srgbClr val="C00000"/>
                </a:solidFill>
                <a:ea typeface="黑体" pitchFamily="49" charset="-122"/>
              </a:rPr>
              <a:t>平均值检波器限值</a:t>
            </a:r>
            <a:endParaRPr lang="en-US" altLang="zh-CN" sz="2400" smtClean="0">
              <a:solidFill>
                <a:srgbClr val="C00000"/>
              </a:solidFill>
              <a:ea typeface="黑体" pitchFamily="49" charset="-122"/>
            </a:endParaRPr>
          </a:p>
          <a:p>
            <a:pPr lvl="1"/>
            <a:r>
              <a:rPr lang="zh-CN" altLang="en-US" sz="2000" smtClean="0">
                <a:ea typeface="黑体" pitchFamily="49" charset="-122"/>
              </a:rPr>
              <a:t>平均值限值，车辆</a:t>
            </a:r>
            <a:r>
              <a:rPr lang="en-US" altLang="zh-CN" sz="2000" smtClean="0">
                <a:ea typeface="黑体" pitchFamily="49" charset="-122"/>
              </a:rPr>
              <a:t>/</a:t>
            </a:r>
            <a:r>
              <a:rPr lang="zh-CN" altLang="en-US" sz="2000" smtClean="0">
                <a:ea typeface="黑体" pitchFamily="49" charset="-122"/>
              </a:rPr>
              <a:t>船</a:t>
            </a:r>
            <a:r>
              <a:rPr lang="en-US" altLang="zh-CN" sz="2000" smtClean="0">
                <a:ea typeface="黑体" pitchFamily="49" charset="-122"/>
              </a:rPr>
              <a:t>/</a:t>
            </a:r>
            <a:r>
              <a:rPr lang="zh-CN" altLang="en-US" sz="2000" smtClean="0">
                <a:ea typeface="黑体" pitchFamily="49" charset="-122"/>
              </a:rPr>
              <a:t>装置在“上电且发动机不运行”的模式下；</a:t>
            </a:r>
            <a:endParaRPr lang="en-US" altLang="zh-CN" sz="2000" smtClean="0">
              <a:ea typeface="黑体" pitchFamily="49" charset="-122"/>
            </a:endParaRPr>
          </a:p>
          <a:p>
            <a:endParaRPr lang="zh-CN" altLang="en-US" sz="2400" smtClean="0">
              <a:solidFill>
                <a:srgbClr val="C00000"/>
              </a:solidFill>
              <a:ea typeface="黑体" pitchFamily="49" charset="-122"/>
            </a:endParaRPr>
          </a:p>
        </p:txBody>
      </p:sp>
      <p:pic>
        <p:nvPicPr>
          <p:cNvPr id="23556"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b="2989"/>
          <a:stretch>
            <a:fillRect/>
          </a:stretch>
        </p:blipFill>
        <p:spPr bwMode="auto">
          <a:xfrm>
            <a:off x="900113" y="2351088"/>
            <a:ext cx="77390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txBox="1">
            <a:spLocks/>
          </p:cNvSpPr>
          <p:nvPr/>
        </p:nvSpPr>
        <p:spPr bwMode="auto">
          <a:xfrm>
            <a:off x="1997075" y="333375"/>
            <a:ext cx="70580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rgbClr val="FF0000"/>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a:defRPr sz="2000">
                <a:solidFill>
                  <a:schemeClr val="tx1"/>
                </a:solidFill>
                <a:latin typeface="Arial" pitchFamily="34" charset="0"/>
                <a:ea typeface="宋体" pitchFamily="2" charset="-122"/>
              </a:defRPr>
            </a:lvl6pPr>
            <a:lvl7pPr>
              <a:defRPr sz="2000">
                <a:solidFill>
                  <a:schemeClr val="tx1"/>
                </a:solidFill>
                <a:latin typeface="Arial" pitchFamily="34" charset="0"/>
                <a:ea typeface="宋体" pitchFamily="2" charset="-122"/>
              </a:defRPr>
            </a:lvl7pPr>
            <a:lvl8pPr>
              <a:defRPr sz="2000">
                <a:solidFill>
                  <a:schemeClr val="tx1"/>
                </a:solidFill>
                <a:latin typeface="Arial" pitchFamily="34" charset="0"/>
                <a:ea typeface="宋体" pitchFamily="2" charset="-122"/>
              </a:defRPr>
            </a:lvl8pPr>
            <a:lvl9pPr>
              <a:defRPr sz="2000">
                <a:solidFill>
                  <a:schemeClr val="tx1"/>
                </a:solidFill>
                <a:latin typeface="Arial" pitchFamily="34" charset="0"/>
                <a:ea typeface="宋体" pitchFamily="2" charset="-122"/>
              </a:defRPr>
            </a:lvl9pPr>
          </a:lstStyle>
          <a:p>
            <a:r>
              <a:rPr lang="zh-CN" altLang="en-US" sz="2800">
                <a:solidFill>
                  <a:schemeClr val="tx1"/>
                </a:solidFill>
                <a:latin typeface="Calibri" pitchFamily="34" charset="0"/>
                <a:ea typeface="黑体" pitchFamily="49" charset="-122"/>
              </a:rPr>
              <a:t>三、符合性与骚扰限值</a:t>
            </a:r>
          </a:p>
        </p:txBody>
      </p:sp>
      <p:sp>
        <p:nvSpPr>
          <p:cNvPr id="24579" name="内容占位符 1"/>
          <p:cNvSpPr>
            <a:spLocks noGrp="1"/>
          </p:cNvSpPr>
          <p:nvPr>
            <p:ph idx="1"/>
          </p:nvPr>
        </p:nvSpPr>
        <p:spPr>
          <a:xfrm>
            <a:off x="457200" y="1196975"/>
            <a:ext cx="8229600" cy="431800"/>
          </a:xfrm>
        </p:spPr>
        <p:txBody>
          <a:bodyPr/>
          <a:lstStyle/>
          <a:p>
            <a:r>
              <a:rPr lang="zh-CN" altLang="en-US" sz="2400" smtClean="0">
                <a:solidFill>
                  <a:srgbClr val="C00000"/>
                </a:solidFill>
                <a:ea typeface="黑体" pitchFamily="49" charset="-122"/>
              </a:rPr>
              <a:t>测试软件中设置的骚扰限值</a:t>
            </a:r>
            <a:endParaRPr lang="en-US" altLang="zh-CN" sz="2400" smtClean="0">
              <a:solidFill>
                <a:srgbClr val="C00000"/>
              </a:solidFill>
              <a:ea typeface="黑体" pitchFamily="49" charset="-122"/>
            </a:endParaRPr>
          </a:p>
          <a:p>
            <a:endParaRPr lang="zh-CN" altLang="en-US" sz="2400" smtClean="0">
              <a:solidFill>
                <a:srgbClr val="C00000"/>
              </a:solidFill>
              <a:ea typeface="黑体" pitchFamily="49" charset="-122"/>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1700213"/>
            <a:ext cx="79756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alpha val="50000"/>
                    </a:srgbClr>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smtClean="0">
                <a:solidFill>
                  <a:schemeClr val="tx1"/>
                </a:solidFill>
                <a:latin typeface="Calibri" pitchFamily="34" charset="0"/>
                <a:ea typeface="黑体" pitchFamily="49" charset="-122"/>
                <a:cs typeface="+mn-cs"/>
              </a:rPr>
              <a:t>六、</a:t>
            </a:r>
            <a:r>
              <a:rPr lang="zh-CN" altLang="en-US" sz="2800" kern="1200" dirty="0">
                <a:solidFill>
                  <a:schemeClr val="tx1"/>
                </a:solidFill>
                <a:latin typeface="Calibri" pitchFamily="34" charset="0"/>
                <a:ea typeface="黑体" pitchFamily="49" charset="-122"/>
                <a:cs typeface="+mn-cs"/>
              </a:rPr>
              <a:t>评定方法</a:t>
            </a:r>
            <a:endParaRPr lang="zh-CN" altLang="en-US" sz="2800" kern="1200" dirty="0" smtClean="0">
              <a:solidFill>
                <a:schemeClr val="tx1"/>
              </a:solidFill>
              <a:latin typeface="Calibri" pitchFamily="34" charset="0"/>
              <a:ea typeface="黑体" pitchFamily="49" charset="-122"/>
              <a:cs typeface="+mn-cs"/>
            </a:endParaRPr>
          </a:p>
        </p:txBody>
      </p:sp>
      <p:sp>
        <p:nvSpPr>
          <p:cNvPr id="25603"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测量结果实例</a:t>
            </a:r>
            <a:endParaRPr lang="en-US" altLang="zh-CN" sz="2400" smtClean="0">
              <a:solidFill>
                <a:srgbClr val="C00000"/>
              </a:solidFill>
              <a:ea typeface="黑体" pitchFamily="49" charset="-122"/>
            </a:endParaRP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7158037" cy="459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alpha val="50000"/>
                    </a:srgbClr>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0" y="3860800"/>
            <a:ext cx="9144000" cy="1368425"/>
          </a:xfrm>
          <a:prstGeom prst="rect">
            <a:avLst/>
          </a:prstGeom>
          <a:solidFill>
            <a:srgbClr val="000066"/>
          </a:solidFill>
          <a:ln w="9525" cmpd="sng">
            <a:solidFill>
              <a:schemeClr val="tx1"/>
            </a:solidFill>
            <a:miter lim="800000"/>
            <a:headEnd/>
            <a:tailEnd/>
          </a:ln>
          <a:effectLst>
            <a:outerShdw dist="17961" dir="2700000" algn="ctr" rotWithShape="0">
              <a:schemeClr val="tx1">
                <a:gamma/>
                <a:shade val="60000"/>
                <a:invGamma/>
                <a:alpha val="50000"/>
              </a:schemeClr>
            </a:outerShdw>
          </a:effectLst>
        </p:spPr>
        <p:txBody>
          <a:bodyPr wrap="none" anchor="ctr"/>
          <a:lstStyle/>
          <a:p>
            <a:pPr algn="ctr" eaLnBrk="1" hangingPunct="1">
              <a:buFont typeface="Arial" panose="020B0604020202020204" pitchFamily="34" charset="0"/>
              <a:buNone/>
              <a:defRPr/>
            </a:pPr>
            <a:endParaRPr lang="zh-CN" altLang="zh-CN">
              <a:solidFill>
                <a:srgbClr val="0054A7"/>
              </a:solidFill>
            </a:endParaRPr>
          </a:p>
        </p:txBody>
      </p:sp>
      <p:pic>
        <p:nvPicPr>
          <p:cNvPr id="2662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3071813"/>
            <a:ext cx="4467225" cy="297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44463" y="142875"/>
            <a:ext cx="88931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4500">
                <a:latin typeface="黑体" pitchFamily="49" charset="-122"/>
                <a:ea typeface="黑体" pitchFamily="49" charset="-122"/>
                <a:sym typeface="黑体" pitchFamily="49" charset="-122"/>
              </a:rPr>
              <a:t>培训提纲</a:t>
            </a:r>
            <a:endParaRPr lang="zh-CN" altLang="en-US"/>
          </a:p>
        </p:txBody>
      </p:sp>
      <p:grpSp>
        <p:nvGrpSpPr>
          <p:cNvPr id="4099" name="组合 71"/>
          <p:cNvGrpSpPr>
            <a:grpSpLocks/>
          </p:cNvGrpSpPr>
          <p:nvPr/>
        </p:nvGrpSpPr>
        <p:grpSpPr bwMode="auto">
          <a:xfrm>
            <a:off x="1903413" y="3013075"/>
            <a:ext cx="5329237" cy="542925"/>
            <a:chOff x="0" y="0"/>
            <a:chExt cx="5946134" cy="544513"/>
          </a:xfrm>
        </p:grpSpPr>
        <p:grpSp>
          <p:nvGrpSpPr>
            <p:cNvPr id="4136" name="Group 55"/>
            <p:cNvGrpSpPr>
              <a:grpSpLocks/>
            </p:cNvGrpSpPr>
            <p:nvPr/>
          </p:nvGrpSpPr>
          <p:grpSpPr bwMode="auto">
            <a:xfrm>
              <a:off x="0" y="0"/>
              <a:ext cx="733425" cy="544513"/>
              <a:chOff x="0" y="0"/>
              <a:chExt cx="1549" cy="1351"/>
            </a:xfrm>
          </p:grpSpPr>
          <p:sp>
            <p:nvSpPr>
              <p:cNvPr id="4140"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41"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42"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grpSp>
        <p:sp>
          <p:nvSpPr>
            <p:cNvPr id="4137" name="Text Box 60"/>
            <p:cNvSpPr>
              <a:spLocks noChangeArrowheads="1"/>
            </p:cNvSpPr>
            <p:nvPr/>
          </p:nvSpPr>
          <p:spPr bwMode="auto">
            <a:xfrm>
              <a:off x="792162" y="0"/>
              <a:ext cx="4070350"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400">
                  <a:solidFill>
                    <a:schemeClr val="accent2"/>
                  </a:solidFill>
                  <a:latin typeface="黑体" pitchFamily="49" charset="-122"/>
                  <a:ea typeface="黑体" pitchFamily="49" charset="-122"/>
                  <a:sym typeface="黑体" pitchFamily="49" charset="-122"/>
                </a:rPr>
                <a:t> </a:t>
              </a:r>
              <a:endParaRPr lang="zh-CN" altLang="en-US" sz="2400">
                <a:solidFill>
                  <a:schemeClr val="accent2"/>
                </a:solidFill>
                <a:latin typeface="黑体" pitchFamily="49" charset="-122"/>
                <a:ea typeface="黑体" pitchFamily="49" charset="-122"/>
                <a:sym typeface="黑体" pitchFamily="49" charset="-122"/>
              </a:endParaRPr>
            </a:p>
          </p:txBody>
        </p:sp>
        <p:sp>
          <p:nvSpPr>
            <p:cNvPr id="4138" name="Text Box 61"/>
            <p:cNvSpPr>
              <a:spLocks noChangeArrowheads="1"/>
            </p:cNvSpPr>
            <p:nvPr/>
          </p:nvSpPr>
          <p:spPr bwMode="auto">
            <a:xfrm>
              <a:off x="182562" y="24289"/>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3</a:t>
              </a:r>
              <a:endParaRPr lang="zh-CN" altLang="en-US"/>
            </a:p>
          </p:txBody>
        </p:sp>
        <p:sp>
          <p:nvSpPr>
            <p:cNvPr id="4139" name="Line 59"/>
            <p:cNvSpPr>
              <a:spLocks noChangeShapeType="1"/>
            </p:cNvSpPr>
            <p:nvPr/>
          </p:nvSpPr>
          <p:spPr bwMode="auto">
            <a:xfrm flipV="1">
              <a:off x="574637" y="497736"/>
              <a:ext cx="5371497" cy="7085"/>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100" name="组合 65"/>
          <p:cNvGrpSpPr>
            <a:grpSpLocks/>
          </p:cNvGrpSpPr>
          <p:nvPr/>
        </p:nvGrpSpPr>
        <p:grpSpPr bwMode="auto">
          <a:xfrm>
            <a:off x="1909763" y="3775075"/>
            <a:ext cx="5322887" cy="577850"/>
            <a:chOff x="0" y="0"/>
            <a:chExt cx="5963572" cy="579437"/>
          </a:xfrm>
        </p:grpSpPr>
        <p:sp>
          <p:nvSpPr>
            <p:cNvPr id="4128" name="Rectangle 33"/>
            <p:cNvSpPr>
              <a:spLocks noChangeArrowheads="1"/>
            </p:cNvSpPr>
            <p:nvPr/>
          </p:nvSpPr>
          <p:spPr bwMode="auto">
            <a:xfrm>
              <a:off x="930275" y="0"/>
              <a:ext cx="184731" cy="461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a:solidFill>
                  <a:schemeClr val="accent2"/>
                </a:solidFill>
                <a:latin typeface="黑体" pitchFamily="49" charset="-122"/>
                <a:ea typeface="黑体" pitchFamily="49" charset="-122"/>
                <a:sym typeface="黑体" pitchFamily="49" charset="-122"/>
              </a:endParaRPr>
            </a:p>
          </p:txBody>
        </p:sp>
        <p:grpSp>
          <p:nvGrpSpPr>
            <p:cNvPr id="4129" name="Group 55"/>
            <p:cNvGrpSpPr>
              <a:grpSpLocks/>
            </p:cNvGrpSpPr>
            <p:nvPr/>
          </p:nvGrpSpPr>
          <p:grpSpPr bwMode="auto">
            <a:xfrm>
              <a:off x="0" y="34925"/>
              <a:ext cx="733425" cy="544512"/>
              <a:chOff x="0" y="0"/>
              <a:chExt cx="1549" cy="1351"/>
            </a:xfrm>
          </p:grpSpPr>
          <p:sp>
            <p:nvSpPr>
              <p:cNvPr id="4133"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34"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35"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grpSp>
        <p:sp>
          <p:nvSpPr>
            <p:cNvPr id="4130" name="Line 75"/>
            <p:cNvSpPr>
              <a:spLocks noChangeShapeType="1"/>
            </p:cNvSpPr>
            <p:nvPr/>
          </p:nvSpPr>
          <p:spPr bwMode="auto">
            <a:xfrm>
              <a:off x="588962" y="533707"/>
              <a:ext cx="5374610" cy="4619"/>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31" name="Text Box 76"/>
            <p:cNvSpPr>
              <a:spLocks noChangeArrowheads="1"/>
            </p:cNvSpPr>
            <p:nvPr/>
          </p:nvSpPr>
          <p:spPr bwMode="auto">
            <a:xfrm>
              <a:off x="1319212" y="11112"/>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sz="2400" b="1">
                <a:solidFill>
                  <a:schemeClr val="bg1"/>
                </a:solidFill>
                <a:latin typeface="方正大黑简体"/>
                <a:ea typeface="方正大黑简体"/>
                <a:cs typeface="方正大黑简体"/>
                <a:sym typeface="方正大黑简体"/>
              </a:endParaRPr>
            </a:p>
          </p:txBody>
        </p:sp>
        <p:sp>
          <p:nvSpPr>
            <p:cNvPr id="4132" name="Text Box 77"/>
            <p:cNvSpPr>
              <a:spLocks noChangeArrowheads="1"/>
            </p:cNvSpPr>
            <p:nvPr/>
          </p:nvSpPr>
          <p:spPr bwMode="auto">
            <a:xfrm>
              <a:off x="174889" y="75252"/>
              <a:ext cx="3757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4</a:t>
              </a:r>
              <a:endParaRPr lang="zh-CN" altLang="en-US"/>
            </a:p>
          </p:txBody>
        </p:sp>
      </p:grpSp>
      <p:grpSp>
        <p:nvGrpSpPr>
          <p:cNvPr id="4101" name="Group 55"/>
          <p:cNvGrpSpPr>
            <a:grpSpLocks/>
          </p:cNvGrpSpPr>
          <p:nvPr/>
        </p:nvGrpSpPr>
        <p:grpSpPr bwMode="auto">
          <a:xfrm>
            <a:off x="1903413" y="1412875"/>
            <a:ext cx="655637" cy="544513"/>
            <a:chOff x="0" y="0"/>
            <a:chExt cx="1549" cy="1351"/>
          </a:xfrm>
        </p:grpSpPr>
        <p:sp>
          <p:nvSpPr>
            <p:cNvPr id="4125"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6"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7"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grpSp>
      <p:sp>
        <p:nvSpPr>
          <p:cNvPr id="4102" name="Line 59"/>
          <p:cNvSpPr>
            <a:spLocks noChangeShapeType="1"/>
          </p:cNvSpPr>
          <p:nvPr/>
        </p:nvSpPr>
        <p:spPr bwMode="auto">
          <a:xfrm>
            <a:off x="2427288" y="1938338"/>
            <a:ext cx="4805362"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3" name="Text Box 60"/>
          <p:cNvSpPr>
            <a:spLocks noChangeArrowheads="1"/>
          </p:cNvSpPr>
          <p:nvPr/>
        </p:nvSpPr>
        <p:spPr bwMode="auto">
          <a:xfrm>
            <a:off x="2616200" y="1339850"/>
            <a:ext cx="412273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3200">
                <a:solidFill>
                  <a:schemeClr val="accent2"/>
                </a:solidFill>
                <a:latin typeface="黑体" pitchFamily="49" charset="-122"/>
                <a:ea typeface="黑体" pitchFamily="49" charset="-122"/>
                <a:sym typeface="黑体" pitchFamily="49" charset="-122"/>
              </a:rPr>
              <a:t> </a:t>
            </a:r>
            <a:r>
              <a:rPr lang="zh-CN" altLang="en-US" sz="3200">
                <a:solidFill>
                  <a:schemeClr val="accent2"/>
                </a:solidFill>
                <a:latin typeface="黑体" pitchFamily="49" charset="-122"/>
                <a:ea typeface="黑体" pitchFamily="49" charset="-122"/>
                <a:sym typeface="黑体" pitchFamily="49" charset="-122"/>
              </a:rPr>
              <a:t>标准概述</a:t>
            </a:r>
          </a:p>
        </p:txBody>
      </p:sp>
      <p:sp>
        <p:nvSpPr>
          <p:cNvPr id="4104" name="Text Box 61"/>
          <p:cNvSpPr>
            <a:spLocks noChangeArrowheads="1"/>
          </p:cNvSpPr>
          <p:nvPr/>
        </p:nvSpPr>
        <p:spPr bwMode="auto">
          <a:xfrm>
            <a:off x="2062163" y="1450975"/>
            <a:ext cx="317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1</a:t>
            </a:r>
            <a:endParaRPr lang="zh-CN" altLang="en-US"/>
          </a:p>
        </p:txBody>
      </p:sp>
      <p:sp>
        <p:nvSpPr>
          <p:cNvPr id="4105" name="Line 51"/>
          <p:cNvSpPr>
            <a:spLocks noChangeShapeType="1"/>
          </p:cNvSpPr>
          <p:nvPr/>
        </p:nvSpPr>
        <p:spPr bwMode="auto">
          <a:xfrm>
            <a:off x="2447925" y="2746375"/>
            <a:ext cx="4784725" cy="0"/>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06" name="Text Box 53"/>
          <p:cNvSpPr>
            <a:spLocks noChangeArrowheads="1"/>
          </p:cNvSpPr>
          <p:nvPr/>
        </p:nvSpPr>
        <p:spPr bwMode="auto">
          <a:xfrm>
            <a:off x="2058988" y="2244725"/>
            <a:ext cx="3159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2</a:t>
            </a:r>
            <a:endParaRPr lang="zh-CN" altLang="en-US"/>
          </a:p>
        </p:txBody>
      </p:sp>
      <p:sp>
        <p:nvSpPr>
          <p:cNvPr id="4107" name="矩形 56"/>
          <p:cNvSpPr>
            <a:spLocks noChangeArrowheads="1"/>
          </p:cNvSpPr>
          <p:nvPr/>
        </p:nvSpPr>
        <p:spPr bwMode="auto">
          <a:xfrm>
            <a:off x="2833688" y="2149475"/>
            <a:ext cx="38941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a:solidFill>
                  <a:schemeClr val="accent2"/>
                </a:solidFill>
                <a:latin typeface="黑体" pitchFamily="49" charset="-122"/>
                <a:ea typeface="黑体" pitchFamily="49" charset="-122"/>
                <a:sym typeface="黑体" pitchFamily="49" charset="-122"/>
              </a:rPr>
              <a:t>测量仪器</a:t>
            </a:r>
          </a:p>
        </p:txBody>
      </p:sp>
      <p:sp>
        <p:nvSpPr>
          <p:cNvPr id="4108" name="矩形 59"/>
          <p:cNvSpPr>
            <a:spLocks noChangeArrowheads="1"/>
          </p:cNvSpPr>
          <p:nvPr/>
        </p:nvSpPr>
        <p:spPr bwMode="auto">
          <a:xfrm>
            <a:off x="2836863" y="2943225"/>
            <a:ext cx="39020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3200">
                <a:solidFill>
                  <a:schemeClr val="accent2"/>
                </a:solidFill>
                <a:latin typeface="黑体" pitchFamily="49" charset="-122"/>
                <a:ea typeface="黑体" pitchFamily="49" charset="-122"/>
                <a:sym typeface="黑体" pitchFamily="49" charset="-122"/>
              </a:rPr>
              <a:t>测量方法</a:t>
            </a:r>
            <a:endParaRPr lang="zh-CN" altLang="en-US" sz="3200">
              <a:latin typeface="Calibri" pitchFamily="34" charset="0"/>
            </a:endParaRPr>
          </a:p>
        </p:txBody>
      </p:sp>
      <p:grpSp>
        <p:nvGrpSpPr>
          <p:cNvPr id="4109" name="Group 55"/>
          <p:cNvGrpSpPr>
            <a:grpSpLocks/>
          </p:cNvGrpSpPr>
          <p:nvPr/>
        </p:nvGrpSpPr>
        <p:grpSpPr bwMode="auto">
          <a:xfrm>
            <a:off x="1889125" y="2203450"/>
            <a:ext cx="657225" cy="544513"/>
            <a:chOff x="0" y="0"/>
            <a:chExt cx="1549" cy="1351"/>
          </a:xfrm>
        </p:grpSpPr>
        <p:sp>
          <p:nvSpPr>
            <p:cNvPr id="4122"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3"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4"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grpSp>
      <p:sp>
        <p:nvSpPr>
          <p:cNvPr id="4110" name="Text Box 61"/>
          <p:cNvSpPr>
            <a:spLocks noChangeArrowheads="1"/>
          </p:cNvSpPr>
          <p:nvPr/>
        </p:nvSpPr>
        <p:spPr bwMode="auto">
          <a:xfrm>
            <a:off x="2051050" y="2239963"/>
            <a:ext cx="33972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2</a:t>
            </a:r>
          </a:p>
        </p:txBody>
      </p:sp>
      <p:grpSp>
        <p:nvGrpSpPr>
          <p:cNvPr id="4111" name="组合 65"/>
          <p:cNvGrpSpPr>
            <a:grpSpLocks/>
          </p:cNvGrpSpPr>
          <p:nvPr/>
        </p:nvGrpSpPr>
        <p:grpSpPr bwMode="auto">
          <a:xfrm>
            <a:off x="1930400" y="4584700"/>
            <a:ext cx="5322888" cy="577850"/>
            <a:chOff x="0" y="0"/>
            <a:chExt cx="5963572" cy="579437"/>
          </a:xfrm>
        </p:grpSpPr>
        <p:sp>
          <p:nvSpPr>
            <p:cNvPr id="4114" name="Rectangle 33"/>
            <p:cNvSpPr>
              <a:spLocks noChangeArrowheads="1"/>
            </p:cNvSpPr>
            <p:nvPr/>
          </p:nvSpPr>
          <p:spPr bwMode="auto">
            <a:xfrm>
              <a:off x="930275" y="0"/>
              <a:ext cx="184731" cy="461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a:solidFill>
                  <a:schemeClr val="accent2"/>
                </a:solidFill>
                <a:latin typeface="黑体" pitchFamily="49" charset="-122"/>
                <a:ea typeface="黑体" pitchFamily="49" charset="-122"/>
                <a:sym typeface="黑体" pitchFamily="49" charset="-122"/>
              </a:endParaRPr>
            </a:p>
          </p:txBody>
        </p:sp>
        <p:grpSp>
          <p:nvGrpSpPr>
            <p:cNvPr id="4115" name="Group 55"/>
            <p:cNvGrpSpPr>
              <a:grpSpLocks/>
            </p:cNvGrpSpPr>
            <p:nvPr/>
          </p:nvGrpSpPr>
          <p:grpSpPr bwMode="auto">
            <a:xfrm>
              <a:off x="0" y="34925"/>
              <a:ext cx="733425" cy="544512"/>
              <a:chOff x="0" y="0"/>
              <a:chExt cx="1549" cy="1351"/>
            </a:xfrm>
          </p:grpSpPr>
          <p:sp>
            <p:nvSpPr>
              <p:cNvPr id="4119" name="AutoShape 56"/>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0" name="AutoShape 57"/>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189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sp>
            <p:nvSpPr>
              <p:cNvPr id="4121" name="AutoShape 58"/>
              <p:cNvSpPr>
                <a:spLocks noChangeArrowheads="1"/>
              </p:cNvSpPr>
              <p:nvPr/>
            </p:nvSpPr>
            <p:spPr bwMode="auto">
              <a:xfrm>
                <a:off x="91" y="83"/>
                <a:ext cx="1348" cy="1166"/>
              </a:xfrm>
              <a:prstGeom prst="hexagon">
                <a:avLst>
                  <a:gd name="adj" fmla="val 28892"/>
                  <a:gd name="vf" fmla="val 115470"/>
                </a:avLst>
              </a:prstGeom>
              <a:gradFill rotWithShape="1">
                <a:gsLst>
                  <a:gs pos="0">
                    <a:srgbClr val="0000CC"/>
                  </a:gs>
                  <a:gs pos="100000">
                    <a:srgbClr val="6699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zh-CN" baseline="-25000">
                  <a:latin typeface="Calibri" pitchFamily="34" charset="0"/>
                </a:endParaRPr>
              </a:p>
            </p:txBody>
          </p:sp>
        </p:grpSp>
        <p:sp>
          <p:nvSpPr>
            <p:cNvPr id="4116" name="Line 75"/>
            <p:cNvSpPr>
              <a:spLocks noChangeShapeType="1"/>
            </p:cNvSpPr>
            <p:nvPr/>
          </p:nvSpPr>
          <p:spPr bwMode="auto">
            <a:xfrm>
              <a:off x="588962" y="533707"/>
              <a:ext cx="5374610" cy="4619"/>
            </a:xfrm>
            <a:prstGeom prst="line">
              <a:avLst/>
            </a:prstGeom>
            <a:noFill/>
            <a:ln w="25400">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17" name="Text Box 76"/>
            <p:cNvSpPr>
              <a:spLocks noChangeArrowheads="1"/>
            </p:cNvSpPr>
            <p:nvPr/>
          </p:nvSpPr>
          <p:spPr bwMode="auto">
            <a:xfrm>
              <a:off x="1319212" y="11112"/>
              <a:ext cx="184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sz="2400" b="1">
                <a:solidFill>
                  <a:schemeClr val="bg1"/>
                </a:solidFill>
                <a:latin typeface="方正大黑简体"/>
                <a:ea typeface="方正大黑简体"/>
                <a:cs typeface="方正大黑简体"/>
                <a:sym typeface="方正大黑简体"/>
              </a:endParaRPr>
            </a:p>
          </p:txBody>
        </p:sp>
        <p:sp>
          <p:nvSpPr>
            <p:cNvPr id="4118" name="Text Box 77"/>
            <p:cNvSpPr>
              <a:spLocks noChangeArrowheads="1"/>
            </p:cNvSpPr>
            <p:nvPr/>
          </p:nvSpPr>
          <p:spPr bwMode="auto">
            <a:xfrm>
              <a:off x="172194" y="75252"/>
              <a:ext cx="38110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400" b="1">
                  <a:solidFill>
                    <a:schemeClr val="bg1"/>
                  </a:solidFill>
                  <a:latin typeface="方正大黑简体"/>
                  <a:ea typeface="方正大黑简体"/>
                  <a:cs typeface="方正大黑简体"/>
                  <a:sym typeface="方正大黑简体"/>
                </a:rPr>
                <a:t>5</a:t>
              </a:r>
            </a:p>
          </p:txBody>
        </p:sp>
      </p:grpSp>
      <p:sp>
        <p:nvSpPr>
          <p:cNvPr id="4112" name="矩形 59"/>
          <p:cNvSpPr>
            <a:spLocks noChangeArrowheads="1"/>
          </p:cNvSpPr>
          <p:nvPr/>
        </p:nvSpPr>
        <p:spPr bwMode="auto">
          <a:xfrm>
            <a:off x="2832100" y="3746500"/>
            <a:ext cx="390683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3200">
                <a:solidFill>
                  <a:schemeClr val="accent2"/>
                </a:solidFill>
                <a:latin typeface="黑体" pitchFamily="49" charset="-122"/>
                <a:ea typeface="黑体" pitchFamily="49" charset="-122"/>
                <a:sym typeface="黑体" pitchFamily="49" charset="-122"/>
              </a:rPr>
              <a:t>测量流程</a:t>
            </a:r>
            <a:endParaRPr lang="zh-CN" altLang="en-US" sz="3200">
              <a:latin typeface="Calibri" pitchFamily="34" charset="0"/>
            </a:endParaRPr>
          </a:p>
        </p:txBody>
      </p:sp>
      <p:sp>
        <p:nvSpPr>
          <p:cNvPr id="4113" name="矩形 59"/>
          <p:cNvSpPr>
            <a:spLocks noChangeArrowheads="1"/>
          </p:cNvSpPr>
          <p:nvPr/>
        </p:nvSpPr>
        <p:spPr bwMode="auto">
          <a:xfrm>
            <a:off x="2843213" y="4573588"/>
            <a:ext cx="38957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3200">
                <a:solidFill>
                  <a:schemeClr val="accent2"/>
                </a:solidFill>
                <a:latin typeface="黑体" pitchFamily="49" charset="-122"/>
                <a:ea typeface="黑体" pitchFamily="49" charset="-122"/>
                <a:sym typeface="黑体" pitchFamily="49" charset="-122"/>
              </a:rPr>
              <a:t>评定方法</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196975"/>
            <a:ext cx="4681537" cy="398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smtClean="0">
                <a:solidFill>
                  <a:schemeClr val="tx1"/>
                </a:solidFill>
                <a:latin typeface="Calibri" pitchFamily="34" charset="0"/>
                <a:ea typeface="黑体" pitchFamily="49" charset="-122"/>
                <a:cs typeface="+mn-cs"/>
              </a:rPr>
              <a:t>一</a:t>
            </a:r>
            <a:r>
              <a:rPr lang="zh-CN" altLang="en-US" sz="2800" kern="1200" dirty="0">
                <a:solidFill>
                  <a:schemeClr val="tx1"/>
                </a:solidFill>
                <a:latin typeface="Calibri" pitchFamily="34" charset="0"/>
                <a:ea typeface="黑体" pitchFamily="49" charset="-122"/>
                <a:cs typeface="+mn-cs"/>
              </a:rPr>
              <a:t>、</a:t>
            </a:r>
            <a:r>
              <a:rPr lang="zh-CN" altLang="en-US" sz="2800" kern="1200" dirty="0" smtClean="0">
                <a:solidFill>
                  <a:schemeClr val="tx1"/>
                </a:solidFill>
                <a:latin typeface="Calibri" pitchFamily="34" charset="0"/>
                <a:ea typeface="黑体" pitchFamily="49" charset="-122"/>
                <a:cs typeface="+mn-cs"/>
              </a:rPr>
              <a:t>标准</a:t>
            </a:r>
            <a:r>
              <a:rPr lang="zh-CN" altLang="en-US" sz="2800" kern="1200" dirty="0">
                <a:solidFill>
                  <a:schemeClr val="tx1"/>
                </a:solidFill>
                <a:latin typeface="Calibri" pitchFamily="34" charset="0"/>
                <a:ea typeface="黑体" pitchFamily="49" charset="-122"/>
                <a:cs typeface="+mn-cs"/>
              </a:rPr>
              <a:t>概述</a:t>
            </a:r>
            <a:endParaRPr lang="zh-CN" altLang="en-US" sz="2800" kern="1200" dirty="0" smtClean="0">
              <a:solidFill>
                <a:schemeClr val="tx1"/>
              </a:solidFill>
              <a:latin typeface="Calibri" pitchFamily="34" charset="0"/>
              <a:ea typeface="黑体" pitchFamily="49" charset="-122"/>
              <a:cs typeface="+mn-cs"/>
            </a:endParaRPr>
          </a:p>
        </p:txBody>
      </p:sp>
      <p:sp>
        <p:nvSpPr>
          <p:cNvPr id="6148" name="矩形 2"/>
          <p:cNvSpPr>
            <a:spLocks noChangeArrowheads="1"/>
          </p:cNvSpPr>
          <p:nvPr/>
        </p:nvSpPr>
        <p:spPr bwMode="auto">
          <a:xfrm>
            <a:off x="4211638" y="2997200"/>
            <a:ext cx="936625" cy="431800"/>
          </a:xfrm>
          <a:prstGeom prst="rect">
            <a:avLst/>
          </a:prstGeom>
          <a:solidFill>
            <a:schemeClr val="bg1"/>
          </a:solidFill>
          <a:ln w="9525" algn="ctr">
            <a:solidFill>
              <a:schemeClr val="bg1"/>
            </a:solidFill>
            <a:round/>
            <a:headEnd/>
            <a:tailEnd/>
          </a:ln>
        </p:spPr>
        <p:txBody>
          <a:bodyPr/>
          <a:lstStyle/>
          <a:p>
            <a:pPr eaLnBrk="1" hangingPunct="1">
              <a:buFont typeface="Arial" pitchFamily="34" charset="0"/>
              <a:buNone/>
            </a:pPr>
            <a:endParaRPr lang="zh-CN" altLang="en-US"/>
          </a:p>
        </p:txBody>
      </p:sp>
      <p:sp>
        <p:nvSpPr>
          <p:cNvPr id="6149"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dirty="0" smtClean="0">
                <a:latin typeface="Times New Roman" pitchFamily="18" charset="0"/>
                <a:ea typeface="黑体" pitchFamily="49" charset="-122"/>
                <a:cs typeface="Times New Roman" pitchFamily="18" charset="0"/>
              </a:rPr>
              <a:t>测试范围</a:t>
            </a:r>
            <a:endParaRPr lang="en-US" altLang="zh-CN" sz="2400" dirty="0" smtClean="0">
              <a:latin typeface="Times New Roman" pitchFamily="18" charset="0"/>
              <a:ea typeface="黑体" pitchFamily="49" charset="-122"/>
              <a:cs typeface="Times New Roman" pitchFamily="18" charset="0"/>
            </a:endParaRPr>
          </a:p>
          <a:p>
            <a:pPr lvl="1" eaLnBrk="1" hangingPunct="1">
              <a:lnSpc>
                <a:spcPct val="150000"/>
              </a:lnSpc>
            </a:pPr>
            <a:r>
              <a:rPr lang="zh-CN" altLang="en-US" sz="2000" dirty="0" smtClean="0">
                <a:latin typeface="Times New Roman" pitchFamily="18" charset="0"/>
                <a:ea typeface="黑体" pitchFamily="49" charset="-122"/>
                <a:cs typeface="Times New Roman" pitchFamily="18" charset="0"/>
              </a:rPr>
              <a:t>车辆、船和内燃机</a:t>
            </a:r>
          </a:p>
          <a:p>
            <a:pPr eaLnBrk="1" hangingPunct="1">
              <a:lnSpc>
                <a:spcPct val="150000"/>
              </a:lnSpc>
            </a:pPr>
            <a:r>
              <a:rPr lang="zh-CN" altLang="en-US" sz="2400" dirty="0" smtClean="0">
                <a:solidFill>
                  <a:srgbClr val="C00000"/>
                </a:solidFill>
                <a:latin typeface="Times New Roman" pitchFamily="18" charset="0"/>
                <a:ea typeface="黑体" pitchFamily="49" charset="-122"/>
                <a:cs typeface="Times New Roman" pitchFamily="18" charset="0"/>
              </a:rPr>
              <a:t>目的</a:t>
            </a:r>
            <a:endParaRPr lang="en-US" altLang="zh-CN" sz="2400" dirty="0" smtClean="0">
              <a:solidFill>
                <a:srgbClr val="C00000"/>
              </a:solidFill>
              <a:latin typeface="Times New Roman" pitchFamily="18" charset="0"/>
              <a:ea typeface="黑体" pitchFamily="49" charset="-122"/>
              <a:cs typeface="Times New Roman" pitchFamily="18" charset="0"/>
            </a:endParaRPr>
          </a:p>
          <a:p>
            <a:pPr lvl="1" eaLnBrk="1" hangingPunct="1">
              <a:lnSpc>
                <a:spcPct val="150000"/>
              </a:lnSpc>
            </a:pPr>
            <a:r>
              <a:rPr lang="zh-CN" altLang="en-US" sz="2000" dirty="0" smtClean="0">
                <a:latin typeface="Times New Roman" pitchFamily="18" charset="0"/>
                <a:ea typeface="黑体" pitchFamily="49" charset="-122"/>
                <a:cs typeface="Times New Roman" pitchFamily="18" charset="0"/>
              </a:rPr>
              <a:t>保护车外接收机</a:t>
            </a:r>
          </a:p>
          <a:p>
            <a:pPr eaLnBrk="1" hangingPunct="1">
              <a:lnSpc>
                <a:spcPct val="150000"/>
              </a:lnSpc>
            </a:pPr>
            <a:r>
              <a:rPr lang="zh-CN" altLang="en-US" sz="2400" dirty="0" smtClean="0">
                <a:solidFill>
                  <a:srgbClr val="C00000"/>
                </a:solidFill>
                <a:latin typeface="Times New Roman" pitchFamily="18" charset="0"/>
                <a:ea typeface="黑体" pitchFamily="49" charset="-122"/>
                <a:cs typeface="Times New Roman" pitchFamily="18" charset="0"/>
              </a:rPr>
              <a:t>频段</a:t>
            </a:r>
            <a:endParaRPr lang="en-US" altLang="zh-CN" sz="2400" dirty="0" smtClean="0">
              <a:solidFill>
                <a:srgbClr val="C00000"/>
              </a:solidFill>
              <a:latin typeface="Times New Roman" pitchFamily="18" charset="0"/>
              <a:ea typeface="黑体" pitchFamily="49" charset="-122"/>
              <a:cs typeface="Times New Roman" pitchFamily="18" charset="0"/>
            </a:endParaRPr>
          </a:p>
          <a:p>
            <a:pPr lvl="1" eaLnBrk="1" hangingPunct="1">
              <a:lnSpc>
                <a:spcPct val="150000"/>
              </a:lnSpc>
            </a:pPr>
            <a:r>
              <a:rPr lang="en-US" altLang="zh-CN" sz="2000" dirty="0" smtClean="0">
                <a:latin typeface="Times New Roman" pitchFamily="18" charset="0"/>
                <a:ea typeface="黑体" pitchFamily="49" charset="-122"/>
                <a:cs typeface="Times New Roman" pitchFamily="18" charset="0"/>
              </a:rPr>
              <a:t>30MHz-1000MHz</a:t>
            </a:r>
          </a:p>
          <a:p>
            <a:pPr eaLnBrk="1" hangingPunct="1">
              <a:lnSpc>
                <a:spcPct val="150000"/>
              </a:lnSpc>
            </a:pPr>
            <a:r>
              <a:rPr lang="zh-CN" altLang="en-US" sz="2400" dirty="0" smtClean="0">
                <a:solidFill>
                  <a:srgbClr val="C00000"/>
                </a:solidFill>
                <a:latin typeface="Times New Roman" pitchFamily="18" charset="0"/>
                <a:ea typeface="黑体" pitchFamily="49" charset="-122"/>
                <a:cs typeface="Times New Roman" pitchFamily="18" charset="0"/>
              </a:rPr>
              <a:t>国际标准区别</a:t>
            </a:r>
            <a:endParaRPr lang="en-US" altLang="zh-CN" sz="2400" dirty="0" smtClean="0">
              <a:solidFill>
                <a:srgbClr val="C00000"/>
              </a:solidFill>
              <a:latin typeface="Times New Roman" pitchFamily="18" charset="0"/>
              <a:ea typeface="黑体" pitchFamily="49" charset="-122"/>
              <a:cs typeface="Times New Roman" pitchFamily="18" charset="0"/>
            </a:endParaRPr>
          </a:p>
          <a:p>
            <a:pPr lvl="1" eaLnBrk="1" hangingPunct="1">
              <a:lnSpc>
                <a:spcPct val="150000"/>
              </a:lnSpc>
            </a:pPr>
            <a:r>
              <a:rPr lang="zh-CN" altLang="en-US" sz="2000" dirty="0" smtClean="0">
                <a:latin typeface="Times New Roman" pitchFamily="18" charset="0"/>
                <a:ea typeface="黑体" pitchFamily="49" charset="-122"/>
                <a:cs typeface="Times New Roman" pitchFamily="18" charset="0"/>
              </a:rPr>
              <a:t>等同采用国际无线电干扰特别委员会出版物 </a:t>
            </a:r>
            <a:r>
              <a:rPr lang="en-US" altLang="zh-CN" sz="2000" dirty="0" smtClean="0">
                <a:latin typeface="Times New Roman" pitchFamily="18" charset="0"/>
                <a:ea typeface="黑体" pitchFamily="49" charset="-122"/>
                <a:cs typeface="Times New Roman" pitchFamily="18" charset="0"/>
              </a:rPr>
              <a:t>IEC/CISPR 12</a:t>
            </a:r>
            <a:r>
              <a:rPr lang="en-US" altLang="zh-CN" sz="2000" dirty="0">
                <a:latin typeface="Times New Roman" pitchFamily="18" charset="0"/>
                <a:ea typeface="黑体" pitchFamily="49" charset="-122"/>
                <a:cs typeface="Times New Roman" pitchFamily="18" charset="0"/>
              </a:rPr>
              <a:t>:</a:t>
            </a:r>
            <a:r>
              <a:rPr lang="en-US" altLang="zh-CN" sz="2000" dirty="0" smtClean="0">
                <a:latin typeface="Times New Roman" pitchFamily="18" charset="0"/>
                <a:ea typeface="黑体" pitchFamily="49" charset="-122"/>
                <a:cs typeface="Times New Roman" pitchFamily="18" charset="0"/>
              </a:rPr>
              <a:t>2009</a:t>
            </a:r>
          </a:p>
        </p:txBody>
      </p:sp>
      <p:sp>
        <p:nvSpPr>
          <p:cNvPr id="6150" name="矩形 3"/>
          <p:cNvSpPr>
            <a:spLocks noChangeArrowheads="1"/>
          </p:cNvSpPr>
          <p:nvPr/>
        </p:nvSpPr>
        <p:spPr bwMode="auto">
          <a:xfrm>
            <a:off x="5867400" y="1484313"/>
            <a:ext cx="2592388" cy="431800"/>
          </a:xfrm>
          <a:prstGeom prst="rect">
            <a:avLst/>
          </a:prstGeom>
          <a:solidFill>
            <a:schemeClr val="bg1"/>
          </a:solidFill>
          <a:ln w="9525" algn="ctr">
            <a:solidFill>
              <a:schemeClr val="bg1"/>
            </a:solidFill>
            <a:round/>
            <a:headEnd/>
            <a:tailEnd/>
          </a:ln>
        </p:spPr>
        <p:txBody>
          <a:bodyPr/>
          <a:lstStyle/>
          <a:p>
            <a:pPr algn="ctr" eaLnBrk="1" hangingPunct="1">
              <a:buFont typeface="Arial" pitchFamily="34" charset="0"/>
              <a:buNone/>
            </a:pPr>
            <a:r>
              <a:rPr lang="zh-CN" altLang="en-US">
                <a:latin typeface="黑体" pitchFamily="49" charset="-122"/>
                <a:ea typeface="黑体" pitchFamily="49" charset="-122"/>
              </a:rPr>
              <a:t>居住环境</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三</a:t>
            </a:r>
            <a:r>
              <a:rPr lang="zh-CN" altLang="en-US" sz="2800" kern="1200" dirty="0" smtClean="0">
                <a:solidFill>
                  <a:schemeClr val="tx1"/>
                </a:solidFill>
                <a:latin typeface="Calibri" pitchFamily="34" charset="0"/>
                <a:ea typeface="黑体" pitchFamily="49" charset="-122"/>
                <a:cs typeface="+mn-cs"/>
              </a:rPr>
              <a:t>、测量</a:t>
            </a:r>
            <a:r>
              <a:rPr lang="zh-CN" altLang="en-US" sz="2800" kern="1200" dirty="0">
                <a:solidFill>
                  <a:schemeClr val="tx1"/>
                </a:solidFill>
                <a:latin typeface="Calibri" pitchFamily="34" charset="0"/>
                <a:ea typeface="黑体" pitchFamily="49" charset="-122"/>
                <a:cs typeface="+mn-cs"/>
              </a:rPr>
              <a:t>仪器</a:t>
            </a:r>
            <a:endParaRPr lang="zh-CN" altLang="en-US" sz="2800" kern="1200" dirty="0" smtClean="0">
              <a:solidFill>
                <a:schemeClr val="tx1"/>
              </a:solidFill>
              <a:latin typeface="Calibri" pitchFamily="34" charset="0"/>
              <a:ea typeface="黑体" pitchFamily="49" charset="-122"/>
              <a:cs typeface="+mn-cs"/>
            </a:endParaRPr>
          </a:p>
        </p:txBody>
      </p:sp>
      <p:sp>
        <p:nvSpPr>
          <p:cNvPr id="8195" name="Rectangle 3"/>
          <p:cNvSpPr>
            <a:spLocks noGrp="1" noChangeArrowheads="1"/>
          </p:cNvSpPr>
          <p:nvPr>
            <p:ph idx="1"/>
          </p:nvPr>
        </p:nvSpPr>
        <p:spPr>
          <a:xfrm>
            <a:off x="457200" y="1196975"/>
            <a:ext cx="4043363" cy="5111750"/>
          </a:xfrm>
        </p:spPr>
        <p:txBody>
          <a:bodyPr/>
          <a:lstStyle/>
          <a:p>
            <a:pPr eaLnBrk="1" hangingPunct="1">
              <a:lnSpc>
                <a:spcPct val="150000"/>
              </a:lnSpc>
            </a:pPr>
            <a:r>
              <a:rPr lang="zh-CN" altLang="en-US" sz="2400" dirty="0" smtClean="0">
                <a:solidFill>
                  <a:srgbClr val="C00000"/>
                </a:solidFill>
                <a:ea typeface="黑体" pitchFamily="49" charset="-122"/>
              </a:rPr>
              <a:t>天线</a:t>
            </a:r>
          </a:p>
          <a:p>
            <a:pPr lvl="1" algn="just" eaLnBrk="1" hangingPunct="1">
              <a:lnSpc>
                <a:spcPct val="150000"/>
              </a:lnSpc>
            </a:pPr>
            <a:r>
              <a:rPr lang="zh-CN" altLang="en-US" sz="2000" dirty="0" smtClean="0">
                <a:ea typeface="黑体" pitchFamily="49" charset="-122"/>
              </a:rPr>
              <a:t>由天线、馈线和测量仪器组成的测量系统，在</a:t>
            </a:r>
            <a:r>
              <a:rPr lang="en-US" altLang="zh-CN" sz="2000" dirty="0" smtClean="0">
                <a:ea typeface="黑体" pitchFamily="49" charset="-122"/>
              </a:rPr>
              <a:t>30MHz</a:t>
            </a:r>
            <a:r>
              <a:rPr lang="zh-CN" altLang="en-US" sz="2000" dirty="0" smtClean="0">
                <a:ea typeface="黑体" pitchFamily="49" charset="-122"/>
              </a:rPr>
              <a:t>～</a:t>
            </a:r>
            <a:r>
              <a:rPr lang="en-US" altLang="zh-CN" sz="2000" dirty="0" smtClean="0">
                <a:ea typeface="黑体" pitchFamily="49" charset="-122"/>
              </a:rPr>
              <a:t>1000MHz</a:t>
            </a:r>
            <a:r>
              <a:rPr lang="zh-CN" altLang="en-US" sz="2000" dirty="0" smtClean="0">
                <a:ea typeface="黑体" pitchFamily="49" charset="-122"/>
              </a:rPr>
              <a:t>频率范围内，其测量电场强度的准确度为</a:t>
            </a:r>
            <a:r>
              <a:rPr lang="en-US" altLang="zh-CN" sz="2000" dirty="0" smtClean="0">
                <a:ea typeface="黑体" pitchFamily="49" charset="-122"/>
              </a:rPr>
              <a:t>±3dB</a:t>
            </a:r>
            <a:r>
              <a:rPr lang="zh-CN" altLang="en-US" sz="2000" dirty="0" smtClean="0">
                <a:ea typeface="黑体" pitchFamily="49" charset="-122"/>
              </a:rPr>
              <a:t>。</a:t>
            </a:r>
          </a:p>
          <a:p>
            <a:pPr lvl="1" algn="just" eaLnBrk="1" hangingPunct="1">
              <a:lnSpc>
                <a:spcPct val="150000"/>
              </a:lnSpc>
            </a:pPr>
            <a:r>
              <a:rPr lang="zh-CN" altLang="en-US" sz="2000" dirty="0" smtClean="0">
                <a:ea typeface="黑体" pitchFamily="49" charset="-122"/>
              </a:rPr>
              <a:t>频率准确度应优于</a:t>
            </a:r>
            <a:r>
              <a:rPr lang="en-US" altLang="zh-CN" sz="2000" dirty="0" smtClean="0">
                <a:ea typeface="黑体" pitchFamily="49" charset="-122"/>
              </a:rPr>
              <a:t>±1% </a:t>
            </a:r>
            <a:r>
              <a:rPr lang="zh-CN" altLang="en-US" sz="2000" dirty="0" smtClean="0">
                <a:ea typeface="黑体" pitchFamily="49" charset="-122"/>
              </a:rPr>
              <a:t>。</a:t>
            </a:r>
          </a:p>
          <a:p>
            <a:pPr lvl="1" algn="just" eaLnBrk="1" hangingPunct="1">
              <a:lnSpc>
                <a:spcPct val="150000"/>
              </a:lnSpc>
            </a:pPr>
            <a:r>
              <a:rPr lang="zh-CN" altLang="en-US" sz="2000" dirty="0" smtClean="0">
                <a:ea typeface="黑体" pitchFamily="49" charset="-122"/>
              </a:rPr>
              <a:t>只要能归一化到基准天线，任何线性极化的接收天线均可采用</a:t>
            </a:r>
          </a:p>
        </p:txBody>
      </p:sp>
      <p:pic>
        <p:nvPicPr>
          <p:cNvPr id="8196" name="Picture 3" descr="C:\Users\Baiyun\Desktop\14023接收天线.jpg"/>
          <p:cNvPicPr>
            <a:picLocks noChangeAspect="1" noChangeArrowheads="1"/>
          </p:cNvPicPr>
          <p:nvPr/>
        </p:nvPicPr>
        <p:blipFill>
          <a:blip r:embed="rId3">
            <a:extLst>
              <a:ext uri="{28A0092B-C50C-407E-A947-70E740481C1C}">
                <a14:useLocalDpi xmlns:a14="http://schemas.microsoft.com/office/drawing/2010/main" val="0"/>
              </a:ext>
            </a:extLst>
          </a:blip>
          <a:srcRect l="50000" t="4948" r="6223" b="10535"/>
          <a:stretch>
            <a:fillRect/>
          </a:stretch>
        </p:blipFill>
        <p:spPr bwMode="auto">
          <a:xfrm>
            <a:off x="4859338" y="2030413"/>
            <a:ext cx="3889375"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三</a:t>
            </a:r>
            <a:r>
              <a:rPr lang="zh-CN" altLang="en-US" sz="2800" kern="1200" dirty="0" smtClean="0">
                <a:solidFill>
                  <a:schemeClr val="tx1"/>
                </a:solidFill>
                <a:latin typeface="Calibri" pitchFamily="34" charset="0"/>
                <a:ea typeface="黑体" pitchFamily="49" charset="-122"/>
                <a:cs typeface="+mn-cs"/>
              </a:rPr>
              <a:t>、测量</a:t>
            </a:r>
            <a:r>
              <a:rPr lang="zh-CN" altLang="en-US" sz="2800" kern="1200" dirty="0">
                <a:solidFill>
                  <a:schemeClr val="tx1"/>
                </a:solidFill>
                <a:latin typeface="Calibri" pitchFamily="34" charset="0"/>
                <a:ea typeface="黑体" pitchFamily="49" charset="-122"/>
                <a:cs typeface="+mn-cs"/>
              </a:rPr>
              <a:t>仪器</a:t>
            </a:r>
            <a:endParaRPr lang="zh-CN" altLang="en-US" sz="2800" kern="1200" dirty="0" smtClean="0">
              <a:solidFill>
                <a:schemeClr val="tx1"/>
              </a:solidFill>
              <a:latin typeface="Calibri" pitchFamily="34" charset="0"/>
              <a:ea typeface="黑体" pitchFamily="49" charset="-122"/>
              <a:cs typeface="+mn-cs"/>
            </a:endParaRPr>
          </a:p>
        </p:txBody>
      </p:sp>
      <p:sp>
        <p:nvSpPr>
          <p:cNvPr id="10243" name="Rectangle 3"/>
          <p:cNvSpPr>
            <a:spLocks noGrp="1" noChangeArrowheads="1"/>
          </p:cNvSpPr>
          <p:nvPr>
            <p:ph idx="1"/>
          </p:nvPr>
        </p:nvSpPr>
        <p:spPr>
          <a:xfrm>
            <a:off x="457200" y="1196975"/>
            <a:ext cx="8147050" cy="5111750"/>
          </a:xfrm>
        </p:spPr>
        <p:txBody>
          <a:bodyPr/>
          <a:lstStyle/>
          <a:p>
            <a:pPr eaLnBrk="1" hangingPunct="1">
              <a:lnSpc>
                <a:spcPct val="150000"/>
              </a:lnSpc>
            </a:pPr>
            <a:r>
              <a:rPr lang="zh-CN" altLang="en-US" sz="2400" smtClean="0">
                <a:solidFill>
                  <a:srgbClr val="C00000"/>
                </a:solidFill>
                <a:ea typeface="黑体" pitchFamily="49" charset="-122"/>
              </a:rPr>
              <a:t>接收机</a:t>
            </a:r>
          </a:p>
        </p:txBody>
      </p:sp>
      <p:pic>
        <p:nvPicPr>
          <p:cNvPr id="10244" name="Picture 2" descr="C:\Users\Baiyun\Desktop\内容补充\EMC素材拷贝\解说词与视频配合建议20141119素材\2高端接收机\DSCN90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844675"/>
            <a:ext cx="51847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4"/>
          <p:cNvGraphicFramePr>
            <a:graphicFrameLocks noGrp="1"/>
          </p:cNvGraphicFramePr>
          <p:nvPr/>
        </p:nvGraphicFramePr>
        <p:xfrm>
          <a:off x="323850" y="4500563"/>
          <a:ext cx="8520111" cy="1665288"/>
        </p:xfrm>
        <a:graphic>
          <a:graphicData uri="http://schemas.openxmlformats.org/drawingml/2006/table">
            <a:tbl>
              <a:tblPr>
                <a:tableStyleId>{5940675A-B579-460E-94D1-54222C63F5DA}</a:tableStyleId>
              </a:tblPr>
              <a:tblGrid>
                <a:gridCol w="937922"/>
                <a:gridCol w="829009"/>
                <a:gridCol w="731145"/>
                <a:gridCol w="937922"/>
                <a:gridCol w="829009"/>
                <a:gridCol w="731145"/>
                <a:gridCol w="937922"/>
                <a:gridCol w="829009"/>
                <a:gridCol w="731145"/>
                <a:gridCol w="1025883"/>
              </a:tblGrid>
              <a:tr h="492125">
                <a:tc rowSpan="2">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频率范围</a:t>
                      </a:r>
                    </a:p>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en-US" altLang="zh-CN" sz="1400" b="1" i="0" u="none" strike="noStrike" kern="1200" cap="none" normalizeH="0" baseline="0" dirty="0" smtClean="0">
                          <a:ln>
                            <a:noFill/>
                          </a:ln>
                          <a:solidFill>
                            <a:schemeClr val="bg1"/>
                          </a:solidFill>
                          <a:effectLst/>
                          <a:latin typeface="黑体" pitchFamily="49" charset="-122"/>
                          <a:ea typeface="黑体" pitchFamily="49" charset="-122"/>
                          <a:cs typeface="+mn-cs"/>
                        </a:rPr>
                        <a:t>MHz</a:t>
                      </a:r>
                    </a:p>
                  </a:txBody>
                  <a:tcPr marL="91441" marR="91441"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峰值检波器 </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准峰值检波器 </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平均值检波器 </a:t>
                      </a:r>
                    </a:p>
                  </a:txBody>
                  <a:tcPr marL="91441" marR="91441"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zh-CN" altLang="en-US"/>
                    </a:p>
                  </a:txBody>
                  <a:tcPr/>
                </a:tc>
                <a:tc hMerge="1">
                  <a:txBody>
                    <a:bodyPr/>
                    <a:lstStyle/>
                    <a:p>
                      <a:endParaRPr lang="zh-CN" altLang="en-US"/>
                    </a:p>
                  </a:txBody>
                  <a:tcPr/>
                </a:tc>
              </a:tr>
              <a:tr h="377825">
                <a:tc vMerge="1">
                  <a:txBody>
                    <a:bodyPr/>
                    <a:lstStyle/>
                    <a:p>
                      <a:endParaRPr lang="zh-CN" altLang="en-US"/>
                    </a:p>
                  </a:txBody>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带宽 </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步长</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驻留时间</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带宽</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步长</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驻留时间</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带宽</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smtClean="0">
                          <a:ln>
                            <a:noFill/>
                          </a:ln>
                          <a:solidFill>
                            <a:schemeClr val="bg1"/>
                          </a:solidFill>
                          <a:effectLst/>
                          <a:latin typeface="黑体" pitchFamily="49" charset="-122"/>
                          <a:ea typeface="黑体" pitchFamily="49" charset="-122"/>
                          <a:cs typeface="+mn-cs"/>
                        </a:rPr>
                        <a:t>步长</a:t>
                      </a: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25000"/>
                        </a:lnSpc>
                        <a:spcBef>
                          <a:spcPct val="0"/>
                        </a:spcBef>
                        <a:spcAft>
                          <a:spcPct val="0"/>
                        </a:spcAft>
                        <a:buClrTx/>
                        <a:buSzTx/>
                        <a:buFont typeface="Wingdings" pitchFamily="2" charset="2"/>
                        <a:buNone/>
                        <a:tabLst/>
                      </a:pPr>
                      <a:r>
                        <a:rPr kumimoji="0" lang="zh-CN" altLang="en-US" sz="1400" b="1" i="0" u="none" strike="noStrike" kern="1200" cap="none" normalizeH="0" baseline="0" dirty="0" smtClean="0">
                          <a:ln>
                            <a:noFill/>
                          </a:ln>
                          <a:solidFill>
                            <a:schemeClr val="bg1"/>
                          </a:solidFill>
                          <a:effectLst/>
                          <a:latin typeface="黑体" pitchFamily="49" charset="-122"/>
                          <a:ea typeface="黑体" pitchFamily="49" charset="-122"/>
                          <a:cs typeface="+mn-cs"/>
                        </a:rPr>
                        <a:t>驻留时间</a:t>
                      </a:r>
                    </a:p>
                  </a:txBody>
                  <a:tcPr marL="91441" marR="91441"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61950">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30-1000</a:t>
                      </a:r>
                      <a:endParaRPr kumimoji="0" lang="en-US" altLang="zh-CN" sz="1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120kHz</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50kHz</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5ms</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120kHz</a:t>
                      </a:r>
                      <a:endParaRPr kumimoji="0" lang="en-US" altLang="zh-CN" sz="1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50kHz</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1s</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120kHz</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50kHz</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5ms</a:t>
                      </a:r>
                      <a:endPar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3388">
                <a:tc gridSpan="10">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对于纯粹的宽带骚扰，最大扫频步长可以增大到某个不大于带宽的值</a:t>
                      </a:r>
                      <a:endPar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marL="91441" marR="91441"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pic>
        <p:nvPicPr>
          <p:cNvPr id="10284" name="Picture 3" descr="C:\Users\Baiyun\Desktop\内容补充\EMC素材拷贝\解说词与视频配合建议20141119素材\2高端接收机\DSCN907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2450" y="1844675"/>
            <a:ext cx="321151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a:xfrm>
            <a:off x="457200" y="1196975"/>
            <a:ext cx="8229600" cy="5111750"/>
          </a:xfrm>
        </p:spPr>
        <p:txBody>
          <a:bodyPr/>
          <a:lstStyle/>
          <a:p>
            <a:pPr eaLnBrk="1" hangingPunct="1">
              <a:lnSpc>
                <a:spcPct val="150000"/>
              </a:lnSpc>
              <a:defRPr/>
            </a:pPr>
            <a:r>
              <a:rPr lang="zh-CN" altLang="en-US" sz="2400" dirty="0">
                <a:solidFill>
                  <a:srgbClr val="C00000"/>
                </a:solidFill>
                <a:ea typeface="黑体" pitchFamily="49" charset="-122"/>
              </a:rPr>
              <a:t>接收机的检波器：</a:t>
            </a:r>
            <a:endParaRPr lang="en-US" altLang="zh-CN" sz="2400" dirty="0" smtClean="0">
              <a:solidFill>
                <a:srgbClr val="C00000"/>
              </a:solidFill>
              <a:ea typeface="黑体" pitchFamily="49" charset="-122"/>
            </a:endParaRPr>
          </a:p>
          <a:p>
            <a:pPr marL="720000" lvl="1" indent="-342900" eaLnBrk="1" hangingPunct="1">
              <a:lnSpc>
                <a:spcPct val="150000"/>
              </a:lnSpc>
              <a:buClr>
                <a:srgbClr val="C00000"/>
              </a:buClr>
              <a:defRPr/>
            </a:pPr>
            <a:r>
              <a:rPr lang="zh-CN" altLang="en-US" sz="2000" dirty="0">
                <a:latin typeface="黑体" pitchFamily="49" charset="-122"/>
                <a:ea typeface="黑体" pitchFamily="49" charset="-122"/>
                <a:cs typeface="+mn-cs"/>
              </a:rPr>
              <a:t>峰值检波器 </a:t>
            </a:r>
            <a:r>
              <a:rPr lang="en-US" altLang="zh-CN" sz="2000" dirty="0" smtClean="0">
                <a:latin typeface="黑体" pitchFamily="49" charset="-122"/>
                <a:ea typeface="黑体" pitchFamily="49" charset="-122"/>
                <a:cs typeface="+mn-cs"/>
              </a:rPr>
              <a:t>PK</a:t>
            </a:r>
            <a:endParaRPr lang="en-US" altLang="zh-CN" sz="2000" dirty="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zh-CN" altLang="en-US" sz="1600" dirty="0">
                <a:latin typeface="黑体" pitchFamily="49" charset="-122"/>
                <a:ea typeface="黑体" pitchFamily="49" charset="-122"/>
                <a:cs typeface="+mn-cs"/>
              </a:rPr>
              <a:t>测试速度快，测量波形的瞬时最大</a:t>
            </a:r>
            <a:r>
              <a:rPr lang="zh-CN" altLang="en-US" sz="1600" dirty="0" smtClean="0">
                <a:latin typeface="黑体" pitchFamily="49" charset="-122"/>
                <a:ea typeface="黑体" pitchFamily="49" charset="-122"/>
                <a:cs typeface="+mn-cs"/>
              </a:rPr>
              <a:t>值；</a:t>
            </a:r>
            <a:r>
              <a:rPr lang="zh-CN" altLang="en-US" sz="1600" dirty="0">
                <a:latin typeface="黑体" pitchFamily="49" charset="-122"/>
                <a:ea typeface="黑体" pitchFamily="49" charset="-122"/>
              </a:rPr>
              <a:t>通常作为初测，减少测试</a:t>
            </a:r>
            <a:r>
              <a:rPr lang="zh-CN" altLang="en-US" sz="1600" dirty="0" smtClean="0">
                <a:latin typeface="黑体" pitchFamily="49" charset="-122"/>
                <a:ea typeface="黑体" pitchFamily="49" charset="-122"/>
              </a:rPr>
              <a:t>时间</a:t>
            </a:r>
            <a:endParaRPr lang="zh-CN" altLang="en-US" sz="1600" dirty="0">
              <a:latin typeface="黑体" pitchFamily="49" charset="-122"/>
              <a:ea typeface="黑体" pitchFamily="49" charset="-122"/>
              <a:cs typeface="+mn-cs"/>
            </a:endParaRPr>
          </a:p>
          <a:p>
            <a:pPr marL="1120050" lvl="2" indent="-342900" eaLnBrk="1" hangingPunct="1">
              <a:lnSpc>
                <a:spcPct val="150000"/>
              </a:lnSpc>
              <a:buClr>
                <a:srgbClr val="C00000"/>
              </a:buClr>
              <a:buFont typeface="Arial" panose="020B0604020202020204" pitchFamily="34" charset="0"/>
              <a:buChar char="•"/>
              <a:defRPr/>
            </a:pPr>
            <a:r>
              <a:rPr lang="en-US" altLang="zh-CN" sz="1600" dirty="0" smtClean="0">
                <a:latin typeface="黑体" pitchFamily="49" charset="-122"/>
                <a:ea typeface="黑体" pitchFamily="49" charset="-122"/>
                <a:cs typeface="+mn-cs"/>
              </a:rPr>
              <a:t>PK</a:t>
            </a:r>
            <a:r>
              <a:rPr lang="en-US" altLang="zh-CN" sz="1600" dirty="0">
                <a:latin typeface="黑体" pitchFamily="49" charset="-122"/>
                <a:ea typeface="黑体" pitchFamily="49" charset="-122"/>
                <a:cs typeface="+mn-cs"/>
              </a:rPr>
              <a:t>≥QP≥AV</a:t>
            </a:r>
            <a:r>
              <a:rPr lang="zh-CN" altLang="en-US" sz="1600" dirty="0">
                <a:latin typeface="黑体" pitchFamily="49" charset="-122"/>
                <a:ea typeface="黑体" pitchFamily="49" charset="-122"/>
                <a:cs typeface="+mn-cs"/>
              </a:rPr>
              <a:t>（连续波时相等）</a:t>
            </a:r>
          </a:p>
          <a:p>
            <a:pPr marL="720000" lvl="1" indent="-342900" eaLnBrk="1" hangingPunct="1">
              <a:lnSpc>
                <a:spcPct val="150000"/>
              </a:lnSpc>
              <a:buClr>
                <a:srgbClr val="C00000"/>
              </a:buClr>
              <a:defRPr/>
            </a:pPr>
            <a:r>
              <a:rPr lang="zh-CN" altLang="en-US" sz="2000" dirty="0" smtClean="0">
                <a:latin typeface="黑体" pitchFamily="49" charset="-122"/>
                <a:ea typeface="黑体" pitchFamily="49" charset="-122"/>
                <a:cs typeface="+mn-cs"/>
              </a:rPr>
              <a:t>准峰值检波器 </a:t>
            </a:r>
            <a:r>
              <a:rPr lang="en-US" altLang="zh-CN" sz="2000" dirty="0">
                <a:latin typeface="黑体" pitchFamily="49" charset="-122"/>
                <a:ea typeface="黑体" pitchFamily="49" charset="-122"/>
                <a:cs typeface="+mn-cs"/>
              </a:rPr>
              <a:t>QP</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测试</a:t>
            </a:r>
            <a:r>
              <a:rPr lang="zh-CN" altLang="en-US" sz="1600" dirty="0">
                <a:latin typeface="黑体" pitchFamily="49" charset="-122"/>
                <a:ea typeface="黑体" pitchFamily="49" charset="-122"/>
                <a:cs typeface="+mn-cs"/>
              </a:rPr>
              <a:t>速度慢，表现测量信号能量的大小 </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准峰值检波器</a:t>
            </a:r>
            <a:r>
              <a:rPr lang="zh-CN" altLang="en-US" sz="1600" dirty="0">
                <a:latin typeface="黑体" pitchFamily="49" charset="-122"/>
                <a:ea typeface="黑体" pitchFamily="49" charset="-122"/>
                <a:cs typeface="+mn-cs"/>
              </a:rPr>
              <a:t>根据信号的重复频率来给予不同的权重值，在测量周期内的检波器输出既与脉冲幅度有关，又与脉冲重复频率有关。 </a:t>
            </a:r>
            <a:endParaRPr lang="en-US" altLang="zh-CN" sz="1600" dirty="0">
              <a:latin typeface="黑体" pitchFamily="49" charset="-122"/>
              <a:ea typeface="黑体" pitchFamily="49" charset="-122"/>
              <a:cs typeface="+mn-cs"/>
            </a:endParaRPr>
          </a:p>
          <a:p>
            <a:pPr marL="720000" lvl="1" indent="-342900" eaLnBrk="1" hangingPunct="1">
              <a:lnSpc>
                <a:spcPct val="150000"/>
              </a:lnSpc>
              <a:buClr>
                <a:srgbClr val="C00000"/>
              </a:buClr>
              <a:defRPr/>
            </a:pPr>
            <a:r>
              <a:rPr lang="zh-CN" altLang="en-US" sz="2000" dirty="0">
                <a:latin typeface="黑体" pitchFamily="49" charset="-122"/>
                <a:ea typeface="黑体" pitchFamily="49" charset="-122"/>
                <a:cs typeface="+mn-cs"/>
              </a:rPr>
              <a:t>平均值检波器 </a:t>
            </a:r>
            <a:r>
              <a:rPr lang="en-US" altLang="zh-CN" sz="2000" dirty="0">
                <a:latin typeface="黑体" pitchFamily="49" charset="-122"/>
                <a:ea typeface="黑体" pitchFamily="49" charset="-122"/>
                <a:cs typeface="+mn-cs"/>
              </a:rPr>
              <a:t>AV</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测试</a:t>
            </a:r>
            <a:r>
              <a:rPr lang="zh-CN" altLang="en-US" sz="1600" dirty="0">
                <a:latin typeface="黑体" pitchFamily="49" charset="-122"/>
                <a:ea typeface="黑体" pitchFamily="49" charset="-122"/>
                <a:cs typeface="+mn-cs"/>
              </a:rPr>
              <a:t>速度慢，输出电压为所加信号包络平均值</a:t>
            </a:r>
          </a:p>
          <a:p>
            <a:pPr marL="1120050" lvl="2" indent="-342900" eaLnBrk="1" hangingPunct="1">
              <a:lnSpc>
                <a:spcPct val="150000"/>
              </a:lnSpc>
              <a:buClr>
                <a:srgbClr val="C00000"/>
              </a:buClr>
              <a:buFont typeface="Arial" panose="020B0604020202020204" pitchFamily="34" charset="0"/>
              <a:buChar char="•"/>
              <a:defRPr/>
            </a:pPr>
            <a:r>
              <a:rPr lang="zh-CN" altLang="en-US" sz="1600" dirty="0" smtClean="0">
                <a:latin typeface="黑体" pitchFamily="49" charset="-122"/>
                <a:ea typeface="黑体" pitchFamily="49" charset="-122"/>
                <a:cs typeface="+mn-cs"/>
              </a:rPr>
              <a:t>检波器</a:t>
            </a:r>
            <a:r>
              <a:rPr lang="zh-CN" altLang="en-US" sz="1600" dirty="0">
                <a:latin typeface="黑体" pitchFamily="49" charset="-122"/>
                <a:ea typeface="黑体" pitchFamily="49" charset="-122"/>
                <a:cs typeface="+mn-cs"/>
              </a:rPr>
              <a:t>的充放电时间常数相同，特别适用于对连续波的测量 </a:t>
            </a:r>
          </a:p>
          <a:p>
            <a:pPr marL="1120050" lvl="2" indent="-342900" eaLnBrk="1" hangingPunct="1">
              <a:lnSpc>
                <a:spcPct val="150000"/>
              </a:lnSpc>
              <a:buClr>
                <a:srgbClr val="C00000"/>
              </a:buClr>
              <a:buFont typeface="Arial" panose="020B0604020202020204" pitchFamily="34" charset="0"/>
              <a:buChar char="•"/>
              <a:defRPr/>
            </a:pPr>
            <a:endParaRPr lang="en-US" altLang="zh-CN" sz="1600" dirty="0">
              <a:latin typeface="黑体" pitchFamily="49" charset="-122"/>
              <a:ea typeface="黑体" pitchFamily="49" charset="-122"/>
              <a:cs typeface="+mn-cs"/>
            </a:endParaRPr>
          </a:p>
        </p:txBody>
      </p:sp>
      <p:sp>
        <p:nvSpPr>
          <p:cNvPr id="5" name="标题 1"/>
          <p:cNvSpPr txBox="1">
            <a:spLocks/>
          </p:cNvSpPr>
          <p:nvPr/>
        </p:nvSpPr>
        <p:spPr>
          <a:xfrm>
            <a:off x="1331913" y="274638"/>
            <a:ext cx="7354887" cy="7778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buFont typeface="Arial" panose="020B0604020202020204" pitchFamily="34" charset="0"/>
              <a:buNone/>
              <a:defRPr/>
            </a:pPr>
            <a:r>
              <a:rPr lang="zh-CN" altLang="en-US" sz="2800" smtClean="0">
                <a:solidFill>
                  <a:schemeClr val="tx1"/>
                </a:solidFill>
                <a:latin typeface="Calibri" pitchFamily="34" charset="0"/>
                <a:ea typeface="黑体" pitchFamily="49" charset="-122"/>
                <a:cs typeface="+mn-cs"/>
              </a:rPr>
              <a:t>三、测量仪器</a:t>
            </a:r>
            <a:endParaRPr lang="zh-CN" altLang="en-US" sz="2800" dirty="0" smtClean="0">
              <a:solidFill>
                <a:schemeClr val="tx1"/>
              </a:solidFill>
              <a:latin typeface="Calibri" pitchFamily="34" charset="0"/>
              <a:ea typeface="黑体" pitchFamily="49"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三</a:t>
            </a:r>
            <a:r>
              <a:rPr lang="zh-CN" altLang="en-US" sz="2800" kern="1200" dirty="0" smtClean="0">
                <a:solidFill>
                  <a:schemeClr val="tx1"/>
                </a:solidFill>
                <a:latin typeface="Calibri" pitchFamily="34" charset="0"/>
                <a:ea typeface="黑体" pitchFamily="49" charset="-122"/>
                <a:cs typeface="+mn-cs"/>
              </a:rPr>
              <a:t>、测量</a:t>
            </a:r>
            <a:r>
              <a:rPr lang="zh-CN" altLang="en-US" sz="2800" kern="1200" dirty="0">
                <a:solidFill>
                  <a:schemeClr val="tx1"/>
                </a:solidFill>
                <a:latin typeface="Calibri" pitchFamily="34" charset="0"/>
                <a:ea typeface="黑体" pitchFamily="49" charset="-122"/>
                <a:cs typeface="+mn-cs"/>
              </a:rPr>
              <a:t>仪器</a:t>
            </a:r>
            <a:endParaRPr lang="zh-CN" altLang="en-US" sz="2800" kern="1200" dirty="0" smtClean="0">
              <a:solidFill>
                <a:schemeClr val="tx1"/>
              </a:solidFill>
              <a:latin typeface="Calibri" pitchFamily="34" charset="0"/>
              <a:ea typeface="黑体" pitchFamily="49" charset="-122"/>
              <a:cs typeface="+mn-cs"/>
            </a:endParaRPr>
          </a:p>
        </p:txBody>
      </p:sp>
      <p:sp>
        <p:nvSpPr>
          <p:cNvPr id="13315" name="Rectangle 3"/>
          <p:cNvSpPr>
            <a:spLocks noGrp="1" noChangeArrowheads="1"/>
          </p:cNvSpPr>
          <p:nvPr>
            <p:ph idx="1"/>
          </p:nvPr>
        </p:nvSpPr>
        <p:spPr>
          <a:xfrm>
            <a:off x="457200" y="1196975"/>
            <a:ext cx="8147050" cy="5111750"/>
          </a:xfrm>
        </p:spPr>
        <p:txBody>
          <a:bodyPr/>
          <a:lstStyle/>
          <a:p>
            <a:r>
              <a:rPr lang="zh-CN" altLang="en-US" sz="2400" smtClean="0">
                <a:solidFill>
                  <a:srgbClr val="C00000"/>
                </a:solidFill>
                <a:ea typeface="黑体" pitchFamily="49" charset="-122"/>
              </a:rPr>
              <a:t>测量场地</a:t>
            </a:r>
            <a:endParaRPr lang="en-US" altLang="zh-CN" sz="2400" smtClean="0">
              <a:solidFill>
                <a:srgbClr val="C00000"/>
              </a:solidFill>
              <a:ea typeface="黑体" pitchFamily="49" charset="-122"/>
            </a:endParaRPr>
          </a:p>
          <a:p>
            <a:pPr lvl="1"/>
            <a:r>
              <a:rPr lang="zh-CN" altLang="en-US" sz="2000" smtClean="0">
                <a:ea typeface="黑体" pitchFamily="49" charset="-122"/>
              </a:rPr>
              <a:t>户外试验场地（</a:t>
            </a:r>
            <a:r>
              <a:rPr lang="en-US" altLang="zh-CN" sz="2000" smtClean="0">
                <a:ea typeface="黑体" pitchFamily="49" charset="-122"/>
              </a:rPr>
              <a:t>OTS</a:t>
            </a:r>
            <a:r>
              <a:rPr lang="zh-CN" altLang="en-US" sz="2000" smtClean="0">
                <a:ea typeface="黑体" pitchFamily="49" charset="-122"/>
              </a:rPr>
              <a:t>）</a:t>
            </a:r>
            <a:endParaRPr lang="en-US" altLang="zh-CN" sz="2000" smtClean="0">
              <a:ea typeface="黑体" pitchFamily="49" charset="-122"/>
            </a:endParaRPr>
          </a:p>
          <a:p>
            <a:pPr lvl="2"/>
            <a:r>
              <a:rPr lang="zh-CN" altLang="en-US" sz="1600" smtClean="0">
                <a:ea typeface="黑体" pitchFamily="49" charset="-122"/>
              </a:rPr>
              <a:t>环境噪声电平应比规定的骚扰限值至少低</a:t>
            </a:r>
            <a:r>
              <a:rPr lang="en-US" altLang="zh-CN" sz="1600" smtClean="0">
                <a:ea typeface="黑体" pitchFamily="49" charset="-122"/>
              </a:rPr>
              <a:t>6dB</a:t>
            </a:r>
            <a:r>
              <a:rPr lang="zh-CN" altLang="en-US" sz="1600" smtClean="0">
                <a:ea typeface="黑体" pitchFamily="49" charset="-122"/>
              </a:rPr>
              <a:t>，有意的发射载体除外</a:t>
            </a:r>
            <a:endParaRPr lang="en-US" altLang="zh-CN" sz="1600" smtClean="0">
              <a:ea typeface="黑体" pitchFamily="49" charset="-122"/>
            </a:endParaRPr>
          </a:p>
          <a:p>
            <a:pPr lvl="1"/>
            <a:r>
              <a:rPr lang="zh-CN" altLang="en-US" sz="2000" smtClean="0">
                <a:ea typeface="黑体" pitchFamily="49" charset="-122"/>
              </a:rPr>
              <a:t>装有吸波材料的屏蔽室（</a:t>
            </a:r>
            <a:r>
              <a:rPr lang="en-US" altLang="zh-CN" sz="2000" smtClean="0">
                <a:ea typeface="黑体" pitchFamily="49" charset="-122"/>
              </a:rPr>
              <a:t>ALSE</a:t>
            </a:r>
            <a:r>
              <a:rPr lang="zh-CN" altLang="en-US" sz="2000" smtClean="0">
                <a:ea typeface="黑体" pitchFamily="49" charset="-122"/>
              </a:rPr>
              <a:t>）</a:t>
            </a:r>
            <a:endParaRPr lang="en-US" altLang="zh-CN" sz="2000" smtClean="0">
              <a:ea typeface="黑体" pitchFamily="49" charset="-122"/>
            </a:endParaRPr>
          </a:p>
          <a:p>
            <a:pPr lvl="2"/>
            <a:r>
              <a:rPr lang="zh-CN" altLang="en-US" sz="1600" smtClean="0">
                <a:ea typeface="黑体" pitchFamily="49" charset="-122"/>
              </a:rPr>
              <a:t>环境噪声电平应比规定的骚扰限值至少低</a:t>
            </a:r>
            <a:r>
              <a:rPr lang="en-US" altLang="zh-CN" sz="1600" smtClean="0">
                <a:ea typeface="黑体" pitchFamily="49" charset="-122"/>
              </a:rPr>
              <a:t>6dB</a:t>
            </a:r>
            <a:r>
              <a:rPr lang="zh-CN" altLang="en-US" sz="1600" smtClean="0">
                <a:ea typeface="黑体" pitchFamily="49" charset="-122"/>
              </a:rPr>
              <a:t>。</a:t>
            </a:r>
          </a:p>
        </p:txBody>
      </p:sp>
      <p:pic>
        <p:nvPicPr>
          <p:cNvPr id="13316" name="Picture 3" descr="C:\Users\Baiyun\Documents\My Works\实验室介绍\宣传视频\EMC修改内容20141211\1.JPG"/>
          <p:cNvPicPr>
            <a:picLocks noChangeAspect="1" noChangeArrowheads="1"/>
          </p:cNvPicPr>
          <p:nvPr/>
        </p:nvPicPr>
        <p:blipFill>
          <a:blip r:embed="rId3">
            <a:extLst>
              <a:ext uri="{28A0092B-C50C-407E-A947-70E740481C1C}">
                <a14:useLocalDpi xmlns:a14="http://schemas.microsoft.com/office/drawing/2010/main" val="0"/>
              </a:ext>
            </a:extLst>
          </a:blip>
          <a:srcRect t="15015" b="29716"/>
          <a:stretch>
            <a:fillRect/>
          </a:stretch>
        </p:blipFill>
        <p:spPr bwMode="auto">
          <a:xfrm>
            <a:off x="611188" y="2997200"/>
            <a:ext cx="8137525"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idx="1"/>
          </p:nvPr>
        </p:nvSpPr>
        <p:spPr>
          <a:xfrm>
            <a:off x="457200" y="1196975"/>
            <a:ext cx="8229600" cy="3960813"/>
          </a:xfrm>
        </p:spPr>
        <p:txBody>
          <a:bodyPr/>
          <a:lstStyle/>
          <a:p>
            <a:r>
              <a:rPr lang="zh-CN" altLang="en-US" sz="2400" smtClean="0">
                <a:solidFill>
                  <a:srgbClr val="C00000"/>
                </a:solidFill>
                <a:ea typeface="黑体" pitchFamily="49" charset="-122"/>
              </a:rPr>
              <a:t>车辆试验条件</a:t>
            </a:r>
            <a:endParaRPr lang="en-US" altLang="zh-CN" sz="2400" smtClean="0">
              <a:solidFill>
                <a:srgbClr val="C00000"/>
              </a:solidFill>
              <a:ea typeface="黑体" pitchFamily="49" charset="-122"/>
            </a:endParaRPr>
          </a:p>
          <a:p>
            <a:pPr lvl="1"/>
            <a:r>
              <a:rPr lang="zh-CN" altLang="en-US" sz="2000" smtClean="0">
                <a:ea typeface="黑体" pitchFamily="49" charset="-122"/>
              </a:rPr>
              <a:t>“车辆通电、发动机不运行”模式的运行情况：</a:t>
            </a:r>
          </a:p>
          <a:p>
            <a:pPr lvl="2"/>
            <a:r>
              <a:rPr lang="en-US" altLang="zh-CN" sz="1600" smtClean="0">
                <a:ea typeface="黑体" pitchFamily="49" charset="-122"/>
              </a:rPr>
              <a:t>——</a:t>
            </a:r>
            <a:r>
              <a:rPr lang="zh-CN" altLang="en-US" sz="1600" smtClean="0">
                <a:ea typeface="黑体" pitchFamily="49" charset="-122"/>
              </a:rPr>
              <a:t>点火开关打开。</a:t>
            </a:r>
          </a:p>
          <a:p>
            <a:pPr lvl="2"/>
            <a:r>
              <a:rPr lang="en-US" altLang="zh-CN" sz="1600" smtClean="0">
                <a:ea typeface="黑体" pitchFamily="49" charset="-122"/>
              </a:rPr>
              <a:t>——</a:t>
            </a:r>
            <a:r>
              <a:rPr lang="zh-CN" altLang="en-US" sz="1600" smtClean="0">
                <a:ea typeface="黑体" pitchFamily="49" charset="-122"/>
              </a:rPr>
              <a:t>发动机不运行。</a:t>
            </a:r>
          </a:p>
          <a:p>
            <a:pPr lvl="2"/>
            <a:r>
              <a:rPr lang="en-US" altLang="zh-CN" sz="1600" smtClean="0">
                <a:ea typeface="黑体" pitchFamily="49" charset="-122"/>
              </a:rPr>
              <a:t>——</a:t>
            </a:r>
            <a:r>
              <a:rPr lang="zh-CN" altLang="en-US" sz="1600" smtClean="0">
                <a:ea typeface="黑体" pitchFamily="49" charset="-122"/>
              </a:rPr>
              <a:t>车辆的电气系统都处于正常运行模式。</a:t>
            </a:r>
          </a:p>
          <a:p>
            <a:pPr lvl="2"/>
            <a:r>
              <a:rPr lang="zh-CN" altLang="en-US" sz="1600" smtClean="0">
                <a:ea typeface="黑体" pitchFamily="49" charset="-122"/>
              </a:rPr>
              <a:t>所有可连续运行的含有</a:t>
            </a:r>
            <a:r>
              <a:rPr lang="en-US" altLang="zh-CN" sz="1600" smtClean="0">
                <a:ea typeface="黑体" pitchFamily="49" charset="-122"/>
              </a:rPr>
              <a:t>&gt;9kHz</a:t>
            </a:r>
            <a:r>
              <a:rPr lang="zh-CN" altLang="en-US" sz="1600" smtClean="0">
                <a:ea typeface="黑体" pitchFamily="49" charset="-122"/>
              </a:rPr>
              <a:t>内置振荡器或重复信号的设备，都应处于正常运行模式。</a:t>
            </a:r>
          </a:p>
          <a:p>
            <a:pPr lvl="1"/>
            <a:r>
              <a:rPr lang="zh-CN" altLang="en-US" sz="2000" smtClean="0">
                <a:ea typeface="黑体" pitchFamily="49" charset="-122"/>
              </a:rPr>
              <a:t>“发动机运行”模式的运行情况：</a:t>
            </a:r>
          </a:p>
          <a:p>
            <a:pPr lvl="2"/>
            <a:r>
              <a:rPr lang="zh-CN" altLang="en-US" sz="1600" smtClean="0">
                <a:ea typeface="黑体" pitchFamily="49" charset="-122"/>
              </a:rPr>
              <a:t>内燃机驱动的车辆（达到发动机转速要求）</a:t>
            </a:r>
            <a:endParaRPr lang="en-US" altLang="zh-CN" sz="1600" smtClean="0">
              <a:ea typeface="黑体" pitchFamily="49" charset="-122"/>
            </a:endParaRPr>
          </a:p>
          <a:p>
            <a:pPr lvl="2"/>
            <a:r>
              <a:rPr lang="zh-CN" altLang="en-US" sz="1600" smtClean="0">
                <a:ea typeface="黑体" pitchFamily="49" charset="-122"/>
              </a:rPr>
              <a:t>电动机驱动的车辆（达到车速要求，</a:t>
            </a:r>
            <a:r>
              <a:rPr lang="en-US" altLang="zh-CN" sz="1600" smtClean="0">
                <a:ea typeface="黑体" pitchFamily="49" charset="-122"/>
              </a:rPr>
              <a:t>40km/h</a:t>
            </a:r>
            <a:r>
              <a:rPr lang="zh-CN" altLang="en-US" sz="1600" smtClean="0">
                <a:ea typeface="黑体" pitchFamily="49" charset="-122"/>
              </a:rPr>
              <a:t>恒速</a:t>
            </a:r>
            <a:r>
              <a:rPr lang="en-US" altLang="zh-CN" sz="1600" smtClean="0">
                <a:ea typeface="黑体" pitchFamily="49" charset="-122"/>
              </a:rPr>
              <a:t>/</a:t>
            </a:r>
            <a:r>
              <a:rPr lang="zh-CN" altLang="en-US" sz="1600" smtClean="0">
                <a:ea typeface="黑体" pitchFamily="49" charset="-122"/>
              </a:rPr>
              <a:t>最大车速运行）</a:t>
            </a:r>
            <a:endParaRPr lang="en-US" altLang="zh-CN" sz="1600" smtClean="0">
              <a:ea typeface="黑体" pitchFamily="49" charset="-122"/>
            </a:endParaRPr>
          </a:p>
          <a:p>
            <a:pPr lvl="2"/>
            <a:r>
              <a:rPr lang="zh-CN" altLang="en-US" sz="1600" smtClean="0">
                <a:ea typeface="黑体" pitchFamily="49" charset="-122"/>
              </a:rPr>
              <a:t>混合动力系统驱动的车辆（达到车速要求</a:t>
            </a:r>
            <a:r>
              <a:rPr lang="en-US" altLang="zh-CN" sz="1600" smtClean="0">
                <a:ea typeface="黑体" pitchFamily="49" charset="-122"/>
              </a:rPr>
              <a:t>/</a:t>
            </a:r>
            <a:r>
              <a:rPr lang="zh-CN" altLang="en-US" sz="1600" smtClean="0">
                <a:ea typeface="黑体" pitchFamily="49" charset="-122"/>
              </a:rPr>
              <a:t>单独要求）</a:t>
            </a:r>
          </a:p>
        </p:txBody>
      </p:sp>
      <p:graphicFrame>
        <p:nvGraphicFramePr>
          <p:cNvPr id="6" name="Group 30"/>
          <p:cNvGraphicFramePr>
            <a:graphicFrameLocks noGrp="1"/>
          </p:cNvGraphicFramePr>
          <p:nvPr/>
        </p:nvGraphicFramePr>
        <p:xfrm>
          <a:off x="827088" y="4941888"/>
          <a:ext cx="7632700" cy="1005042"/>
        </p:xfrm>
        <a:graphic>
          <a:graphicData uri="http://schemas.openxmlformats.org/drawingml/2006/table">
            <a:tbl>
              <a:tblPr/>
              <a:tblGrid>
                <a:gridCol w="3378235"/>
                <a:gridCol w="4254465"/>
              </a:tblGrid>
              <a:tr h="334962">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缸  数 </a:t>
                      </a:r>
                    </a:p>
                  </a:txBody>
                  <a:tcPr marL="91431" marR="91431" marT="45587" marB="45587"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发动机转速（</a:t>
                      </a:r>
                      <a:r>
                        <a:rPr kumimoji="0" lang="en-US" altLang="zh-CN" sz="16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r/min</a:t>
                      </a:r>
                      <a:r>
                        <a:rPr kumimoji="0" lang="zh-CN" altLang="en-US" sz="1600" b="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 </a:t>
                      </a:r>
                    </a:p>
                  </a:txBody>
                  <a:tcPr marL="91431" marR="91431" marT="45587" marB="45587"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334962">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单  缸 </a:t>
                      </a:r>
                    </a:p>
                  </a:txBody>
                  <a:tcPr marL="91431" marR="91431" marT="45587" marB="45587"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2500±250 </a:t>
                      </a:r>
                    </a:p>
                  </a:txBody>
                  <a:tcPr marL="91431" marR="91431" marT="45587" marB="45587"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2">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多  缸 </a:t>
                      </a:r>
                    </a:p>
                  </a:txBody>
                  <a:tcPr marL="91431" marR="91431" marT="45587" marB="45587"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3333FF"/>
                          </a:solidFill>
                          <a:latin typeface="Arial" charset="0"/>
                          <a:ea typeface="宋体" pitchFamily="2" charset="-122"/>
                        </a:defRPr>
                      </a:lvl1pPr>
                      <a:lvl2pPr>
                        <a:spcBef>
                          <a:spcPct val="20000"/>
                        </a:spcBef>
                        <a:defRPr sz="2400">
                          <a:solidFill>
                            <a:srgbClr val="3333FF"/>
                          </a:solidFill>
                          <a:latin typeface="Arial" charset="0"/>
                          <a:ea typeface="宋体" pitchFamily="2" charset="-122"/>
                        </a:defRPr>
                      </a:lvl2pPr>
                      <a:lvl3pPr>
                        <a:spcBef>
                          <a:spcPct val="20000"/>
                        </a:spcBef>
                        <a:defRPr sz="2000">
                          <a:solidFill>
                            <a:srgbClr val="3333FF"/>
                          </a:solidFill>
                          <a:latin typeface="Arial" charset="0"/>
                          <a:ea typeface="宋体" pitchFamily="2" charset="-122"/>
                        </a:defRPr>
                      </a:lvl3pPr>
                      <a:lvl4pPr>
                        <a:spcBef>
                          <a:spcPct val="20000"/>
                        </a:spcBef>
                        <a:defRPr>
                          <a:solidFill>
                            <a:srgbClr val="3333FF"/>
                          </a:solidFill>
                          <a:latin typeface="Arial" charset="0"/>
                          <a:ea typeface="宋体" pitchFamily="2" charset="-122"/>
                        </a:defRPr>
                      </a:lvl4pPr>
                      <a:lvl5pPr>
                        <a:spcBef>
                          <a:spcPct val="20000"/>
                        </a:spcBef>
                        <a:defRPr>
                          <a:solidFill>
                            <a:srgbClr val="3333FF"/>
                          </a:solidFill>
                          <a:latin typeface="Arial" charset="0"/>
                          <a:ea typeface="宋体" pitchFamily="2" charset="-122"/>
                        </a:defRPr>
                      </a:lvl5pPr>
                      <a:lvl6pPr fontAlgn="base">
                        <a:spcBef>
                          <a:spcPct val="20000"/>
                        </a:spcBef>
                        <a:spcAft>
                          <a:spcPct val="0"/>
                        </a:spcAft>
                        <a:defRPr>
                          <a:solidFill>
                            <a:srgbClr val="3333FF"/>
                          </a:solidFill>
                          <a:latin typeface="Arial" charset="0"/>
                          <a:ea typeface="宋体" pitchFamily="2" charset="-122"/>
                        </a:defRPr>
                      </a:lvl6pPr>
                      <a:lvl7pPr fontAlgn="base">
                        <a:spcBef>
                          <a:spcPct val="20000"/>
                        </a:spcBef>
                        <a:spcAft>
                          <a:spcPct val="0"/>
                        </a:spcAft>
                        <a:defRPr>
                          <a:solidFill>
                            <a:srgbClr val="3333FF"/>
                          </a:solidFill>
                          <a:latin typeface="Arial" charset="0"/>
                          <a:ea typeface="宋体" pitchFamily="2" charset="-122"/>
                        </a:defRPr>
                      </a:lvl7pPr>
                      <a:lvl8pPr fontAlgn="base">
                        <a:spcBef>
                          <a:spcPct val="20000"/>
                        </a:spcBef>
                        <a:spcAft>
                          <a:spcPct val="0"/>
                        </a:spcAft>
                        <a:defRPr>
                          <a:solidFill>
                            <a:srgbClr val="3333FF"/>
                          </a:solidFill>
                          <a:latin typeface="Arial" charset="0"/>
                          <a:ea typeface="宋体" pitchFamily="2" charset="-122"/>
                        </a:defRPr>
                      </a:lvl8pPr>
                      <a:lvl9pPr fontAlgn="base">
                        <a:spcBef>
                          <a:spcPct val="20000"/>
                        </a:spcBef>
                        <a:spcAft>
                          <a:spcPct val="0"/>
                        </a:spcAft>
                        <a:defRPr>
                          <a:solidFill>
                            <a:srgbClr val="3333FF"/>
                          </a:solidFill>
                          <a:latin typeface="Arial" charset="0"/>
                          <a:ea typeface="宋体"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1500±150 </a:t>
                      </a:r>
                    </a:p>
                  </a:txBody>
                  <a:tcPr marL="91431" marR="91431" marT="45587" marB="45587"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三</a:t>
            </a:r>
            <a:r>
              <a:rPr lang="zh-CN" altLang="en-US" sz="2800" kern="1200" dirty="0" smtClean="0">
                <a:solidFill>
                  <a:schemeClr val="tx1"/>
                </a:solidFill>
                <a:latin typeface="Calibri" pitchFamily="34" charset="0"/>
                <a:ea typeface="黑体" pitchFamily="49" charset="-122"/>
                <a:cs typeface="+mn-cs"/>
              </a:rPr>
              <a:t>、测量</a:t>
            </a:r>
            <a:r>
              <a:rPr lang="zh-CN" altLang="en-US" sz="2800" kern="1200" dirty="0">
                <a:solidFill>
                  <a:schemeClr val="tx1"/>
                </a:solidFill>
                <a:latin typeface="Calibri" pitchFamily="34" charset="0"/>
                <a:ea typeface="黑体" pitchFamily="49" charset="-122"/>
                <a:cs typeface="+mn-cs"/>
              </a:rPr>
              <a:t>仪器</a:t>
            </a:r>
            <a:endParaRPr lang="zh-CN" altLang="en-US" sz="2800" kern="1200" dirty="0" smtClean="0">
              <a:solidFill>
                <a:schemeClr val="tx1"/>
              </a:solidFill>
              <a:latin typeface="Calibri" pitchFamily="34" charset="0"/>
              <a:ea typeface="黑体" pitchFamily="49"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274638"/>
            <a:ext cx="7354887" cy="777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buFont typeface="Arial" pitchFamily="34" charset="0"/>
              <a:buNone/>
              <a:defRPr/>
            </a:pPr>
            <a:r>
              <a:rPr lang="zh-CN" altLang="en-US" sz="2800" kern="1200" dirty="0">
                <a:solidFill>
                  <a:schemeClr val="tx1"/>
                </a:solidFill>
                <a:latin typeface="Calibri" pitchFamily="34" charset="0"/>
                <a:ea typeface="黑体" pitchFamily="49" charset="-122"/>
                <a:cs typeface="+mn-cs"/>
              </a:rPr>
              <a:t>四</a:t>
            </a:r>
            <a:r>
              <a:rPr lang="zh-CN" altLang="en-US" sz="2800" kern="1200" dirty="0" smtClean="0">
                <a:solidFill>
                  <a:schemeClr val="tx1"/>
                </a:solidFill>
                <a:latin typeface="Calibri" pitchFamily="34" charset="0"/>
                <a:ea typeface="黑体" pitchFamily="49" charset="-122"/>
                <a:cs typeface="+mn-cs"/>
              </a:rPr>
              <a:t>、</a:t>
            </a:r>
            <a:r>
              <a:rPr lang="zh-CN" altLang="en-US" sz="2800" kern="1200" dirty="0">
                <a:solidFill>
                  <a:schemeClr val="tx1"/>
                </a:solidFill>
                <a:latin typeface="Calibri" pitchFamily="34" charset="0"/>
                <a:ea typeface="黑体" pitchFamily="49" charset="-122"/>
                <a:cs typeface="+mn-cs"/>
              </a:rPr>
              <a:t>测量方法</a:t>
            </a:r>
            <a:endParaRPr lang="zh-CN" altLang="en-US" sz="2800" kern="1200" dirty="0" smtClean="0">
              <a:solidFill>
                <a:schemeClr val="tx1"/>
              </a:solidFill>
              <a:latin typeface="Calibri" pitchFamily="34" charset="0"/>
              <a:ea typeface="黑体" pitchFamily="49" charset="-122"/>
              <a:cs typeface="+mn-cs"/>
            </a:endParaRPr>
          </a:p>
        </p:txBody>
      </p:sp>
      <p:sp>
        <p:nvSpPr>
          <p:cNvPr id="16387" name="Rectangle 3"/>
          <p:cNvSpPr>
            <a:spLocks noGrp="1" noChangeArrowheads="1"/>
          </p:cNvSpPr>
          <p:nvPr>
            <p:ph idx="1"/>
          </p:nvPr>
        </p:nvSpPr>
        <p:spPr>
          <a:xfrm>
            <a:off x="457200" y="1196975"/>
            <a:ext cx="8229600" cy="5111750"/>
          </a:xfrm>
        </p:spPr>
        <p:txBody>
          <a:bodyPr/>
          <a:lstStyle/>
          <a:p>
            <a:pPr eaLnBrk="1" hangingPunct="1">
              <a:lnSpc>
                <a:spcPct val="150000"/>
              </a:lnSpc>
            </a:pPr>
            <a:r>
              <a:rPr lang="zh-CN" altLang="en-US" sz="2400" smtClean="0">
                <a:solidFill>
                  <a:srgbClr val="C00000"/>
                </a:solidFill>
                <a:ea typeface="黑体" pitchFamily="49" charset="-122"/>
              </a:rPr>
              <a:t>测试布置图</a:t>
            </a:r>
            <a:endParaRPr lang="en-US" altLang="zh-CN" sz="2400" smtClean="0">
              <a:solidFill>
                <a:srgbClr val="C00000"/>
              </a:solidFill>
              <a:ea typeface="黑体" pitchFamily="49" charset="-122"/>
            </a:endParaRPr>
          </a:p>
          <a:p>
            <a:pPr lvl="1" eaLnBrk="1" hangingPunct="1">
              <a:lnSpc>
                <a:spcPct val="150000"/>
              </a:lnSpc>
            </a:pPr>
            <a:r>
              <a:rPr lang="zh-CN" altLang="en-US" sz="2000" smtClean="0">
                <a:ea typeface="黑体" pitchFamily="49" charset="-122"/>
              </a:rPr>
              <a:t>应在车辆或船左右两侧进行测量 ；</a:t>
            </a:r>
            <a:endParaRPr lang="en-US" altLang="zh-CN" sz="2000" smtClean="0">
              <a:ea typeface="黑体" pitchFamily="49" charset="-122"/>
            </a:endParaRPr>
          </a:p>
        </p:txBody>
      </p:sp>
      <p:sp>
        <p:nvSpPr>
          <p:cNvPr id="16388" name="矩形 2"/>
          <p:cNvSpPr>
            <a:spLocks noChangeArrowheads="1"/>
          </p:cNvSpPr>
          <p:nvPr/>
        </p:nvSpPr>
        <p:spPr bwMode="auto">
          <a:xfrm>
            <a:off x="608013" y="5735638"/>
            <a:ext cx="168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a:latin typeface="黑体" pitchFamily="49" charset="-122"/>
                <a:ea typeface="黑体" pitchFamily="49" charset="-122"/>
              </a:rPr>
              <a:t>说明：</a:t>
            </a:r>
          </a:p>
          <a:p>
            <a:pPr eaLnBrk="1" hangingPunct="1">
              <a:buFont typeface="Arial" pitchFamily="34" charset="0"/>
              <a:buNone/>
            </a:pPr>
            <a:r>
              <a:rPr lang="en-US" altLang="zh-CN">
                <a:latin typeface="黑体" pitchFamily="49" charset="-122"/>
                <a:ea typeface="黑体" pitchFamily="49" charset="-122"/>
              </a:rPr>
              <a:t>1——</a:t>
            </a:r>
            <a:r>
              <a:rPr lang="zh-CN" altLang="en-US">
                <a:latin typeface="黑体" pitchFamily="49" charset="-122"/>
                <a:ea typeface="黑体" pitchFamily="49" charset="-122"/>
              </a:rPr>
              <a:t>受试设备</a:t>
            </a:r>
          </a:p>
        </p:txBody>
      </p:sp>
      <p:sp>
        <p:nvSpPr>
          <p:cNvPr id="16389" name="矩形 3"/>
          <p:cNvSpPr>
            <a:spLocks noChangeArrowheads="1"/>
          </p:cNvSpPr>
          <p:nvPr/>
        </p:nvSpPr>
        <p:spPr bwMode="auto">
          <a:xfrm>
            <a:off x="4176713" y="5735638"/>
            <a:ext cx="3994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a:latin typeface="黑体" pitchFamily="49" charset="-122"/>
                <a:ea typeface="黑体" pitchFamily="49" charset="-122"/>
              </a:rPr>
              <a:t>2——</a:t>
            </a:r>
            <a:r>
              <a:rPr lang="zh-CN" altLang="en-US">
                <a:latin typeface="黑体" pitchFamily="49" charset="-122"/>
                <a:ea typeface="黑体" pitchFamily="49" charset="-122"/>
              </a:rPr>
              <a:t>发动机中心在天线中心的法线上</a:t>
            </a:r>
          </a:p>
          <a:p>
            <a:pPr eaLnBrk="1" hangingPunct="1">
              <a:buFont typeface="Arial" pitchFamily="34" charset="0"/>
              <a:buNone/>
            </a:pPr>
            <a:r>
              <a:rPr lang="en-US" altLang="zh-CN">
                <a:latin typeface="黑体" pitchFamily="49" charset="-122"/>
                <a:ea typeface="黑体" pitchFamily="49" charset="-122"/>
              </a:rPr>
              <a:t>3——</a:t>
            </a:r>
            <a:r>
              <a:rPr lang="zh-CN" altLang="en-US">
                <a:latin typeface="黑体" pitchFamily="49" charset="-122"/>
                <a:ea typeface="黑体" pitchFamily="49" charset="-122"/>
              </a:rPr>
              <a:t>天线</a:t>
            </a:r>
          </a:p>
        </p:txBody>
      </p:sp>
      <p:sp>
        <p:nvSpPr>
          <p:cNvPr id="16390" name="矩形 4"/>
          <p:cNvSpPr>
            <a:spLocks noChangeArrowheads="1"/>
          </p:cNvSpPr>
          <p:nvPr/>
        </p:nvSpPr>
        <p:spPr bwMode="auto">
          <a:xfrm>
            <a:off x="0" y="52197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zh-CN" altLang="en-US">
                <a:latin typeface="黑体" pitchFamily="49" charset="-122"/>
                <a:ea typeface="黑体" pitchFamily="49" charset="-122"/>
              </a:rPr>
              <a:t>测量辐射骚扰的天线位置</a:t>
            </a:r>
          </a:p>
        </p:txBody>
      </p:sp>
      <p:sp>
        <p:nvSpPr>
          <p:cNvPr id="16391" name="矩形 5"/>
          <p:cNvSpPr>
            <a:spLocks noChangeArrowheads="1"/>
          </p:cNvSpPr>
          <p:nvPr/>
        </p:nvSpPr>
        <p:spPr bwMode="auto">
          <a:xfrm>
            <a:off x="1785938" y="4892675"/>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a:latin typeface="黑体" pitchFamily="49" charset="-122"/>
                <a:ea typeface="黑体" pitchFamily="49" charset="-122"/>
              </a:rPr>
              <a:t>垂直极化</a:t>
            </a:r>
          </a:p>
        </p:txBody>
      </p:sp>
      <p:sp>
        <p:nvSpPr>
          <p:cNvPr id="16392" name="矩形 6"/>
          <p:cNvSpPr>
            <a:spLocks noChangeArrowheads="1"/>
          </p:cNvSpPr>
          <p:nvPr/>
        </p:nvSpPr>
        <p:spPr bwMode="auto">
          <a:xfrm>
            <a:off x="5908675" y="49244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a:latin typeface="黑体" pitchFamily="49" charset="-122"/>
                <a:ea typeface="黑体" pitchFamily="49" charset="-122"/>
              </a:rPr>
              <a:t>水平极化</a:t>
            </a:r>
          </a:p>
        </p:txBody>
      </p:sp>
      <p:pic>
        <p:nvPicPr>
          <p:cNvPr id="1639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254250"/>
            <a:ext cx="82010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1580</TotalTime>
  <Pages>0</Pages>
  <Words>748</Words>
  <Characters>0</Characters>
  <Application>Microsoft Office PowerPoint</Application>
  <DocSecurity>0</DocSecurity>
  <PresentationFormat>全屏显示(4:3)</PresentationFormat>
  <Lines>0</Lines>
  <Paragraphs>148</Paragraphs>
  <Slides>19</Slides>
  <Notes>5</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1_默认设计模板</vt:lpstr>
      <vt:lpstr>PowerPoint 演示文稿</vt:lpstr>
      <vt:lpstr>PowerPoint 演示文稿</vt:lpstr>
      <vt:lpstr>一、标准概述</vt:lpstr>
      <vt:lpstr>三、测量仪器</vt:lpstr>
      <vt:lpstr>三、测量仪器</vt:lpstr>
      <vt:lpstr>PowerPoint 演示文稿</vt:lpstr>
      <vt:lpstr>三、测量仪器</vt:lpstr>
      <vt:lpstr>三、测量仪器</vt:lpstr>
      <vt:lpstr>四、测量方法</vt:lpstr>
      <vt:lpstr>四、测量方法</vt:lpstr>
      <vt:lpstr>四、测量方法</vt:lpstr>
      <vt:lpstr>四、测量方法</vt:lpstr>
      <vt:lpstr>五、测量流程</vt:lpstr>
      <vt:lpstr>六、评定方法</vt:lpstr>
      <vt:lpstr>PowerPoint 演示文稿</vt:lpstr>
      <vt:lpstr>PowerPoint 演示文稿</vt:lpstr>
      <vt:lpstr>PowerPoint 演示文稿</vt:lpstr>
      <vt:lpstr>六、评定方法</vt:lpstr>
      <vt:lpstr>PowerPoint 演示文稿</vt:lpstr>
    </vt:vector>
  </TitlesOfParts>
  <Company>微软中国</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hxm</cp:lastModifiedBy>
  <cp:revision>137</cp:revision>
  <dcterms:created xsi:type="dcterms:W3CDTF">2013-04-10T08:02:07Z</dcterms:created>
  <dcterms:modified xsi:type="dcterms:W3CDTF">2015-10-29T05:23:15Z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2052-9.1.0.4688</vt:lpwstr>
  </property>
</Properties>
</file>