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724" r:id="rId1"/>
    <p:sldMasterId id="2147486736" r:id="rId2"/>
  </p:sldMasterIdLst>
  <p:notesMasterIdLst>
    <p:notesMasterId r:id="rId40"/>
  </p:notesMasterIdLst>
  <p:sldIdLst>
    <p:sldId id="665" r:id="rId3"/>
    <p:sldId id="899" r:id="rId4"/>
    <p:sldId id="900" r:id="rId5"/>
    <p:sldId id="902" r:id="rId6"/>
    <p:sldId id="938" r:id="rId7"/>
    <p:sldId id="903" r:id="rId8"/>
    <p:sldId id="904" r:id="rId9"/>
    <p:sldId id="905" r:id="rId10"/>
    <p:sldId id="911" r:id="rId11"/>
    <p:sldId id="913" r:id="rId12"/>
    <p:sldId id="906" r:id="rId13"/>
    <p:sldId id="907" r:id="rId14"/>
    <p:sldId id="908" r:id="rId15"/>
    <p:sldId id="909" r:id="rId16"/>
    <p:sldId id="916" r:id="rId17"/>
    <p:sldId id="914" r:id="rId18"/>
    <p:sldId id="915" r:id="rId19"/>
    <p:sldId id="917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29" r:id="rId31"/>
    <p:sldId id="930" r:id="rId32"/>
    <p:sldId id="931" r:id="rId33"/>
    <p:sldId id="932" r:id="rId34"/>
    <p:sldId id="934" r:id="rId35"/>
    <p:sldId id="935" r:id="rId36"/>
    <p:sldId id="936" r:id="rId37"/>
    <p:sldId id="937" r:id="rId38"/>
    <p:sldId id="668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1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66"/>
    <a:srgbClr val="3399FF"/>
    <a:srgbClr val="CCFF66"/>
    <a:srgbClr val="CCCCFF"/>
    <a:srgbClr val="FFFFFF"/>
    <a:srgbClr val="CFFBA3"/>
    <a:srgbClr val="A0FEF3"/>
    <a:srgbClr val="F9A5D7"/>
    <a:srgbClr val="FBEEA3"/>
    <a:srgbClr val="E9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>
      <p:cViewPr varScale="1">
        <p:scale>
          <a:sx n="71" d="100"/>
          <a:sy n="71" d="100"/>
        </p:scale>
        <p:origin x="1272" y="54"/>
      </p:cViewPr>
      <p:guideLst>
        <p:guide orient="horz" pos="2164"/>
        <p:guide pos="3193"/>
      </p:guideLst>
    </p:cSldViewPr>
  </p:slideViewPr>
  <p:outlineViewPr>
    <p:cViewPr>
      <p:scale>
        <a:sx n="33" d="100"/>
        <a:sy n="33" d="100"/>
      </p:scale>
      <p:origin x="0" y="25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507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FC9407A6-7984-4949-BEC8-8C7823F7ACCA}" type="datetime1">
              <a:rPr lang="zh-CN" altLang="en-US"/>
              <a:pPr>
                <a:defRPr/>
              </a:pPr>
              <a:t>2018-1-15</a:t>
            </a:fld>
            <a:endParaRPr lang="zh-CN" altLang="en-US" sz="1200"/>
          </a:p>
        </p:txBody>
      </p:sp>
      <p:sp>
        <p:nvSpPr>
          <p:cNvPr id="532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150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zh-CN" altLang="zh-CN" smtClean="0"/>
              <a:t>单击此处编辑母版文本样式</a:t>
            </a:r>
          </a:p>
          <a:p>
            <a:pPr>
              <a:defRPr/>
            </a:pPr>
            <a:r>
              <a:rPr lang="zh-CN" altLang="zh-CN" smtClean="0"/>
              <a:t>第二级</a:t>
            </a:r>
          </a:p>
          <a:p>
            <a:pPr>
              <a:defRPr/>
            </a:pPr>
            <a:r>
              <a:rPr lang="zh-CN" altLang="zh-CN" smtClean="0"/>
              <a:t>第三级</a:t>
            </a:r>
          </a:p>
          <a:p>
            <a:pPr>
              <a:defRPr/>
            </a:pPr>
            <a:r>
              <a:rPr lang="zh-CN" altLang="zh-CN" smtClean="0"/>
              <a:t>第四级</a:t>
            </a:r>
          </a:p>
          <a:p>
            <a:pPr>
              <a:defRPr/>
            </a:pPr>
            <a:r>
              <a:rPr lang="zh-CN" altLang="zh-CN" smtClean="0"/>
              <a:t>第五级</a:t>
            </a:r>
          </a:p>
        </p:txBody>
      </p:sp>
      <p:sp>
        <p:nvSpPr>
          <p:cNvPr id="21510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511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/>
            </a:lvl1pPr>
          </a:lstStyle>
          <a:p>
            <a:fld id="{954F8CCE-3918-4E4E-ACC3-0E62990BA195}" type="slidenum">
              <a:rPr lang="zh-CN" altLang="en-US"/>
              <a:pPr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608062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F5D4E2-A22E-488A-A401-75E95D1131FF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8634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26828-7465-45F1-ADE6-98688C74A151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714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42C94-30F0-434E-8FA3-04BB75FC3274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385700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879A9A09-62BB-47D4-8F62-F990BAF587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25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sz="3600" b="1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8507"/>
            <a:ext cx="8229600" cy="526324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A0FC403E-CFDE-4E25-9B14-BA99568130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25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66A23714-3DF4-4035-B8BE-E4F097AB18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974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sz="3600" b="1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6672"/>
            <a:ext cx="4038600" cy="5255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6672"/>
            <a:ext cx="4038600" cy="5255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6D93D403-BBD5-4B89-B318-68BDD546CA9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5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sz="3600" b="1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0D4C98BA-B9A1-4021-8B78-77772C46550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7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sz="3600" b="1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1EEA3274-4335-4BF4-91FB-F4A12EDB781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6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58D98F7B-E00B-412F-BD2F-E1EBF8EBA81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830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118506"/>
            <a:ext cx="3008313" cy="75746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18507"/>
            <a:ext cx="5111750" cy="50076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877786"/>
            <a:ext cx="3008313" cy="4248380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5D8120EA-1393-4F14-8AFF-3DA06FB1B65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0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9D3F5-665C-4F16-B8E8-790EBF2B095C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26277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8C6D4921-2663-4DCF-9F5C-097F8ED2129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26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F9F6CEF8-165D-4A97-B70A-A5F65402F8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23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en-US" sz="3600" b="1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8508"/>
            <a:ext cx="8229600" cy="526324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7299B31F-C7A0-4F02-B1C6-F6F7CC5D90C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58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126671"/>
            <a:ext cx="2057400" cy="499949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26671"/>
            <a:ext cx="6019800" cy="499949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B2196EE3-D451-4B97-9D62-DFEFC220D56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837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2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lang="zh-CN" altLang="en-US" sz="3600" b="1" kern="120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41313" y="1126671"/>
            <a:ext cx="4038600" cy="47597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2313" y="1126671"/>
            <a:ext cx="4038600" cy="47597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462A856C-C150-41C2-A53B-A64EC42A61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823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A3D66F52-815B-4F90-A080-D8746C0FA4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7476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44291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500688" y="6429375"/>
            <a:ext cx="2133600" cy="476250"/>
          </a:xfrm>
        </p:spPr>
        <p:txBody>
          <a:bodyPr/>
          <a:lstStyle>
            <a:lvl1pPr eaLnBrk="0" hangingPunct="0">
              <a:defRPr sz="1700" b="1">
                <a:solidFill>
                  <a:srgbClr val="843C0C"/>
                </a:solidFill>
                <a:ea typeface="宋体" panose="02010600030101010101" pitchFamily="2" charset="-122"/>
              </a:defRPr>
            </a:lvl1pPr>
          </a:lstStyle>
          <a:p>
            <a:fld id="{F753B188-7CF9-48E6-94C3-CD39D9E2417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91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44291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500688" y="6429375"/>
            <a:ext cx="2133600" cy="47625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750" b="1">
                <a:solidFill>
                  <a:srgbClr val="333399">
                    <a:lumMod val="50000"/>
                  </a:srgb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.</a:t>
            </a:r>
            <a:r>
              <a:rPr lang="en-US" altLang="zh-CN" err="1"/>
              <a:t>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923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44291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500688" y="6429375"/>
            <a:ext cx="2133600" cy="476250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750" b="1">
                <a:solidFill>
                  <a:srgbClr val="333399">
                    <a:lumMod val="50000"/>
                  </a:srgbClr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.</a:t>
            </a:r>
            <a:r>
              <a:rPr lang="en-US" altLang="zh-CN" err="1"/>
              <a:t>cn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703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9179130D-1287-4F6C-AE71-AA9F7A821365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78041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E08B40-03B5-4DEF-B423-8FCA36BC2748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0772834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ea typeface="宋体" panose="02010600030101010101" pitchFamily="2" charset="-122"/>
              </a:defRPr>
            </a:lvl1pPr>
          </a:lstStyle>
          <a:p>
            <a:fld id="{065ECFC2-7BAB-4220-8221-AC6D1EF985E7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0440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CDBF05-DF97-446E-A004-3F2B436E279E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92423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2CC84-550D-4EE2-B234-089FB9B7C897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08328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E6EBE-E59F-4392-9CA0-EAF2D0E64765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80944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063F5A-1313-4196-8B3F-FF8C6801F6D8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6477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0839B-9866-482E-9711-B83B13348864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3681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Arial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E48D7B-E4ED-4F4F-8A8E-5860434FE0D3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318211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ChangeArrowheads="1"/>
          </p:cNvSpPr>
          <p:nvPr/>
        </p:nvSpPr>
        <p:spPr bwMode="auto">
          <a:xfrm>
            <a:off x="0" y="6381750"/>
            <a:ext cx="9139238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latin typeface="Verdana" pitchFamily="34" charset="0"/>
              <a:sym typeface="Verdana" pitchFamily="34" charset="0"/>
            </a:endParaRP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1042988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FF0000"/>
              </a:solidFill>
              <a:latin typeface="Verdana" pitchFamily="34" charset="0"/>
              <a:sym typeface="Verdana" pitchFamily="34" charset="0"/>
            </a:endParaRPr>
          </a:p>
        </p:txBody>
      </p:sp>
      <p:pic>
        <p:nvPicPr>
          <p:cNvPr id="1028" name="Picture 72" descr="图片1 拷贝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7842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51"/>
          <p:cNvSpPr>
            <a:spLocks noChangeArrowheads="1"/>
          </p:cNvSpPr>
          <p:nvPr/>
        </p:nvSpPr>
        <p:spPr bwMode="auto">
          <a:xfrm>
            <a:off x="785813" y="214313"/>
            <a:ext cx="544671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" hangingPunct="1">
              <a:buFont typeface="Arial" panose="020B0604020202020204" pitchFamily="34" charset="0"/>
              <a:buNone/>
              <a:defRPr/>
            </a:pPr>
            <a:endParaRPr lang="zh-CN" altLang="zh-CN" sz="3600" b="1" smtClean="0">
              <a:solidFill>
                <a:srgbClr val="800000"/>
              </a:solidFill>
              <a:latin typeface="黑体" pitchFamily="49" charset="-122"/>
              <a:ea typeface="黑体" pitchFamily="49" charset="-122"/>
              <a:sym typeface="黑体" pitchFamily="49" charset="-122"/>
            </a:endParaRP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4763" y="6443663"/>
            <a:ext cx="9144000" cy="4508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b="1" smtClean="0">
                <a:solidFill>
                  <a:srgbClr val="000066"/>
                </a:solidFill>
                <a:ea typeface="华文行楷" pitchFamily="2" charset="-122"/>
              </a:rPr>
              <a:t>中国汽车工程研究院股份有限公司   </a:t>
            </a:r>
            <a:r>
              <a:rPr lang="en-US" altLang="zh-CN" b="1" smtClean="0">
                <a:solidFill>
                  <a:srgbClr val="000066"/>
                </a:solidFill>
                <a:ea typeface="华文行楷" pitchFamily="2" charset="-122"/>
              </a:rPr>
              <a:t>www.caeri.com.cn</a:t>
            </a:r>
            <a:endParaRPr lang="zh-CN" altLang="en-US" smtClean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788"/>
            <a:ext cx="91440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矩形 10"/>
          <p:cNvSpPr>
            <a:spLocks noChangeArrowheads="1"/>
          </p:cNvSpPr>
          <p:nvPr/>
        </p:nvSpPr>
        <p:spPr bwMode="auto">
          <a:xfrm>
            <a:off x="0" y="3141663"/>
            <a:ext cx="6804025" cy="151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zh-CN" smtClean="0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615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/>
            </a:lvl1pPr>
          </a:lstStyle>
          <a:p>
            <a:fld id="{C9728FA2-5809-4A25-8BB1-5FB0ECC62162}" type="slidenum">
              <a:rPr lang="zh-CN" altLang="en-US"/>
              <a:pPr/>
              <a:t>‹#›</a:t>
            </a:fld>
            <a:endParaRPr lang="en-US" altLang="zh-CN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24" r:id="rId1"/>
    <p:sldLayoutId id="2147486825" r:id="rId2"/>
    <p:sldLayoutId id="2147486826" r:id="rId3"/>
    <p:sldLayoutId id="2147486827" r:id="rId4"/>
    <p:sldLayoutId id="2147486828" r:id="rId5"/>
    <p:sldLayoutId id="2147486829" r:id="rId6"/>
    <p:sldLayoutId id="2147486830" r:id="rId7"/>
    <p:sldLayoutId id="2147486831" r:id="rId8"/>
    <p:sldLayoutId id="2147486832" r:id="rId9"/>
    <p:sldLayoutId id="2147486833" r:id="rId10"/>
    <p:sldLayoutId id="214748683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a typeface="黑体" panose="02010609060101010101" pitchFamily="49" charset="-122"/>
              </a:defRPr>
            </a:lvl1pPr>
          </a:lstStyle>
          <a:p>
            <a:fld id="{70030AAA-576D-40DE-83CD-6A7A0CE45762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-4763" y="6369050"/>
            <a:ext cx="9148763" cy="857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1042988"/>
            <a:ext cx="9144000" cy="73025"/>
          </a:xfrm>
          <a:prstGeom prst="rect">
            <a:avLst/>
          </a:prstGeom>
          <a:gradFill rotWithShape="1"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7" rIns="91432" bIns="45717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pic>
        <p:nvPicPr>
          <p:cNvPr id="2054" name="Picture 72" descr="图片1 拷贝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42875"/>
            <a:ext cx="7842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51"/>
          <p:cNvSpPr>
            <a:spLocks noChangeArrowheads="1"/>
          </p:cNvSpPr>
          <p:nvPr/>
        </p:nvSpPr>
        <p:spPr bwMode="auto">
          <a:xfrm>
            <a:off x="785813" y="214313"/>
            <a:ext cx="5446712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" hangingPunct="1"/>
            <a:endParaRPr lang="en-US" altLang="zh-CN" sz="36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6" name="Rectangle 4"/>
          <p:cNvSpPr>
            <a:spLocks noChangeArrowheads="1"/>
          </p:cNvSpPr>
          <p:nvPr/>
        </p:nvSpPr>
        <p:spPr bwMode="auto">
          <a:xfrm>
            <a:off x="-4763" y="6443663"/>
            <a:ext cx="9148763" cy="450850"/>
          </a:xfrm>
          <a:prstGeom prst="rect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66"/>
                </a:solidFill>
                <a:ea typeface="华文行楷" panose="02010800040101010101" pitchFamily="2" charset="-122"/>
                <a:cs typeface="方正行楷简体"/>
              </a:rPr>
              <a:t>中国汽车工程研究院股份有限公司   </a:t>
            </a:r>
            <a:r>
              <a:rPr lang="en-US" altLang="zh-CN" b="1">
                <a:solidFill>
                  <a:srgbClr val="000066"/>
                </a:solidFill>
                <a:ea typeface="华文行楷" panose="02010800040101010101" pitchFamily="2" charset="-122"/>
                <a:cs typeface="方正行楷简体"/>
              </a:rPr>
              <a:t>www.caeri.com.cn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835" r:id="rId1"/>
    <p:sldLayoutId id="2147486836" r:id="rId2"/>
    <p:sldLayoutId id="2147486837" r:id="rId3"/>
    <p:sldLayoutId id="2147486838" r:id="rId4"/>
    <p:sldLayoutId id="2147486839" r:id="rId5"/>
    <p:sldLayoutId id="2147486840" r:id="rId6"/>
    <p:sldLayoutId id="2147486841" r:id="rId7"/>
    <p:sldLayoutId id="2147486842" r:id="rId8"/>
    <p:sldLayoutId id="2147486843" r:id="rId9"/>
    <p:sldLayoutId id="2147486844" r:id="rId10"/>
    <p:sldLayoutId id="2147486845" r:id="rId11"/>
    <p:sldLayoutId id="2147486846" r:id="rId12"/>
    <p:sldLayoutId id="2147486847" r:id="rId13"/>
    <p:sldLayoutId id="2147486848" r:id="rId14"/>
    <p:sldLayoutId id="2147486849" r:id="rId15"/>
    <p:sldLayoutId id="2147486850" r:id="rId16"/>
    <p:sldLayoutId id="2147486851" r:id="rId17"/>
    <p:sldLayoutId id="2147486852" r:id="rId18"/>
    <p:sldLayoutId id="2147486853" r:id="rId19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6063"/>
            <a:ext cx="9144000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79388" y="1485899"/>
            <a:ext cx="8964612" cy="100703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 dirty="0" smtClean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华文楷体" panose="02010600040101010101" pitchFamily="2" charset="-122"/>
              </a:rPr>
              <a:t>长安标准解读培训</a:t>
            </a:r>
          </a:p>
        </p:txBody>
      </p:sp>
      <p:sp>
        <p:nvSpPr>
          <p:cNvPr id="22532" name="灯片编号占位符 6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11BE3CAB-546F-42F7-A656-777B73876677}" type="slidenum">
              <a:rPr lang="en-US" altLang="zh-CN">
                <a:sym typeface="Arial" panose="020B0604020202020204" pitchFamily="34" charset="0"/>
              </a:rPr>
              <a:pPr eaLnBrk="1" hangingPunct="1">
                <a:buFontTx/>
                <a:buNone/>
              </a:pPr>
              <a:t>1</a:t>
            </a:fld>
            <a:endParaRPr lang="en-US" altLang="zh-CN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接收机设置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/>
              <a:t>2016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08920"/>
            <a:ext cx="68770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3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辐射发射</a:t>
            </a: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首先检查底噪，在报告中附上底噪。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1G</a:t>
            </a:r>
            <a:r>
              <a:rPr lang="zh-CN" altLang="en-US" b="1" dirty="0" smtClean="0">
                <a:solidFill>
                  <a:srgbClr val="FF0000"/>
                </a:solidFill>
              </a:rPr>
              <a:t>以上，若有前面板，分别测试天线正对前面板和接插件两个位置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超过或接近限值的点，应该列表记录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51060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辐射发射</a:t>
            </a:r>
          </a:p>
          <a:p>
            <a:pPr marL="0" indent="0">
              <a:buNone/>
            </a:pPr>
            <a:r>
              <a:rPr lang="zh-CN" altLang="en-US" dirty="0" smtClean="0"/>
              <a:t>限值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2017</a:t>
            </a:r>
            <a:r>
              <a:rPr lang="zh-CN" altLang="en-US" dirty="0" smtClean="0"/>
              <a:t>不一致</a:t>
            </a:r>
          </a:p>
        </p:txBody>
      </p:sp>
    </p:spTree>
    <p:extLst>
      <p:ext uri="{BB962C8B-B14F-4D97-AF65-F5344CB8AC3E}">
        <p14:creationId xmlns:p14="http://schemas.microsoft.com/office/powerpoint/2010/main" val="299825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电源线传导发射</a:t>
            </a:r>
          </a:p>
          <a:p>
            <a:pPr marL="0" indent="0">
              <a:buNone/>
            </a:pPr>
            <a:r>
              <a:rPr lang="en-US" altLang="zh-CN" dirty="0" smtClean="0"/>
              <a:t>LISN</a:t>
            </a:r>
            <a:r>
              <a:rPr lang="zh-CN" altLang="en-US" dirty="0" smtClean="0"/>
              <a:t>的校正因子应该输入测试软件</a:t>
            </a:r>
            <a:r>
              <a:rPr lang="en-US" altLang="zh-CN" dirty="0" smtClean="0"/>
              <a:t>9k-110M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多路电源应该每一路分别进行测试（</a:t>
            </a:r>
            <a:r>
              <a:rPr lang="en-US" altLang="zh-CN" dirty="0" smtClean="0">
                <a:solidFill>
                  <a:srgbClr val="FF0000"/>
                </a:solidFill>
              </a:rPr>
              <a:t>BAT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ACC</a:t>
            </a:r>
            <a:r>
              <a:rPr lang="zh-CN" altLang="en-US" dirty="0" smtClean="0">
                <a:solidFill>
                  <a:srgbClr val="FF0000"/>
                </a:solidFill>
              </a:rPr>
              <a:t>。。。）</a:t>
            </a:r>
          </a:p>
        </p:txBody>
      </p:sp>
    </p:spTree>
    <p:extLst>
      <p:ext uri="{BB962C8B-B14F-4D97-AF65-F5344CB8AC3E}">
        <p14:creationId xmlns:p14="http://schemas.microsoft.com/office/powerpoint/2010/main" val="16119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低频传导发射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2017</a:t>
            </a:r>
            <a:r>
              <a:rPr lang="zh-CN" altLang="en-US" dirty="0" smtClean="0">
                <a:solidFill>
                  <a:srgbClr val="FF0000"/>
                </a:solidFill>
              </a:rPr>
              <a:t>版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放</a:t>
            </a:r>
            <a:r>
              <a:rPr lang="zh-CN" altLang="en-US" dirty="0" smtClean="0">
                <a:solidFill>
                  <a:srgbClr val="FF0000"/>
                </a:solidFill>
              </a:rPr>
              <a:t>入传导发射中一起，限值频率从</a:t>
            </a:r>
            <a:r>
              <a:rPr lang="en-US" altLang="zh-CN" dirty="0" smtClean="0">
                <a:solidFill>
                  <a:srgbClr val="FF0000"/>
                </a:solidFill>
              </a:rPr>
              <a:t>9k-110M</a:t>
            </a:r>
          </a:p>
          <a:p>
            <a:pPr marL="0" indent="0"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2016</a:t>
            </a:r>
            <a:r>
              <a:rPr lang="zh-CN" altLang="en-US" dirty="0" smtClean="0">
                <a:solidFill>
                  <a:srgbClr val="FF0000"/>
                </a:solidFill>
              </a:rPr>
              <a:t>版中，单独一节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采用近端接地布置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92" y="3884014"/>
            <a:ext cx="397762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2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信号线</a:t>
            </a:r>
            <a:r>
              <a:rPr lang="zh-CN" altLang="en-US" dirty="0" smtClean="0"/>
              <a:t>传导发射</a:t>
            </a:r>
          </a:p>
          <a:p>
            <a:pPr marL="0" indent="0">
              <a:buNone/>
            </a:pPr>
            <a:r>
              <a:rPr lang="zh-CN" altLang="en-US" dirty="0" smtClean="0"/>
              <a:t>除天线馈线外的所有线束进行测试。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新能源部件，不同电压等级分别测试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7299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信号线</a:t>
            </a:r>
            <a:r>
              <a:rPr lang="zh-CN" altLang="en-US" dirty="0" smtClean="0"/>
              <a:t>传导发射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低频（</a:t>
            </a:r>
            <a:r>
              <a:rPr lang="en-US" altLang="zh-CN" dirty="0" smtClean="0">
                <a:solidFill>
                  <a:srgbClr val="FF0000"/>
                </a:solidFill>
              </a:rPr>
              <a:t>0.0001-0.15M</a:t>
            </a:r>
            <a:r>
              <a:rPr lang="zh-CN" altLang="en-US" dirty="0" smtClean="0">
                <a:solidFill>
                  <a:srgbClr val="FF0000"/>
                </a:solidFill>
              </a:rPr>
              <a:t>）时，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2017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将负极、同轴线缆放在外测试，将同轴线缆放在外，两种状态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2016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将负极、同轴线缆放在外</a:t>
            </a:r>
            <a:r>
              <a:rPr lang="zh-CN" altLang="en-US" dirty="0" smtClean="0">
                <a:solidFill>
                  <a:srgbClr val="FF0000"/>
                </a:solidFill>
              </a:rPr>
              <a:t>测试，一种状态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3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信号线</a:t>
            </a:r>
            <a:r>
              <a:rPr lang="zh-CN" altLang="en-US" dirty="0" smtClean="0"/>
              <a:t>传导发射</a:t>
            </a:r>
          </a:p>
          <a:p>
            <a:pPr marL="0" indent="0">
              <a:buNone/>
            </a:pPr>
            <a:r>
              <a:rPr lang="zh-CN" altLang="en-US" dirty="0" smtClean="0"/>
              <a:t>外壳接地部件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同轴电缆放在外，负极和同轴电缆放在外，两个状态测试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限值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两</a:t>
            </a:r>
            <a:r>
              <a:rPr lang="zh-CN" altLang="en-US" dirty="0" smtClean="0"/>
              <a:t>个版本限值不一致（</a:t>
            </a:r>
            <a:r>
              <a:rPr lang="en-US" altLang="zh-CN" dirty="0" smtClean="0">
                <a:solidFill>
                  <a:srgbClr val="FF0000"/>
                </a:solidFill>
              </a:rPr>
              <a:t>0.0001-0.15M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9785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zh-CN" altLang="en-US" dirty="0" smtClean="0"/>
              <a:t>低频磁场发射</a:t>
            </a:r>
          </a:p>
          <a:p>
            <a:pPr marL="0" indent="0">
              <a:buNone/>
            </a:pPr>
            <a:r>
              <a:rPr lang="en-US" altLang="zh-CN" dirty="0" smtClean="0"/>
              <a:t>2017</a:t>
            </a:r>
            <a:r>
              <a:rPr lang="zh-CN" altLang="en-US" dirty="0" smtClean="0"/>
              <a:t>版独有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先找出最大辐射频率点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在此频率点移动天线，扫描面（</a:t>
            </a:r>
            <a:r>
              <a:rPr lang="en-US" altLang="zh-CN" sz="2400" dirty="0" smtClean="0"/>
              <a:t>70mm</a:t>
            </a:r>
            <a:r>
              <a:rPr lang="zh-CN" altLang="en-US" sz="2400" dirty="0" smtClean="0"/>
              <a:t>处）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调整天线方向重复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重复，测完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个面，</a:t>
            </a:r>
            <a:r>
              <a:rPr lang="en-US" altLang="zh-CN" sz="2400" dirty="0" smtClean="0"/>
              <a:t>XYZ</a:t>
            </a:r>
            <a:r>
              <a:rPr lang="zh-CN" altLang="en-US" sz="2400" dirty="0" smtClean="0"/>
              <a:t>三个方向。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36" y="1196752"/>
            <a:ext cx="4824536" cy="51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4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瞬态</a:t>
            </a:r>
            <a:r>
              <a:rPr lang="zh-CN" altLang="en-US" dirty="0" smtClean="0"/>
              <a:t>传导发射</a:t>
            </a:r>
          </a:p>
          <a:p>
            <a:pPr marL="0" indent="0">
              <a:buNone/>
            </a:pPr>
            <a:r>
              <a:rPr lang="zh-CN" altLang="en-US" dirty="0" smtClean="0"/>
              <a:t>使用</a:t>
            </a:r>
            <a:r>
              <a:rPr lang="zh-CN" altLang="en-US" dirty="0" smtClean="0">
                <a:solidFill>
                  <a:srgbClr val="FF0000"/>
                </a:solidFill>
              </a:rPr>
              <a:t>机械开关</a:t>
            </a:r>
            <a:r>
              <a:rPr lang="zh-CN" altLang="en-US" dirty="0" smtClean="0"/>
              <a:t>进行测试，规定了继电器型号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电机应</a:t>
            </a:r>
            <a:r>
              <a:rPr lang="zh-CN" altLang="en-US" dirty="0" smtClean="0">
                <a:solidFill>
                  <a:srgbClr val="FF0000"/>
                </a:solidFill>
              </a:rPr>
              <a:t>堵转</a:t>
            </a:r>
            <a:r>
              <a:rPr lang="zh-CN" altLang="en-US" dirty="0" smtClean="0"/>
              <a:t>进行测试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避免</a:t>
            </a:r>
            <a:r>
              <a:rPr lang="en-US" altLang="zh-CN" dirty="0" smtClean="0"/>
              <a:t>PTC</a:t>
            </a:r>
            <a:r>
              <a:rPr lang="zh-CN" altLang="en-US" dirty="0" smtClean="0"/>
              <a:t>功能生效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仅</a:t>
            </a:r>
            <a:r>
              <a:rPr lang="zh-CN" altLang="en-US" dirty="0" smtClean="0"/>
              <a:t>对感性电路的电源线进行测试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FF0000"/>
                </a:solidFill>
              </a:rPr>
              <a:t>快变脉冲</a:t>
            </a:r>
            <a:r>
              <a:rPr lang="zh-CN" altLang="en-US" dirty="0" smtClean="0"/>
              <a:t>测试方法</a:t>
            </a:r>
          </a:p>
        </p:txBody>
      </p:sp>
    </p:spTree>
    <p:extLst>
      <p:ext uri="{BB962C8B-B14F-4D97-AF65-F5344CB8AC3E}">
        <p14:creationId xmlns:p14="http://schemas.microsoft.com/office/powerpoint/2010/main" val="10853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标准版本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2016</a:t>
            </a:r>
          </a:p>
          <a:p>
            <a:pPr marL="0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2017</a:t>
            </a:r>
          </a:p>
          <a:p>
            <a:pPr marL="0" indent="0">
              <a:buNone/>
            </a:pP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有差别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921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瞬态</a:t>
            </a:r>
            <a:r>
              <a:rPr lang="zh-CN" altLang="en-US" dirty="0" smtClean="0"/>
              <a:t>传导发射</a:t>
            </a:r>
          </a:p>
          <a:p>
            <a:pPr marL="0" indent="0">
              <a:buNone/>
            </a:pPr>
            <a:r>
              <a:rPr lang="zh-CN" altLang="en-US" dirty="0" smtClean="0"/>
              <a:t>测试</a:t>
            </a:r>
            <a:r>
              <a:rPr lang="zh-CN" altLang="en-US" dirty="0" smtClean="0">
                <a:solidFill>
                  <a:srgbClr val="FF0000"/>
                </a:solidFill>
              </a:rPr>
              <a:t>前后</a:t>
            </a:r>
            <a:r>
              <a:rPr lang="zh-CN" altLang="en-US" dirty="0" smtClean="0"/>
              <a:t>使用阻抗分析仪、</a:t>
            </a:r>
            <a:r>
              <a:rPr lang="en-US" altLang="zh-CN" dirty="0" smtClean="0"/>
              <a:t>LRC</a:t>
            </a:r>
            <a:r>
              <a:rPr lang="zh-CN" altLang="en-US" dirty="0" smtClean="0"/>
              <a:t>电桥测量端口的特性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测试步骤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708919"/>
            <a:ext cx="5187996" cy="341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6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辐射抗扰度</a:t>
            </a:r>
          </a:p>
          <a:p>
            <a:pPr marL="0" indent="0">
              <a:buNone/>
            </a:pPr>
            <a:r>
              <a:rPr lang="en-US" altLang="zh-CN" dirty="0" smtClean="0"/>
              <a:t>80-2000            </a:t>
            </a:r>
            <a:r>
              <a:rPr lang="zh-CN" altLang="en-US" dirty="0"/>
              <a:t> </a:t>
            </a:r>
            <a:r>
              <a:rPr lang="zh-CN" altLang="en-US" dirty="0" smtClean="0"/>
              <a:t>垂直极化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400-2000           </a:t>
            </a:r>
            <a:r>
              <a:rPr lang="zh-CN" altLang="en-US" dirty="0" smtClean="0"/>
              <a:t>水平垂直极化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注意天线驻波比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 smtClean="0"/>
              <a:t>2017</a:t>
            </a:r>
            <a:r>
              <a:rPr lang="zh-CN" altLang="en-US" dirty="0" smtClean="0"/>
              <a:t>版</a:t>
            </a:r>
            <a:r>
              <a:rPr lang="zh-CN" altLang="en-US" dirty="0"/>
              <a:t> 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场强最大达到</a:t>
            </a:r>
            <a:r>
              <a:rPr lang="en-US" altLang="zh-CN" dirty="0" smtClean="0"/>
              <a:t>200V/m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增加</a:t>
            </a:r>
            <a:r>
              <a:rPr lang="en-US" altLang="zh-CN" dirty="0" smtClean="0"/>
              <a:t>1.2-1.4G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2.7-3.1G</a:t>
            </a:r>
            <a:r>
              <a:rPr lang="zh-CN" altLang="en-US" dirty="0" smtClean="0"/>
              <a:t>雷达波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9215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/>
          <a:lstStyle/>
          <a:p>
            <a:r>
              <a:rPr lang="zh-CN" altLang="en-US" dirty="0" smtClean="0"/>
              <a:t>大电流注入</a:t>
            </a:r>
          </a:p>
          <a:p>
            <a:pPr marL="0" indent="0">
              <a:buNone/>
            </a:pPr>
            <a:r>
              <a:rPr lang="zh-CN" altLang="en-US" dirty="0" smtClean="0"/>
              <a:t>起始频率</a:t>
            </a:r>
            <a:r>
              <a:rPr lang="en-US" altLang="zh-CN" dirty="0" smtClean="0">
                <a:solidFill>
                  <a:srgbClr val="FF0000"/>
                </a:solidFill>
              </a:rPr>
              <a:t>0.1M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布置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线束距离边缘</a:t>
            </a:r>
            <a:r>
              <a:rPr lang="en-US" altLang="zh-CN" dirty="0" smtClean="0">
                <a:solidFill>
                  <a:srgbClr val="FF0000"/>
                </a:solidFill>
              </a:rPr>
              <a:t>0.1m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1345032"/>
            <a:ext cx="5415013" cy="4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大电流注入</a:t>
            </a:r>
          </a:p>
          <a:p>
            <a:pPr marL="0" indent="0">
              <a:buNone/>
            </a:pPr>
            <a:r>
              <a:rPr lang="en-US" altLang="zh-CN" dirty="0" smtClean="0"/>
              <a:t>2017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2016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253456"/>
            <a:ext cx="5283773" cy="16075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202113"/>
            <a:ext cx="53340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6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发射器抗扰度</a:t>
            </a:r>
          </a:p>
          <a:p>
            <a:pPr marL="0" indent="0">
              <a:buNone/>
            </a:pPr>
            <a:r>
              <a:rPr lang="zh-CN" altLang="en-US" dirty="0" smtClean="0"/>
              <a:t>测试距离</a:t>
            </a:r>
            <a:r>
              <a:rPr lang="en-US" altLang="zh-CN" dirty="0" smtClean="0">
                <a:solidFill>
                  <a:srgbClr val="FF0000"/>
                </a:solidFill>
              </a:rPr>
              <a:t>50mm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dirty="0" smtClean="0">
                <a:solidFill>
                  <a:srgbClr val="FF0000"/>
                </a:solidFill>
              </a:rPr>
              <a:t>10mm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有前面板的部件，测试</a:t>
            </a:r>
            <a:r>
              <a:rPr lang="zh-CN" altLang="en-US" dirty="0" smtClean="0">
                <a:solidFill>
                  <a:srgbClr val="FF0000"/>
                </a:solidFill>
              </a:rPr>
              <a:t>正面和背面</a:t>
            </a:r>
            <a:r>
              <a:rPr lang="zh-CN" altLang="en-US" dirty="0" smtClean="0"/>
              <a:t>，侧面有可能距离便携式发射机</a:t>
            </a:r>
            <a:r>
              <a:rPr lang="en-US" altLang="zh-CN" dirty="0" smtClean="0"/>
              <a:t>100mm</a:t>
            </a:r>
            <a:r>
              <a:rPr lang="zh-CN" altLang="en-US" dirty="0" smtClean="0"/>
              <a:t>以内的，需测试</a:t>
            </a:r>
            <a:r>
              <a:rPr lang="zh-CN" altLang="en-US" dirty="0" smtClean="0">
                <a:solidFill>
                  <a:srgbClr val="FF0000"/>
                </a:solidFill>
              </a:rPr>
              <a:t>侧面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测试位置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5126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发射器抗扰度</a:t>
            </a:r>
          </a:p>
          <a:p>
            <a:pPr marL="0" indent="0">
              <a:buNone/>
            </a:pPr>
            <a:r>
              <a:rPr lang="en-US" altLang="zh-CN" dirty="0" smtClean="0"/>
              <a:t>2017</a:t>
            </a:r>
            <a:r>
              <a:rPr lang="zh-CN" altLang="en-US" dirty="0" smtClean="0"/>
              <a:t>版中增加频率段</a:t>
            </a:r>
            <a:r>
              <a:rPr lang="en-US" altLang="zh-CN" dirty="0" smtClean="0"/>
              <a:t>LTE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V2X</a:t>
            </a:r>
          </a:p>
          <a:p>
            <a:pPr marL="0" indent="0">
              <a:buNone/>
            </a:pPr>
            <a:r>
              <a:rPr lang="zh-CN" altLang="en-US" dirty="0" smtClean="0"/>
              <a:t>并规定了使用的天线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696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低频磁场抗扰度</a:t>
            </a:r>
          </a:p>
          <a:p>
            <a:pPr marL="0" indent="0">
              <a:buNone/>
            </a:pPr>
            <a:r>
              <a:rPr lang="en-US" altLang="zh-CN" dirty="0" smtClean="0"/>
              <a:t>2017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</a:t>
            </a:r>
            <a:r>
              <a:rPr lang="en-US" altLang="zh-CN" dirty="0"/>
              <a:t>.</a:t>
            </a:r>
            <a:r>
              <a:rPr lang="en-US" altLang="zh-CN" dirty="0" smtClean="0"/>
              <a:t>05-150k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2016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0.05-300k</a:t>
            </a:r>
          </a:p>
        </p:txBody>
      </p:sp>
    </p:spTree>
    <p:extLst>
      <p:ext uri="{BB962C8B-B14F-4D97-AF65-F5344CB8AC3E}">
        <p14:creationId xmlns:p14="http://schemas.microsoft.com/office/powerpoint/2010/main" val="3672856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电源线瞬态传导抗扰度</a:t>
            </a:r>
          </a:p>
          <a:p>
            <a:pPr marL="0" indent="0">
              <a:buNone/>
            </a:pPr>
            <a:r>
              <a:rPr lang="en-US" altLang="zh-CN" dirty="0" smtClean="0"/>
              <a:t>2017</a:t>
            </a:r>
            <a:r>
              <a:rPr lang="zh-CN" altLang="en-US" dirty="0" smtClean="0"/>
              <a:t>版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增加</a:t>
            </a:r>
            <a:r>
              <a:rPr lang="en-US" altLang="zh-CN" dirty="0" smtClean="0">
                <a:solidFill>
                  <a:srgbClr val="FF0000"/>
                </a:solidFill>
              </a:rPr>
              <a:t>A1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A2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</a:rPr>
              <a:t>波形、脉冲</a:t>
            </a:r>
            <a:r>
              <a:rPr lang="en-US" altLang="zh-CN" dirty="0" smtClean="0">
                <a:solidFill>
                  <a:srgbClr val="FF0000"/>
                </a:solidFill>
              </a:rPr>
              <a:t>7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2017</a:t>
            </a:r>
            <a:r>
              <a:rPr lang="zh-CN" altLang="en-US" dirty="0" smtClean="0"/>
              <a:t>版和</a:t>
            </a:r>
            <a:r>
              <a:rPr lang="en-US" altLang="zh-CN" dirty="0" smtClean="0"/>
              <a:t>2016</a:t>
            </a:r>
            <a:r>
              <a:rPr lang="zh-CN" altLang="en-US" dirty="0" smtClean="0"/>
              <a:t>版</a:t>
            </a:r>
            <a:r>
              <a:rPr lang="zh-CN" altLang="en-US" dirty="0" smtClean="0">
                <a:solidFill>
                  <a:srgbClr val="FF0000"/>
                </a:solidFill>
              </a:rPr>
              <a:t>脉冲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波形参数不一致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若多个电源接一起，不满足要求，可将</a:t>
            </a:r>
            <a:r>
              <a:rPr lang="en-US" altLang="zh-CN" dirty="0" smtClean="0"/>
              <a:t>BAT</a:t>
            </a:r>
            <a:r>
              <a:rPr lang="zh-CN" altLang="en-US" dirty="0" smtClean="0"/>
              <a:t>接蓄电池，单独测试其他电源线。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163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信号线瞬态传导抗扰度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2611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静电放电</a:t>
            </a:r>
          </a:p>
          <a:p>
            <a:pPr marL="0" indent="0">
              <a:buNone/>
            </a:pPr>
            <a:r>
              <a:rPr lang="zh-CN" altLang="en-US" dirty="0" smtClean="0"/>
              <a:t>环境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温度</a:t>
            </a:r>
            <a:r>
              <a:rPr lang="en-US" altLang="zh-CN" dirty="0" smtClean="0"/>
              <a:t>23±5</a:t>
            </a:r>
            <a:r>
              <a:rPr lang="zh-CN" altLang="en-US" dirty="0" smtClean="0"/>
              <a:t>℃</a:t>
            </a:r>
            <a:r>
              <a:rPr lang="zh-CN" altLang="en-US" dirty="0"/>
              <a:t>，</a:t>
            </a:r>
            <a:r>
              <a:rPr lang="zh-CN" altLang="en-US" dirty="0" smtClean="0"/>
              <a:t>相对湿度</a:t>
            </a:r>
            <a:r>
              <a:rPr lang="en-US" altLang="zh-CN" dirty="0" smtClean="0">
                <a:solidFill>
                  <a:srgbClr val="FF0000"/>
                </a:solidFill>
              </a:rPr>
              <a:t>20%~40%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不</a:t>
            </a:r>
            <a:r>
              <a:rPr lang="zh-CN" altLang="en-US" dirty="0" smtClean="0"/>
              <a:t>通电状态，被测零部件，负极、地线</a:t>
            </a:r>
            <a:r>
              <a:rPr lang="zh-CN" altLang="en-US" dirty="0" smtClean="0">
                <a:solidFill>
                  <a:srgbClr val="FF0000"/>
                </a:solidFill>
              </a:rPr>
              <a:t>引脚应通过不长于</a:t>
            </a:r>
            <a:r>
              <a:rPr lang="en-US" altLang="zh-CN" dirty="0" smtClean="0">
                <a:solidFill>
                  <a:srgbClr val="FF0000"/>
                </a:solidFill>
              </a:rPr>
              <a:t>200mm</a:t>
            </a:r>
            <a:r>
              <a:rPr lang="zh-CN" altLang="en-US" dirty="0" smtClean="0">
                <a:solidFill>
                  <a:srgbClr val="FF0000"/>
                </a:solidFill>
              </a:rPr>
              <a:t>的导线与接地平板相连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6075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测试计划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测试前熟悉测试计划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测试的项目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测试</a:t>
            </a:r>
            <a:r>
              <a:rPr lang="en-US" altLang="zh-CN" dirty="0"/>
              <a:t>	</a:t>
            </a:r>
            <a:r>
              <a:rPr lang="zh-CN" altLang="en-US" dirty="0" smtClean="0"/>
              <a:t>细节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425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静电放电</a:t>
            </a:r>
          </a:p>
          <a:p>
            <a:pPr marL="0" indent="0">
              <a:buNone/>
            </a:pPr>
            <a:r>
              <a:rPr lang="zh-CN" altLang="en-US" dirty="0"/>
              <a:t>放电点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80928"/>
            <a:ext cx="798758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静电放电</a:t>
            </a:r>
          </a:p>
          <a:p>
            <a:pPr marL="0" indent="0">
              <a:buNone/>
            </a:pPr>
            <a:r>
              <a:rPr lang="zh-CN" altLang="en-US" dirty="0"/>
              <a:t>放电点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114" y="1357013"/>
            <a:ext cx="2162175" cy="2124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99" y="1454917"/>
            <a:ext cx="2587609" cy="19282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3947815"/>
            <a:ext cx="2200000" cy="12285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09" y="3104776"/>
            <a:ext cx="22288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39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静电放电</a:t>
            </a:r>
          </a:p>
          <a:p>
            <a:pPr marL="0" indent="0">
              <a:buNone/>
            </a:pPr>
            <a:r>
              <a:rPr lang="zh-CN" altLang="en-US" dirty="0" smtClean="0"/>
              <a:t>断电测试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/>
              <a:t>测试</a:t>
            </a:r>
            <a:r>
              <a:rPr lang="zh-CN" altLang="en-US" sz="2400" dirty="0" smtClean="0">
                <a:solidFill>
                  <a:srgbClr val="FF0000"/>
                </a:solidFill>
              </a:rPr>
              <a:t>前、后</a:t>
            </a:r>
            <a:r>
              <a:rPr lang="zh-CN" altLang="en-US" sz="2400" dirty="0" smtClean="0"/>
              <a:t>用阻抗分析仪、</a:t>
            </a:r>
            <a:r>
              <a:rPr lang="en-US" altLang="zh-CN" sz="2400" dirty="0" smtClean="0"/>
              <a:t>LRC</a:t>
            </a:r>
            <a:r>
              <a:rPr lang="zh-CN" altLang="en-US" sz="2400" dirty="0" smtClean="0"/>
              <a:t>电桥测试部件每个端口的接口参数，记录在报告中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DUT</a:t>
            </a:r>
            <a:r>
              <a:rPr lang="zh-CN" altLang="en-US" sz="2400" dirty="0" smtClean="0"/>
              <a:t>单个引脚使用</a:t>
            </a:r>
            <a:r>
              <a:rPr lang="zh-CN" altLang="en-US" sz="2400" dirty="0" smtClean="0">
                <a:solidFill>
                  <a:srgbClr val="FF0000"/>
                </a:solidFill>
              </a:rPr>
              <a:t>小于</a:t>
            </a:r>
            <a:r>
              <a:rPr lang="en-US" altLang="zh-CN" sz="2400" dirty="0" smtClean="0">
                <a:solidFill>
                  <a:srgbClr val="FF0000"/>
                </a:solidFill>
              </a:rPr>
              <a:t>25mm</a:t>
            </a:r>
            <a:r>
              <a:rPr lang="zh-CN" altLang="en-US" sz="2400" dirty="0" smtClean="0">
                <a:solidFill>
                  <a:srgbClr val="FF0000"/>
                </a:solidFill>
              </a:rPr>
              <a:t>的插针</a:t>
            </a:r>
            <a:r>
              <a:rPr lang="zh-CN" altLang="en-US" sz="2400" dirty="0" smtClean="0"/>
              <a:t>安装到单个引脚上进行测试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每个电压等级测试后，检查</a:t>
            </a:r>
            <a:r>
              <a:rPr lang="en-US" altLang="zh-CN" sz="2400" dirty="0" smtClean="0"/>
              <a:t>DUT</a:t>
            </a:r>
            <a:r>
              <a:rPr lang="zh-CN" altLang="en-US" sz="2400" dirty="0" smtClean="0"/>
              <a:t>功能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每个点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次放电，间隔</a:t>
            </a:r>
            <a:r>
              <a:rPr lang="en-US" altLang="zh-CN" sz="2400" dirty="0" smtClean="0"/>
              <a:t>1S</a:t>
            </a:r>
          </a:p>
        </p:txBody>
      </p:sp>
    </p:spTree>
    <p:extLst>
      <p:ext uri="{BB962C8B-B14F-4D97-AF65-F5344CB8AC3E}">
        <p14:creationId xmlns:p14="http://schemas.microsoft.com/office/powerpoint/2010/main" val="4031585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静电放电</a:t>
            </a:r>
          </a:p>
          <a:p>
            <a:pPr marL="0" indent="0">
              <a:buNone/>
            </a:pPr>
            <a:r>
              <a:rPr lang="zh-CN" altLang="en-US" dirty="0" smtClean="0"/>
              <a:t>通电测试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/>
              <a:t>25kV</a:t>
            </a:r>
            <a:r>
              <a:rPr lang="zh-CN" altLang="en-US" sz="2400" dirty="0" smtClean="0"/>
              <a:t>放电点的位置。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每个位置放电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次，高风险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次（</a:t>
            </a:r>
            <a:r>
              <a:rPr lang="en-US" altLang="zh-CN" sz="2400" dirty="0" smtClean="0"/>
              <a:t>2017</a:t>
            </a:r>
            <a:r>
              <a:rPr lang="zh-CN" altLang="en-US" sz="2400" dirty="0" smtClean="0"/>
              <a:t>），间隔</a:t>
            </a:r>
            <a:r>
              <a:rPr lang="en-US" altLang="zh-CN" sz="2400" dirty="0" smtClean="0"/>
              <a:t>1S</a:t>
            </a:r>
          </a:p>
          <a:p>
            <a:pPr marL="0" indent="0">
              <a:buNone/>
            </a:pPr>
            <a:r>
              <a:rPr lang="zh-CN" altLang="en-US" sz="2400" dirty="0" smtClean="0"/>
              <a:t>每个</a:t>
            </a:r>
            <a:r>
              <a:rPr lang="zh-CN" altLang="en-US" sz="2400" dirty="0"/>
              <a:t>位置</a:t>
            </a:r>
            <a:r>
              <a:rPr lang="zh-CN" altLang="en-US" sz="2400" dirty="0" smtClean="0"/>
              <a:t>放电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次</a:t>
            </a:r>
            <a:r>
              <a:rPr lang="zh-CN" altLang="en-US" sz="2400" dirty="0"/>
              <a:t>，高</a:t>
            </a:r>
            <a:r>
              <a:rPr lang="zh-CN" altLang="en-US" sz="2400" dirty="0" smtClean="0"/>
              <a:t>风险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次（</a:t>
            </a:r>
            <a:r>
              <a:rPr lang="en-US" altLang="zh-CN" sz="2400" dirty="0" smtClean="0"/>
              <a:t>2016</a:t>
            </a:r>
            <a:r>
              <a:rPr lang="zh-CN" altLang="en-US" sz="2400" dirty="0" smtClean="0"/>
              <a:t>），间隔</a:t>
            </a:r>
            <a:r>
              <a:rPr lang="en-US" altLang="zh-CN" sz="2400" dirty="0" smtClean="0"/>
              <a:t>1S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接口电路：</a:t>
            </a:r>
            <a:r>
              <a:rPr lang="zh-CN" altLang="en-US" sz="2400" dirty="0" smtClean="0">
                <a:solidFill>
                  <a:srgbClr val="FF0000"/>
                </a:solidFill>
              </a:rPr>
              <a:t>刺破线束绝缘层进行放电，</a:t>
            </a:r>
            <a:r>
              <a:rPr lang="zh-CN" altLang="en-US" sz="2400" dirty="0" smtClean="0"/>
              <a:t>结束后，检查接口参数，记录在报告中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测试过程过程中，监控</a:t>
            </a:r>
            <a:r>
              <a:rPr lang="en-US" altLang="zh-CN" sz="2400" dirty="0" smtClean="0"/>
              <a:t>DUT</a:t>
            </a:r>
            <a:r>
              <a:rPr lang="zh-CN" altLang="en-US" sz="2400" dirty="0" smtClean="0"/>
              <a:t>状态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4246147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静电放电</a:t>
            </a:r>
          </a:p>
          <a:p>
            <a:pPr marL="0" indent="0">
              <a:buNone/>
            </a:pPr>
            <a:r>
              <a:rPr lang="zh-CN" altLang="en-US" dirty="0" smtClean="0"/>
              <a:t>评价标准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dirty="0" smtClean="0"/>
              <a:t>测试后，</a:t>
            </a:r>
            <a:r>
              <a:rPr lang="zh-CN" altLang="en-US" sz="2400" dirty="0" smtClean="0">
                <a:solidFill>
                  <a:srgbClr val="FF0000"/>
                </a:solidFill>
              </a:rPr>
              <a:t>持续工作</a:t>
            </a:r>
            <a:r>
              <a:rPr lang="en-US" altLang="zh-CN" sz="2400" dirty="0" smtClean="0">
                <a:solidFill>
                  <a:srgbClr val="FF0000"/>
                </a:solidFill>
              </a:rPr>
              <a:t>30</a:t>
            </a:r>
            <a:r>
              <a:rPr lang="zh-CN" altLang="en-US" sz="2400" dirty="0" smtClean="0">
                <a:solidFill>
                  <a:srgbClr val="FF0000"/>
                </a:solidFill>
              </a:rPr>
              <a:t>分钟</a:t>
            </a:r>
            <a:r>
              <a:rPr lang="zh-CN" altLang="en-US" sz="2400" dirty="0" smtClean="0"/>
              <a:t>，观察是否异常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LED</a:t>
            </a:r>
            <a:r>
              <a:rPr lang="zh-CN" altLang="en-US" sz="2400" dirty="0"/>
              <a:t>灯</a:t>
            </a:r>
            <a:r>
              <a:rPr lang="zh-CN" altLang="en-US" sz="2400" dirty="0" smtClean="0"/>
              <a:t>记录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参数，测试后，</a:t>
            </a:r>
            <a:r>
              <a:rPr lang="zh-CN" altLang="en-US" sz="2400" dirty="0" smtClean="0">
                <a:solidFill>
                  <a:srgbClr val="FF0000"/>
                </a:solidFill>
              </a:rPr>
              <a:t>工作</a:t>
            </a:r>
            <a:r>
              <a:rPr lang="en-US" altLang="zh-CN" sz="2400" dirty="0" smtClean="0">
                <a:solidFill>
                  <a:srgbClr val="FF0000"/>
                </a:solidFill>
              </a:rPr>
              <a:t>24</a:t>
            </a:r>
            <a:r>
              <a:rPr lang="zh-CN" altLang="en-US" sz="2400" dirty="0" smtClean="0">
                <a:solidFill>
                  <a:srgbClr val="FF0000"/>
                </a:solidFill>
              </a:rPr>
              <a:t>小时</a:t>
            </a:r>
            <a:r>
              <a:rPr lang="zh-CN" altLang="en-US" sz="2400" dirty="0" smtClean="0"/>
              <a:t>，再次测量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对比测试前后接收电路的</a:t>
            </a:r>
            <a:r>
              <a:rPr lang="en-US" altLang="zh-CN" sz="2400" dirty="0" smtClean="0"/>
              <a:t>IO</a:t>
            </a:r>
            <a:r>
              <a:rPr lang="zh-CN" altLang="en-US" sz="2400" dirty="0" smtClean="0"/>
              <a:t>参数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839723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8363272" cy="4525963"/>
          </a:xfrm>
        </p:spPr>
        <p:txBody>
          <a:bodyPr/>
          <a:lstStyle/>
          <a:p>
            <a:r>
              <a:rPr lang="zh-CN" altLang="en-US" dirty="0" smtClean="0"/>
              <a:t>静电放电</a:t>
            </a:r>
          </a:p>
          <a:p>
            <a:pPr marL="0" indent="0">
              <a:buNone/>
            </a:pPr>
            <a:r>
              <a:rPr lang="zh-CN" altLang="en-US" dirty="0" smtClean="0"/>
              <a:t>屏幕测试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缓慢靠近直至放电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 smtClean="0"/>
              <a:t>出现异常不用静电刷放电，记录异常事件。恢复正常后，下次测试前，用静电刷放电。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48" y="3861048"/>
            <a:ext cx="6179812" cy="231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0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2414659" cy="4525963"/>
          </a:xfrm>
        </p:spPr>
        <p:txBody>
          <a:bodyPr/>
          <a:lstStyle/>
          <a:p>
            <a:r>
              <a:rPr lang="zh-CN" altLang="en-US" dirty="0" smtClean="0"/>
              <a:t>静电放电</a:t>
            </a:r>
          </a:p>
          <a:p>
            <a:pPr marL="0" indent="0">
              <a:buNone/>
            </a:pPr>
            <a:r>
              <a:rPr lang="zh-CN" altLang="en-US" dirty="0" smtClean="0"/>
              <a:t>测试等级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800" dirty="0" smtClean="0"/>
              <a:t>注意放电网络参数</a:t>
            </a:r>
            <a:endParaRPr lang="en-US" altLang="zh-CN" sz="28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95" y="1988840"/>
            <a:ext cx="6333806" cy="41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22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7"/>
          <p:cNvSpPr>
            <a:spLocks noChangeArrowheads="1"/>
          </p:cNvSpPr>
          <p:nvPr/>
        </p:nvSpPr>
        <p:spPr bwMode="auto">
          <a:xfrm>
            <a:off x="0" y="2347913"/>
            <a:ext cx="9132888" cy="21209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FF"/>
              </a:solidFill>
              <a:ea typeface="微软雅黑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2227" name="TextBox 24"/>
          <p:cNvSpPr>
            <a:spLocks noChangeArrowheads="1"/>
          </p:cNvSpPr>
          <p:nvPr/>
        </p:nvSpPr>
        <p:spPr bwMode="auto">
          <a:xfrm>
            <a:off x="684213" y="2936875"/>
            <a:ext cx="82073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/>
                </a:solidFill>
                <a:ea typeface="黑体" panose="02010609060101010101" pitchFamily="49" charset="-122"/>
                <a:cs typeface="Calibri" panose="020F0502020204030204" pitchFamily="34" charset="0"/>
                <a:sym typeface="Arial" panose="020B0604020202020204" pitchFamily="34" charset="0"/>
              </a:rPr>
              <a:t>谢谢</a:t>
            </a:r>
            <a:endParaRPr lang="zh-CN" altLang="en-US" sz="3200" dirty="0">
              <a:solidFill>
                <a:schemeClr val="bg1"/>
              </a:solidFill>
              <a:ea typeface="黑体" panose="02010609060101010101" pitchFamily="49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52228" name="灯片编号占位符 6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62C0570C-5EC9-45E1-BBA1-B1E085F7D0FB}" type="slidenum">
              <a:rPr lang="en-US" altLang="zh-CN">
                <a:sym typeface="Arial" panose="020B0604020202020204" pitchFamily="34" charset="0"/>
              </a:rPr>
              <a:pPr eaLnBrk="1" hangingPunct="1">
                <a:buFontTx/>
                <a:buNone/>
              </a:pPr>
              <a:t>37</a:t>
            </a:fld>
            <a:endParaRPr lang="en-US" altLang="zh-CN"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测试过程中出现问题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客户整改，详细记录、拍照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出现未规定明确的地方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与测试计划上长安负责人联系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72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测试报告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内存报告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原始资料（照片、测试数据）存档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7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561" y="332656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性能等级分类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32488"/>
            <a:ext cx="6732240" cy="509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测试顺序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静电放电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电源</a:t>
            </a:r>
            <a:r>
              <a:rPr lang="zh-CN" altLang="en-US" b="1" dirty="0" smtClean="0">
                <a:solidFill>
                  <a:srgbClr val="FF0000"/>
                </a:solidFill>
              </a:rPr>
              <a:t>线瞬态传导抗扰度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瞬态传导发射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其他实验项目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57961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测试布置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使用电池</a:t>
            </a:r>
            <a:r>
              <a:rPr lang="en-US" altLang="zh-CN" b="1" dirty="0" smtClean="0"/>
              <a:t>					       </a:t>
            </a:r>
            <a:r>
              <a:rPr lang="zh-CN" altLang="en-US" b="1" dirty="0" smtClean="0">
                <a:solidFill>
                  <a:srgbClr val="FF0000"/>
                </a:solidFill>
              </a:rPr>
              <a:t>电池电压是否满足</a:t>
            </a:r>
            <a:r>
              <a:rPr lang="en-US" altLang="zh-CN" b="1" dirty="0" smtClean="0">
                <a:solidFill>
                  <a:srgbClr val="FF0000"/>
                </a:solidFill>
              </a:rPr>
              <a:t>18655</a:t>
            </a:r>
            <a:r>
              <a:rPr lang="zh-CN" altLang="en-US" b="1" dirty="0" smtClean="0">
                <a:solidFill>
                  <a:srgbClr val="FF0000"/>
                </a:solidFill>
              </a:rPr>
              <a:t>的要求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/>
              <a:t>DUT</a:t>
            </a:r>
            <a:r>
              <a:rPr lang="zh-CN" altLang="en-US" b="1" dirty="0" smtClean="0"/>
              <a:t>外壳与车身连接</a:t>
            </a:r>
            <a:r>
              <a:rPr lang="en-US" altLang="zh-CN" b="1" dirty="0" smtClean="0"/>
              <a:t>		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 smtClean="0">
                <a:solidFill>
                  <a:srgbClr val="FF0000"/>
                </a:solidFill>
              </a:rPr>
              <a:t>直接放置测试桌上并通过接地线接地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辐射发射、辐射抗扰度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部件朝向用户一面、接插件一面</a:t>
            </a:r>
            <a:r>
              <a:rPr lang="zh-CN" altLang="en-US" b="1" dirty="0" smtClean="0"/>
              <a:t>分别测试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361418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接收机设置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 smtClean="0"/>
              <a:t>2017</a:t>
            </a:r>
          </a:p>
          <a:p>
            <a:pPr marL="0" indent="0">
              <a:buNone/>
            </a:pP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52936"/>
            <a:ext cx="6991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92705"/>
      </p:ext>
    </p:extLst>
  </p:cSld>
  <p:clrMapOvr>
    <a:masterClrMapping/>
  </p:clrMapOvr>
</p:sld>
</file>

<file path=ppt/theme/theme1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CCC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3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中国汽研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5572</TotalTime>
  <Pages>0</Pages>
  <Words>773</Words>
  <Characters>0</Characters>
  <Application>Microsoft Office PowerPoint</Application>
  <DocSecurity>0</DocSecurity>
  <PresentationFormat>全屏显示(4:3)</PresentationFormat>
  <Lines>0</Lines>
  <Paragraphs>182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方正行楷简体</vt:lpstr>
      <vt:lpstr>黑体</vt:lpstr>
      <vt:lpstr>华文行楷</vt:lpstr>
      <vt:lpstr>华文楷体</vt:lpstr>
      <vt:lpstr>宋体</vt:lpstr>
      <vt:lpstr>微软雅黑</vt:lpstr>
      <vt:lpstr>Arial</vt:lpstr>
      <vt:lpstr>Calibri</vt:lpstr>
      <vt:lpstr>Verdana</vt:lpstr>
      <vt:lpstr>4_默认设计模板</vt:lpstr>
      <vt:lpstr>中国汽研模板</vt:lpstr>
      <vt:lpstr>长安标准解读培训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H7整车EMC开发测试项目 投标方案</dc:title>
  <dc:creator>Baiyun</dc:creator>
  <cp:lastModifiedBy>fanter007</cp:lastModifiedBy>
  <cp:revision>245</cp:revision>
  <dcterms:created xsi:type="dcterms:W3CDTF">2014-08-30T14:55:51Z</dcterms:created>
  <dcterms:modified xsi:type="dcterms:W3CDTF">2018-01-15T07:57:48Z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2052-9.1.0.4843</vt:lpwstr>
  </property>
</Properties>
</file>