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3"/>
    <p:sldId id="285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9" r:id="rId14"/>
    <p:sldId id="300" r:id="rId15"/>
    <p:sldId id="301" r:id="rId16"/>
    <p:sldId id="302" r:id="rId17"/>
    <p:sldId id="297" r:id="rId18"/>
    <p:sldId id="298" r:id="rId19"/>
    <p:sldId id="287" r:id="rId2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22" y="-6"/>
      </p:cViewPr>
      <p:guideLst>
        <p:guide orient="horz" pos="2160"/>
        <p:guide pos="3834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110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0"/>
            <a:r>
              <a:rPr lang="zh-CN" altLang="en-US" dirty="0"/>
              <a:t>Second level</a:t>
            </a:r>
            <a:endParaRPr lang="zh-CN" altLang="en-US" dirty="0"/>
          </a:p>
          <a:p>
            <a:pPr lvl="2" indent="0"/>
            <a:r>
              <a:rPr lang="zh-CN" altLang="en-US" dirty="0"/>
              <a:t>Third level</a:t>
            </a:r>
            <a:endParaRPr lang="zh-CN" altLang="en-US" dirty="0"/>
          </a:p>
          <a:p>
            <a:pPr lvl="3" indent="0"/>
            <a:r>
              <a:rPr lang="zh-CN" altLang="en-US" dirty="0"/>
              <a:t>Fourth level</a:t>
            </a:r>
            <a:endParaRPr lang="zh-CN" altLang="en-US" dirty="0"/>
          </a:p>
          <a:p>
            <a:pPr lvl="4" indent="0"/>
            <a:r>
              <a:rPr lang="zh-CN" altLang="en-US" dirty="0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2860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EF05245-1089-431C-9CB9-1C9E798A99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-762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0" y="217805"/>
            <a:ext cx="12192000" cy="22491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2000" b="1" dirty="0"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rPr>
              <a:t>Channabasaveshwara Institute of Technology</a:t>
            </a:r>
            <a:br>
              <a:rPr lang="en-US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</a:br>
            <a:r>
              <a:rPr lang="en-US" altLang="en-US" sz="2000" dirty="0"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rPr>
              <a:t>(Affiliated to VTU, Belgaum &amp; Approved by AICTE, New Delhi)</a:t>
            </a:r>
            <a:br>
              <a:rPr lang="en-US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</a:br>
            <a:r>
              <a:rPr lang="en-US" altLang="en-US" sz="2000" dirty="0"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rPr>
              <a:t>(An ISO 9001:2015 Certified Institution) </a:t>
            </a:r>
            <a:br>
              <a:rPr lang="en-US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</a:br>
            <a:r>
              <a:rPr lang="en-US" altLang="en-US" sz="2000" dirty="0">
                <a:latin typeface="Times New Roman" panose="02020503050405090304" pitchFamily="18" charset="0"/>
                <a:ea typeface="Calibri" panose="020F0502020204030204" pitchFamily="34" charset="0"/>
                <a:cs typeface="Times New Roman" panose="02020503050405090304" pitchFamily="18" charset="0"/>
              </a:rPr>
              <a:t>NH 206 (B.H. Road), Gubbi, Tumkur – 572216. Karnataka.</a:t>
            </a:r>
            <a:endParaRPr lang="en-US" altLang="en-US" sz="2000" dirty="0">
              <a:latin typeface="Times New Roman" panose="02020503050405090304" pitchFamily="18" charset="0"/>
              <a:ea typeface="Calibri" panose="020F0502020204030204" pitchFamily="34" charset="0"/>
              <a:cs typeface="Times New Roman" panose="02020503050405090304" pitchFamily="18" charset="0"/>
            </a:endParaRPr>
          </a:p>
          <a:p>
            <a:pPr algn="ctr"/>
            <a:br>
              <a:rPr lang="en-US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</a:br>
            <a:r>
              <a:rPr lang="en-US" altLang="en-US" sz="2000" b="1" dirty="0"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rPr>
              <a:t>DEPARTMENT OF ARTIFICIAL INTELLIGENCE AND DATA  SCIENCE </a:t>
            </a:r>
            <a:br>
              <a:rPr lang="en-US" altLang="en-US" sz="2000" dirty="0">
                <a:latin typeface="Times New Roman" panose="02020503050405090304" pitchFamily="18" charset="0"/>
                <a:cs typeface="Times New Roman" panose="02020503050405090304" pitchFamily="18" charset="0"/>
              </a:rPr>
            </a:br>
            <a:r>
              <a:rPr lang="en-US" altLang="en-US" sz="2000" b="1" dirty="0">
                <a:latin typeface="Times New Roman" panose="02020503050405090304" pitchFamily="18" charset="0"/>
                <a:ea typeface="Times New Roman" panose="02020503050405090304" pitchFamily="18" charset="0"/>
                <a:cs typeface="Times New Roman" panose="02020503050405090304" pitchFamily="18" charset="0"/>
              </a:rPr>
              <a:t>2024-2025 </a:t>
            </a:r>
            <a:br>
              <a:rPr lang="en-US" altLang="en-US" sz="1400" dirty="0">
                <a:latin typeface="Times New Roman" panose="02020503050405090304" pitchFamily="18" charset="0"/>
                <a:cs typeface="Times New Roman" panose="02020503050405090304" pitchFamily="18" charset="0"/>
              </a:rPr>
            </a:br>
            <a:endParaRPr lang="en-US" altLang="en-US" sz="14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pic>
        <p:nvPicPr>
          <p:cNvPr id="6" name="Picture 5" descr="CIT_Logo-removebg"/>
          <p:cNvPicPr>
            <a:picLocks noChangeAspect="1"/>
          </p:cNvPicPr>
          <p:nvPr/>
        </p:nvPicPr>
        <p:blipFill>
          <a:blip r:embed="rId2"/>
          <a:srcRect t="6642" b="4273"/>
          <a:stretch>
            <a:fillRect/>
          </a:stretch>
        </p:blipFill>
        <p:spPr>
          <a:xfrm>
            <a:off x="784225" y="388620"/>
            <a:ext cx="1570355" cy="1071245"/>
          </a:xfrm>
          <a:prstGeom prst="rect">
            <a:avLst/>
          </a:prstGeom>
        </p:spPr>
      </p:pic>
      <p:pic>
        <p:nvPicPr>
          <p:cNvPr id="7" name="Picture 6" descr="naac-logo-D7080DA979-seeklogo.co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525" y="330835"/>
            <a:ext cx="1158240" cy="1129030"/>
          </a:xfrm>
          <a:prstGeom prst="rect">
            <a:avLst/>
          </a:prstGeom>
        </p:spPr>
      </p:pic>
      <p:pic>
        <p:nvPicPr>
          <p:cNvPr id="8" name="Picture 7" descr="iso_9001"/>
          <p:cNvPicPr>
            <a:picLocks noChangeAspect="1"/>
          </p:cNvPicPr>
          <p:nvPr/>
        </p:nvPicPr>
        <p:blipFill>
          <a:blip r:embed="rId4"/>
          <a:srcRect l="14704" t="5204" r="13935" b="23250"/>
          <a:stretch>
            <a:fillRect/>
          </a:stretch>
        </p:blipFill>
        <p:spPr>
          <a:xfrm>
            <a:off x="10714990" y="313690"/>
            <a:ext cx="1158240" cy="1147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7620" y="2891155"/>
            <a:ext cx="12191365" cy="107569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ctr"/>
            <a:r>
              <a:rPr lang="en-US" sz="32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PREDICTING AD CLICKS CLASSIFICATION </a:t>
            </a:r>
            <a:endParaRPr lang="en-US" sz="32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ctr"/>
            <a:r>
              <a:rPr lang="en-US" sz="32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BY USING MACHINE LEARNING</a:t>
            </a:r>
            <a:endParaRPr lang="en-US" sz="32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1825" y="4730115"/>
            <a:ext cx="5464175" cy="160909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>
              <a:lnSpc>
                <a:spcPct val="100000"/>
              </a:lnSpc>
            </a:pPr>
            <a:r>
              <a:rPr lang="en-US" altLang="zh-CN" b="1" dirty="0">
                <a:latin typeface="Times New Roman" panose="02020503050405090304" pitchFamily="18" charset="0"/>
                <a:ea typeface="Arial" panose="020B0604020202090204" pitchFamily="34" charset="0"/>
                <a:cs typeface="Times New Roman" panose="02020503050405090304" pitchFamily="18" charset="0"/>
              </a:rPr>
              <a:t>Presented by : </a:t>
            </a:r>
            <a:endParaRPr lang="en-US" altLang="zh-CN" b="1" dirty="0">
              <a:latin typeface="Times New Roman" panose="02020503050405090304" pitchFamily="18" charset="0"/>
              <a:ea typeface="Arial" panose="020B0604020202090204" pitchFamily="34" charset="0"/>
              <a:cs typeface="Times New Roman" panose="0202050305040509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503050405090304" pitchFamily="18" charset="0"/>
                <a:ea typeface="Arial" panose="020B0604020202090204" pitchFamily="34" charset="0"/>
                <a:cs typeface="Times New Roman" panose="02020503050405090304" pitchFamily="18" charset="0"/>
              </a:rPr>
              <a:t>Md Fardeen [1CG21AD022]</a:t>
            </a:r>
            <a:endParaRPr lang="en-US" altLang="zh-CN" dirty="0">
              <a:latin typeface="Times New Roman" panose="02020503050405090304" pitchFamily="18" charset="0"/>
              <a:ea typeface="Arial" panose="020B0604020202090204" pitchFamily="34" charset="0"/>
              <a:cs typeface="Times New Roman" panose="0202050305040509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503050405090304" pitchFamily="18" charset="0"/>
                <a:ea typeface="Arial" panose="020B0604020202090204" pitchFamily="34" charset="0"/>
                <a:cs typeface="Times New Roman" panose="02020503050405090304" pitchFamily="18" charset="0"/>
              </a:rPr>
              <a:t>Md Tanzil Masud [1CG21AD023]</a:t>
            </a:r>
            <a:endParaRPr lang="en-US" altLang="zh-CN" dirty="0">
              <a:latin typeface="Times New Roman" panose="02020503050405090304" pitchFamily="18" charset="0"/>
              <a:ea typeface="Arial" panose="020B0604020202090204" pitchFamily="34" charset="0"/>
              <a:cs typeface="Times New Roman" panose="0202050305040509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503050405090304" pitchFamily="18" charset="0"/>
                <a:ea typeface="Arial" panose="020B0604020202090204" pitchFamily="34" charset="0"/>
                <a:cs typeface="Times New Roman" panose="02020503050405090304" pitchFamily="18" charset="0"/>
              </a:rPr>
              <a:t>Mohammed Shaheed M [1CG22AD404]</a:t>
            </a:r>
            <a:endParaRPr lang="en-US" altLang="zh-CN" dirty="0">
              <a:latin typeface="Times New Roman" panose="02020503050405090304" pitchFamily="18" charset="0"/>
              <a:ea typeface="Arial" panose="020B0604020202090204" pitchFamily="34" charset="0"/>
              <a:cs typeface="Times New Roman" panose="0202050305040509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Times New Roman" panose="02020503050405090304" pitchFamily="18" charset="0"/>
                <a:ea typeface="Arial" panose="020B0604020202090204" pitchFamily="34" charset="0"/>
                <a:cs typeface="Times New Roman" panose="02020503050405090304" pitchFamily="18" charset="0"/>
              </a:rPr>
              <a:t>Mahammad Jaffer Nawaz [1CG22AD403]</a:t>
            </a:r>
            <a:endParaRPr lang="en-US" altLang="zh-CN" dirty="0">
              <a:latin typeface="Times New Roman" panose="02020503050405090304" pitchFamily="18" charset="0"/>
              <a:ea typeface="Arial" panose="020B0604020202090204" pitchFamily="34" charset="0"/>
              <a:cs typeface="Times New Roman" panose="0202050305040509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54315" y="4730115"/>
            <a:ext cx="3834765" cy="160909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algn="l">
              <a:lnSpc>
                <a:spcPct val="100000"/>
              </a:lnSpc>
            </a:pPr>
            <a:r>
              <a:rPr lang="en-US" altLang="zh-CN" b="1" dirty="0">
                <a:latin typeface="Times New Roman" panose="02020503050405090304" pitchFamily="18" charset="0"/>
                <a:ea typeface="Arial" panose="020B0604020202090204" pitchFamily="34" charset="0"/>
                <a:cs typeface="Times New Roman" panose="02020503050405090304" pitchFamily="18" charset="0"/>
              </a:rPr>
              <a:t>Under the guidance of :</a:t>
            </a:r>
            <a:r>
              <a:rPr lang="en-US" altLang="zh-CN" dirty="0">
                <a:latin typeface="Times New Roman" panose="02020503050405090304" pitchFamily="18" charset="0"/>
                <a:ea typeface="Arial" panose="020B0604020202090204" pitchFamily="34" charset="0"/>
                <a:cs typeface="Times New Roman" panose="02020503050405090304" pitchFamily="18" charset="0"/>
              </a:rPr>
              <a:t> </a:t>
            </a:r>
            <a:endParaRPr lang="en-US" altLang="zh-CN" dirty="0">
              <a:latin typeface="Times New Roman" panose="02020503050405090304" pitchFamily="18" charset="0"/>
              <a:ea typeface="Arial" panose="020B0604020202090204" pitchFamily="34" charset="0"/>
              <a:cs typeface="Times New Roman" panose="0202050305040509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IN" dirty="0">
                <a:latin typeface="Times New Roman" panose="02020503050405090304" pitchFamily="18" charset="0"/>
                <a:cs typeface="Times New Roman" panose="02020503050405090304" pitchFamily="18" charset="0"/>
              </a:rPr>
              <a:t>Mr.Dharaneshkumar M L, M.Tech., Assistant Prof., Dept. of AD, CIT, Gubbi, Tumakuru</a:t>
            </a:r>
            <a:r>
              <a:rPr lang="en-IN" dirty="0"/>
              <a:t>.</a:t>
            </a:r>
            <a:endParaRPr lang="en-US" altLang="zh-CN" dirty="0">
              <a:latin typeface="Times New Roman" panose="02020503050405090304" pitchFamily="18" charset="0"/>
              <a:ea typeface="Arial" panose="020B0604020202090204" pitchFamily="34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659765"/>
            <a:ext cx="12191365" cy="659130"/>
          </a:xfrm>
        </p:spPr>
        <p:txBody>
          <a:bodyPr/>
          <a:p>
            <a:r>
              <a:rPr lang="en-US" sz="44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MACHINE LEARNING ALGORITHOMS</a:t>
            </a:r>
            <a:endParaRPr lang="en-US" sz="4400" b="1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70" y="1553210"/>
            <a:ext cx="12191365" cy="4519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Logistic Regression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 – Fast, interpretable, great for initial benchmarks.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Decision Tree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 – Visual, handles both numeric and categorical data.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Random Forest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 – Robust to noise, low overfitting.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K-Nearest Neighbors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 – Simple, no training phase, slow for large data.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Gradient Boosting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 – High accuracy, can overfit without tuning.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XGBoost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 – Best for structured data, used in Kaggle competitions.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659765"/>
            <a:ext cx="12191365" cy="659130"/>
          </a:xfrm>
        </p:spPr>
        <p:txBody>
          <a:bodyPr/>
          <a:p>
            <a:r>
              <a:rPr lang="en-US" sz="44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RESULTS 1.0</a:t>
            </a:r>
            <a:endParaRPr lang="en-US" sz="4400" b="1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</p:txBody>
      </p:sp>
      <p:pic>
        <p:nvPicPr>
          <p:cNvPr id="5" name="Picture 4" descr="Screenshot 2025-05-12 at 8.20.41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55" y="1318895"/>
            <a:ext cx="8012430" cy="529399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659765"/>
            <a:ext cx="12191365" cy="659130"/>
          </a:xfrm>
        </p:spPr>
        <p:txBody>
          <a:bodyPr/>
          <a:p>
            <a:r>
              <a:rPr lang="en-US" sz="44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RESULTS 1.1</a:t>
            </a:r>
            <a:endParaRPr lang="en-US" sz="4400" b="1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</p:txBody>
      </p:sp>
      <p:pic>
        <p:nvPicPr>
          <p:cNvPr id="3" name="Picture 2" descr="Screenshot 2025-05-12 at 8.23.47 PM"/>
          <p:cNvPicPr>
            <a:picLocks noChangeAspect="1"/>
          </p:cNvPicPr>
          <p:nvPr/>
        </p:nvPicPr>
        <p:blipFill>
          <a:blip r:embed="rId2"/>
          <a:srcRect r="65887" b="55133"/>
          <a:stretch>
            <a:fillRect/>
          </a:stretch>
        </p:blipFill>
        <p:spPr>
          <a:xfrm>
            <a:off x="189865" y="1581150"/>
            <a:ext cx="4908550" cy="4429125"/>
          </a:xfrm>
          <a:prstGeom prst="rect">
            <a:avLst/>
          </a:prstGeom>
        </p:spPr>
      </p:pic>
      <p:pic>
        <p:nvPicPr>
          <p:cNvPr id="4" name="Picture 3" descr="Screenshot 2025-05-12 at 8.23.47 PM"/>
          <p:cNvPicPr>
            <a:picLocks noChangeAspect="1"/>
          </p:cNvPicPr>
          <p:nvPr/>
        </p:nvPicPr>
        <p:blipFill>
          <a:blip r:embed="rId2"/>
          <a:srcRect l="33630" r="33045" b="59435"/>
          <a:stretch>
            <a:fillRect/>
          </a:stretch>
        </p:blipFill>
        <p:spPr>
          <a:xfrm>
            <a:off x="6173470" y="1581150"/>
            <a:ext cx="5420360" cy="452691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659765"/>
            <a:ext cx="12191365" cy="659130"/>
          </a:xfrm>
        </p:spPr>
        <p:txBody>
          <a:bodyPr/>
          <a:p>
            <a:r>
              <a:rPr lang="en-US" sz="44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RESULTS 1.2</a:t>
            </a:r>
            <a:endParaRPr lang="en-US" sz="4400" b="1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</p:txBody>
      </p:sp>
      <p:pic>
        <p:nvPicPr>
          <p:cNvPr id="5" name="Picture 4" descr="Screenshot 2025-05-12 at 8.23.47 PM"/>
          <p:cNvPicPr>
            <a:picLocks noChangeAspect="1"/>
          </p:cNvPicPr>
          <p:nvPr/>
        </p:nvPicPr>
        <p:blipFill>
          <a:blip r:embed="rId2"/>
          <a:srcRect l="34938" t="44074" r="32779" b="9093"/>
          <a:stretch>
            <a:fillRect/>
          </a:stretch>
        </p:blipFill>
        <p:spPr>
          <a:xfrm>
            <a:off x="864235" y="1595755"/>
            <a:ext cx="4447540" cy="4426585"/>
          </a:xfrm>
          <a:prstGeom prst="rect">
            <a:avLst/>
          </a:prstGeom>
        </p:spPr>
      </p:pic>
      <p:pic>
        <p:nvPicPr>
          <p:cNvPr id="6" name="Picture 5" descr="Screenshot 2025-05-12 at 8.23.47 PM"/>
          <p:cNvPicPr>
            <a:picLocks noChangeAspect="1"/>
          </p:cNvPicPr>
          <p:nvPr/>
        </p:nvPicPr>
        <p:blipFill>
          <a:blip r:embed="rId2"/>
          <a:srcRect l="66910" b="51833"/>
          <a:stretch>
            <a:fillRect/>
          </a:stretch>
        </p:blipFill>
        <p:spPr>
          <a:xfrm>
            <a:off x="6726555" y="1595755"/>
            <a:ext cx="4446905" cy="444119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659765"/>
            <a:ext cx="12191365" cy="659130"/>
          </a:xfrm>
        </p:spPr>
        <p:txBody>
          <a:bodyPr/>
          <a:p>
            <a:r>
              <a:rPr lang="en-US" sz="44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RESULTS 1.3</a:t>
            </a:r>
            <a:endParaRPr lang="en-US" sz="4400" b="1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</p:txBody>
      </p:sp>
      <p:pic>
        <p:nvPicPr>
          <p:cNvPr id="3" name="Picture 2" descr="Screenshot 2025-05-12 at 8.28.06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10" y="1595755"/>
            <a:ext cx="4785995" cy="4589780"/>
          </a:xfrm>
          <a:prstGeom prst="rect">
            <a:avLst/>
          </a:prstGeom>
        </p:spPr>
      </p:pic>
      <p:pic>
        <p:nvPicPr>
          <p:cNvPr id="4" name="Picture 3" descr="Screenshot 2025-05-12 at 8.28.44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990" y="1595755"/>
            <a:ext cx="4690745" cy="45478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659765"/>
            <a:ext cx="12191365" cy="659130"/>
          </a:xfrm>
        </p:spPr>
        <p:txBody>
          <a:bodyPr/>
          <a:p>
            <a:r>
              <a:rPr lang="en-US" sz="44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RESULTS 1.4</a:t>
            </a:r>
            <a:endParaRPr lang="en-US" sz="4400" b="1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</p:txBody>
      </p:sp>
      <p:pic>
        <p:nvPicPr>
          <p:cNvPr id="5" name="Picture 4" descr="Screenshot 2025-05-28 at 7.46.54 PM"/>
          <p:cNvPicPr>
            <a:picLocks noChangeAspect="1"/>
          </p:cNvPicPr>
          <p:nvPr/>
        </p:nvPicPr>
        <p:blipFill>
          <a:blip r:embed="rId2"/>
          <a:srcRect r="776"/>
          <a:stretch>
            <a:fillRect/>
          </a:stretch>
        </p:blipFill>
        <p:spPr>
          <a:xfrm>
            <a:off x="191770" y="1924685"/>
            <a:ext cx="5923915" cy="3008630"/>
          </a:xfrm>
          <a:prstGeom prst="rect">
            <a:avLst/>
          </a:prstGeom>
        </p:spPr>
      </p:pic>
      <p:pic>
        <p:nvPicPr>
          <p:cNvPr id="6" name="Picture 5" descr="Screenshot 2025-05-28 at 7.48.09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410" y="1924685"/>
            <a:ext cx="5739130" cy="300863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659765"/>
            <a:ext cx="12191365" cy="659130"/>
          </a:xfrm>
        </p:spPr>
        <p:txBody>
          <a:bodyPr/>
          <a:p>
            <a:r>
              <a:rPr lang="en-US" sz="44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CONCLUSION</a:t>
            </a:r>
            <a:endParaRPr lang="en-US" sz="4400" b="1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5" y="1625600"/>
            <a:ext cx="12192000" cy="4040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ML effectively classifies users likely to click ads.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Model insights help tailor content to audience segments.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Ad CTR increased from 50% to 96.8% using XGBoost.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Advertising profit increased by over 43%.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System is scalable, interpretable, and ready for real-world deployment.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marR="0" lvl="1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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503050405090304" pitchFamily="18" charset="0"/>
                <a:cs typeface="Times New Roman" panose="02020503050405090304" pitchFamily="18" charset="0"/>
              </a:rPr>
              <a:t>Can be integrated with CRM, email marketing, or ad delivery systems.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659765"/>
            <a:ext cx="12191365" cy="659130"/>
          </a:xfrm>
        </p:spPr>
        <p:txBody>
          <a:bodyPr/>
          <a:p>
            <a:r>
              <a:rPr lang="en-US" sz="44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REFERENCE</a:t>
            </a:r>
            <a:endParaRPr lang="en-US" sz="4400" b="1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9910" y="1425575"/>
            <a:ext cx="11091545" cy="4704080"/>
          </a:xfrm>
        </p:spPr>
        <p:txBody>
          <a:bodyPr>
            <a:noAutofit/>
          </a:bodyPr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[1] Agarwal, D., &amp; Chen, B. C. (2009). Predicting Clicks: Estimating the Click-through Rate for New Ads. Proceedings of the 2nd Workshop on Sponsored Search Auctions. </a:t>
            </a:r>
            <a:endParaRPr lang="en-US" sz="1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[2] McMahan, H. B., et al. (2013). Ad Click Prediction: A View from the Trenches. Proceedings of the 19th ACM SIGKDD International Conference on Knowledge Discovery and Data Mining. DOI: [10.1145/2487575.2488200] </a:t>
            </a:r>
            <a:endParaRPr lang="en-US" sz="1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[3] Cheng, H.-T., et al. (2016). Wide &amp; Deep Learning for Recommender Systems. Proceedings of the 1st Workshop on Deep Learning for Recommender Systems, </a:t>
            </a:r>
            <a:r>
              <a:rPr lang="en-US" sz="16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RecSys</a:t>
            </a:r>
            <a:r>
              <a:rPr lang="en-US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’16. </a:t>
            </a:r>
            <a:endParaRPr lang="en-US" sz="1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[4] Zhou, G., et al. (2018). Deep Interest Network for Click-Through Rate Prediction. Proceedings of the 24th ACM SIGKDD. arXiv:1706.06978 </a:t>
            </a:r>
            <a:endParaRPr lang="en-US" sz="1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[5] Rendle, S. (2010). Factorization Machines. IEEE International Conference on Data Mining (ICDM). DOI: [10.1109/ICDM.2010.127]</a:t>
            </a:r>
            <a:endParaRPr lang="en-US" sz="1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[6] Juan, Y., et al. (2016). Field-aware Factorization Machines for CTR Prediction. Proceedings of the 10th ACM Conference on Recommender Systems.</a:t>
            </a:r>
            <a:endParaRPr lang="en-US" altLang="en-US" sz="16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9698" name="组合 4"/>
          <p:cNvGrpSpPr/>
          <p:nvPr/>
        </p:nvGrpSpPr>
        <p:grpSpPr>
          <a:xfrm>
            <a:off x="3302000" y="2217396"/>
            <a:ext cx="5588000" cy="2350478"/>
            <a:chOff x="3457574" y="1980069"/>
            <a:chExt cx="5143501" cy="2162651"/>
          </a:xfrm>
        </p:grpSpPr>
        <p:grpSp>
          <p:nvGrpSpPr>
            <p:cNvPr id="29699" name="组合 5"/>
            <p:cNvGrpSpPr/>
            <p:nvPr/>
          </p:nvGrpSpPr>
          <p:grpSpPr>
            <a:xfrm>
              <a:off x="3590925" y="1980069"/>
              <a:ext cx="5010150" cy="679906"/>
              <a:chOff x="4324350" y="2295525"/>
              <a:chExt cx="3733800" cy="679906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04" name="组合 6"/>
            <p:cNvGrpSpPr/>
            <p:nvPr/>
          </p:nvGrpSpPr>
          <p:grpSpPr>
            <a:xfrm flipH="1" flipV="1">
              <a:off x="3457574" y="3370824"/>
              <a:ext cx="4951785" cy="726031"/>
              <a:chOff x="4324350" y="2295525"/>
              <a:chExt cx="3733800" cy="679906"/>
            </a:xfrm>
          </p:grpSpPr>
          <p:cxnSp>
            <p:nvCxnSpPr>
              <p:cNvPr id="11" name="直接连接符 10"/>
              <p:cNvCxnSpPr/>
              <p:nvPr/>
            </p:nvCxnSpPr>
            <p:spPr>
              <a:xfrm>
                <a:off x="4325257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324350" y="2295525"/>
                <a:ext cx="3600450" cy="0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7916182" y="2295525"/>
                <a:ext cx="0" cy="679904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V="1">
                <a:off x="7915275" y="2886075"/>
                <a:ext cx="142875" cy="89356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09" name="文本框 7"/>
            <p:cNvSpPr txBox="1"/>
            <p:nvPr/>
          </p:nvSpPr>
          <p:spPr>
            <a:xfrm>
              <a:off x="3646364" y="2020114"/>
              <a:ext cx="4761830" cy="21226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ctr" defTabSz="914400"/>
              <a:r>
                <a:rPr lang="en-US" altLang="zh-CN" sz="7200" i="1" dirty="0">
                  <a:solidFill>
                    <a:srgbClr val="404040"/>
                  </a:solidFill>
                  <a:ea typeface="Calibri" panose="020F0502020204030204" pitchFamily="34" charset="0"/>
                </a:rPr>
                <a:t>THANK YOU</a:t>
              </a:r>
              <a:endParaRPr lang="en-US" altLang="zh-CN" sz="7200" i="1" dirty="0">
                <a:solidFill>
                  <a:srgbClr val="404040"/>
                </a:solidFill>
                <a:ea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659765"/>
            <a:ext cx="12191365" cy="659130"/>
          </a:xfrm>
        </p:spPr>
        <p:txBody>
          <a:bodyPr/>
          <a:p>
            <a:r>
              <a:rPr lang="en-US" sz="44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INTRODUCTION</a:t>
            </a:r>
            <a:endParaRPr lang="en-US" sz="44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1905" y="1171575"/>
            <a:ext cx="12190730" cy="4866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cap="none" dirty="0">
                <a:latin typeface="Times New Roman Regular" panose="02020503050405090304" charset="0"/>
                <a:cs typeface="Times New Roman Regular" panose="02020503050405090304" charset="0"/>
              </a:rPr>
              <a:t>Explosion of digital advertising across platforms like Google, Facebook, Amazon.</a:t>
            </a:r>
            <a:endParaRPr lang="en-US" altLang="en-US" sz="2600" cap="none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cap="none" dirty="0">
                <a:latin typeface="Times New Roman Regular" panose="02020503050405090304" charset="0"/>
                <a:cs typeface="Times New Roman Regular" panose="02020503050405090304" charset="0"/>
              </a:rPr>
              <a:t>Importance of understanding user behaviour for ad personalization</a:t>
            </a:r>
            <a:endParaRPr lang="en-US" altLang="en-US" sz="2600" cap="none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cap="none" dirty="0">
                <a:latin typeface="Times New Roman Regular" panose="02020503050405090304" charset="0"/>
                <a:cs typeface="Times New Roman Regular" panose="02020503050405090304" charset="0"/>
              </a:rPr>
              <a:t>CTR (Click-Through Rate) is a key metric in ad performance.</a:t>
            </a:r>
            <a:endParaRPr lang="en-US" altLang="en-US" sz="2600" cap="none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cap="none" dirty="0">
                <a:latin typeface="Times New Roman Regular" panose="02020503050405090304" charset="0"/>
                <a:cs typeface="Times New Roman Regular" panose="02020503050405090304" charset="0"/>
              </a:rPr>
              <a:t>ML helps businesses analyze massive user datasets to make predictions.</a:t>
            </a:r>
            <a:endParaRPr lang="en-US" altLang="en-US" sz="2600" cap="none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cap="none" dirty="0">
                <a:latin typeface="Times New Roman Regular" panose="02020503050405090304" charset="0"/>
                <a:cs typeface="Times New Roman Regular" panose="02020503050405090304" charset="0"/>
              </a:rPr>
              <a:t>Project focuses on using user demographic and behavioral data to predict ad clicks.</a:t>
            </a:r>
            <a:endParaRPr lang="en-US" altLang="en-US" sz="2600" cap="none" dirty="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659765"/>
            <a:ext cx="12191365" cy="659130"/>
          </a:xfrm>
        </p:spPr>
        <p:txBody>
          <a:bodyPr/>
          <a:p>
            <a:r>
              <a:rPr lang="en-US" sz="44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PROBLEM STATEMENT</a:t>
            </a:r>
            <a:endParaRPr lang="en-US" sz="44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748155"/>
            <a:ext cx="12192000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noAutofit/>
          </a:bodyPr>
          <a:p>
            <a:pPr marL="914400" lvl="1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cap="none" dirty="0">
                <a:latin typeface="Times New Roman Regular" panose="02020503050405090304" charset="0"/>
                <a:cs typeface="Times New Roman Regular" panose="02020503050405090304" charset="0"/>
              </a:rPr>
              <a:t>Advertisers waste resources showing ads to uninterested users.</a:t>
            </a:r>
            <a:endParaRPr lang="en-US" altLang="en-US" sz="2600" cap="none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914400" lvl="1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cap="none" dirty="0">
                <a:latin typeface="Times New Roman Regular" panose="02020503050405090304" charset="0"/>
                <a:cs typeface="Times New Roman Regular" panose="02020503050405090304" charset="0"/>
              </a:rPr>
              <a:t>Manual segmentation lacks accuracy and scalability.</a:t>
            </a:r>
            <a:endParaRPr lang="en-US" altLang="en-US" sz="2600" cap="none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914400" lvl="1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cap="none" dirty="0">
                <a:latin typeface="Times New Roman Regular" panose="02020503050405090304" charset="0"/>
                <a:cs typeface="Times New Roman Regular" panose="02020503050405090304" charset="0"/>
              </a:rPr>
              <a:t>Low CTR leads to reduced conversions and profits.</a:t>
            </a:r>
            <a:endParaRPr lang="en-US" altLang="en-US" sz="2600" cap="none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914400" lvl="1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cap="none" dirty="0">
                <a:latin typeface="Times New Roman Regular" panose="02020503050405090304" charset="0"/>
                <a:cs typeface="Times New Roman Regular" panose="02020503050405090304" charset="0"/>
              </a:rPr>
              <a:t>Need for an intelligent, automated system to:</a:t>
            </a:r>
            <a:endParaRPr lang="en-US" altLang="en-US" sz="2600" cap="none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1828800" lvl="3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"/>
            </a:pPr>
            <a:r>
              <a:rPr lang="en-US" altLang="en-US" sz="2600" cap="none" dirty="0">
                <a:latin typeface="Times New Roman Regular" panose="02020503050405090304" charset="0"/>
                <a:cs typeface="Times New Roman Regular" panose="02020503050405090304" charset="0"/>
              </a:rPr>
              <a:t> Predict ad engagement</a:t>
            </a:r>
            <a:endParaRPr lang="en-US" altLang="en-US" sz="2600" cap="none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1828800" lvl="3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"/>
            </a:pPr>
            <a:r>
              <a:rPr lang="en-US" altLang="en-US" sz="2600" cap="none" dirty="0">
                <a:latin typeface="Times New Roman Regular" panose="02020503050405090304" charset="0"/>
                <a:cs typeface="Times New Roman Regular" panose="02020503050405090304" charset="0"/>
              </a:rPr>
              <a:t> Improve targeting</a:t>
            </a:r>
            <a:endParaRPr lang="en-US" altLang="en-US" sz="2600" cap="none" dirty="0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1828800" lvl="3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"/>
            </a:pPr>
            <a:r>
              <a:rPr lang="en-US" altLang="en-US" sz="2600" cap="none" dirty="0">
                <a:latin typeface="Times New Roman Regular" panose="02020503050405090304" charset="0"/>
                <a:cs typeface="Times New Roman Regular" panose="02020503050405090304" charset="0"/>
              </a:rPr>
              <a:t> Maximize return on investment (ROI)</a:t>
            </a:r>
            <a:endParaRPr lang="en-US" altLang="en-US" sz="2600" cap="none" dirty="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659765"/>
            <a:ext cx="12191365" cy="659130"/>
          </a:xfrm>
        </p:spPr>
        <p:txBody>
          <a:bodyPr/>
          <a:p>
            <a:r>
              <a:rPr lang="en-US" sz="44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OBJECTIVES</a:t>
            </a:r>
            <a:endParaRPr lang="en-US" sz="4400" b="1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5" y="1887855"/>
            <a:ext cx="12191365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Build predictive model using ML for binary classification (clicked or not).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Reduce guesswork in digital ad targeting.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Enable real-time ad optimization through automation.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Conduct comparative analysis of multiple ML algorithms.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Translate data insights into business strategies (age/gender targeting, ad scheduling).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659765"/>
            <a:ext cx="12191365" cy="659130"/>
          </a:xfrm>
        </p:spPr>
        <p:txBody>
          <a:bodyPr/>
          <a:p>
            <a:r>
              <a:rPr lang="en-US" sz="44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EXISTING SYSTEM</a:t>
            </a:r>
            <a:endParaRPr lang="en-US" sz="4400" b="1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644650"/>
            <a:ext cx="12192000" cy="3925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p>
            <a:pPr marL="800100" lvl="1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b="1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Google Smart Bidding</a:t>
            </a: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 – Real-time bid optimization via ML.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lvl="1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b="1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Facebook/Meta Ads</a:t>
            </a: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 – DNN-based personalization with billions of user signals.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lvl="1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b="1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Amazon Ads</a:t>
            </a: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 – Ad-to-purchase tracking with shopping pattern analysis.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lvl="1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b="1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TikTok Ads</a:t>
            </a: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 – Engagement-based targeting using video watch behavior.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lvl="1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b="1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Criteo</a:t>
            </a: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 – Real-time retargeting using FFM models.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659765"/>
            <a:ext cx="12191365" cy="659130"/>
          </a:xfrm>
        </p:spPr>
        <p:txBody>
          <a:bodyPr/>
          <a:p>
            <a:r>
              <a:rPr lang="en-US" sz="44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PROPOSED SYSTEM</a:t>
            </a:r>
            <a:endParaRPr lang="en-US" sz="4400" b="1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5" y="2017395"/>
            <a:ext cx="12191365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Custom ML pipeline trained on publicly available dataset.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Feature importance analysis using SHAP and tree-based models.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Integrates demographic &amp; behavioral signals: age, income, browsing time, etc.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Personalized recommendation engine based on predicted user clusters.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Open-source, cost-effective, scalable for small &amp; mid-size advertisers.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659765"/>
            <a:ext cx="12191365" cy="659130"/>
          </a:xfrm>
        </p:spPr>
        <p:txBody>
          <a:bodyPr/>
          <a:p>
            <a:r>
              <a:rPr lang="en-US" sz="44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IMPLEMENTATION</a:t>
            </a:r>
            <a:endParaRPr lang="en-US" sz="4400" b="1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5" y="1950720"/>
            <a:ext cx="12190730" cy="360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b="1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Data Cleaning</a:t>
            </a: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: Removed irrelevant features (city, timestamp, etc.).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b="1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Label Encoding</a:t>
            </a: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: Converted gender to numerical format.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b="1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Feature Scaling</a:t>
            </a: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: Used StandardScaler for consistent data scaling.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b="1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Train/Test Split</a:t>
            </a: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: 80-20 split to avoid overfitting.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b="1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Hyperparameter Tuning</a:t>
            </a: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: GridSearchCV for finding best model configs.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b="1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Cross Validation</a:t>
            </a: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: 5-fold CV to check model robustness.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659765"/>
            <a:ext cx="12191365" cy="659130"/>
          </a:xfrm>
        </p:spPr>
        <p:txBody>
          <a:bodyPr/>
          <a:p>
            <a:r>
              <a:rPr lang="en-US" sz="44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TOOLS AND TECHNOLOGIES</a:t>
            </a:r>
            <a:endParaRPr lang="en-US" sz="4400" b="1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5" y="1789430"/>
            <a:ext cx="12191365" cy="354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Python Libraries</a:t>
            </a:r>
            <a:r>
              <a:rPr lang="en-US" altLang="en-US" sz="26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: pandas, numpy, matplotlib, seaborn, scikit-learn, xgboost.</a:t>
            </a:r>
            <a:endParaRPr lang="en-US" altLang="en-US" sz="2600" b="1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b="1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Deployment</a:t>
            </a: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: Flask, Streamlit for interface,Docker for containerization.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b="1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Visualization</a:t>
            </a: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: seaborn, matplotlib for correlation, KDE, boxplots.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b="1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Development Tools</a:t>
            </a: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: Jupyter Notebook, Google Colab, GitHub.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800100" lvl="1" indent="-3429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charset="0"/>
              <a:buChar char=""/>
            </a:pPr>
            <a:r>
              <a:rPr lang="en-US" altLang="en-US" sz="2600" b="1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Cloud Platforms</a:t>
            </a:r>
            <a:r>
              <a:rPr lang="en-US" altLang="en-US" sz="2600" cap="none" dirty="0">
                <a:latin typeface="Times New Roman" panose="02020503050405090304" pitchFamily="18" charset="0"/>
                <a:cs typeface="Times New Roman" panose="02020503050405090304" pitchFamily="18" charset="0"/>
              </a:rPr>
              <a:t>: Heroku, AWS, GCP for hosting ML model.</a:t>
            </a:r>
            <a:endParaRPr lang="en-US" altLang="en-US" sz="2600" cap="none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697" name="图片 3"/>
          <p:cNvPicPr>
            <a:picLocks noChangeAspect="1"/>
          </p:cNvPicPr>
          <p:nvPr/>
        </p:nvPicPr>
        <p:blipFill>
          <a:blip r:embed="rId1"/>
          <a:srcRect l="5727" r="16841" b="2653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659765"/>
            <a:ext cx="12191365" cy="659130"/>
          </a:xfrm>
        </p:spPr>
        <p:txBody>
          <a:bodyPr/>
          <a:p>
            <a:r>
              <a:rPr lang="en-US" sz="44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SYSTEM ARCHITECTURE</a:t>
            </a:r>
            <a:endParaRPr lang="en-US" sz="4400" b="1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</p:txBody>
      </p:sp>
      <p:pic>
        <p:nvPicPr>
          <p:cNvPr id="4" name="Picture 3" descr="Copy of Non Text Magic Studio Magic Design for Presentations L&amp;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75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4763</Words>
  <Application>WPS Presentation</Application>
  <PresentationFormat>宽屏</PresentationFormat>
  <Paragraphs>115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Helvetica Neue</vt:lpstr>
      <vt:lpstr>SimSun</vt:lpstr>
      <vt:lpstr>汉仪书宋二KW</vt:lpstr>
      <vt:lpstr>Microsoft YaHei</vt:lpstr>
      <vt:lpstr>汉仪旗黑</vt:lpstr>
      <vt:lpstr>Arial Unicode MS</vt:lpstr>
      <vt:lpstr>Calibri Light</vt:lpstr>
      <vt:lpstr>Impact</vt:lpstr>
      <vt:lpstr>Times New Roman</vt:lpstr>
      <vt:lpstr>Wingdings</vt:lpstr>
      <vt:lpstr>Times New Roman Regular</vt:lpstr>
      <vt:lpstr>Office Theme</vt:lpstr>
      <vt:lpstr>PowerPoint 演示文稿</vt:lpstr>
      <vt:lpstr>Introduction</vt:lpstr>
      <vt:lpstr>INTRODUCTION</vt:lpstr>
      <vt:lpstr>PROBLEM STATEMENT</vt:lpstr>
      <vt:lpstr>OBJECTIVES</vt:lpstr>
      <vt:lpstr>EXISTING SYSTEM</vt:lpstr>
      <vt:lpstr>PROPOSED SYSTEM</vt:lpstr>
      <vt:lpstr>IMPLEMENTATION</vt:lpstr>
      <vt:lpstr>TOOLS AND TECHNOLOGIES</vt:lpstr>
      <vt:lpstr>SYSTEM ARCHITECTURE</vt:lpstr>
      <vt:lpstr>MACHINE LEARNING ALGORITHOMS</vt:lpstr>
      <vt:lpstr>RESULTS</vt:lpstr>
      <vt:lpstr>RESULTS 1.1</vt:lpstr>
      <vt:lpstr>RESULTS 1.2</vt:lpstr>
      <vt:lpstr>RESULTS 1.2</vt:lpstr>
      <vt:lpstr>MACHINE LEARNING ALGORITHOMS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Fardeen Qureshi</cp:lastModifiedBy>
  <cp:revision>19</cp:revision>
  <dcterms:created xsi:type="dcterms:W3CDTF">2025-05-28T14:24:17Z</dcterms:created>
  <dcterms:modified xsi:type="dcterms:W3CDTF">2025-05-28T14:24:17Z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1033-6.14.0.8718</vt:lpwstr>
  </property>
  <property fmtid="{D5CDD505-2E9C-101B-9397-08002B2CF9AE}" pid="3" name="ICV">
    <vt:lpwstr>79C773888520D50542F9366885A6883A_41</vt:lpwstr>
  </property>
</Properties>
</file>