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7" r:id="rId4"/>
    <p:sldId id="258" r:id="rId5"/>
    <p:sldId id="278" r:id="rId6"/>
    <p:sldId id="279" r:id="rId7"/>
    <p:sldId id="280" r:id="rId8"/>
    <p:sldId id="281" r:id="rId9"/>
    <p:sldId id="260" r:id="rId10"/>
    <p:sldId id="261" r:id="rId11"/>
    <p:sldId id="283" r:id="rId12"/>
    <p:sldId id="284" r:id="rId13"/>
    <p:sldId id="263" r:id="rId14"/>
    <p:sldId id="264" r:id="rId15"/>
    <p:sldId id="265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77" d="100"/>
          <a:sy n="77" d="100"/>
        </p:scale>
        <p:origin x="1618" y="82"/>
      </p:cViewPr>
      <p:guideLst>
        <p:guide orient="horz" pos="2137"/>
        <p:guide pos="28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EBDF2-F862-44A9-8F72-CB553D84BD5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89CEC-BD1E-4834-9405-3F7E2CC8FB4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89CEC-BD1E-4834-9405-3F7E2CC8FB47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4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65" y="313690"/>
            <a:ext cx="8343265" cy="23018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Channabasaveshwara Institute of Technology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(Affiliated to VTU, Belgaum &amp; Approved by AICTE, New Delhi)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(An ISO 9001:2015 Certified Institution)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 206 (B.H. Road), Gubbi, Tumkur – 572216. Karnataka.</a:t>
            </a:r>
          </a:p>
          <a:p>
            <a:pPr algn="ctr"/>
            <a:endParaRPr lang="en-US" alt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 SCIENCE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2024-2025 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1028700" y="3078480"/>
            <a:ext cx="651510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Moderation System to detect harmful content on social media using NLP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CIT_Logo-removebg"/>
          <p:cNvPicPr>
            <a:picLocks noChangeAspect="1"/>
          </p:cNvPicPr>
          <p:nvPr/>
        </p:nvPicPr>
        <p:blipFill>
          <a:blip r:embed="rId2"/>
          <a:srcRect t="6642" b="4273"/>
          <a:stretch>
            <a:fillRect/>
          </a:stretch>
        </p:blipFill>
        <p:spPr>
          <a:xfrm>
            <a:off x="75565" y="313690"/>
            <a:ext cx="1243965" cy="848360"/>
          </a:xfrm>
          <a:prstGeom prst="rect">
            <a:avLst/>
          </a:prstGeom>
        </p:spPr>
      </p:pic>
      <p:pic>
        <p:nvPicPr>
          <p:cNvPr id="7" name="Picture 6" descr="naac-logo-D7080DA979-seeklogo.c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220" y="208915"/>
            <a:ext cx="1085215" cy="1057910"/>
          </a:xfrm>
          <a:prstGeom prst="rect">
            <a:avLst/>
          </a:prstGeom>
        </p:spPr>
      </p:pic>
      <p:pic>
        <p:nvPicPr>
          <p:cNvPr id="8" name="Picture 7" descr="iso_9001"/>
          <p:cNvPicPr>
            <a:picLocks noChangeAspect="1"/>
          </p:cNvPicPr>
          <p:nvPr/>
        </p:nvPicPr>
        <p:blipFill>
          <a:blip r:embed="rId4"/>
          <a:srcRect l="14704" t="5204" r="13935" b="23250"/>
          <a:stretch>
            <a:fillRect/>
          </a:stretch>
        </p:blipFill>
        <p:spPr>
          <a:xfrm>
            <a:off x="8179435" y="208915"/>
            <a:ext cx="895985" cy="10750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7345" y="4606925"/>
            <a:ext cx="4572000" cy="13633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Presented by : 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Ayesha Shariff [1CG21AD005]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Ramya M P [1CG21AD034]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Yashaswini M C [1CG21AD054]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Shreni M S [1CG21AD042]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17285" y="4622800"/>
            <a:ext cx="2700655" cy="19932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Under the </a:t>
            </a:r>
            <a:r>
              <a:rPr lang="en-US" altLang="zh-CN" sz="1800" b="1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gudiance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of :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Mrs. 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Nagapushpa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B M</a:t>
            </a:r>
            <a:b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Associate Professor,</a:t>
            </a:r>
            <a:b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Dept. of AD</a:t>
            </a:r>
            <a:b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C.I.T, Gubbi, Tumkur.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30" y="307340"/>
            <a:ext cx="6678930" cy="887730"/>
          </a:xfrm>
        </p:spPr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ML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130" y="1241425"/>
            <a:ext cx="8453755" cy="4799965"/>
          </a:xfrm>
        </p:spPr>
        <p:txBody>
          <a:bodyPr/>
          <a:lstStyle/>
          <a:p>
            <a:pPr algn="just"/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a supervised machine learning algorithm used for classification tasks where the goal is to predict the probability that an instance belongs to a given class or not. Logistic regression is a statistical algorithm which analyze the relationship between two data factors.</a:t>
            </a:r>
          </a:p>
        </p:txBody>
      </p:sp>
      <p:pic>
        <p:nvPicPr>
          <p:cNvPr id="71653643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" y="3618230"/>
            <a:ext cx="8440420" cy="3517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380" y="219710"/>
            <a:ext cx="8884920" cy="1941195"/>
          </a:xfrm>
        </p:spPr>
        <p:txBody>
          <a:bodyPr>
            <a:noAutofit/>
          </a:bodyPr>
          <a:lstStyle/>
          <a:p>
            <a:pPr algn="just"/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random forest is an ensemble learning method that combines the predictions from multiple decision trees to produce a more accurate and stable prediction.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7315" y="1525905"/>
            <a:ext cx="8897620" cy="5179060"/>
          </a:xfrm>
        </p:spPr>
        <p:txBody>
          <a:bodyPr/>
          <a:lstStyle/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 regression task we can use Random Forest Regression technique for predicting numerical values. It predicts continuous values by averaging the results of multiple decision trees.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2405" y="162560"/>
            <a:ext cx="8669655" cy="6485890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</a:pPr>
            <a:r>
              <a:rPr lang="en-US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Classifier: </a:t>
            </a:r>
            <a: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machine learning algorithm that uses an ensemble of decision trees to classify data. It combines the predictions of multiple individual decision trees to make a more accurate prediction than any single tree could achieve on its own. </a:t>
            </a:r>
            <a:br>
              <a:rPr lang="en-US" alt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Accuracy: [Insert Accuracy]</a:t>
            </a:r>
          </a:p>
          <a:p>
            <a:r>
              <a:t>Precision, Recall, F1-score: [Insert metrics]</a:t>
            </a:r>
          </a:p>
          <a:p>
            <a:r>
              <a:t>Best performing model: [Insert model name]</a:t>
            </a:r>
          </a:p>
          <a:p>
            <a:r>
              <a:t>Visualizations of confusion matrix and ROC curve.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530" y="119380"/>
            <a:ext cx="6780530" cy="847725"/>
          </a:xfrm>
        </p:spPr>
        <p:txBody>
          <a:bodyPr>
            <a:normAutofit/>
          </a:bodyPr>
          <a:lstStyle/>
          <a:p>
            <a:r>
              <a:rPr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530" y="989330"/>
            <a:ext cx="7588250" cy="5052060"/>
          </a:xfrm>
        </p:spPr>
        <p:txBody>
          <a:bodyPr>
            <a:no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automated content moderation system using NLP.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Used machine learning models to classify harmful content.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Achieved efficient multi-label classification performance.</a:t>
            </a: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provides better scalability and accuracy than manual methods.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real-time content filtering on social media platforms.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03200"/>
            <a:ext cx="6766560" cy="825500"/>
          </a:xfrm>
        </p:spPr>
        <p:txBody>
          <a:bodyPr/>
          <a:lstStyle/>
          <a:p>
            <a:r>
              <a:rPr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390" y="826770"/>
            <a:ext cx="8815070" cy="5905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[1]Smith, J. (2020). Machine Learning Applications in Social Media Moderation. AI Research Journal, 14(2), 115–130.</a:t>
            </a: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[2]Kumar, R., &amp; Sharma, P. (2021). Natural Language Processing for Toxic Comment Detection. International Conference on Intelligent Systems, 233–240.</a:t>
            </a: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[3]Gupta, A. (2019). Multi-label Classification Techniques for Text Data. Journal of Computer Science and Engineering, 11(3), 77–85.</a:t>
            </a: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[4]Thomas, L., &amp; Nguyen, M. (2022). Content Moderation and AI: Balancing Freedom and Safety Online. Ethics in AI Review, 9(1), 56–64.</a:t>
            </a: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[5]Banerjee, S. (2018). A Comparative Study on SVM and Random Forest for Text Classification. Machine Intelligence Review, 6(4), 210–218.</a:t>
            </a: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[6]Das, P., &amp; Roy, S. (2020). Real-Time Content Filtering Using NLP and Deep Learning. Advances in Information Technology, 7(3), 99–107.</a:t>
            </a: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[7]Williams, H. (2021). TF-IDF and its Role in Modern NLP Pipelines. Applied Data Science Quarterly, 8(2), 145–152.</a:t>
            </a: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[8]Mishra, D., &amp; Bhatnagar, A. (2022). Ethical Challenges in Automated Moderation Systems. Journal of Digital Ethics, 10(1), 31–38.</a:t>
            </a: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[9]Alok, K. (2020). Text Preprocessing Techniques in NLP Applications. Indian Journal of Computer Science, 14(1), 44–51.</a:t>
            </a:r>
          </a:p>
          <a:p>
            <a:pPr marL="0" indent="0"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[10]Patel, N., &amp; Khan, Z. (2019). Supervised Learning Approaches for Detecting Online Abuse. Proceedings of the International NLP Summit, 66-73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879725"/>
            <a:ext cx="7710170" cy="2084070"/>
          </a:xfrm>
        </p:spPr>
        <p:txBody>
          <a:bodyPr/>
          <a:lstStyle/>
          <a:p>
            <a:pPr algn="ctr"/>
            <a: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460" cy="927100"/>
          </a:xfrm>
        </p:spPr>
        <p:txBody>
          <a:bodyPr/>
          <a:lstStyle/>
          <a:p>
            <a:r>
              <a:rPr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510"/>
            <a:ext cx="6875780" cy="4535170"/>
          </a:xfrm>
        </p:spPr>
        <p:txBody>
          <a:bodyPr>
            <a:normAutofit lnSpcReduction="20000"/>
          </a:bodyPr>
          <a:lstStyle/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 are powerful but vulnerable to harmful content.</a:t>
            </a:r>
          </a:p>
          <a:p>
            <a:pPr marL="0" indent="0"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 i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ncludes hate speech, cyber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bullying, mis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information, and offensive language.</a:t>
            </a:r>
          </a:p>
          <a:p>
            <a:pPr marL="0" indent="0"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NLP provides scalable and efficient detection to support moderation.</a:t>
            </a:r>
          </a:p>
          <a:p>
            <a:pPr marL="0" indent="0"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detection of toxic comments using Machine  Learning models.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4525"/>
            <a:ext cx="6815455" cy="41268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the rise of social media, harmful user-generated content has become a major concern.</a:t>
            </a:r>
          </a:p>
          <a:p>
            <a:pPr marL="0" indent="0" algn="just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Manual moderation is not scalable due to the massive volume of data.</a:t>
            </a:r>
          </a:p>
          <a:p>
            <a:pPr marL="0" indent="0" algn="just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build an automated content moderation system using NLP. </a:t>
            </a:r>
          </a:p>
          <a:p>
            <a:pPr marL="0" indent="0" algn="just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It classifies text into categories like toxic, obscene, threat, insult, and hate.</a:t>
            </a:r>
          </a:p>
          <a:p>
            <a:pPr marL="0" indent="0" algn="just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support real-time, multi-label detection of harmful content.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8490"/>
            <a:ext cx="6771640" cy="4152900"/>
          </a:xfrm>
        </p:spPr>
        <p:txBody>
          <a:bodyPr>
            <a:normAutofit lnSpcReduction="20000"/>
          </a:bodyPr>
          <a:lstStyle/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Detect and classify harmful content in user-generated text.</a:t>
            </a:r>
          </a:p>
          <a:p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various types of harmful content.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Build a scalable and efficient NLP pipeline.</a:t>
            </a:r>
          </a:p>
          <a:p>
            <a:pPr marL="0" indent="0"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of multiple ML algorithms.</a:t>
            </a:r>
          </a:p>
          <a:p>
            <a:pPr marL="0" indent="0">
              <a:buNone/>
            </a:pP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>
                <a:latin typeface="Times New Roman" panose="02020603050405020304" pitchFamily="18" charset="0"/>
                <a:cs typeface="Times New Roman" panose="02020603050405020304" pitchFamily="18" charset="0"/>
              </a:rPr>
              <a:t>Evaluate accuracy and reliability of the system.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40"/>
            <a:ext cx="6347460" cy="1060450"/>
          </a:xfrm>
        </p:spPr>
        <p:txBody>
          <a:bodyPr/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7155"/>
            <a:ext cx="6736715" cy="4674235"/>
          </a:xfrm>
        </p:spPr>
        <p:txBody>
          <a:bodyPr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Mostly manual moderation of content.</a:t>
            </a:r>
          </a:p>
          <a:p>
            <a:pPr marL="0" indent="0"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Basic keyword-based filtering techniques.</a:t>
            </a:r>
          </a:p>
          <a:p>
            <a:pPr marL="0" indent="0"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accuracy and unable to handle context well.</a:t>
            </a:r>
          </a:p>
          <a:p>
            <a:pPr marL="0" indent="0"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scale with increasing data volume.</a:t>
            </a:r>
          </a:p>
          <a:p>
            <a:pPr marL="0" indent="0"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High rate of false positives and negatives.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45" y="249555"/>
            <a:ext cx="6736715" cy="829310"/>
          </a:xfrm>
        </p:spPr>
        <p:txBody>
          <a:bodyPr/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345" y="1295400"/>
            <a:ext cx="7284720" cy="4745990"/>
          </a:xfrm>
        </p:spPr>
        <p:txBody>
          <a:bodyPr>
            <a:normAutofit lnSpcReduction="20000"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 of machine learning models for multi-label classification.</a:t>
            </a:r>
          </a:p>
          <a:p>
            <a:pPr marL="0" indent="0"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Vectorization for feature extraction.</a:t>
            </a:r>
          </a:p>
          <a:p>
            <a:pPr marL="0" indent="0"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models like Logistic Regression, Random Forest Classification and Regression.</a:t>
            </a:r>
          </a:p>
          <a:p>
            <a:pPr marL="0" indent="0"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System capable of detecting multiple toxic labels in a single comment.</a:t>
            </a:r>
          </a:p>
          <a:p>
            <a:pPr marL="0" indent="0"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and scalability for real-time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525" y="220980"/>
            <a:ext cx="6693535" cy="1002665"/>
          </a:xfrm>
        </p:spPr>
        <p:txBody>
          <a:bodyPr/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525" y="1021080"/>
            <a:ext cx="7155815" cy="5553710"/>
          </a:xfrm>
        </p:spPr>
        <p:txBody>
          <a:bodyPr>
            <a:no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Content Moderation System to detect harmful content on social media using NLP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  <a:p>
            <a:pPr marL="0" indent="0"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Cleaned text and applied TF-IDF.</a:t>
            </a:r>
          </a:p>
          <a:p>
            <a:pPr marL="0" indent="0"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Models: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Regression, Random Forest Regression and Random Forest Classification.</a:t>
            </a:r>
          </a:p>
          <a:p>
            <a:pPr marL="0" indent="0"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Evaluation: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Used classification report for performance metrics.</a:t>
            </a:r>
          </a:p>
          <a:p>
            <a:pPr marL="0" indent="0"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Using OneVsRest Classifiers estimator.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321945"/>
            <a:ext cx="6621145" cy="1147445"/>
          </a:xfrm>
        </p:spPr>
        <p:txBody>
          <a:bodyPr/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15" y="1194435"/>
            <a:ext cx="7471410" cy="5394325"/>
          </a:xfrm>
        </p:spPr>
        <p:txBody>
          <a:bodyPr>
            <a:noAutofit/>
          </a:bodyPr>
          <a:lstStyle/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Python: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Main language for data processing and modeling.</a:t>
            </a:r>
          </a:p>
          <a:p>
            <a:pPr marL="0" indent="0"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Libraries: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pandas, numPy for data manipulation</a:t>
            </a:r>
          </a:p>
          <a:p>
            <a:pPr marL="0" indent="0"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Scikit-learn for ML models and evaluation</a:t>
            </a:r>
          </a:p>
          <a:p>
            <a:pPr marL="0" indent="0"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Matplotlib, Seaborn for visualization</a:t>
            </a:r>
          </a:p>
          <a:p>
            <a:pPr marL="0" indent="0"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Notebook: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development environment </a:t>
            </a:r>
          </a:p>
          <a:p>
            <a:pPr marL="0" indent="0"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Excel/CSV: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storage and formatting of datasets.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7790" y="67945"/>
            <a:ext cx="8671560" cy="1181735"/>
          </a:xfrm>
        </p:spPr>
        <p:txBody>
          <a:bodyPr>
            <a:normAutofit/>
          </a:bodyPr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System Architecture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3127190" y="681519"/>
            <a:ext cx="2088232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</p:txBody>
      </p:sp>
      <p:sp>
        <p:nvSpPr>
          <p:cNvPr id="7" name="Rectangle 4"/>
          <p:cNvSpPr/>
          <p:nvPr/>
        </p:nvSpPr>
        <p:spPr>
          <a:xfrm>
            <a:off x="2771800" y="1541406"/>
            <a:ext cx="280831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 PROCESSED 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</a:p>
          <a:p>
            <a:pPr algn="ctr"/>
            <a:endParaRPr lang="en-IN" dirty="0"/>
          </a:p>
        </p:txBody>
      </p:sp>
      <p:sp>
        <p:nvSpPr>
          <p:cNvPr id="8" name="Rectangle 5"/>
          <p:cNvSpPr/>
          <p:nvPr/>
        </p:nvSpPr>
        <p:spPr>
          <a:xfrm>
            <a:off x="3131840" y="2543982"/>
            <a:ext cx="2088232" cy="720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</a:p>
          <a:p>
            <a:pPr algn="ctr"/>
            <a:r>
              <a:rPr lang="en-IN" dirty="0"/>
              <a:t>N</a:t>
            </a:r>
          </a:p>
        </p:txBody>
      </p:sp>
      <p:sp>
        <p:nvSpPr>
          <p:cNvPr id="9" name="Rectangle 8"/>
          <p:cNvSpPr/>
          <p:nvPr/>
        </p:nvSpPr>
        <p:spPr>
          <a:xfrm>
            <a:off x="305435" y="3572510"/>
            <a:ext cx="8168640" cy="1111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771775" y="4929505"/>
            <a:ext cx="2808605" cy="662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ctr"/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</a:p>
          <a:p>
            <a:pPr algn="ctr"/>
            <a:endParaRPr lang="en-IN" sz="1800" dirty="0"/>
          </a:p>
        </p:txBody>
      </p:sp>
      <p:sp>
        <p:nvSpPr>
          <p:cNvPr id="12" name="Rectangle 11"/>
          <p:cNvSpPr/>
          <p:nvPr/>
        </p:nvSpPr>
        <p:spPr>
          <a:xfrm>
            <a:off x="2465705" y="5827395"/>
            <a:ext cx="3492500" cy="782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 AND CHOOSING</a:t>
            </a:r>
          </a:p>
          <a:p>
            <a:pPr algn="ctr"/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  <a:p>
            <a:pPr algn="ctr"/>
            <a:endParaRPr lang="en-IN" sz="1800" dirty="0"/>
          </a:p>
        </p:txBody>
      </p:sp>
      <p:sp>
        <p:nvSpPr>
          <p:cNvPr id="13" name="Rectangle 12"/>
          <p:cNvSpPr/>
          <p:nvPr/>
        </p:nvSpPr>
        <p:spPr>
          <a:xfrm>
            <a:off x="683260" y="3683635"/>
            <a:ext cx="1767205" cy="810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88030" y="3689350"/>
            <a:ext cx="1917065" cy="803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  <a:p>
            <a:pPr algn="ctr"/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</a:t>
            </a:r>
            <a:r>
              <a:rPr lang="en-US" alt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REGRESSOR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228080" y="3792855"/>
            <a:ext cx="2088515" cy="6559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DDE</a:t>
            </a:r>
          </a:p>
          <a:p>
            <a:pPr algn="ctr"/>
            <a:endParaRPr lang="en-IN" sz="1200" dirty="0"/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US" alt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endParaRPr lang="en-IN" sz="1800" dirty="0"/>
          </a:p>
          <a:p>
            <a:pPr algn="ctr"/>
            <a:r>
              <a:rPr lang="en-IN" dirty="0"/>
              <a:t>DE</a:t>
            </a:r>
          </a:p>
        </p:txBody>
      </p:sp>
      <p:sp>
        <p:nvSpPr>
          <p:cNvPr id="16" name="Arrow: Down 15"/>
          <p:cNvSpPr/>
          <p:nvPr/>
        </p:nvSpPr>
        <p:spPr>
          <a:xfrm>
            <a:off x="4067944" y="1327558"/>
            <a:ext cx="216024" cy="21285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Arrow: Down 16"/>
          <p:cNvSpPr/>
          <p:nvPr/>
        </p:nvSpPr>
        <p:spPr>
          <a:xfrm flipH="1">
            <a:off x="4067944" y="2333494"/>
            <a:ext cx="216024" cy="20949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/>
          <p:cNvSpPr/>
          <p:nvPr/>
        </p:nvSpPr>
        <p:spPr>
          <a:xfrm>
            <a:off x="4067944" y="3264062"/>
            <a:ext cx="216024" cy="285856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/>
          <p:cNvSpPr/>
          <p:nvPr/>
        </p:nvSpPr>
        <p:spPr>
          <a:xfrm>
            <a:off x="4079875" y="4708525"/>
            <a:ext cx="215900" cy="19621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/>
          <p:cNvSpPr/>
          <p:nvPr/>
        </p:nvSpPr>
        <p:spPr>
          <a:xfrm>
            <a:off x="4079875" y="5618480"/>
            <a:ext cx="203200" cy="18224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5671</Words>
  <Application>Microsoft Office PowerPoint</Application>
  <PresentationFormat>On-screen Show (4:3)</PresentationFormat>
  <Paragraphs>172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PowerPoint Presentation</vt:lpstr>
      <vt:lpstr>Introduction</vt:lpstr>
      <vt:lpstr>Problem Statement</vt:lpstr>
      <vt:lpstr>Objectives</vt:lpstr>
      <vt:lpstr>Existing System</vt:lpstr>
      <vt:lpstr>Proposed System</vt:lpstr>
      <vt:lpstr>Implementation</vt:lpstr>
      <vt:lpstr>Tools and Technologies</vt:lpstr>
      <vt:lpstr>System Architecture</vt:lpstr>
      <vt:lpstr>ML Algorithms</vt:lpstr>
      <vt:lpstr>A random forest is an ensemble learning method that combines the predictions from multiple decision trees to produce a more accurate and stable prediction. </vt:lpstr>
      <vt:lpstr>Random Forest Classifier: is a machine learning algorithm that uses an ensemble of decision trees to classify data. It combines the predictions of multiple individual decision trees to make a more accurate prediction than any single tree could achieve on its own.  </vt:lpstr>
      <vt:lpstr>Results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dc:description>generated using python-pptx</dc:description>
  <cp:lastModifiedBy>Ayesha Shariff</cp:lastModifiedBy>
  <cp:revision>6</cp:revision>
  <dcterms:created xsi:type="dcterms:W3CDTF">2013-01-27T09:14:00Z</dcterms:created>
  <dcterms:modified xsi:type="dcterms:W3CDTF">2025-05-12T12:48:46Z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FEE2A2ED8563429BAE5007E3C52AC37D_13</vt:lpwstr>
  </property>
  <property fmtid="{D5CDD505-2E9C-101B-9397-08002B2CF9AE}" pid="3" name="KSOProductBuildVer">
    <vt:lpwstr>1033-12.2.0.20795</vt:lpwstr>
  </property>
</Properties>
</file>