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89" r:id="rId5"/>
    <p:sldId id="308" r:id="rId6"/>
    <p:sldId id="309" r:id="rId7"/>
    <p:sldId id="310" r:id="rId8"/>
    <p:sldId id="311" r:id="rId9"/>
    <p:sldId id="312" r:id="rId10"/>
    <p:sldId id="313" r:id="rId11"/>
    <p:sldId id="314" r:id="rId12"/>
    <p:sldId id="315" r:id="rId13"/>
    <p:sldId id="316" r:id="rId14"/>
    <p:sldId id="317" r:id="rId15"/>
    <p:sldId id="272" r:id="rId16"/>
    <p:sldId id="273" r:id="rId17"/>
    <p:sldId id="274" r:id="rId18"/>
    <p:sldId id="275" r:id="rId19"/>
    <p:sldId id="278" r:id="rId20"/>
    <p:sldId id="279" r:id="rId21"/>
    <p:sldId id="280" r:id="rId22"/>
    <p:sldId id="288" r:id="rId23"/>
    <p:sldId id="277" r:id="rId24"/>
    <p:sldId id="287" r:id="rId25"/>
    <p:sldId id="281" r:id="rId26"/>
    <p:sldId id="282" r:id="rId27"/>
    <p:sldId id="283" r:id="rId28"/>
    <p:sldId id="284" r:id="rId29"/>
    <p:sldId id="285" r:id="rId30"/>
    <p:sldId id="286" r:id="rId31"/>
    <p:sldId id="264" r:id="rId32"/>
    <p:sldId id="26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224" autoAdjust="0"/>
  </p:normalViewPr>
  <p:slideViewPr>
    <p:cSldViewPr snapToGrid="0" snapToObjects="1" showGuides="1">
      <p:cViewPr varScale="1">
        <p:scale>
          <a:sx n="89" d="100"/>
          <a:sy n="89" d="100"/>
        </p:scale>
        <p:origin x="1744" y="168"/>
      </p:cViewPr>
      <p:guideLst>
        <p:guide orient="horz" pos="216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lang="fi-FI"/>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1026"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lang="fi-FI"/>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Picture Placeholder 2"/>
          <p:cNvSpPr>
            <a:spLocks noGrp="1"/>
          </p:cNvSpPr>
          <p:nvPr>
            <p:ph type="pic" idx="1" hasCustomPrompt="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lang="fi-FI"/>
          </a:p>
        </p:txBody>
      </p:sp>
      <p:sp>
        <p:nvSpPr>
          <p:cNvPr id="3" name="Picture Placeholder 2"/>
          <p:cNvSpPr>
            <a:spLocks noGrp="1"/>
          </p:cNvSpPr>
          <p:nvPr>
            <p:ph type="pic" idx="1" hasCustomPrompt="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lang="fi-FI"/>
          </a:p>
        </p:txBody>
      </p:sp>
      <p:sp>
        <p:nvSpPr>
          <p:cNvPr id="14" name="Picture Placeholder 13"/>
          <p:cNvSpPr>
            <a:spLocks noGrp="1"/>
          </p:cNvSpPr>
          <p:nvPr>
            <p:ph type="pic" sz="quarter" idx="13" hasCustomPrompt="1"/>
          </p:nvPr>
        </p:nvSpPr>
        <p:spPr>
          <a:xfrm>
            <a:off x="284164" y="594360"/>
            <a:ext cx="2743200" cy="3675888"/>
          </a:xfrm>
        </p:spPr>
        <p:txBody>
          <a:bodyPr/>
          <a:lstStyle>
            <a:lvl1pPr>
              <a:buNone/>
              <a:defRPr/>
            </a:lvl1pPr>
          </a:lstStyle>
          <a:p>
            <a:r>
              <a:rPr lang="fi-FI"/>
              <a:t>Drag picture to placeholder or click icon to add</a:t>
            </a:r>
            <a:endParaRPr lang="fi-FI"/>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Picture Placeholder 2"/>
          <p:cNvSpPr>
            <a:spLocks noGrp="1"/>
          </p:cNvSpPr>
          <p:nvPr>
            <p:ph type="pic" idx="1" hasCustomPrompt="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
        <p:nvSpPr>
          <p:cNvPr id="13" name="Picture Placeholder 2"/>
          <p:cNvSpPr>
            <a:spLocks noGrp="1"/>
          </p:cNvSpPr>
          <p:nvPr>
            <p:ph type="pic" idx="13" hasCustomPrompt="1"/>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14" name="Picture Placeholder 2"/>
          <p:cNvSpPr>
            <a:spLocks noGrp="1"/>
          </p:cNvSpPr>
          <p:nvPr>
            <p:ph type="pic" idx="14" hasCustomPrompt="1"/>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lang="fi-FI"/>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Content Placeholder 2"/>
          <p:cNvSpPr>
            <a:spLocks noGrp="1"/>
          </p:cNvSpPr>
          <p:nvPr>
            <p:ph idx="1"/>
          </p:nvPr>
        </p:nvSpPr>
        <p:spPr/>
        <p:txBody>
          <a:bodyPr/>
          <a:lstStyle>
            <a:lvl5pPr>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8" name="Picture Placeholder 7"/>
          <p:cNvSpPr>
            <a:spLocks noGrp="1"/>
          </p:cNvSpPr>
          <p:nvPr>
            <p:ph type="pic" sz="quarter" idx="13" hasCustomPrompt="1"/>
          </p:nvPr>
        </p:nvSpPr>
        <p:spPr>
          <a:xfrm>
            <a:off x="284162" y="2017058"/>
            <a:ext cx="8574087" cy="4377391"/>
          </a:xfrm>
        </p:spPr>
        <p:txBody>
          <a:bodyPr/>
          <a:lstStyle>
            <a:lvl1pPr>
              <a:buNone/>
              <a:defRPr/>
            </a:lvl1pPr>
          </a:lstStyle>
          <a:p>
            <a:r>
              <a:rPr lang="fi-FI"/>
              <a:t>Drag picture to placeholder or click icon to add</a:t>
            </a:r>
            <a:endParaRPr lang="fi-FI"/>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lang="fi-FI"/>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anose="05000000000000000000" pitchFamily="2" charset="2"/>
              <a:buNone/>
            </a:pPr>
            <a:r>
              <a:rPr lang="fi-FI"/>
              <a:t>Click to edit Master text styles</a:t>
            </a:r>
            <a:endParaRPr lang="fi-FI"/>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hasCustomPrompt="1"/>
          </p:nvPr>
        </p:nvSpPr>
        <p:spPr>
          <a:xfrm>
            <a:off x="284162" y="443754"/>
            <a:ext cx="8574087" cy="4370293"/>
          </a:xfrm>
        </p:spPr>
        <p:txBody>
          <a:bodyPr/>
          <a:lstStyle>
            <a:lvl1pPr>
              <a:buNone/>
              <a:defRPr/>
            </a:lvl1pPr>
          </a:lstStyle>
          <a:p>
            <a:r>
              <a:rPr lang="fi-FI"/>
              <a:t>Drag picture to placeholder or click icon to add</a:t>
            </a:r>
            <a:endParaRPr lang="fi-FI"/>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lang="fi-FI"/>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endParaRPr lang="fi-FI"/>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lvl1pPr>
              <a:defRPr/>
            </a:lvl1pPr>
          </a:lstStyle>
          <a:p>
            <a:r>
              <a:rPr lang="fi-FI"/>
              <a:t>Click to edit Master title style</a:t>
            </a:r>
            <a:endParaRPr lang="fi-FI"/>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endParaRPr lang="fi-FI"/>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endParaRPr lang="fi-FI"/>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Date Placeholder 2"/>
          <p:cNvSpPr>
            <a:spLocks noGrp="1"/>
          </p:cNvSpPr>
          <p:nvPr>
            <p:ph type="dt" sz="half" idx="10"/>
          </p:nvPr>
        </p:nvSpPr>
        <p:spPr/>
        <p:txBody>
          <a:bodyPr/>
          <a:lstStyle/>
          <a:p>
            <a:fld id="{4251665B-C24A-4702-B522-6A4334602E0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pic>
        <p:nvPicPr>
          <p:cNvPr id="2050"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lang="fi-FI"/>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mailto:billah.masumcu@aiub.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endParaRPr lang="en-US" sz="2000" b="1" dirty="0">
              <a:solidFill>
                <a:srgbClr val="0070C0"/>
              </a:solidFill>
              <a:latin typeface="Arial" panose="020B0604020202020204" pitchFamily="34" charset="0"/>
              <a:cs typeface="Arial" panose="020B0604020202020204" pitchFamily="34" charset="0"/>
            </a:endParaRP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nvGraphicFramePr>
        <p:xfrm>
          <a:off x="476205" y="5186042"/>
          <a:ext cx="8335798" cy="1292860"/>
        </p:xfrm>
        <a:graphic>
          <a:graphicData uri="http://schemas.openxmlformats.org/drawingml/2006/table">
            <a:tbl>
              <a:tblPr firstRow="1" bandRow="1">
                <a:tableStyleId>{D7AC3CCA-C797-4891-BE02-D94E43425B78}</a:tableStyleId>
              </a:tblPr>
              <a:tblGrid>
                <a:gridCol w="1483224"/>
                <a:gridCol w="1397725"/>
                <a:gridCol w="1227909"/>
                <a:gridCol w="1228725"/>
                <a:gridCol w="1199515"/>
                <a:gridCol w="1798700"/>
              </a:tblGrid>
              <a:tr h="378736">
                <a:tc>
                  <a:txBody>
                    <a:bodyPr/>
                    <a:lstStyle/>
                    <a:p>
                      <a:r>
                        <a:rPr lang="en-US" dirty="0"/>
                        <a:t>Lecture No:</a:t>
                      </a:r>
                      <a:endParaRPr lang="en-US" dirty="0"/>
                    </a:p>
                  </a:txBody>
                  <a:tcPr/>
                </a:tc>
                <a:tc>
                  <a:txBody>
                    <a:bodyPr/>
                    <a:lstStyle/>
                    <a:p>
                      <a:r>
                        <a:rPr lang="en-US" dirty="0"/>
                        <a:t>3</a:t>
                      </a:r>
                      <a:endParaRPr lang="en-US" dirty="0"/>
                    </a:p>
                  </a:txBody>
                  <a:tcPr/>
                </a:tc>
                <a:tc>
                  <a:txBody>
                    <a:bodyPr/>
                    <a:lstStyle/>
                    <a:p>
                      <a:r>
                        <a:rPr lang="en-US" dirty="0"/>
                        <a:t>Week No:</a:t>
                      </a:r>
                      <a:endParaRPr lang="en-US" dirty="0"/>
                    </a:p>
                  </a:txBody>
                  <a:tcPr/>
                </a:tc>
                <a:tc>
                  <a:txBody>
                    <a:bodyPr/>
                    <a:lstStyle/>
                    <a:p>
                      <a:r>
                        <a:rPr lang="en-US" dirty="0"/>
                        <a:t>3</a:t>
                      </a:r>
                      <a:endParaRPr lang="en-US" dirty="0"/>
                    </a:p>
                  </a:txBody>
                  <a:tcPr/>
                </a:tc>
                <a:tc>
                  <a:txBody>
                    <a:bodyPr/>
                    <a:lstStyle/>
                    <a:p>
                      <a:r>
                        <a:rPr lang="en-US" dirty="0"/>
                        <a:t>Semester:</a:t>
                      </a:r>
                      <a:endParaRPr lang="en-US" dirty="0"/>
                    </a:p>
                  </a:txBody>
                  <a:tcPr/>
                </a:tc>
                <a:tc>
                  <a:txBody>
                    <a:bodyPr/>
                    <a:lstStyle/>
                    <a:p>
                      <a:r>
                        <a:rPr lang="en-GB" altLang="en-US" dirty="0"/>
                        <a:t>Fall 2023-2024</a:t>
                      </a:r>
                      <a:endParaRPr lang="en-GB" altLang="en-US" dirty="0"/>
                    </a:p>
                  </a:txBody>
                  <a:tcPr/>
                </a:tc>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endParaRPr kumimoji="0" lang="en-US" sz="1800" b="1" i="0" u="none" strike="noStrike" kern="1200" cap="none" spc="0" normalizeH="0" baseline="0" noProof="0" dirty="0">
                        <a:ln>
                          <a:noFill/>
                        </a:ln>
                        <a:solidFill>
                          <a:prstClr val="black"/>
                        </a:solidFill>
                        <a:effectLst/>
                        <a:uLnTx/>
                        <a:uFillTx/>
                        <a:latin typeface="+mn-lt"/>
                        <a:ea typeface="+mn-ea"/>
                        <a:cs typeface="+mn-cs"/>
                      </a:endParaRPr>
                    </a:p>
                  </a:txBody>
                  <a:tcPr/>
                </a:tc>
                <a:tc gridSpan="5">
                  <a:txBody>
                    <a:bodyPr/>
                    <a:lstStyle/>
                    <a:p>
                      <a:r>
                        <a:rPr lang="en-GB" altLang="en-US" i="1" dirty="0"/>
                        <a:t>Shahnaj Parvin</a:t>
                      </a:r>
                      <a:endParaRPr lang="en-US" i="1" dirty="0"/>
                    </a:p>
                    <a:p>
                      <a:r>
                        <a:rPr lang="en-GB" altLang="en-US" i="1" dirty="0">
                          <a:hlinkClick r:id="rId1"/>
                        </a:rPr>
                        <a:t>sparvin</a:t>
                      </a:r>
                      <a:r>
                        <a:rPr lang="en-US" i="1" dirty="0">
                          <a:hlinkClick r:id="rId1"/>
                        </a:rPr>
                        <a:t>@aiub.edu</a:t>
                      </a:r>
                      <a:endParaRPr lang="en-US" i="1" dirty="0"/>
                    </a:p>
                    <a:p>
                      <a:endParaRPr lang="en-US" i="1" dirty="0"/>
                    </a:p>
                  </a:txBody>
                  <a:tcPr/>
                </a:tc>
                <a:tc hMerge="1">
                  <a:tcPr/>
                </a:tc>
                <a:tc hMerge="1">
                  <a:tcPr/>
                </a:tc>
                <a:tc hMerge="1">
                  <a:tcPr/>
                </a:tc>
                <a:tc hMerge="1">
                  <a:tcPr/>
                </a:tc>
              </a:tr>
            </a:tbl>
          </a:graphicData>
        </a:graphic>
      </p:graphicFrame>
      <p:sp>
        <p:nvSpPr>
          <p:cNvPr id="8" name="Subtitle 2"/>
          <p:cNvSpPr txBox="1"/>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anose="05000000000000000000"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9pPr>
          </a:lstStyle>
          <a:p>
            <a:r>
              <a:rPr lang="en-US" dirty="0"/>
              <a:t>Course Title: Compiler Design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endParaRPr lang="en-US" sz="2600" b="1" dirty="0">
              <a:solidFill>
                <a:schemeClr val="tx1"/>
              </a:solidFill>
            </a:endParaRPr>
          </a:p>
          <a:p>
            <a:pPr marL="0" indent="0">
              <a:buNone/>
            </a:pPr>
            <a:endParaRPr lang="en-US" sz="2600" b="1" dirty="0">
              <a:solidFill>
                <a:schemeClr val="tx1"/>
              </a:solidFill>
            </a:endParaRPr>
          </a:p>
        </p:txBody>
      </p:sp>
      <p:sp>
        <p:nvSpPr>
          <p:cNvPr id="5" name="TextBox 4"/>
          <p:cNvSpPr txBox="1"/>
          <p:nvPr/>
        </p:nvSpPr>
        <p:spPr>
          <a:xfrm>
            <a:off x="1066987" y="1219032"/>
            <a:ext cx="7626847" cy="5662295"/>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tree has an interior node labeled * with </a:t>
            </a:r>
            <a:r>
              <a:rPr lang="en-US" b="1" dirty="0">
                <a:latin typeface="Times New Roman" panose="02020603050405020304" pitchFamily="18" charset="0"/>
                <a:cs typeface="Times New Roman" panose="02020603050405020304" pitchFamily="18" charset="0"/>
              </a:rPr>
              <a:t>(id, 3) </a:t>
            </a:r>
            <a:r>
              <a:rPr lang="en-US" dirty="0">
                <a:latin typeface="Times New Roman" panose="02020603050405020304" pitchFamily="18" charset="0"/>
                <a:cs typeface="Times New Roman" panose="02020603050405020304" pitchFamily="18" charset="0"/>
              </a:rPr>
              <a:t>as its left child and the integer </a:t>
            </a:r>
            <a:r>
              <a:rPr lang="en-US" b="1" dirty="0">
                <a:latin typeface="Times New Roman" panose="02020603050405020304" pitchFamily="18" charset="0"/>
                <a:cs typeface="Times New Roman" panose="02020603050405020304" pitchFamily="18" charset="0"/>
              </a:rPr>
              <a:t>60 </a:t>
            </a:r>
            <a:r>
              <a:rPr lang="en-US" dirty="0">
                <a:latin typeface="Times New Roman" panose="02020603050405020304" pitchFamily="18" charset="0"/>
                <a:cs typeface="Times New Roman" panose="02020603050405020304" pitchFamily="18" charset="0"/>
              </a:rPr>
              <a:t>as its right child. The node </a:t>
            </a:r>
            <a:r>
              <a:rPr lang="en-US" b="1" dirty="0">
                <a:latin typeface="Times New Roman" panose="02020603050405020304" pitchFamily="18" charset="0"/>
                <a:cs typeface="Times New Roman" panose="02020603050405020304" pitchFamily="18" charset="0"/>
              </a:rPr>
              <a:t>(id, 3) </a:t>
            </a:r>
            <a:r>
              <a:rPr lang="en-US" dirty="0">
                <a:latin typeface="Times New Roman" panose="02020603050405020304" pitchFamily="18" charset="0"/>
                <a:cs typeface="Times New Roman" panose="02020603050405020304" pitchFamily="18" charset="0"/>
              </a:rPr>
              <a:t>represents the identifier </a:t>
            </a:r>
            <a:r>
              <a:rPr lang="en-US" b="1" dirty="0">
                <a:latin typeface="Times New Roman" panose="02020603050405020304" pitchFamily="18" charset="0"/>
                <a:cs typeface="Times New Roman" panose="02020603050405020304" pitchFamily="18" charset="0"/>
              </a:rPr>
              <a:t>rate. </a:t>
            </a:r>
            <a:r>
              <a:rPr lang="en-US" dirty="0">
                <a:latin typeface="Times New Roman" panose="02020603050405020304" pitchFamily="18" charset="0"/>
                <a:cs typeface="Times New Roman" panose="02020603050405020304" pitchFamily="18" charset="0"/>
              </a:rPr>
              <a:t>The node labeled * makes it explicit that we must first multiply the value of </a:t>
            </a:r>
            <a:r>
              <a:rPr lang="en-US" b="1" dirty="0">
                <a:latin typeface="Times New Roman" panose="02020603050405020304" pitchFamily="18" charset="0"/>
                <a:cs typeface="Times New Roman" panose="02020603050405020304" pitchFamily="18" charset="0"/>
              </a:rPr>
              <a:t>r a t e </a:t>
            </a:r>
            <a:r>
              <a:rPr lang="en-US" dirty="0">
                <a:latin typeface="Times New Roman" panose="02020603050405020304" pitchFamily="18" charset="0"/>
                <a:cs typeface="Times New Roman" panose="02020603050405020304" pitchFamily="18" charset="0"/>
              </a:rPr>
              <a:t>by </a:t>
            </a:r>
            <a:r>
              <a:rPr lang="en-US" b="1" dirty="0">
                <a:latin typeface="Times New Roman" panose="02020603050405020304" pitchFamily="18" charset="0"/>
                <a:cs typeface="Times New Roman" panose="02020603050405020304" pitchFamily="18" charset="0"/>
              </a:rPr>
              <a:t>60. </a:t>
            </a:r>
            <a:r>
              <a:rPr lang="en-US" dirty="0">
                <a:latin typeface="Times New Roman" panose="02020603050405020304" pitchFamily="18" charset="0"/>
                <a:cs typeface="Times New Roman" panose="02020603050405020304" pitchFamily="18" charset="0"/>
              </a:rPr>
              <a:t>The node labeled + indicates that we must add the result of this multiplication to the value of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 l . The root of the tree, labeled =, indicates that we must store the result of this addition into the location for the identifier p o s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o n . This ordering of operations is consistent with the usual conventions of arithmetic which tell us that multiplication has higher precedence than addition, and hence that the multiplication is to be performed before the addition.</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nn-NO" sz="2000" b="1" dirty="0">
              <a:latin typeface="Times New Roman" panose="02020603050405020304" pitchFamily="18" charset="0"/>
              <a:cs typeface="Times New Roman" panose="02020603050405020304" pitchFamily="18" charset="0"/>
            </a:endParaRPr>
          </a:p>
          <a:p>
            <a:r>
              <a:rPr lang="nn-NO" sz="2000" b="1" dirty="0">
                <a:latin typeface="Times New Roman" panose="02020603050405020304" pitchFamily="18" charset="0"/>
                <a:cs typeface="Times New Roman" panose="02020603050405020304" pitchFamily="18" charset="0"/>
              </a:rPr>
              <a:t>Syntax Error: </a:t>
            </a:r>
            <a:r>
              <a:rPr lang="en-US" dirty="0">
                <a:latin typeface="Times New Roman" panose="02020603050405020304" pitchFamily="18" charset="0"/>
                <a:cs typeface="Times New Roman" panose="02020603050405020304" pitchFamily="18" charset="0"/>
              </a:rPr>
              <a:t>A grammatical error is a one that violates the (grammatical) rules of the language, for example if x = 7 y := 4 (missing </a:t>
            </a:r>
            <a:r>
              <a:rPr lang="en-US" b="1" dirty="0">
                <a:latin typeface="Times New Roman" panose="02020603050405020304" pitchFamily="18" charset="0"/>
                <a:cs typeface="Times New Roman" panose="02020603050405020304" pitchFamily="18" charset="0"/>
              </a:rPr>
              <a:t>then</a:t>
            </a:r>
            <a:r>
              <a:rPr lang="en-US" dirty="0">
                <a:latin typeface="Times New Roman" panose="02020603050405020304" pitchFamily="18" charset="0"/>
                <a:cs typeface="Times New Roman" panose="02020603050405020304" pitchFamily="18" charset="0"/>
              </a:rPr>
              <a:t>).</a:t>
            </a:r>
            <a:endParaRPr lang="nn-NO" b="1"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lvl="2"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endParaRPr lang="en-US" sz="2600" b="1" dirty="0">
              <a:solidFill>
                <a:schemeClr val="tx1"/>
              </a:solidFill>
            </a:endParaRPr>
          </a:p>
        </p:txBody>
      </p:sp>
      <p:sp>
        <p:nvSpPr>
          <p:cNvPr id="5" name="TextBox 4"/>
          <p:cNvSpPr txBox="1"/>
          <p:nvPr/>
        </p:nvSpPr>
        <p:spPr>
          <a:xfrm>
            <a:off x="994491" y="1718131"/>
            <a:ext cx="7556508" cy="483108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Semantic Analyzer: </a:t>
            </a:r>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semantic analyzer </a:t>
            </a:r>
            <a:r>
              <a:rPr lang="en-US" dirty="0">
                <a:latin typeface="Times New Roman" panose="02020603050405020304" pitchFamily="18" charset="0"/>
                <a:cs typeface="Times New Roman" panose="02020603050405020304" pitchFamily="18" charset="0"/>
              </a:rPr>
              <a:t>uses the syntax tree and the information in the symbol table to check the source program for semantic consistency with the language definition. It also gathers type information and saves it in either the syntax tree or the symbol table, for subsequent use during intermediate-code generation.</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Semantic analysis checks whether the parse tree constructed follows the rules of language. For example, assignment of values is between compatible data types, and adding string to an integer. Also, the semantic analyzer keeps track of identifiers, their types and expressions; whether identifiers are declared before use or not etc. In practice semantic analyzers are mainly concerned with type checking and type coercion based on type rules. The semantic analyzer produces an annotated syntax tree as an output.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endParaRPr lang="en-US" sz="2600" b="1" dirty="0">
              <a:solidFill>
                <a:schemeClr val="tx1"/>
              </a:solidFill>
            </a:endParaRPr>
          </a:p>
        </p:txBody>
      </p:sp>
      <p:sp>
        <p:nvSpPr>
          <p:cNvPr id="3" name="TextBox 2"/>
          <p:cNvSpPr txBox="1"/>
          <p:nvPr/>
        </p:nvSpPr>
        <p:spPr>
          <a:xfrm>
            <a:off x="994491" y="1774402"/>
            <a:ext cx="7556508" cy="5139869"/>
          </a:xfrm>
          <a:prstGeom prst="rect">
            <a:avLst/>
          </a:prstGeom>
          <a:noFill/>
        </p:spPr>
        <p:txBody>
          <a:bodyPr wrap="square" rtlCol="0">
            <a:spAutoFit/>
          </a:bodyPr>
          <a:lstStyle/>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lvl="1" algn="just"/>
            <a:endParaRPr lang="en-US" dirty="0"/>
          </a:p>
          <a:p>
            <a:pPr algn="just"/>
            <a:endParaRPr lang="en-US" dirty="0"/>
          </a:p>
          <a:p>
            <a:endParaRPr lang="en-US" dirty="0"/>
          </a:p>
          <a:p>
            <a:endParaRPr lang="en-US" dirty="0"/>
          </a:p>
          <a:p>
            <a:endParaRPr lang="en-US" dirty="0"/>
          </a:p>
          <a:p>
            <a:r>
              <a:rPr lang="en-US" dirty="0"/>
              <a:t>                                                                                                                                    </a:t>
            </a:r>
            <a:endParaRPr lang="en-US" dirty="0"/>
          </a:p>
        </p:txBody>
      </p:sp>
      <p:grpSp>
        <p:nvGrpSpPr>
          <p:cNvPr id="4" name="Group 40"/>
          <p:cNvGrpSpPr/>
          <p:nvPr/>
        </p:nvGrpSpPr>
        <p:grpSpPr bwMode="auto">
          <a:xfrm>
            <a:off x="1960273" y="1899819"/>
            <a:ext cx="3742610" cy="2348743"/>
            <a:chOff x="247" y="2201"/>
            <a:chExt cx="1865" cy="895"/>
          </a:xfrm>
        </p:grpSpPr>
        <p:sp>
          <p:nvSpPr>
            <p:cNvPr id="5" name="Text Box 41"/>
            <p:cNvSpPr txBox="1">
              <a:spLocks noChangeArrowheads="1"/>
            </p:cNvSpPr>
            <p:nvPr/>
          </p:nvSpPr>
          <p:spPr bwMode="auto">
            <a:xfrm>
              <a:off x="247" y="2369"/>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 1)</a:t>
              </a:r>
              <a:endParaRPr lang="en-US" altLang="en-US" sz="1800" dirty="0">
                <a:latin typeface="Times New Roman" panose="02020603050405020304" pitchFamily="18" charset="0"/>
              </a:endParaRPr>
            </a:p>
          </p:txBody>
        </p:sp>
        <p:sp>
          <p:nvSpPr>
            <p:cNvPr id="6" name="Text Box 42"/>
            <p:cNvSpPr txBox="1">
              <a:spLocks noChangeArrowheads="1"/>
            </p:cNvSpPr>
            <p:nvPr/>
          </p:nvSpPr>
          <p:spPr bwMode="auto">
            <a:xfrm>
              <a:off x="444" y="2667"/>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(id,2)</a:t>
              </a:r>
              <a:endParaRPr lang="en-US" altLang="en-US" sz="1800" dirty="0">
                <a:latin typeface="Times New Roman" panose="02020603050405020304" pitchFamily="18" charset="0"/>
              </a:endParaRPr>
            </a:p>
          </p:txBody>
        </p:sp>
        <p:sp>
          <p:nvSpPr>
            <p:cNvPr id="7" name="Text Box 43"/>
            <p:cNvSpPr txBox="1">
              <a:spLocks noChangeArrowheads="1"/>
            </p:cNvSpPr>
            <p:nvPr/>
          </p:nvSpPr>
          <p:spPr bwMode="auto">
            <a:xfrm>
              <a:off x="821" y="2955"/>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(id,3)</a:t>
              </a:r>
              <a:endParaRPr lang="en-US" altLang="en-US" sz="1800" dirty="0">
                <a:latin typeface="Times New Roman" panose="02020603050405020304" pitchFamily="18" charset="0"/>
              </a:endParaRPr>
            </a:p>
          </p:txBody>
        </p:sp>
        <p:sp>
          <p:nvSpPr>
            <p:cNvPr id="8" name="Text Box 44"/>
            <p:cNvSpPr txBox="1">
              <a:spLocks noChangeArrowheads="1"/>
            </p:cNvSpPr>
            <p:nvPr/>
          </p:nvSpPr>
          <p:spPr bwMode="auto">
            <a:xfrm>
              <a:off x="640" y="2201"/>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a:t>
              </a:r>
              <a:endParaRPr lang="en-US" altLang="en-US" sz="1800" dirty="0">
                <a:latin typeface="Times New Roman" panose="02020603050405020304" pitchFamily="18" charset="0"/>
              </a:endParaRPr>
            </a:p>
          </p:txBody>
        </p:sp>
        <p:sp>
          <p:nvSpPr>
            <p:cNvPr id="9" name="Text Box 45"/>
            <p:cNvSpPr txBox="1">
              <a:spLocks noChangeArrowheads="1"/>
            </p:cNvSpPr>
            <p:nvPr/>
          </p:nvSpPr>
          <p:spPr bwMode="auto">
            <a:xfrm>
              <a:off x="820" y="2352"/>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endParaRPr lang="en-US" altLang="en-US" sz="1800" dirty="0">
                <a:latin typeface="Times New Roman" panose="02020603050405020304" pitchFamily="18" charset="0"/>
              </a:endParaRPr>
            </a:p>
          </p:txBody>
        </p:sp>
        <p:sp>
          <p:nvSpPr>
            <p:cNvPr id="10" name="Text Box 46"/>
            <p:cNvSpPr txBox="1">
              <a:spLocks noChangeArrowheads="1"/>
            </p:cNvSpPr>
            <p:nvPr/>
          </p:nvSpPr>
          <p:spPr bwMode="auto">
            <a:xfrm>
              <a:off x="1164" y="2640"/>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endParaRPr lang="en-US" altLang="en-US" sz="1800" dirty="0">
                <a:latin typeface="Times New Roman" panose="02020603050405020304" pitchFamily="18" charset="0"/>
              </a:endParaRPr>
            </a:p>
          </p:txBody>
        </p:sp>
        <p:sp>
          <p:nvSpPr>
            <p:cNvPr id="11" name="Text Box 47"/>
            <p:cNvSpPr txBox="1">
              <a:spLocks noChangeArrowheads="1"/>
            </p:cNvSpPr>
            <p:nvPr/>
          </p:nvSpPr>
          <p:spPr bwMode="auto">
            <a:xfrm>
              <a:off x="1536" y="2928"/>
              <a:ext cx="57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err="1">
                  <a:latin typeface="Times New Roman" panose="02020603050405020304" pitchFamily="18" charset="0"/>
                </a:rPr>
                <a:t>inttofloat</a:t>
              </a:r>
              <a:endParaRPr lang="en-US" altLang="en-US" sz="1800" dirty="0">
                <a:latin typeface="Times New Roman" panose="02020603050405020304" pitchFamily="18" charset="0"/>
              </a:endParaRPr>
            </a:p>
          </p:txBody>
        </p:sp>
        <p:sp>
          <p:nvSpPr>
            <p:cNvPr id="12" name="Line 48"/>
            <p:cNvSpPr>
              <a:spLocks noChangeShapeType="1"/>
            </p:cNvSpPr>
            <p:nvPr/>
          </p:nvSpPr>
          <p:spPr bwMode="auto">
            <a:xfrm flipH="1">
              <a:off x="656" y="2314"/>
              <a:ext cx="96" cy="4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3" name="Line 49"/>
            <p:cNvSpPr>
              <a:spLocks noChangeShapeType="1"/>
            </p:cNvSpPr>
            <p:nvPr/>
          </p:nvSpPr>
          <p:spPr bwMode="auto">
            <a:xfrm>
              <a:off x="912" y="2304"/>
              <a:ext cx="104" cy="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4" name="Line 50"/>
            <p:cNvSpPr>
              <a:spLocks noChangeShapeType="1"/>
            </p:cNvSpPr>
            <p:nvPr/>
          </p:nvSpPr>
          <p:spPr bwMode="auto">
            <a:xfrm flipH="1">
              <a:off x="820" y="2476"/>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5" name="Line 51"/>
            <p:cNvSpPr>
              <a:spLocks noChangeShapeType="1"/>
            </p:cNvSpPr>
            <p:nvPr/>
          </p:nvSpPr>
          <p:spPr bwMode="auto">
            <a:xfrm>
              <a:off x="1200" y="2496"/>
              <a:ext cx="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 name="Line 52"/>
            <p:cNvSpPr>
              <a:spLocks noChangeShapeType="1"/>
            </p:cNvSpPr>
            <p:nvPr/>
          </p:nvSpPr>
          <p:spPr bwMode="auto">
            <a:xfrm>
              <a:off x="1136" y="2463"/>
              <a:ext cx="24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 name="Line 53"/>
            <p:cNvSpPr>
              <a:spLocks noChangeShapeType="1"/>
            </p:cNvSpPr>
            <p:nvPr/>
          </p:nvSpPr>
          <p:spPr bwMode="auto">
            <a:xfrm flipH="1">
              <a:off x="1206" y="2760"/>
              <a:ext cx="14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8" name="Line 54"/>
            <p:cNvSpPr>
              <a:spLocks noChangeShapeType="1"/>
            </p:cNvSpPr>
            <p:nvPr/>
          </p:nvSpPr>
          <p:spPr bwMode="auto">
            <a:xfrm>
              <a:off x="1488" y="2784"/>
              <a:ext cx="192"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a:endParaRPr lang="en-US"/>
            </a:p>
          </p:txBody>
        </p:sp>
      </p:grpSp>
      <p:sp>
        <p:nvSpPr>
          <p:cNvPr id="19" name="Line 71"/>
          <p:cNvSpPr>
            <a:spLocks noChangeShapeType="1"/>
          </p:cNvSpPr>
          <p:nvPr/>
        </p:nvSpPr>
        <p:spPr bwMode="auto">
          <a:xfrm>
            <a:off x="5008098" y="4150509"/>
            <a:ext cx="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dirty="0"/>
          </a:p>
        </p:txBody>
      </p:sp>
      <p:sp>
        <p:nvSpPr>
          <p:cNvPr id="20" name="Text Box 72"/>
          <p:cNvSpPr txBox="1">
            <a:spLocks noChangeArrowheads="1"/>
          </p:cNvSpPr>
          <p:nvPr/>
        </p:nvSpPr>
        <p:spPr bwMode="auto">
          <a:xfrm>
            <a:off x="4835962" y="445530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60</a:t>
            </a:r>
            <a:endParaRPr lang="en-US" altLang="en-US" sz="1800" dirty="0">
              <a:latin typeface="Times New Roman" panose="02020603050405020304" pitchFamily="18" charset="0"/>
            </a:endParaRPr>
          </a:p>
        </p:txBody>
      </p:sp>
      <p:sp>
        <p:nvSpPr>
          <p:cNvPr id="21" name="Text Box 73"/>
          <p:cNvSpPr txBox="1">
            <a:spLocks noChangeArrowheads="1"/>
          </p:cNvSpPr>
          <p:nvPr/>
        </p:nvSpPr>
        <p:spPr bwMode="auto">
          <a:xfrm>
            <a:off x="2702362" y="4919707"/>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Conversion Action</a:t>
            </a:r>
            <a:endParaRPr lang="en-US" altLang="en-US" sz="1800" dirty="0">
              <a:latin typeface="Times New Roman" panose="02020603050405020304" pitchFamily="18" charset="0"/>
            </a:endParaRPr>
          </a:p>
        </p:txBody>
      </p:sp>
      <p:cxnSp>
        <p:nvCxnSpPr>
          <p:cNvPr id="24" name="AutoShape 74"/>
          <p:cNvCxnSpPr>
            <a:cxnSpLocks noChangeShapeType="1"/>
          </p:cNvCxnSpPr>
          <p:nvPr/>
        </p:nvCxnSpPr>
        <p:spPr bwMode="auto">
          <a:xfrm rot="16200000">
            <a:off x="3945729" y="4048196"/>
            <a:ext cx="776288" cy="1066800"/>
          </a:xfrm>
          <a:prstGeom prst="curvedConnector3">
            <a:avLst>
              <a:gd name="adj1" fmla="val 49898"/>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endParaRPr lang="en-US" sz="2600" b="1" dirty="0">
              <a:solidFill>
                <a:schemeClr val="tx1"/>
              </a:solidFill>
            </a:endParaRPr>
          </a:p>
        </p:txBody>
      </p:sp>
      <p:sp>
        <p:nvSpPr>
          <p:cNvPr id="3" name="TextBox 2"/>
          <p:cNvSpPr txBox="1"/>
          <p:nvPr/>
        </p:nvSpPr>
        <p:spPr>
          <a:xfrm>
            <a:off x="994491" y="1718131"/>
            <a:ext cx="7556508" cy="3999865"/>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Semantic Errors: </a:t>
            </a:r>
            <a:r>
              <a:rPr lang="en-US" dirty="0">
                <a:latin typeface="Times New Roman" panose="02020603050405020304" pitchFamily="18" charset="0"/>
                <a:cs typeface="Times New Roman" panose="02020603050405020304" pitchFamily="18" charset="0"/>
              </a:rPr>
              <a:t>During compilation Semantic analyzer will recognize the following semantic errors.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Datatype mismatch</a:t>
            </a: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Undeclared variable</a:t>
            </a: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Multiple declaration of a variable in a scope </a:t>
            </a: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Actual and formal parameter mismatch</a:t>
            </a:r>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endParaRPr lang="en-US" sz="2600" b="1" dirty="0">
              <a:solidFill>
                <a:schemeClr val="tx1"/>
              </a:solidFill>
            </a:endParaRPr>
          </a:p>
        </p:txBody>
      </p:sp>
      <p:sp>
        <p:nvSpPr>
          <p:cNvPr id="3" name="TextBox 2"/>
          <p:cNvSpPr txBox="1"/>
          <p:nvPr/>
        </p:nvSpPr>
        <p:spPr>
          <a:xfrm>
            <a:off x="994491" y="1718131"/>
            <a:ext cx="7556508" cy="4584700"/>
          </a:xfrm>
          <a:prstGeom prst="rect">
            <a:avLst/>
          </a:prstGeom>
          <a:noFill/>
        </p:spPr>
        <p:txBody>
          <a:bodyPr wrap="square" rtlCol="0">
            <a:spAutoFit/>
          </a:bodyPr>
          <a:lstStyle/>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Intermediate Code generator: </a:t>
            </a:r>
            <a:r>
              <a:rPr lang="en-US" dirty="0">
                <a:latin typeface="Times New Roman" panose="02020603050405020304" pitchFamily="18" charset="0"/>
                <a:cs typeface="Times New Roman" panose="02020603050405020304" pitchFamily="18" charset="0"/>
              </a:rPr>
              <a:t>After syntax and semantic analysis of the source program, many compilers generate an explicit low-level or machine-like intermediate representation, which we can think of as a program for an abstract machine. This intermediate representation should have two important properties: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Easy to Produce and </a:t>
            </a:r>
            <a:endParaRPr lang="en-US" alt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Easy to translate into target program</a:t>
            </a:r>
            <a:endParaRPr lang="en-US" alt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intermediate representation can have a variety of forms. In this course we consider an intermediate  form called “ </a:t>
            </a:r>
            <a:r>
              <a:rPr lang="en-US" b="1" dirty="0">
                <a:latin typeface="Times New Roman" panose="02020603050405020304" pitchFamily="18" charset="0"/>
                <a:cs typeface="Times New Roman" panose="02020603050405020304" pitchFamily="18" charset="0"/>
              </a:rPr>
              <a:t>three address code</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endParaRPr lang="en-US" sz="2600" b="1" dirty="0">
              <a:solidFill>
                <a:schemeClr val="tx1"/>
              </a:solidFill>
            </a:endParaRPr>
          </a:p>
        </p:txBody>
      </p:sp>
      <p:sp>
        <p:nvSpPr>
          <p:cNvPr id="3" name="TextBox 2"/>
          <p:cNvSpPr txBox="1"/>
          <p:nvPr/>
        </p:nvSpPr>
        <p:spPr>
          <a:xfrm>
            <a:off x="994491" y="1718131"/>
            <a:ext cx="7556508" cy="479996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need to follow some steps to generate three address code.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Each three address instruction has at most one operator on the right side.</a:t>
            </a: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compiler must generate a temporary name to hold the value computed by each instruction.</a:t>
            </a: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Some three address instructions have fewer than three operands. </a:t>
            </a: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So the output of the intermediate code generator will be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Text Box 73"/>
          <p:cNvSpPr txBox="1">
            <a:spLocks noChangeArrowheads="1"/>
          </p:cNvSpPr>
          <p:nvPr/>
        </p:nvSpPr>
        <p:spPr bwMode="auto">
          <a:xfrm>
            <a:off x="3096345" y="5122398"/>
            <a:ext cx="3352800" cy="122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a:t>
            </a:r>
            <a:r>
              <a:rPr lang="en-US" altLang="en-US" sz="1600" dirty="0" err="1">
                <a:latin typeface="Times New Roman" panose="02020603050405020304" pitchFamily="18" charset="0"/>
              </a:rPr>
              <a:t>inttofloat</a:t>
            </a:r>
            <a:r>
              <a:rPr lang="en-US" altLang="en-US" sz="1600" dirty="0">
                <a:latin typeface="Times New Roman" panose="02020603050405020304" pitchFamily="18" charset="0"/>
              </a:rPr>
              <a:t>(60)</a:t>
            </a:r>
            <a:endParaRPr lang="en-US" altLang="en-US" sz="1600" dirty="0">
              <a:latin typeface="Times New Roman" panose="02020603050405020304" pitchFamily="18" charset="0"/>
            </a:endParaRPr>
          </a:p>
          <a:p>
            <a:pPr algn="l">
              <a:lnSpc>
                <a:spcPct val="70000"/>
              </a:lnSpc>
              <a:spcBef>
                <a:spcPct val="50000"/>
              </a:spcBef>
            </a:pPr>
            <a:r>
              <a:rPr lang="en-US" altLang="en-US" sz="1600" dirty="0">
                <a:latin typeface="Times New Roman" panose="02020603050405020304" pitchFamily="18" charset="0"/>
              </a:rPr>
              <a:t>temp2 := id3 * temp1</a:t>
            </a:r>
            <a:endParaRPr lang="en-US" altLang="en-US" sz="1600" dirty="0">
              <a:latin typeface="Times New Roman" panose="02020603050405020304" pitchFamily="18" charset="0"/>
            </a:endParaRPr>
          </a:p>
          <a:p>
            <a:pPr algn="l">
              <a:lnSpc>
                <a:spcPct val="70000"/>
              </a:lnSpc>
              <a:spcBef>
                <a:spcPct val="50000"/>
              </a:spcBef>
            </a:pPr>
            <a:r>
              <a:rPr lang="en-US" altLang="en-US" sz="1600" dirty="0">
                <a:latin typeface="Times New Roman" panose="02020603050405020304" pitchFamily="18" charset="0"/>
              </a:rPr>
              <a:t>temp3 := id2 + temp2</a:t>
            </a:r>
            <a:endParaRPr lang="en-US" altLang="en-US" sz="1600" dirty="0">
              <a:latin typeface="Times New Roman" panose="02020603050405020304" pitchFamily="18" charset="0"/>
            </a:endParaRPr>
          </a:p>
          <a:p>
            <a:pPr algn="l">
              <a:lnSpc>
                <a:spcPct val="70000"/>
              </a:lnSpc>
              <a:spcBef>
                <a:spcPct val="50000"/>
              </a:spcBef>
            </a:pPr>
            <a:r>
              <a:rPr lang="en-US" altLang="en-US" sz="1600" dirty="0">
                <a:latin typeface="Times New Roman" panose="02020603050405020304" pitchFamily="18" charset="0"/>
              </a:rPr>
              <a:t>id1 := temp3</a:t>
            </a:r>
            <a:endParaRPr lang="en-US" altLang="en-US" sz="1600" dirty="0">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endParaRPr lang="en-US" sz="2600" b="1" dirty="0">
              <a:solidFill>
                <a:schemeClr val="tx1"/>
              </a:solidFill>
            </a:endParaRPr>
          </a:p>
        </p:txBody>
      </p:sp>
      <p:sp>
        <p:nvSpPr>
          <p:cNvPr id="3" name="TextBox 2"/>
          <p:cNvSpPr txBox="1"/>
          <p:nvPr/>
        </p:nvSpPr>
        <p:spPr>
          <a:xfrm>
            <a:off x="994491" y="1718131"/>
            <a:ext cx="7556508" cy="3753485"/>
          </a:xfrm>
          <a:prstGeom prst="rect">
            <a:avLst/>
          </a:prstGeom>
          <a:noFill/>
        </p:spPr>
        <p:txBody>
          <a:bodyPr wrap="square" rtlCol="0">
            <a:spAutoFit/>
          </a:bodyPr>
          <a:lstStyle/>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Code Optimizer: </a:t>
            </a:r>
            <a:r>
              <a:rPr lang="en-US" dirty="0">
                <a:latin typeface="Times New Roman" panose="02020603050405020304" pitchFamily="18" charset="0"/>
                <a:cs typeface="Times New Roman" panose="02020603050405020304" pitchFamily="18" charset="0"/>
              </a:rPr>
              <a:t>The machine-independent code-optimization phase attempts to improve the intermediate code so that better target code will result. </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Find More Efficient Ways to Execute Code</a:t>
            </a:r>
            <a:endParaRPr lang="en-US" alt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Replace Code With More Optimal Statements</a:t>
            </a:r>
            <a:endParaRPr lang="en-US" alt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Significantly improve the running time of the target program</a:t>
            </a:r>
            <a:endParaRPr lang="en-US" dirty="0">
              <a:latin typeface="Times New Roman" panose="02020603050405020304" pitchFamily="18" charset="0"/>
              <a:cs typeface="Times New Roman" panose="02020603050405020304" pitchFamily="18" charset="0"/>
            </a:endParaRPr>
          </a:p>
          <a:p>
            <a:pPr lvl="1"/>
            <a:endParaRPr lang="en-US" alt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 this phase optimized the code and produced the output as follows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5" name="Text Box 74"/>
          <p:cNvSpPr txBox="1">
            <a:spLocks noChangeArrowheads="1"/>
          </p:cNvSpPr>
          <p:nvPr/>
        </p:nvSpPr>
        <p:spPr bwMode="auto">
          <a:xfrm>
            <a:off x="3352800" y="4958273"/>
            <a:ext cx="33528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id3 * 60.0</a:t>
            </a:r>
            <a:endParaRPr lang="en-US" altLang="en-US" sz="1600" dirty="0">
              <a:latin typeface="Times New Roman" panose="02020603050405020304" pitchFamily="18" charset="0"/>
            </a:endParaRPr>
          </a:p>
          <a:p>
            <a:pPr algn="l">
              <a:lnSpc>
                <a:spcPct val="70000"/>
              </a:lnSpc>
              <a:spcBef>
                <a:spcPct val="50000"/>
              </a:spcBef>
            </a:pPr>
            <a:r>
              <a:rPr lang="en-US" altLang="en-US" sz="1600" dirty="0">
                <a:latin typeface="Times New Roman" panose="02020603050405020304" pitchFamily="18" charset="0"/>
              </a:rPr>
              <a:t>id1 := id2 + temp1</a:t>
            </a:r>
            <a:endParaRPr lang="en-US" altLang="en-US" sz="1600" dirty="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endParaRPr lang="en-US" sz="2600" b="1" dirty="0">
              <a:solidFill>
                <a:schemeClr val="tx1"/>
              </a:solidFill>
            </a:endParaRPr>
          </a:p>
        </p:txBody>
      </p:sp>
      <p:sp>
        <p:nvSpPr>
          <p:cNvPr id="3" name="TextBox 2"/>
          <p:cNvSpPr txBox="1"/>
          <p:nvPr/>
        </p:nvSpPr>
        <p:spPr>
          <a:xfrm>
            <a:off x="994491" y="1718131"/>
            <a:ext cx="7556508" cy="5415915"/>
          </a:xfrm>
          <a:prstGeom prst="rect">
            <a:avLst/>
          </a:prstGeom>
          <a:noFill/>
        </p:spPr>
        <p:txBody>
          <a:bodyPr wrap="square" rtlCol="0">
            <a:spAutoFit/>
          </a:bodyPr>
          <a:lstStyle/>
          <a:p>
            <a:pPr algn="just"/>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Code Generator: </a:t>
            </a:r>
            <a:r>
              <a:rPr lang="en-US" dirty="0">
                <a:latin typeface="Times New Roman" panose="02020603050405020304" pitchFamily="18" charset="0"/>
                <a:cs typeface="Times New Roman" panose="02020603050405020304" pitchFamily="18" charset="0"/>
              </a:rPr>
              <a:t>The final phase of the compiler is to generate code for a specific machine. In this phase we consider:</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memory management</a:t>
            </a: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register assignment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output from this phase is usually assembly language or relocatable machine code.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
        <p:nvSpPr>
          <p:cNvPr id="7" name="Text Box 75"/>
          <p:cNvSpPr txBox="1">
            <a:spLocks noChangeArrowheads="1"/>
          </p:cNvSpPr>
          <p:nvPr/>
        </p:nvSpPr>
        <p:spPr bwMode="auto">
          <a:xfrm>
            <a:off x="3581400" y="4821555"/>
            <a:ext cx="249682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 LDF  R2,  id3</a:t>
            </a:r>
            <a:endParaRPr lang="en-US" altLang="en-US" sz="1600" dirty="0">
              <a:latin typeface="Times New Roman" panose="02020603050405020304" pitchFamily="18" charset="0"/>
            </a:endParaRPr>
          </a:p>
          <a:p>
            <a:pPr algn="l">
              <a:spcBef>
                <a:spcPct val="50000"/>
              </a:spcBef>
            </a:pPr>
            <a:r>
              <a:rPr lang="en-US" altLang="en-US" sz="1600" dirty="0">
                <a:latin typeface="Times New Roman" panose="02020603050405020304" pitchFamily="18" charset="0"/>
              </a:rPr>
              <a:t> MULF  R2,  R2,  #60.0</a:t>
            </a:r>
            <a:br>
              <a:rPr lang="en-US" altLang="en-US" sz="1600" dirty="0">
                <a:latin typeface="Times New Roman" panose="02020603050405020304" pitchFamily="18" charset="0"/>
              </a:rPr>
            </a:br>
            <a:r>
              <a:rPr lang="en-US" altLang="en-US" sz="1600" dirty="0">
                <a:latin typeface="Times New Roman" panose="02020603050405020304" pitchFamily="18" charset="0"/>
              </a:rPr>
              <a:t> LDF  R1,  id2</a:t>
            </a:r>
            <a:endParaRPr lang="en-US" altLang="en-US" sz="1600" dirty="0">
              <a:latin typeface="Times New Roman" panose="02020603050405020304" pitchFamily="18" charset="0"/>
            </a:endParaRPr>
          </a:p>
          <a:p>
            <a:pPr algn="l">
              <a:spcBef>
                <a:spcPct val="50000"/>
              </a:spcBef>
            </a:pPr>
            <a:r>
              <a:rPr lang="en-US" altLang="en-US" sz="1600" dirty="0">
                <a:latin typeface="Times New Roman" panose="02020603050405020304" pitchFamily="18" charset="0"/>
              </a:rPr>
              <a:t> ADDF  R1,  R1,  R2</a:t>
            </a:r>
            <a:br>
              <a:rPr lang="en-US" altLang="en-US" sz="1600" dirty="0">
                <a:latin typeface="Times New Roman" panose="02020603050405020304" pitchFamily="18" charset="0"/>
              </a:rPr>
            </a:br>
            <a:r>
              <a:rPr lang="en-US" altLang="en-US" sz="1600" dirty="0">
                <a:latin typeface="Times New Roman" panose="02020603050405020304" pitchFamily="18" charset="0"/>
              </a:rPr>
              <a:t> STF  id1,  R1</a:t>
            </a:r>
            <a:endParaRPr lang="en-US" altLang="en-US" sz="1600" dirty="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endParaRPr lang="en-US" sz="2600" b="1" dirty="0">
              <a:solidFill>
                <a:schemeClr val="tx1"/>
              </a:solidFill>
            </a:endParaRPr>
          </a:p>
        </p:txBody>
      </p:sp>
      <p:sp>
        <p:nvSpPr>
          <p:cNvPr id="3" name="TextBox 2"/>
          <p:cNvSpPr txBox="1"/>
          <p:nvPr/>
        </p:nvSpPr>
        <p:spPr>
          <a:xfrm>
            <a:off x="994491" y="1718131"/>
            <a:ext cx="7556508" cy="5109091"/>
          </a:xfrm>
          <a:prstGeom prst="rect">
            <a:avLst/>
          </a:prstGeom>
          <a:noFill/>
        </p:spPr>
        <p:txBody>
          <a:bodyPr wrap="square" rtlCol="0">
            <a:spAutoFit/>
          </a:bodyPr>
          <a:lstStyle/>
          <a:p>
            <a:pPr algn="just"/>
            <a:endParaRPr lang="en-US" sz="2000" b="1"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6" name="Text Box 18"/>
          <p:cNvSpPr txBox="1">
            <a:spLocks noChangeArrowheads="1"/>
          </p:cNvSpPr>
          <p:nvPr/>
        </p:nvSpPr>
        <p:spPr bwMode="auto">
          <a:xfrm>
            <a:off x="2819400" y="1963025"/>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600" dirty="0">
                <a:latin typeface="Times New Roman" panose="02020603050405020304" pitchFamily="18" charset="0"/>
              </a:rPr>
              <a:t>position   :=   initial  +  rate * 60</a:t>
            </a:r>
            <a:endParaRPr lang="en-US" altLang="en-US" sz="1600" dirty="0">
              <a:latin typeface="Times New Roman" panose="02020603050405020304" pitchFamily="18" charset="0"/>
            </a:endParaRPr>
          </a:p>
        </p:txBody>
      </p:sp>
      <p:grpSp>
        <p:nvGrpSpPr>
          <p:cNvPr id="8" name="Group 19"/>
          <p:cNvGrpSpPr/>
          <p:nvPr/>
        </p:nvGrpSpPr>
        <p:grpSpPr bwMode="auto">
          <a:xfrm>
            <a:off x="2552700" y="2639377"/>
            <a:ext cx="4038600" cy="336550"/>
            <a:chOff x="912" y="528"/>
            <a:chExt cx="2544" cy="212"/>
          </a:xfrm>
        </p:grpSpPr>
        <p:sp>
          <p:nvSpPr>
            <p:cNvPr id="9" name="Rectangle 20"/>
            <p:cNvSpPr>
              <a:spLocks noChangeArrowheads="1"/>
            </p:cNvSpPr>
            <p:nvPr/>
          </p:nvSpPr>
          <p:spPr bwMode="auto">
            <a:xfrm>
              <a:off x="912" y="528"/>
              <a:ext cx="2544" cy="192"/>
            </a:xfrm>
            <a:prstGeom prst="rect">
              <a:avLst/>
            </a:prstGeom>
            <a:solidFill>
              <a:srgbClr val="CCECFF"/>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0" name="Text Box 21"/>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lexical analyzer</a:t>
              </a:r>
              <a:endParaRPr lang="en-US" altLang="en-US" sz="1600" dirty="0">
                <a:latin typeface="Times New Roman" panose="02020603050405020304" pitchFamily="18" charset="0"/>
              </a:endParaRPr>
            </a:p>
          </p:txBody>
        </p:sp>
      </p:grpSp>
      <p:cxnSp>
        <p:nvCxnSpPr>
          <p:cNvPr id="11" name="Straight Arrow Connector 10"/>
          <p:cNvCxnSpPr/>
          <p:nvPr/>
        </p:nvCxnSpPr>
        <p:spPr>
          <a:xfrm>
            <a:off x="4445391" y="2299575"/>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445391" y="2975927"/>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 Box 31"/>
          <p:cNvSpPr txBox="1">
            <a:spLocks noChangeArrowheads="1"/>
          </p:cNvSpPr>
          <p:nvPr/>
        </p:nvSpPr>
        <p:spPr bwMode="auto">
          <a:xfrm>
            <a:off x="2780992" y="3340251"/>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id1  :=   id2  +  id3 * 60</a:t>
            </a:r>
            <a:endParaRPr lang="en-US" altLang="en-US" sz="1600" dirty="0">
              <a:latin typeface="Times New Roman" panose="02020603050405020304" pitchFamily="18" charset="0"/>
            </a:endParaRPr>
          </a:p>
        </p:txBody>
      </p:sp>
      <p:grpSp>
        <p:nvGrpSpPr>
          <p:cNvPr id="15" name="Group 22"/>
          <p:cNvGrpSpPr/>
          <p:nvPr/>
        </p:nvGrpSpPr>
        <p:grpSpPr bwMode="auto">
          <a:xfrm>
            <a:off x="2552700" y="3728898"/>
            <a:ext cx="4038600" cy="336550"/>
            <a:chOff x="912" y="528"/>
            <a:chExt cx="2544" cy="212"/>
          </a:xfrm>
        </p:grpSpPr>
        <p:sp>
          <p:nvSpPr>
            <p:cNvPr id="16" name="Rectangle 23"/>
            <p:cNvSpPr>
              <a:spLocks noChangeArrowheads="1"/>
            </p:cNvSpPr>
            <p:nvPr/>
          </p:nvSpPr>
          <p:spPr bwMode="auto">
            <a:xfrm>
              <a:off x="912" y="528"/>
              <a:ext cx="2544" cy="192"/>
            </a:xfrm>
            <a:prstGeom prst="rect">
              <a:avLst/>
            </a:prstGeom>
            <a:solidFill>
              <a:srgbClr val="CCECFF"/>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7" name="Text Box 24"/>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syntax analyzer</a:t>
              </a:r>
              <a:endParaRPr lang="en-US" altLang="en-US" sz="1600" dirty="0">
                <a:latin typeface="Times New Roman" panose="02020603050405020304" pitchFamily="18" charset="0"/>
              </a:endParaRPr>
            </a:p>
          </p:txBody>
        </p:sp>
      </p:grpSp>
      <p:cxnSp>
        <p:nvCxnSpPr>
          <p:cNvPr id="18" name="Straight Arrow Connector 17"/>
          <p:cNvCxnSpPr/>
          <p:nvPr/>
        </p:nvCxnSpPr>
        <p:spPr>
          <a:xfrm>
            <a:off x="4445391" y="4065448"/>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4" name="Group 32"/>
          <p:cNvGrpSpPr/>
          <p:nvPr/>
        </p:nvGrpSpPr>
        <p:grpSpPr bwMode="auto">
          <a:xfrm>
            <a:off x="2840499" y="4395560"/>
            <a:ext cx="3429000" cy="1281113"/>
            <a:chOff x="1344" y="1392"/>
            <a:chExt cx="2160" cy="807"/>
          </a:xfrm>
        </p:grpSpPr>
        <p:sp>
          <p:nvSpPr>
            <p:cNvPr id="35" name="Text Box 33"/>
            <p:cNvSpPr txBox="1">
              <a:spLocks noChangeArrowheads="1"/>
            </p:cNvSpPr>
            <p:nvPr/>
          </p:nvSpPr>
          <p:spPr bwMode="auto">
            <a:xfrm>
              <a:off x="1872" y="139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endParaRPr lang="en-US" altLang="en-US" sz="1800">
                <a:latin typeface="Times New Roman" panose="02020603050405020304" pitchFamily="18" charset="0"/>
              </a:endParaRPr>
            </a:p>
          </p:txBody>
        </p:sp>
        <p:sp>
          <p:nvSpPr>
            <p:cNvPr id="36" name="Text Box 34"/>
            <p:cNvSpPr txBox="1">
              <a:spLocks noChangeArrowheads="1"/>
            </p:cNvSpPr>
            <p:nvPr/>
          </p:nvSpPr>
          <p:spPr bwMode="auto">
            <a:xfrm>
              <a:off x="1344" y="163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id1</a:t>
              </a:r>
              <a:endParaRPr lang="en-US" altLang="en-US" sz="1800">
                <a:latin typeface="Times New Roman" panose="02020603050405020304" pitchFamily="18" charset="0"/>
              </a:endParaRPr>
            </a:p>
          </p:txBody>
        </p:sp>
        <p:sp>
          <p:nvSpPr>
            <p:cNvPr id="37" name="Text Box 35"/>
            <p:cNvSpPr txBox="1">
              <a:spLocks noChangeArrowheads="1"/>
            </p:cNvSpPr>
            <p:nvPr/>
          </p:nvSpPr>
          <p:spPr bwMode="auto">
            <a:xfrm>
              <a:off x="1920" y="177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id2</a:t>
              </a:r>
              <a:endParaRPr lang="en-US" altLang="en-US" sz="1800">
                <a:latin typeface="Times New Roman" panose="02020603050405020304" pitchFamily="18" charset="0"/>
              </a:endParaRPr>
            </a:p>
          </p:txBody>
        </p:sp>
        <p:sp>
          <p:nvSpPr>
            <p:cNvPr id="38" name="Text Box 36"/>
            <p:cNvSpPr txBox="1">
              <a:spLocks noChangeArrowheads="1"/>
            </p:cNvSpPr>
            <p:nvPr/>
          </p:nvSpPr>
          <p:spPr bwMode="auto">
            <a:xfrm>
              <a:off x="2352" y="196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id3</a:t>
              </a:r>
              <a:endParaRPr lang="en-US" altLang="en-US" sz="1800">
                <a:latin typeface="Times New Roman" panose="02020603050405020304" pitchFamily="18" charset="0"/>
              </a:endParaRPr>
            </a:p>
          </p:txBody>
        </p:sp>
        <p:sp>
          <p:nvSpPr>
            <p:cNvPr id="39" name="Text Box 37"/>
            <p:cNvSpPr txBox="1">
              <a:spLocks noChangeArrowheads="1"/>
            </p:cNvSpPr>
            <p:nvPr/>
          </p:nvSpPr>
          <p:spPr bwMode="auto">
            <a:xfrm>
              <a:off x="2304" y="158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a:t>
              </a:r>
              <a:endParaRPr lang="en-US" altLang="en-US" sz="1800">
                <a:latin typeface="Times New Roman" panose="02020603050405020304" pitchFamily="18" charset="0"/>
              </a:endParaRPr>
            </a:p>
          </p:txBody>
        </p:sp>
        <p:sp>
          <p:nvSpPr>
            <p:cNvPr id="40" name="Text Box 38"/>
            <p:cNvSpPr txBox="1">
              <a:spLocks noChangeArrowheads="1"/>
            </p:cNvSpPr>
            <p:nvPr/>
          </p:nvSpPr>
          <p:spPr bwMode="auto">
            <a:xfrm>
              <a:off x="2736" y="177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a:t>
              </a:r>
              <a:endParaRPr lang="en-US" altLang="en-US" sz="1800">
                <a:latin typeface="Times New Roman" panose="02020603050405020304" pitchFamily="18" charset="0"/>
              </a:endParaRPr>
            </a:p>
          </p:txBody>
        </p:sp>
        <p:sp>
          <p:nvSpPr>
            <p:cNvPr id="41" name="Text Box 39"/>
            <p:cNvSpPr txBox="1">
              <a:spLocks noChangeArrowheads="1"/>
            </p:cNvSpPr>
            <p:nvPr/>
          </p:nvSpPr>
          <p:spPr bwMode="auto">
            <a:xfrm>
              <a:off x="3120" y="196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endParaRPr lang="en-US" altLang="en-US" sz="1800">
                <a:latin typeface="Times New Roman" panose="02020603050405020304" pitchFamily="18" charset="0"/>
              </a:endParaRPr>
            </a:p>
          </p:txBody>
        </p:sp>
        <p:sp>
          <p:nvSpPr>
            <p:cNvPr id="42" name="Line 40"/>
            <p:cNvSpPr>
              <a:spLocks noChangeShapeType="1"/>
            </p:cNvSpPr>
            <p:nvPr/>
          </p:nvSpPr>
          <p:spPr bwMode="auto">
            <a:xfrm>
              <a:off x="2352" y="1777"/>
              <a:ext cx="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41"/>
            <p:cNvSpPr>
              <a:spLocks noChangeShapeType="1"/>
            </p:cNvSpPr>
            <p:nvPr/>
          </p:nvSpPr>
          <p:spPr bwMode="auto">
            <a:xfrm flipH="1">
              <a:off x="1728" y="1584"/>
              <a:ext cx="144"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42"/>
            <p:cNvSpPr>
              <a:spLocks noChangeShapeType="1"/>
            </p:cNvSpPr>
            <p:nvPr/>
          </p:nvSpPr>
          <p:spPr bwMode="auto">
            <a:xfrm>
              <a:off x="2112" y="1584"/>
              <a:ext cx="288"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dirty="0"/>
            </a:p>
          </p:txBody>
        </p:sp>
        <p:sp>
          <p:nvSpPr>
            <p:cNvPr id="45" name="Line 43"/>
            <p:cNvSpPr>
              <a:spLocks noChangeShapeType="1"/>
            </p:cNvSpPr>
            <p:nvPr/>
          </p:nvSpPr>
          <p:spPr bwMode="auto">
            <a:xfrm>
              <a:off x="2544" y="1728"/>
              <a:ext cx="288"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44"/>
            <p:cNvSpPr>
              <a:spLocks noChangeShapeType="1"/>
            </p:cNvSpPr>
            <p:nvPr/>
          </p:nvSpPr>
          <p:spPr bwMode="auto">
            <a:xfrm>
              <a:off x="3024" y="1920"/>
              <a:ext cx="240"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45"/>
            <p:cNvSpPr>
              <a:spLocks noChangeShapeType="1"/>
            </p:cNvSpPr>
            <p:nvPr/>
          </p:nvSpPr>
          <p:spPr bwMode="auto">
            <a:xfrm flipH="1">
              <a:off x="2784" y="192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46"/>
            <p:cNvSpPr>
              <a:spLocks noChangeShapeType="1"/>
            </p:cNvSpPr>
            <p:nvPr/>
          </p:nvSpPr>
          <p:spPr bwMode="auto">
            <a:xfrm flipH="1">
              <a:off x="2304" y="1728"/>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dirty="0"/>
            </a:p>
          </p:txBody>
        </p:sp>
      </p:grpSp>
      <p:cxnSp>
        <p:nvCxnSpPr>
          <p:cNvPr id="49" name="Straight Arrow Connector 48"/>
          <p:cNvCxnSpPr/>
          <p:nvPr/>
        </p:nvCxnSpPr>
        <p:spPr>
          <a:xfrm>
            <a:off x="4516899" y="5676673"/>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endParaRPr lang="en-US" sz="2600" b="1" dirty="0">
              <a:solidFill>
                <a:schemeClr val="tx1"/>
              </a:solidFill>
            </a:endParaRPr>
          </a:p>
        </p:txBody>
      </p:sp>
      <p:sp>
        <p:nvSpPr>
          <p:cNvPr id="3" name="TextBox 2"/>
          <p:cNvSpPr txBox="1"/>
          <p:nvPr/>
        </p:nvSpPr>
        <p:spPr>
          <a:xfrm>
            <a:off x="994491" y="1816606"/>
            <a:ext cx="7556508" cy="5109091"/>
          </a:xfrm>
          <a:prstGeom prst="rect">
            <a:avLst/>
          </a:prstGeom>
          <a:noFill/>
        </p:spPr>
        <p:txBody>
          <a:bodyPr wrap="square" rtlCol="0">
            <a:spAutoFit/>
          </a:bodyPr>
          <a:lstStyle/>
          <a:p>
            <a:pPr algn="just"/>
            <a:endParaRPr lang="en-US" sz="2000" b="1"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grpSp>
        <p:nvGrpSpPr>
          <p:cNvPr id="8" name="Group 19"/>
          <p:cNvGrpSpPr/>
          <p:nvPr/>
        </p:nvGrpSpPr>
        <p:grpSpPr bwMode="auto">
          <a:xfrm>
            <a:off x="2552700" y="1964120"/>
            <a:ext cx="4038600" cy="336550"/>
            <a:chOff x="912" y="528"/>
            <a:chExt cx="2544" cy="212"/>
          </a:xfrm>
        </p:grpSpPr>
        <p:sp>
          <p:nvSpPr>
            <p:cNvPr id="9" name="Rectangle 20"/>
            <p:cNvSpPr>
              <a:spLocks noChangeArrowheads="1"/>
            </p:cNvSpPr>
            <p:nvPr/>
          </p:nvSpPr>
          <p:spPr bwMode="auto">
            <a:xfrm>
              <a:off x="912" y="528"/>
              <a:ext cx="2544" cy="192"/>
            </a:xfrm>
            <a:prstGeom prst="rect">
              <a:avLst/>
            </a:prstGeom>
            <a:solidFill>
              <a:srgbClr val="CCECFF"/>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0" name="Text Box 21"/>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Semantic analyzer</a:t>
              </a:r>
              <a:endParaRPr lang="en-US" altLang="en-US" sz="1600" dirty="0">
                <a:latin typeface="Times New Roman" panose="02020603050405020304" pitchFamily="18" charset="0"/>
              </a:endParaRPr>
            </a:p>
          </p:txBody>
        </p:sp>
      </p:grpSp>
      <p:cxnSp>
        <p:nvCxnSpPr>
          <p:cNvPr id="11" name="Straight Arrow Connector 10"/>
          <p:cNvCxnSpPr/>
          <p:nvPr/>
        </p:nvCxnSpPr>
        <p:spPr>
          <a:xfrm>
            <a:off x="4445391" y="1624326"/>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67" name="Group 47"/>
          <p:cNvGrpSpPr/>
          <p:nvPr/>
        </p:nvGrpSpPr>
        <p:grpSpPr bwMode="auto">
          <a:xfrm>
            <a:off x="2494673" y="2191630"/>
            <a:ext cx="4038600" cy="1662113"/>
            <a:chOff x="1056" y="2304"/>
            <a:chExt cx="2544" cy="1047"/>
          </a:xfrm>
        </p:grpSpPr>
        <p:sp>
          <p:nvSpPr>
            <p:cNvPr id="68" name="Text Box 48"/>
            <p:cNvSpPr txBox="1">
              <a:spLocks noChangeArrowheads="1"/>
            </p:cNvSpPr>
            <p:nvPr/>
          </p:nvSpPr>
          <p:spPr bwMode="auto">
            <a:xfrm>
              <a:off x="1584" y="230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endParaRPr lang="en-US" altLang="en-US" sz="1800">
                <a:latin typeface="Times New Roman" panose="02020603050405020304" pitchFamily="18" charset="0"/>
              </a:endParaRPr>
            </a:p>
          </p:txBody>
        </p:sp>
        <p:sp>
          <p:nvSpPr>
            <p:cNvPr id="69" name="Text Box 49"/>
            <p:cNvSpPr txBox="1">
              <a:spLocks noChangeArrowheads="1"/>
            </p:cNvSpPr>
            <p:nvPr/>
          </p:nvSpPr>
          <p:spPr bwMode="auto">
            <a:xfrm>
              <a:off x="1056" y="2544"/>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id1</a:t>
              </a:r>
              <a:endParaRPr lang="en-US" altLang="en-US" sz="1800">
                <a:latin typeface="Times New Roman" panose="02020603050405020304" pitchFamily="18" charset="0"/>
              </a:endParaRPr>
            </a:p>
          </p:txBody>
        </p:sp>
        <p:sp>
          <p:nvSpPr>
            <p:cNvPr id="70" name="Text Box 50"/>
            <p:cNvSpPr txBox="1">
              <a:spLocks noChangeArrowheads="1"/>
            </p:cNvSpPr>
            <p:nvPr/>
          </p:nvSpPr>
          <p:spPr bwMode="auto">
            <a:xfrm>
              <a:off x="1632" y="2796"/>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id2l</a:t>
              </a:r>
              <a:endParaRPr lang="en-US" altLang="en-US" sz="1800" dirty="0">
                <a:latin typeface="Times New Roman" panose="02020603050405020304" pitchFamily="18" charset="0"/>
              </a:endParaRPr>
            </a:p>
          </p:txBody>
        </p:sp>
        <p:sp>
          <p:nvSpPr>
            <p:cNvPr id="71" name="Text Box 51"/>
            <p:cNvSpPr txBox="1">
              <a:spLocks noChangeArrowheads="1"/>
            </p:cNvSpPr>
            <p:nvPr/>
          </p:nvSpPr>
          <p:spPr bwMode="auto">
            <a:xfrm>
              <a:off x="2064" y="2880"/>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id3</a:t>
              </a:r>
              <a:endParaRPr lang="en-US" altLang="en-US" sz="1800">
                <a:latin typeface="Times New Roman" panose="02020603050405020304" pitchFamily="18" charset="0"/>
              </a:endParaRPr>
            </a:p>
          </p:txBody>
        </p:sp>
        <p:sp>
          <p:nvSpPr>
            <p:cNvPr id="72" name="Text Box 52"/>
            <p:cNvSpPr txBox="1">
              <a:spLocks noChangeArrowheads="1"/>
            </p:cNvSpPr>
            <p:nvPr/>
          </p:nvSpPr>
          <p:spPr bwMode="auto">
            <a:xfrm>
              <a:off x="2088" y="2496"/>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a:t>
              </a:r>
              <a:endParaRPr lang="en-US" altLang="en-US" sz="1800" dirty="0">
                <a:latin typeface="Times New Roman" panose="02020603050405020304" pitchFamily="18" charset="0"/>
              </a:endParaRPr>
            </a:p>
          </p:txBody>
        </p:sp>
        <p:sp>
          <p:nvSpPr>
            <p:cNvPr id="73" name="Text Box 53"/>
            <p:cNvSpPr txBox="1">
              <a:spLocks noChangeArrowheads="1"/>
            </p:cNvSpPr>
            <p:nvPr/>
          </p:nvSpPr>
          <p:spPr bwMode="auto">
            <a:xfrm>
              <a:off x="2547" y="268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a:t>
              </a:r>
              <a:endParaRPr lang="en-US" altLang="en-US" sz="1800" dirty="0">
                <a:latin typeface="Times New Roman" panose="02020603050405020304" pitchFamily="18" charset="0"/>
              </a:endParaRPr>
            </a:p>
          </p:txBody>
        </p:sp>
        <p:sp>
          <p:nvSpPr>
            <p:cNvPr id="74" name="Text Box 54"/>
            <p:cNvSpPr txBox="1">
              <a:spLocks noChangeArrowheads="1"/>
            </p:cNvSpPr>
            <p:nvPr/>
          </p:nvSpPr>
          <p:spPr bwMode="auto">
            <a:xfrm>
              <a:off x="2832" y="2880"/>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err="1">
                  <a:latin typeface="Times New Roman" panose="02020603050405020304" pitchFamily="18" charset="0"/>
                </a:rPr>
                <a:t>inttofloat</a:t>
              </a:r>
              <a:endParaRPr lang="en-US" altLang="en-US" sz="1800" dirty="0">
                <a:latin typeface="Times New Roman" panose="02020603050405020304" pitchFamily="18" charset="0"/>
              </a:endParaRPr>
            </a:p>
          </p:txBody>
        </p:sp>
        <p:sp>
          <p:nvSpPr>
            <p:cNvPr id="75" name="Line 55"/>
            <p:cNvSpPr>
              <a:spLocks noChangeShapeType="1"/>
            </p:cNvSpPr>
            <p:nvPr/>
          </p:nvSpPr>
          <p:spPr bwMode="auto">
            <a:xfrm>
              <a:off x="2064" y="2689"/>
              <a:ext cx="1" cy="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76" name="Line 56"/>
            <p:cNvSpPr>
              <a:spLocks noChangeShapeType="1"/>
            </p:cNvSpPr>
            <p:nvPr/>
          </p:nvSpPr>
          <p:spPr bwMode="auto">
            <a:xfrm flipH="1">
              <a:off x="1440" y="2496"/>
              <a:ext cx="162"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77" name="Line 57"/>
            <p:cNvSpPr>
              <a:spLocks noChangeShapeType="1"/>
            </p:cNvSpPr>
            <p:nvPr/>
          </p:nvSpPr>
          <p:spPr bwMode="auto">
            <a:xfrm>
              <a:off x="1824" y="2496"/>
              <a:ext cx="324"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dirty="0"/>
            </a:p>
          </p:txBody>
        </p:sp>
        <p:sp>
          <p:nvSpPr>
            <p:cNvPr id="78" name="Line 58"/>
            <p:cNvSpPr>
              <a:spLocks noChangeShapeType="1"/>
            </p:cNvSpPr>
            <p:nvPr/>
          </p:nvSpPr>
          <p:spPr bwMode="auto">
            <a:xfrm>
              <a:off x="2256" y="2640"/>
              <a:ext cx="324"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79" name="Line 59"/>
            <p:cNvSpPr>
              <a:spLocks noChangeShapeType="1"/>
            </p:cNvSpPr>
            <p:nvPr/>
          </p:nvSpPr>
          <p:spPr bwMode="auto">
            <a:xfrm>
              <a:off x="2736" y="2832"/>
              <a:ext cx="270"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80" name="Line 60"/>
            <p:cNvSpPr>
              <a:spLocks noChangeShapeType="1"/>
            </p:cNvSpPr>
            <p:nvPr/>
          </p:nvSpPr>
          <p:spPr bwMode="auto">
            <a:xfrm flipH="1">
              <a:off x="2496" y="2832"/>
              <a:ext cx="108"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81" name="Line 61"/>
            <p:cNvSpPr>
              <a:spLocks noChangeShapeType="1"/>
            </p:cNvSpPr>
            <p:nvPr/>
          </p:nvSpPr>
          <p:spPr bwMode="auto">
            <a:xfrm flipH="1">
              <a:off x="1902" y="2640"/>
              <a:ext cx="22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dirty="0"/>
            </a:p>
          </p:txBody>
        </p:sp>
        <p:sp>
          <p:nvSpPr>
            <p:cNvPr id="82" name="Text Box 62"/>
            <p:cNvSpPr txBox="1">
              <a:spLocks noChangeArrowheads="1"/>
            </p:cNvSpPr>
            <p:nvPr/>
          </p:nvSpPr>
          <p:spPr bwMode="auto">
            <a:xfrm>
              <a:off x="2976" y="312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endParaRPr lang="en-US" altLang="en-US" sz="1800">
                <a:latin typeface="Times New Roman" panose="02020603050405020304" pitchFamily="18" charset="0"/>
              </a:endParaRPr>
            </a:p>
          </p:txBody>
        </p:sp>
        <p:sp>
          <p:nvSpPr>
            <p:cNvPr id="83" name="Line 63"/>
            <p:cNvSpPr>
              <a:spLocks noChangeShapeType="1"/>
            </p:cNvSpPr>
            <p:nvPr/>
          </p:nvSpPr>
          <p:spPr bwMode="auto">
            <a:xfrm>
              <a:off x="3216" y="3120"/>
              <a:ext cx="0" cy="4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4" name="Group 28"/>
          <p:cNvGrpSpPr/>
          <p:nvPr/>
        </p:nvGrpSpPr>
        <p:grpSpPr bwMode="auto">
          <a:xfrm>
            <a:off x="2552700" y="3846172"/>
            <a:ext cx="4038600" cy="361950"/>
            <a:chOff x="912" y="492"/>
            <a:chExt cx="2544" cy="228"/>
          </a:xfrm>
        </p:grpSpPr>
        <p:sp>
          <p:nvSpPr>
            <p:cNvPr id="85" name="Rectangle 29"/>
            <p:cNvSpPr>
              <a:spLocks noChangeArrowheads="1"/>
            </p:cNvSpPr>
            <p:nvPr/>
          </p:nvSpPr>
          <p:spPr bwMode="auto">
            <a:xfrm>
              <a:off x="912" y="528"/>
              <a:ext cx="2544" cy="192"/>
            </a:xfrm>
            <a:prstGeom prst="rect">
              <a:avLst/>
            </a:prstGeom>
            <a:solidFill>
              <a:srgbClr val="CCECFF"/>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86" name="Text Box 30"/>
            <p:cNvSpPr txBox="1">
              <a:spLocks noChangeArrowheads="1"/>
            </p:cNvSpPr>
            <p:nvPr/>
          </p:nvSpPr>
          <p:spPr bwMode="auto">
            <a:xfrm>
              <a:off x="954" y="492"/>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intermediate code generator</a:t>
              </a:r>
              <a:endParaRPr lang="en-US" altLang="en-US" sz="1600" dirty="0">
                <a:latin typeface="Times New Roman" panose="02020603050405020304" pitchFamily="18" charset="0"/>
              </a:endParaRPr>
            </a:p>
          </p:txBody>
        </p:sp>
      </p:grpSp>
      <p:cxnSp>
        <p:nvCxnSpPr>
          <p:cNvPr id="87" name="Straight Arrow Connector 86"/>
          <p:cNvCxnSpPr/>
          <p:nvPr/>
        </p:nvCxnSpPr>
        <p:spPr>
          <a:xfrm>
            <a:off x="4428979" y="3563230"/>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a:xfrm>
            <a:off x="4459461" y="4248739"/>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Text Box 73"/>
          <p:cNvSpPr txBox="1">
            <a:spLocks noChangeArrowheads="1"/>
          </p:cNvSpPr>
          <p:nvPr/>
        </p:nvSpPr>
        <p:spPr bwMode="auto">
          <a:xfrm>
            <a:off x="3183985" y="4507526"/>
            <a:ext cx="335280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a:t>
            </a:r>
            <a:r>
              <a:rPr lang="en-US" altLang="en-US" sz="1600" dirty="0" err="1">
                <a:latin typeface="Times New Roman" panose="02020603050405020304" pitchFamily="18" charset="0"/>
              </a:rPr>
              <a:t>intto</a:t>
            </a:r>
            <a:r>
              <a:rPr lang="en-GB" altLang="en-US" sz="1600" dirty="0" err="1">
                <a:latin typeface="Times New Roman" panose="02020603050405020304" pitchFamily="18" charset="0"/>
              </a:rPr>
              <a:t>float</a:t>
            </a:r>
            <a:r>
              <a:rPr lang="en-US" altLang="en-US" sz="1600" dirty="0">
                <a:latin typeface="Times New Roman" panose="02020603050405020304" pitchFamily="18" charset="0"/>
              </a:rPr>
              <a:t>(60)</a:t>
            </a:r>
            <a:endParaRPr lang="en-US" altLang="en-US" sz="1600" dirty="0">
              <a:latin typeface="Times New Roman" panose="02020603050405020304" pitchFamily="18" charset="0"/>
            </a:endParaRPr>
          </a:p>
          <a:p>
            <a:pPr algn="l">
              <a:lnSpc>
                <a:spcPct val="70000"/>
              </a:lnSpc>
              <a:spcBef>
                <a:spcPct val="50000"/>
              </a:spcBef>
            </a:pPr>
            <a:r>
              <a:rPr lang="en-US" altLang="en-US" sz="1600" dirty="0">
                <a:latin typeface="Times New Roman" panose="02020603050405020304" pitchFamily="18" charset="0"/>
              </a:rPr>
              <a:t>temp2 := id3 * temp1</a:t>
            </a:r>
            <a:endParaRPr lang="en-US" altLang="en-US" sz="1600" dirty="0">
              <a:latin typeface="Times New Roman" panose="02020603050405020304" pitchFamily="18" charset="0"/>
            </a:endParaRPr>
          </a:p>
          <a:p>
            <a:pPr algn="l">
              <a:lnSpc>
                <a:spcPct val="70000"/>
              </a:lnSpc>
              <a:spcBef>
                <a:spcPct val="50000"/>
              </a:spcBef>
            </a:pPr>
            <a:r>
              <a:rPr lang="en-US" altLang="en-US" sz="1600" dirty="0">
                <a:latin typeface="Times New Roman" panose="02020603050405020304" pitchFamily="18" charset="0"/>
              </a:rPr>
              <a:t>temp3 := id2 + temp2</a:t>
            </a:r>
            <a:endParaRPr lang="en-US" altLang="en-US" sz="1600" dirty="0">
              <a:latin typeface="Times New Roman" panose="02020603050405020304" pitchFamily="18" charset="0"/>
            </a:endParaRPr>
          </a:p>
          <a:p>
            <a:pPr algn="l">
              <a:lnSpc>
                <a:spcPct val="70000"/>
              </a:lnSpc>
              <a:spcBef>
                <a:spcPct val="50000"/>
              </a:spcBef>
            </a:pPr>
            <a:r>
              <a:rPr lang="en-US" altLang="en-US" sz="1600" dirty="0">
                <a:latin typeface="Times New Roman" panose="02020603050405020304" pitchFamily="18" charset="0"/>
              </a:rPr>
              <a:t>id1 := temp3</a:t>
            </a:r>
            <a:endParaRPr lang="en-US" altLang="en-US" sz="1600" dirty="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endParaRPr lang="en-US" dirty="0"/>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Phases of a Compiler</a:t>
            </a:r>
            <a:endParaRPr lang="en-US" sz="2400" dirty="0">
              <a:solidFill>
                <a:schemeClr val="tx1"/>
              </a:solidFill>
            </a:endParaRPr>
          </a:p>
          <a:p>
            <a:pPr marL="342900" indent="-342900">
              <a:buAutoNum type="arabicPeriod"/>
            </a:pPr>
            <a:r>
              <a:rPr lang="en-US" sz="2400" dirty="0">
                <a:solidFill>
                  <a:schemeClr val="tx1"/>
                </a:solidFill>
              </a:rPr>
              <a:t>Practice on Different Input Expressions</a:t>
            </a:r>
            <a:endParaRPr lang="en-US" sz="2400" dirty="0">
              <a:solidFill>
                <a:schemeClr val="tx1"/>
              </a:solidFill>
            </a:endParaRPr>
          </a:p>
          <a:p>
            <a:pPr marL="342900" indent="-342900">
              <a:buAutoNum type="arabicPeriod"/>
            </a:pPr>
            <a:r>
              <a:rPr lang="en-US" sz="2400" dirty="0">
                <a:solidFill>
                  <a:schemeClr val="tx1"/>
                </a:solidFill>
              </a:rPr>
              <a:t>Linker and Loader</a:t>
            </a:r>
            <a:endParaRPr lang="en-US" sz="2400" dirty="0">
              <a:solidFill>
                <a:schemeClr val="tx1"/>
              </a:solidFill>
            </a:endParaRPr>
          </a:p>
          <a:p>
            <a:pPr marL="342900" indent="-342900">
              <a:buAutoNum type="arabicPeriod"/>
            </a:pPr>
            <a:r>
              <a:rPr lang="en-US" sz="2400" dirty="0">
                <a:solidFill>
                  <a:schemeClr val="tx1"/>
                </a:solidFill>
              </a:rPr>
              <a:t>Front end and Back end of a compiler</a:t>
            </a:r>
            <a:endParaRPr lang="en-US" sz="2400" dirty="0">
              <a:solidFill>
                <a:schemeClr val="tx1"/>
              </a:solidFill>
            </a:endParaRPr>
          </a:p>
          <a:p>
            <a:pPr marL="342900" indent="-342900">
              <a:buAutoNum type="arabicPeriod"/>
            </a:pPr>
            <a:r>
              <a:rPr lang="en-US" sz="2400" dirty="0">
                <a:solidFill>
                  <a:schemeClr val="tx1"/>
                </a:solidFill>
              </a:rPr>
              <a:t>Symbol Table Management</a:t>
            </a:r>
            <a:endParaRPr lang="en-US" sz="2400" dirty="0">
              <a:solidFill>
                <a:schemeClr val="tx1"/>
              </a:solidFill>
            </a:endParaRPr>
          </a:p>
          <a:p>
            <a:pPr marL="342900" indent="-342900">
              <a:buAutoNum type="arabicPeriod"/>
            </a:pPr>
            <a:r>
              <a:rPr lang="en-US" sz="2400" dirty="0">
                <a:solidFill>
                  <a:schemeClr val="tx1"/>
                </a:solidFill>
              </a:rPr>
              <a:t>Error Handler</a:t>
            </a: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endParaRPr lang="en-US" sz="2600" b="1" dirty="0">
              <a:solidFill>
                <a:schemeClr val="tx1"/>
              </a:solidFill>
            </a:endParaRPr>
          </a:p>
        </p:txBody>
      </p:sp>
      <p:cxnSp>
        <p:nvCxnSpPr>
          <p:cNvPr id="11" name="Straight Arrow Connector 10"/>
          <p:cNvCxnSpPr/>
          <p:nvPr/>
        </p:nvCxnSpPr>
        <p:spPr>
          <a:xfrm>
            <a:off x="4445391" y="1624326"/>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1" name="Group 67"/>
          <p:cNvGrpSpPr/>
          <p:nvPr/>
        </p:nvGrpSpPr>
        <p:grpSpPr bwMode="auto">
          <a:xfrm>
            <a:off x="2467707" y="1966539"/>
            <a:ext cx="4038600" cy="336550"/>
            <a:chOff x="912" y="528"/>
            <a:chExt cx="2544" cy="212"/>
          </a:xfrm>
        </p:grpSpPr>
        <p:sp>
          <p:nvSpPr>
            <p:cNvPr id="32" name="Rectangle 68"/>
            <p:cNvSpPr>
              <a:spLocks noChangeArrowheads="1"/>
            </p:cNvSpPr>
            <p:nvPr/>
          </p:nvSpPr>
          <p:spPr bwMode="auto">
            <a:xfrm>
              <a:off x="912" y="528"/>
              <a:ext cx="2544" cy="192"/>
            </a:xfrm>
            <a:prstGeom prst="rect">
              <a:avLst/>
            </a:prstGeom>
            <a:solidFill>
              <a:srgbClr val="CCECFF"/>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3" name="Text Box 69"/>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code optimizer</a:t>
              </a:r>
              <a:endParaRPr lang="en-US" altLang="en-US" sz="1600" dirty="0">
                <a:latin typeface="Times New Roman" panose="02020603050405020304" pitchFamily="18" charset="0"/>
              </a:endParaRPr>
            </a:p>
          </p:txBody>
        </p:sp>
      </p:grpSp>
      <p:sp>
        <p:nvSpPr>
          <p:cNvPr id="34" name="Text Box 74"/>
          <p:cNvSpPr txBox="1">
            <a:spLocks noChangeArrowheads="1"/>
          </p:cNvSpPr>
          <p:nvPr/>
        </p:nvSpPr>
        <p:spPr bwMode="auto">
          <a:xfrm>
            <a:off x="2747890" y="2580832"/>
            <a:ext cx="3352800" cy="63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temp1 := id3 * 60.0</a:t>
            </a:r>
            <a:endParaRPr lang="en-US" altLang="en-US" sz="1600" dirty="0">
              <a:latin typeface="Times New Roman" panose="02020603050405020304" pitchFamily="18" charset="0"/>
            </a:endParaRPr>
          </a:p>
          <a:p>
            <a:pPr algn="ctr">
              <a:lnSpc>
                <a:spcPct val="70000"/>
              </a:lnSpc>
              <a:spcBef>
                <a:spcPct val="50000"/>
              </a:spcBef>
            </a:pPr>
            <a:r>
              <a:rPr lang="en-US" altLang="en-US" sz="1600" dirty="0">
                <a:latin typeface="Times New Roman" panose="02020603050405020304" pitchFamily="18" charset="0"/>
              </a:rPr>
              <a:t>id1 := id2 + temp1</a:t>
            </a:r>
            <a:endParaRPr lang="en-US" altLang="en-US" sz="1600" dirty="0">
              <a:latin typeface="Times New Roman" panose="02020603050405020304" pitchFamily="18" charset="0"/>
            </a:endParaRPr>
          </a:p>
        </p:txBody>
      </p:sp>
      <p:grpSp>
        <p:nvGrpSpPr>
          <p:cNvPr id="35" name="Group 70"/>
          <p:cNvGrpSpPr/>
          <p:nvPr/>
        </p:nvGrpSpPr>
        <p:grpSpPr bwMode="auto">
          <a:xfrm>
            <a:off x="2453640" y="3443654"/>
            <a:ext cx="4038600" cy="336550"/>
            <a:chOff x="912" y="528"/>
            <a:chExt cx="2544" cy="212"/>
          </a:xfrm>
        </p:grpSpPr>
        <p:sp>
          <p:nvSpPr>
            <p:cNvPr id="36" name="Rectangle 71"/>
            <p:cNvSpPr>
              <a:spLocks noChangeArrowheads="1"/>
            </p:cNvSpPr>
            <p:nvPr/>
          </p:nvSpPr>
          <p:spPr bwMode="auto">
            <a:xfrm>
              <a:off x="912" y="528"/>
              <a:ext cx="2544" cy="192"/>
            </a:xfrm>
            <a:prstGeom prst="rect">
              <a:avLst/>
            </a:prstGeom>
            <a:solidFill>
              <a:srgbClr val="CCECFF"/>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7" name="Text Box 72"/>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 code generator</a:t>
              </a:r>
              <a:endParaRPr lang="en-US" altLang="en-US" sz="1600" dirty="0">
                <a:latin typeface="Times New Roman" panose="02020603050405020304" pitchFamily="18" charset="0"/>
              </a:endParaRPr>
            </a:p>
          </p:txBody>
        </p:sp>
      </p:grpSp>
      <p:sp>
        <p:nvSpPr>
          <p:cNvPr id="38" name="Text Box 75"/>
          <p:cNvSpPr txBox="1">
            <a:spLocks noChangeArrowheads="1"/>
          </p:cNvSpPr>
          <p:nvPr/>
        </p:nvSpPr>
        <p:spPr bwMode="auto">
          <a:xfrm>
            <a:off x="3581400" y="3865245"/>
            <a:ext cx="252857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 LDF  R2,  id3</a:t>
            </a:r>
            <a:endParaRPr lang="en-US" altLang="en-US" sz="1600" dirty="0">
              <a:latin typeface="Times New Roman" panose="02020603050405020304" pitchFamily="18" charset="0"/>
            </a:endParaRPr>
          </a:p>
          <a:p>
            <a:pPr algn="l">
              <a:spcBef>
                <a:spcPct val="50000"/>
              </a:spcBef>
            </a:pPr>
            <a:r>
              <a:rPr lang="en-US" altLang="en-US" sz="1600" dirty="0">
                <a:latin typeface="Times New Roman" panose="02020603050405020304" pitchFamily="18" charset="0"/>
              </a:rPr>
              <a:t> MULF  R2,  R2,  #60.0</a:t>
            </a:r>
            <a:br>
              <a:rPr lang="en-US" altLang="en-US" sz="1600" dirty="0">
                <a:latin typeface="Times New Roman" panose="02020603050405020304" pitchFamily="18" charset="0"/>
              </a:rPr>
            </a:br>
            <a:r>
              <a:rPr lang="en-US" altLang="en-US" sz="1600" dirty="0">
                <a:latin typeface="Times New Roman" panose="02020603050405020304" pitchFamily="18" charset="0"/>
              </a:rPr>
              <a:t> LDF  R1,  id2</a:t>
            </a:r>
            <a:endParaRPr lang="en-US" altLang="en-US" sz="1600" dirty="0">
              <a:latin typeface="Times New Roman" panose="02020603050405020304" pitchFamily="18" charset="0"/>
            </a:endParaRPr>
          </a:p>
          <a:p>
            <a:pPr algn="l">
              <a:spcBef>
                <a:spcPct val="50000"/>
              </a:spcBef>
            </a:pPr>
            <a:r>
              <a:rPr lang="en-US" altLang="en-US" sz="1600" dirty="0">
                <a:latin typeface="Times New Roman" panose="02020603050405020304" pitchFamily="18" charset="0"/>
              </a:rPr>
              <a:t> ADDF  R1,  R1,  R2</a:t>
            </a:r>
            <a:br>
              <a:rPr lang="en-US" altLang="en-US" sz="1600" dirty="0">
                <a:latin typeface="Times New Roman" panose="02020603050405020304" pitchFamily="18" charset="0"/>
              </a:rPr>
            </a:br>
            <a:r>
              <a:rPr lang="en-US" altLang="en-US" sz="1600" dirty="0">
                <a:latin typeface="Times New Roman" panose="02020603050405020304" pitchFamily="18" charset="0"/>
              </a:rPr>
              <a:t> STF  id1,  R1</a:t>
            </a:r>
            <a:endParaRPr lang="en-US" altLang="en-US" sz="1600" dirty="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Exercises</a:t>
            </a:r>
            <a:endParaRPr lang="en-US" sz="2600" b="1" dirty="0">
              <a:solidFill>
                <a:schemeClr val="tx1"/>
              </a:solidFill>
            </a:endParaRPr>
          </a:p>
        </p:txBody>
      </p:sp>
      <p:sp>
        <p:nvSpPr>
          <p:cNvPr id="3" name="TextBox 2"/>
          <p:cNvSpPr txBox="1"/>
          <p:nvPr/>
        </p:nvSpPr>
        <p:spPr>
          <a:xfrm>
            <a:off x="994491" y="1718131"/>
            <a:ext cx="7556508" cy="2861310"/>
          </a:xfrm>
          <a:prstGeom prst="rect">
            <a:avLst/>
          </a:prstGeom>
          <a:noFill/>
        </p:spPr>
        <p:txBody>
          <a:bodyPr wrap="square" rtlCol="0">
            <a:spAutoFit/>
          </a:bodyPr>
          <a:lstStyle/>
          <a:p>
            <a:pPr algn="just"/>
            <a:r>
              <a:rPr lang="en-US" sz="3600" dirty="0"/>
              <a:t>Find the output for the following expressions</a:t>
            </a:r>
            <a:endParaRPr lang="en-US" sz="3600" dirty="0"/>
          </a:p>
          <a:p>
            <a:pPr marL="800100" lvl="1" indent="-342900">
              <a:buFont typeface="+mj-lt"/>
              <a:buAutoNum type="arabicPeriod"/>
            </a:pPr>
            <a:r>
              <a:rPr lang="en-US" sz="3600"/>
              <a:t>a=a +b *c *2</a:t>
            </a:r>
            <a:endParaRPr lang="en-US" sz="3600" dirty="0"/>
          </a:p>
          <a:p>
            <a:pPr marL="800100" lvl="1" indent="-342900">
              <a:buFont typeface="+mj-lt"/>
              <a:buAutoNum type="arabicPeriod"/>
            </a:pPr>
            <a:r>
              <a:rPr lang="en-US" sz="3600" dirty="0"/>
              <a:t>Y= b+c-d+20</a:t>
            </a:r>
            <a:endParaRPr lang="en-US" sz="3600" dirty="0"/>
          </a:p>
          <a:p>
            <a:pPr lvl="1"/>
            <a:endParaRPr lang="en-US" dirty="0"/>
          </a:p>
          <a:p>
            <a:pPr lvl="1"/>
            <a:r>
              <a:rPr lang="en-US" dirty="0"/>
              <a:t>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Linker and Loader</a:t>
            </a:r>
            <a:endParaRPr lang="en-US" dirty="0"/>
          </a:p>
        </p:txBody>
      </p:sp>
      <p:sp>
        <p:nvSpPr>
          <p:cNvPr id="6" name="TextBox 5"/>
          <p:cNvSpPr txBox="1"/>
          <p:nvPr/>
        </p:nvSpPr>
        <p:spPr>
          <a:xfrm>
            <a:off x="421341" y="2112340"/>
            <a:ext cx="8525711" cy="4031873"/>
          </a:xfrm>
          <a:prstGeom prst="rect">
            <a:avLst/>
          </a:prstGeom>
          <a:noFill/>
        </p:spPr>
        <p:txBody>
          <a:bodyPr wrap="square" rtlCol="0">
            <a:spAutoFit/>
          </a:bodyPr>
          <a:lstStyle/>
          <a:p>
            <a:pPr algn="just"/>
            <a:endParaRPr lang="en-US" sz="2000" b="1" dirty="0"/>
          </a:p>
          <a:p>
            <a:pPr algn="just"/>
            <a:r>
              <a:rPr lang="en-US" sz="2000" b="1" dirty="0"/>
              <a:t>Linker</a:t>
            </a:r>
            <a:r>
              <a:rPr lang="en-US" b="1" dirty="0"/>
              <a:t>:  </a:t>
            </a:r>
            <a:r>
              <a:rPr lang="en-US" dirty="0"/>
              <a:t>A linker, also called link editor or binder, is a program that combines the object modules to form an executable program. In general , in case of a large program, programmers prefer to break the code in to smaller modules, as this simplifies the programming task. Eventually, when the source code of all the modules has been converted in to object code, all the modules need to be put together, which is done by the linker</a:t>
            </a:r>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633046" y="1390659"/>
            <a:ext cx="7512148" cy="494398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Loader</a:t>
            </a:r>
            <a:endParaRPr lang="en-US" sz="2600" b="1" dirty="0">
              <a:solidFill>
                <a:schemeClr val="tx1"/>
              </a:solidFill>
            </a:endParaRPr>
          </a:p>
        </p:txBody>
      </p:sp>
      <p:sp>
        <p:nvSpPr>
          <p:cNvPr id="3" name="TextBox 2"/>
          <p:cNvSpPr txBox="1"/>
          <p:nvPr/>
        </p:nvSpPr>
        <p:spPr>
          <a:xfrm>
            <a:off x="994491" y="1718131"/>
            <a:ext cx="7556508" cy="1815882"/>
          </a:xfrm>
          <a:prstGeom prst="rect">
            <a:avLst/>
          </a:prstGeom>
          <a:noFill/>
        </p:spPr>
        <p:txBody>
          <a:bodyPr wrap="square" rtlCol="0">
            <a:spAutoFit/>
          </a:bodyPr>
          <a:lstStyle/>
          <a:p>
            <a:pPr algn="just"/>
            <a:endParaRPr lang="en-US" sz="2000" b="1" dirty="0"/>
          </a:p>
          <a:p>
            <a:pPr algn="just"/>
            <a:r>
              <a:rPr lang="en-US" dirty="0"/>
              <a:t>A loader is a special type of a program that copies programs from a storage device to the main memory, where they can be executed.</a:t>
            </a:r>
            <a:r>
              <a:rPr lang="en-US" sz="2000" b="1" dirty="0"/>
              <a:t> </a:t>
            </a:r>
            <a:r>
              <a:rPr lang="en-US" dirty="0"/>
              <a:t>	</a:t>
            </a:r>
            <a:endParaRPr lang="en-US" dirty="0"/>
          </a:p>
          <a:p>
            <a:pPr lvl="1"/>
            <a:endParaRPr lang="en-US" dirty="0"/>
          </a:p>
          <a:p>
            <a:pPr lvl="1"/>
            <a:endParaRPr lang="en-US" dirty="0"/>
          </a:p>
          <a:p>
            <a:pPr lvl="1"/>
            <a:r>
              <a:rPr lang="en-US" dirty="0"/>
              <a:t>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83009"/>
            <a:ext cx="7808976" cy="1088136"/>
          </a:xfrm>
        </p:spPr>
        <p:txBody>
          <a:bodyPr>
            <a:normAutofit fontScale="90000"/>
          </a:bodyPr>
          <a:lstStyle/>
          <a:p>
            <a:br>
              <a:rPr lang="en-US" dirty="0"/>
            </a:br>
            <a:br>
              <a:rPr lang="en-US" dirty="0"/>
            </a:br>
            <a:br>
              <a:rPr lang="en-US" dirty="0"/>
            </a:br>
            <a:r>
              <a:rPr lang="en-US" dirty="0"/>
              <a:t>Front end and Back end of a </a:t>
            </a:r>
            <a:br>
              <a:rPr lang="en-US" dirty="0"/>
            </a:br>
            <a:r>
              <a:rPr lang="en-US" dirty="0"/>
              <a:t>Compiler</a:t>
            </a:r>
            <a:endParaRPr lang="en-US" dirty="0"/>
          </a:p>
        </p:txBody>
      </p:sp>
      <p:sp>
        <p:nvSpPr>
          <p:cNvPr id="6" name="TextBox 5"/>
          <p:cNvSpPr txBox="1"/>
          <p:nvPr/>
        </p:nvSpPr>
        <p:spPr>
          <a:xfrm>
            <a:off x="421341" y="2112340"/>
            <a:ext cx="8525711" cy="4062651"/>
          </a:xfrm>
          <a:prstGeom prst="rect">
            <a:avLst/>
          </a:prstGeom>
          <a:noFill/>
        </p:spPr>
        <p:txBody>
          <a:bodyPr wrap="square" rtlCol="0">
            <a:spAutoFit/>
          </a:bodyPr>
          <a:lstStyle/>
          <a:p>
            <a:endParaRPr lang="en-US" sz="2000" b="1" dirty="0"/>
          </a:p>
          <a:p>
            <a:r>
              <a:rPr lang="en-US" sz="2000" b="1" dirty="0"/>
              <a:t>Front end:  </a:t>
            </a:r>
            <a:endParaRPr lang="en-US" sz="2000" b="1" dirty="0"/>
          </a:p>
          <a:p>
            <a:pPr marL="857250" lvl="1" indent="-400050">
              <a:buFont typeface="+mj-lt"/>
              <a:buAutoNum type="romanUcPeriod"/>
            </a:pPr>
            <a:r>
              <a:rPr lang="en-US" dirty="0"/>
              <a:t>Lexical Analyzer</a:t>
            </a:r>
            <a:endParaRPr lang="en-US" dirty="0"/>
          </a:p>
          <a:p>
            <a:pPr marL="857250" lvl="1" indent="-400050">
              <a:buFont typeface="+mj-lt"/>
              <a:buAutoNum type="romanUcPeriod"/>
            </a:pPr>
            <a:r>
              <a:rPr lang="en-US" dirty="0"/>
              <a:t>Syntax Analyzer</a:t>
            </a:r>
            <a:endParaRPr lang="en-US" dirty="0"/>
          </a:p>
          <a:p>
            <a:pPr marL="857250" lvl="1" indent="-400050">
              <a:buFont typeface="+mj-lt"/>
              <a:buAutoNum type="romanUcPeriod"/>
            </a:pPr>
            <a:r>
              <a:rPr lang="en-US" dirty="0"/>
              <a:t>Semantic Analyzer</a:t>
            </a:r>
            <a:endParaRPr lang="en-US" dirty="0"/>
          </a:p>
          <a:p>
            <a:pPr marL="857250" lvl="1" indent="-400050">
              <a:buFont typeface="+mj-lt"/>
              <a:buAutoNum type="romanUcPeriod"/>
            </a:pPr>
            <a:r>
              <a:rPr lang="en-US" dirty="0"/>
              <a:t>Intermediate Code Generator</a:t>
            </a:r>
            <a:endParaRPr lang="en-US" dirty="0"/>
          </a:p>
          <a:p>
            <a:endParaRPr lang="en-US" dirty="0"/>
          </a:p>
          <a:p>
            <a:endParaRPr lang="en-US" dirty="0"/>
          </a:p>
          <a:p>
            <a:r>
              <a:rPr lang="en-US" sz="2000" b="1" dirty="0"/>
              <a:t>Back end :</a:t>
            </a:r>
            <a:endParaRPr lang="en-US" sz="2000" b="1" dirty="0"/>
          </a:p>
          <a:p>
            <a:r>
              <a:rPr lang="en-US" dirty="0"/>
              <a:t>        V. Code Optimizer</a:t>
            </a:r>
            <a:endParaRPr lang="en-US" dirty="0"/>
          </a:p>
          <a:p>
            <a:r>
              <a:rPr lang="en-US" dirty="0"/>
              <a:t>        VI. Code Generator</a:t>
            </a:r>
            <a:endParaRPr lang="en-US" b="1" dirty="0"/>
          </a:p>
          <a:p>
            <a:endParaRPr lang="en-US" b="1" dirty="0"/>
          </a:p>
          <a:p>
            <a:endParaRPr lang="en-US" b="1" dirty="0"/>
          </a:p>
          <a:p>
            <a:r>
              <a:rPr lang="en-US" b="1" dirty="0"/>
              <a:t>                                                                                                                             </a:t>
            </a:r>
            <a:endParaRPr 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Advantages of Using Front-end and Back- end </a:t>
            </a:r>
            <a:endParaRPr lang="en-US" sz="2600" b="1" dirty="0">
              <a:solidFill>
                <a:schemeClr val="tx1"/>
              </a:solidFill>
            </a:endParaRPr>
          </a:p>
        </p:txBody>
      </p:sp>
      <p:sp>
        <p:nvSpPr>
          <p:cNvPr id="3" name="TextBox 2"/>
          <p:cNvSpPr txBox="1"/>
          <p:nvPr/>
        </p:nvSpPr>
        <p:spPr>
          <a:xfrm>
            <a:off x="994491" y="1718131"/>
            <a:ext cx="7556508" cy="4001095"/>
          </a:xfrm>
          <a:prstGeom prst="rect">
            <a:avLst/>
          </a:prstGeom>
          <a:noFill/>
        </p:spPr>
        <p:txBody>
          <a:bodyPr wrap="square" rtlCol="0">
            <a:spAutoFit/>
          </a:bodyPr>
          <a:lstStyle/>
          <a:p>
            <a:pPr algn="just"/>
            <a:endParaRPr lang="en-US" sz="2400" b="1" dirty="0"/>
          </a:p>
          <a:p>
            <a:pPr algn="just"/>
            <a:endParaRPr lang="en-US" sz="2400" b="1" dirty="0"/>
          </a:p>
          <a:p>
            <a:pPr algn="just"/>
            <a:r>
              <a:rPr lang="en-US" sz="2000" b="1" dirty="0"/>
              <a:t>Retargeting: </a:t>
            </a:r>
            <a:r>
              <a:rPr lang="en-US" dirty="0"/>
              <a:t>Build a compiler for a new machine by attaching a new code generator to an existing front-end</a:t>
            </a:r>
            <a:endParaRPr lang="en-US" dirty="0"/>
          </a:p>
          <a:p>
            <a:pPr algn="just"/>
            <a:endParaRPr lang="en-US" sz="2000" b="1" dirty="0"/>
          </a:p>
          <a:p>
            <a:pPr algn="just"/>
            <a:endParaRPr lang="en-US" sz="2000" b="1" dirty="0"/>
          </a:p>
          <a:p>
            <a:pPr algn="just"/>
            <a:r>
              <a:rPr lang="en-US" sz="2000" b="1" dirty="0"/>
              <a:t>Optimization: </a:t>
            </a:r>
            <a:r>
              <a:rPr lang="en-US" dirty="0"/>
              <a:t>Reuse intermediate code optimizers in compilers for different languages and different machines. </a:t>
            </a:r>
            <a:endParaRPr lang="en-US" sz="2000" b="1" dirty="0"/>
          </a:p>
          <a:p>
            <a:pPr lvl="1"/>
            <a:endParaRPr lang="en-US" dirty="0"/>
          </a:p>
          <a:p>
            <a:pPr lvl="1"/>
            <a:r>
              <a:rPr lang="en-US" dirty="0"/>
              <a:t>        </a:t>
            </a:r>
            <a:endParaRPr lang="en-US" dirty="0"/>
          </a:p>
          <a:p>
            <a:pPr lvl="1"/>
            <a:endParaRPr lang="en-US" dirty="0"/>
          </a:p>
          <a:p>
            <a:pPr lvl="1"/>
            <a:endParaRPr lang="en-US" dirty="0"/>
          </a:p>
          <a:p>
            <a:pPr lvl="1"/>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Symbol Table Management</a:t>
            </a:r>
            <a:endParaRPr lang="en-US" dirty="0"/>
          </a:p>
        </p:txBody>
      </p:sp>
      <p:sp>
        <p:nvSpPr>
          <p:cNvPr id="6" name="TextBox 5"/>
          <p:cNvSpPr txBox="1"/>
          <p:nvPr/>
        </p:nvSpPr>
        <p:spPr>
          <a:xfrm>
            <a:off x="421341" y="2112340"/>
            <a:ext cx="8525711" cy="4278094"/>
          </a:xfrm>
          <a:prstGeom prst="rect">
            <a:avLst/>
          </a:prstGeom>
          <a:noFill/>
        </p:spPr>
        <p:txBody>
          <a:bodyPr wrap="square" rtlCol="0">
            <a:spAutoFit/>
          </a:bodyPr>
          <a:lstStyle/>
          <a:p>
            <a:pPr algn="just"/>
            <a:endParaRPr lang="en-US" sz="2000" b="1" dirty="0"/>
          </a:p>
          <a:p>
            <a:pPr algn="just"/>
            <a:r>
              <a:rPr lang="en-US" dirty="0"/>
              <a:t>A symbol table is a data structure containing all the identifiers (i.e. names of variables, procedures etc.) of a source program together with all the attributes of each identifier.</a:t>
            </a:r>
            <a:endParaRPr lang="en-US" b="1" dirty="0"/>
          </a:p>
          <a:p>
            <a:pPr algn="just"/>
            <a:endParaRPr lang="en-US" b="1" dirty="0"/>
          </a:p>
          <a:p>
            <a:r>
              <a:rPr lang="en-US" dirty="0"/>
              <a:t>For variables, typical attributes include:</a:t>
            </a:r>
            <a:endParaRPr lang="en-US" dirty="0"/>
          </a:p>
          <a:p>
            <a:pPr marL="742950" lvl="1" indent="-285750">
              <a:buFont typeface="Wingdings" panose="05000000000000000000" pitchFamily="2" charset="2"/>
              <a:buChar char="Ø"/>
            </a:pPr>
            <a:r>
              <a:rPr lang="en-US" dirty="0"/>
              <a:t>its type,</a:t>
            </a:r>
            <a:endParaRPr lang="en-US" dirty="0"/>
          </a:p>
          <a:p>
            <a:pPr marL="742950" lvl="1" indent="-285750">
              <a:buFont typeface="Wingdings" panose="05000000000000000000" pitchFamily="2" charset="2"/>
              <a:buChar char="Ø"/>
            </a:pPr>
            <a:r>
              <a:rPr lang="en-US" dirty="0"/>
              <a:t>how much memory it occupies,</a:t>
            </a:r>
            <a:endParaRPr lang="en-US" dirty="0"/>
          </a:p>
          <a:p>
            <a:pPr marL="742950" lvl="1" indent="-285750">
              <a:buFont typeface="Wingdings" panose="05000000000000000000" pitchFamily="2" charset="2"/>
              <a:buChar char="Ø"/>
            </a:pPr>
            <a:r>
              <a:rPr lang="en-US" dirty="0"/>
              <a:t>its scope.</a:t>
            </a:r>
            <a:endParaRPr lang="en-US" dirty="0"/>
          </a:p>
          <a:p>
            <a:endParaRPr lang="en-US" b="1" dirty="0"/>
          </a:p>
          <a:p>
            <a:r>
              <a:rPr lang="en-US" dirty="0"/>
              <a:t>For procedures and functions, typical attributes include:</a:t>
            </a:r>
            <a:endParaRPr lang="en-US" dirty="0"/>
          </a:p>
          <a:p>
            <a:pPr marL="742950" lvl="1" indent="-285750">
              <a:buFont typeface="Wingdings" panose="05000000000000000000" pitchFamily="2" charset="2"/>
              <a:buChar char="Ø"/>
            </a:pPr>
            <a:r>
              <a:rPr lang="en-US" dirty="0"/>
              <a:t>the number and type of each argument (if any),</a:t>
            </a:r>
            <a:endParaRPr lang="en-US" dirty="0"/>
          </a:p>
          <a:p>
            <a:pPr marL="742950" lvl="1" indent="-285750">
              <a:buFont typeface="Wingdings" panose="05000000000000000000" pitchFamily="2" charset="2"/>
              <a:buChar char="Ø"/>
            </a:pPr>
            <a:r>
              <a:rPr lang="en-US" dirty="0"/>
              <a:t>the method of passing each argument, and</a:t>
            </a:r>
            <a:endParaRPr lang="en-US" dirty="0"/>
          </a:p>
          <a:p>
            <a:pPr marL="742950" lvl="1" indent="-285750">
              <a:buFont typeface="Wingdings" panose="05000000000000000000" pitchFamily="2" charset="2"/>
              <a:buChar char="Ø"/>
            </a:pPr>
            <a:r>
              <a:rPr lang="en-US" dirty="0"/>
              <a:t>the type of value returned (if any).</a:t>
            </a:r>
            <a:endParaRPr lang="en-US" b="1" dirty="0"/>
          </a:p>
          <a:p>
            <a:endParaRPr lang="en-US" b="1" dirty="0"/>
          </a:p>
          <a:p>
            <a:r>
              <a:rPr lang="en-US" b="1" dirty="0"/>
              <a:t>                                                                                                                             </a:t>
            </a:r>
            <a:endParaRPr lang="en-US"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Symbol Table Management</a:t>
            </a:r>
            <a:endParaRPr lang="en-US" dirty="0"/>
          </a:p>
        </p:txBody>
      </p:sp>
      <p:sp>
        <p:nvSpPr>
          <p:cNvPr id="6" name="TextBox 5"/>
          <p:cNvSpPr txBox="1"/>
          <p:nvPr/>
        </p:nvSpPr>
        <p:spPr>
          <a:xfrm>
            <a:off x="421341" y="2112340"/>
            <a:ext cx="8525711" cy="1785104"/>
          </a:xfrm>
          <a:prstGeom prst="rect">
            <a:avLst/>
          </a:prstGeom>
          <a:noFill/>
        </p:spPr>
        <p:txBody>
          <a:bodyPr wrap="square" rtlCol="0">
            <a:spAutoFit/>
          </a:bodyPr>
          <a:lstStyle/>
          <a:p>
            <a:pPr algn="just"/>
            <a:endParaRPr lang="en-US" sz="2000" b="1" dirty="0"/>
          </a:p>
          <a:p>
            <a:pPr algn="just"/>
            <a:r>
              <a:rPr lang="en-US" dirty="0"/>
              <a:t>The purpose of the symbol table is to provide quick and uniform access to identifier attributes throughout the compilation process. Information is usually put into the symbol table throughout the analysis phase and used for the synthesis phase.</a:t>
            </a:r>
            <a:endParaRPr lang="en-US" dirty="0"/>
          </a:p>
          <a:p>
            <a:pPr algn="just"/>
            <a:endParaRPr lang="en-US" b="1" dirty="0"/>
          </a:p>
          <a:p>
            <a:pPr algn="just"/>
            <a:r>
              <a:rPr lang="en-US" b="1" dirty="0"/>
              <a:t>                                                                                                                             </a:t>
            </a:r>
            <a:endParaRPr lang="en-US"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Error Handler</a:t>
            </a:r>
            <a:endParaRPr lang="en-US" dirty="0"/>
          </a:p>
        </p:txBody>
      </p:sp>
      <p:sp>
        <p:nvSpPr>
          <p:cNvPr id="6" name="TextBox 5"/>
          <p:cNvSpPr txBox="1"/>
          <p:nvPr/>
        </p:nvSpPr>
        <p:spPr>
          <a:xfrm>
            <a:off x="421341" y="2112340"/>
            <a:ext cx="8525711" cy="2646878"/>
          </a:xfrm>
          <a:prstGeom prst="rect">
            <a:avLst/>
          </a:prstGeom>
          <a:noFill/>
        </p:spPr>
        <p:txBody>
          <a:bodyPr wrap="square" rtlCol="0">
            <a:spAutoFit/>
          </a:bodyPr>
          <a:lstStyle/>
          <a:p>
            <a:pPr algn="just"/>
            <a:endParaRPr lang="en-US" sz="2000" b="1" dirty="0"/>
          </a:p>
          <a:p>
            <a:pPr algn="just"/>
            <a:endParaRPr lang="en-US" sz="2000" b="1" dirty="0"/>
          </a:p>
          <a:p>
            <a:r>
              <a:rPr lang="en-US" dirty="0"/>
              <a:t>Each of the six phases (but mainly the analysis phases) of a compiler can encounter errors. On detecting an error the compiler must:</a:t>
            </a:r>
            <a:endParaRPr lang="en-US" dirty="0"/>
          </a:p>
          <a:p>
            <a:endParaRPr lang="en-US" b="1" dirty="0"/>
          </a:p>
          <a:p>
            <a:pPr marL="742950" lvl="1" indent="-285750">
              <a:buFont typeface="Wingdings" panose="05000000000000000000" pitchFamily="2" charset="2"/>
              <a:buChar char="Ø"/>
            </a:pPr>
            <a:r>
              <a:rPr lang="en-US" dirty="0"/>
              <a:t>report the error in a helpful way,</a:t>
            </a:r>
            <a:endParaRPr lang="en-US" dirty="0"/>
          </a:p>
          <a:p>
            <a:pPr marL="742950" lvl="1" indent="-285750">
              <a:buFont typeface="Wingdings" panose="05000000000000000000" pitchFamily="2" charset="2"/>
              <a:buChar char="Ø"/>
            </a:pPr>
            <a:r>
              <a:rPr lang="en-US" dirty="0"/>
              <a:t>correct the error if possible, and</a:t>
            </a:r>
            <a:endParaRPr lang="en-US" dirty="0"/>
          </a:p>
          <a:p>
            <a:pPr marL="742950" lvl="1" indent="-285750">
              <a:buFont typeface="Wingdings" panose="05000000000000000000" pitchFamily="2" charset="2"/>
              <a:buChar char="Ø"/>
            </a:pPr>
            <a:r>
              <a:rPr lang="en-US" dirty="0"/>
              <a:t>continue processing (if possible) after the error to look for further errors.</a:t>
            </a:r>
            <a:endParaRPr lang="en-US" b="1" dirty="0"/>
          </a:p>
          <a:p>
            <a:pPr algn="just"/>
            <a:r>
              <a:rPr lang="en-US" b="1" dirty="0"/>
              <a:t>                                                                                                                             </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endParaRPr lang="en-US" dirty="0"/>
          </a:p>
        </p:txBody>
      </p:sp>
      <p:sp>
        <p:nvSpPr>
          <p:cNvPr id="6" name="TextBox 5"/>
          <p:cNvSpPr txBox="1"/>
          <p:nvPr/>
        </p:nvSpPr>
        <p:spPr>
          <a:xfrm>
            <a:off x="421341" y="2112340"/>
            <a:ext cx="8525711" cy="4985980"/>
          </a:xfrm>
          <a:prstGeom prst="rect">
            <a:avLst/>
          </a:prstGeom>
          <a:noFill/>
        </p:spPr>
        <p:txBody>
          <a:bodyPr wrap="square" rtlCol="0">
            <a:spAutoFit/>
          </a:bodyPr>
          <a:lstStyle/>
          <a:p>
            <a:pPr algn="just"/>
            <a:endParaRPr lang="en-US" sz="2000" b="1" dirty="0"/>
          </a:p>
          <a:p>
            <a:pPr algn="just"/>
            <a:r>
              <a:rPr lang="en-US" sz="2000" b="1" dirty="0"/>
              <a:t>Objectives:</a:t>
            </a:r>
            <a:endParaRPr lang="en-US" sz="2000" b="1" dirty="0"/>
          </a:p>
          <a:p>
            <a:pPr marL="742950" lvl="1" indent="-285750" algn="just">
              <a:buFont typeface="Wingdings" panose="05000000000000000000" pitchFamily="2" charset="2"/>
              <a:buChar char="Ø"/>
            </a:pPr>
            <a:r>
              <a:rPr lang="en-US" b="1" dirty="0"/>
              <a:t> </a:t>
            </a:r>
            <a:r>
              <a:rPr lang="en-US" dirty="0"/>
              <a:t>Understand the Structure of a compiler</a:t>
            </a:r>
            <a:endParaRPr lang="en-US" dirty="0"/>
          </a:p>
          <a:p>
            <a:pPr marL="742950" lvl="1" indent="-285750" algn="just">
              <a:buFont typeface="Wingdings" panose="05000000000000000000" pitchFamily="2" charset="2"/>
              <a:buChar char="Ø"/>
            </a:pPr>
            <a:r>
              <a:rPr lang="en-US" dirty="0"/>
              <a:t>Understand the tools involved( Scanner generator, Parser generator, </a:t>
            </a:r>
            <a:r>
              <a:rPr lang="en-US" dirty="0" err="1"/>
              <a:t>etc</a:t>
            </a:r>
            <a:r>
              <a:rPr lang="en-US" dirty="0"/>
              <a:t>)</a:t>
            </a:r>
            <a:endParaRPr lang="en-US" dirty="0"/>
          </a:p>
          <a:p>
            <a:pPr lvl="1" algn="just"/>
            <a:endParaRPr lang="en-US" dirty="0"/>
          </a:p>
          <a:p>
            <a:pPr lvl="1" algn="just"/>
            <a:endParaRPr lang="en-US" dirty="0"/>
          </a:p>
          <a:p>
            <a:pPr algn="just"/>
            <a:r>
              <a:rPr lang="en-US" sz="2000" b="1" dirty="0"/>
              <a:t>Outcome:</a:t>
            </a:r>
            <a:endParaRPr lang="en-US" sz="2000" b="1" dirty="0"/>
          </a:p>
          <a:p>
            <a:pPr marL="800100" lvl="1" indent="-342900" algn="just">
              <a:buFont typeface="Wingdings" panose="05000000000000000000" pitchFamily="2" charset="2"/>
              <a:buChar char="Ø"/>
            </a:pPr>
            <a:r>
              <a:rPr lang="en-US" dirty="0"/>
              <a:t>Students will be able to represent the simulation of all phases of a compiler for inputs.</a:t>
            </a:r>
            <a:endParaRPr lang="en-US" dirty="0"/>
          </a:p>
          <a:p>
            <a:pPr lvl="1" algn="just"/>
            <a:endParaRPr lang="en-US" sz="2000"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endParaRPr lang="en-US" sz="2600" b="1" dirty="0">
              <a:solidFill>
                <a:schemeClr val="tx1"/>
              </a:solidFill>
            </a:endParaRPr>
          </a:p>
        </p:txBody>
      </p:sp>
      <p:sp>
        <p:nvSpPr>
          <p:cNvPr id="5" name="TextBox 4"/>
          <p:cNvSpPr txBox="1"/>
          <p:nvPr/>
        </p:nvSpPr>
        <p:spPr>
          <a:xfrm>
            <a:off x="783772" y="2435897"/>
            <a:ext cx="7151958" cy="1200329"/>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endParaRPr lang="en-US" b="1" i="1" dirty="0"/>
          </a:p>
          <a:p>
            <a:r>
              <a:rPr lang="en-US" i="1" dirty="0"/>
              <a:t>(</a:t>
            </a:r>
            <a:r>
              <a:rPr lang="en-US" dirty="0"/>
              <a:t>The Dragon Book</a:t>
            </a:r>
            <a:r>
              <a:rPr lang="en-US" i="1" dirty="0"/>
              <a:t>)</a:t>
            </a:r>
            <a:r>
              <a:rPr lang="en-US" dirty="0"/>
              <a:t>,   [ Second Edition]</a:t>
            </a:r>
            <a:endParaRPr lang="en-US" dirty="0"/>
          </a:p>
          <a:p>
            <a:endParaRPr lang="en-US"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endParaRPr lang="en-US" sz="2600" b="1" dirty="0">
              <a:solidFill>
                <a:schemeClr val="tx1"/>
              </a:solidFill>
            </a:endParaRPr>
          </a:p>
        </p:txBody>
      </p:sp>
      <p:sp>
        <p:nvSpPr>
          <p:cNvPr id="3" name="TextBox 2"/>
          <p:cNvSpPr txBox="1"/>
          <p:nvPr/>
        </p:nvSpPr>
        <p:spPr>
          <a:xfrm>
            <a:off x="783772" y="2435897"/>
            <a:ext cx="184731" cy="369332"/>
          </a:xfrm>
          <a:prstGeom prst="rect">
            <a:avLst/>
          </a:prstGeom>
          <a:noFill/>
        </p:spPr>
        <p:txBody>
          <a:bodyPr wrap="none" rtlCol="0">
            <a:spAutoFit/>
          </a:bodyPr>
          <a:lstStyle/>
          <a:p>
            <a:endParaRPr lang="en-US" dirty="0"/>
          </a:p>
        </p:txBody>
      </p:sp>
      <p:sp>
        <p:nvSpPr>
          <p:cNvPr id="2" name="Rectangle 1"/>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endParaRPr lang="en-US" dirty="0"/>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endParaRPr lang="en-US" dirty="0"/>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endParaRPr lang="en-US" sz="2600" b="1" dirty="0">
              <a:solidFill>
                <a:schemeClr val="tx1"/>
              </a:solidFill>
            </a:endParaRPr>
          </a:p>
          <a:p>
            <a:pPr marL="0" indent="0">
              <a:buNone/>
            </a:pPr>
            <a:endParaRPr lang="en-US" sz="2600" b="1" dirty="0">
              <a:solidFill>
                <a:schemeClr val="tx1"/>
              </a:solidFill>
            </a:endParaRPr>
          </a:p>
        </p:txBody>
      </p:sp>
      <p:grpSp>
        <p:nvGrpSpPr>
          <p:cNvPr id="4" name="Group 4"/>
          <p:cNvGrpSpPr/>
          <p:nvPr/>
        </p:nvGrpSpPr>
        <p:grpSpPr bwMode="auto">
          <a:xfrm>
            <a:off x="1828800" y="1066800"/>
            <a:ext cx="6172200" cy="5554663"/>
            <a:chOff x="144" y="816"/>
            <a:chExt cx="3984" cy="4367"/>
          </a:xfrm>
        </p:grpSpPr>
        <p:sp>
          <p:nvSpPr>
            <p:cNvPr id="6" name="Text Box 5"/>
            <p:cNvSpPr txBox="1">
              <a:spLocks noChangeArrowheads="1"/>
            </p:cNvSpPr>
            <p:nvPr/>
          </p:nvSpPr>
          <p:spPr bwMode="auto">
            <a:xfrm>
              <a:off x="1633" y="816"/>
              <a:ext cx="129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Source Program</a:t>
              </a:r>
              <a:endParaRPr lang="en-US" altLang="en-US" sz="1400">
                <a:latin typeface="Times New Roman" panose="02020603050405020304" pitchFamily="18" charset="0"/>
              </a:endParaRPr>
            </a:p>
          </p:txBody>
        </p:sp>
        <p:grpSp>
          <p:nvGrpSpPr>
            <p:cNvPr id="7" name="Group 6"/>
            <p:cNvGrpSpPr/>
            <p:nvPr/>
          </p:nvGrpSpPr>
          <p:grpSpPr bwMode="auto">
            <a:xfrm>
              <a:off x="1487" y="1248"/>
              <a:ext cx="1345" cy="432"/>
              <a:chOff x="1487" y="1248"/>
              <a:chExt cx="1345" cy="432"/>
            </a:xfrm>
          </p:grpSpPr>
          <p:sp>
            <p:nvSpPr>
              <p:cNvPr id="54" name="Rectangle 7"/>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55" name="Text Box 8"/>
              <p:cNvSpPr txBox="1">
                <a:spLocks noChangeArrowheads="1"/>
              </p:cNvSpPr>
              <p:nvPr/>
            </p:nvSpPr>
            <p:spPr bwMode="auto">
              <a:xfrm>
                <a:off x="1681" y="1344"/>
                <a:ext cx="100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dirty="0">
                    <a:latin typeface="Times New Roman" panose="02020603050405020304" pitchFamily="18" charset="0"/>
                  </a:rPr>
                  <a:t>Lexical Analyzer</a:t>
                </a:r>
                <a:endParaRPr lang="en-US" altLang="en-US" sz="1400" dirty="0">
                  <a:latin typeface="Times New Roman" panose="02020603050405020304" pitchFamily="18" charset="0"/>
                </a:endParaRPr>
              </a:p>
            </p:txBody>
          </p:sp>
          <p:sp>
            <p:nvSpPr>
              <p:cNvPr id="56" name="Text Box 9"/>
              <p:cNvSpPr txBox="1">
                <a:spLocks noChangeArrowheads="1"/>
              </p:cNvSpPr>
              <p:nvPr/>
            </p:nvSpPr>
            <p:spPr bwMode="auto">
              <a:xfrm>
                <a:off x="1487" y="1248"/>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1</a:t>
                </a:r>
                <a:endParaRPr lang="en-US" altLang="en-US" sz="1400">
                  <a:latin typeface="Times New Roman" panose="02020603050405020304" pitchFamily="18" charset="0"/>
                </a:endParaRPr>
              </a:p>
            </p:txBody>
          </p:sp>
        </p:grpSp>
        <p:grpSp>
          <p:nvGrpSpPr>
            <p:cNvPr id="8" name="Group 10"/>
            <p:cNvGrpSpPr/>
            <p:nvPr/>
          </p:nvGrpSpPr>
          <p:grpSpPr bwMode="auto">
            <a:xfrm>
              <a:off x="1487" y="1824"/>
              <a:ext cx="1345" cy="432"/>
              <a:chOff x="1487" y="1248"/>
              <a:chExt cx="1345" cy="432"/>
            </a:xfrm>
          </p:grpSpPr>
          <p:sp>
            <p:nvSpPr>
              <p:cNvPr id="51" name="Rectangle 11"/>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52" name="Text Box 12"/>
              <p:cNvSpPr txBox="1">
                <a:spLocks noChangeArrowheads="1"/>
              </p:cNvSpPr>
              <p:nvPr/>
            </p:nvSpPr>
            <p:spPr bwMode="auto">
              <a:xfrm>
                <a:off x="1682" y="1346"/>
                <a:ext cx="100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dirty="0">
                    <a:latin typeface="Times New Roman" panose="02020603050405020304" pitchFamily="18" charset="0"/>
                  </a:rPr>
                  <a:t>Syntax Analyzer</a:t>
                </a:r>
                <a:endParaRPr lang="en-US" altLang="en-US" sz="1400" dirty="0">
                  <a:latin typeface="Times New Roman" panose="02020603050405020304" pitchFamily="18" charset="0"/>
                </a:endParaRPr>
              </a:p>
            </p:txBody>
          </p:sp>
          <p:sp>
            <p:nvSpPr>
              <p:cNvPr id="53" name="Text Box 13"/>
              <p:cNvSpPr txBox="1">
                <a:spLocks noChangeArrowheads="1"/>
              </p:cNvSpPr>
              <p:nvPr/>
            </p:nvSpPr>
            <p:spPr bwMode="auto">
              <a:xfrm>
                <a:off x="1487" y="1248"/>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2</a:t>
                </a:r>
                <a:endParaRPr lang="en-US" altLang="en-US" sz="1400">
                  <a:latin typeface="Times New Roman" panose="02020603050405020304" pitchFamily="18" charset="0"/>
                </a:endParaRPr>
              </a:p>
            </p:txBody>
          </p:sp>
        </p:grpSp>
        <p:grpSp>
          <p:nvGrpSpPr>
            <p:cNvPr id="9" name="Group 14"/>
            <p:cNvGrpSpPr/>
            <p:nvPr/>
          </p:nvGrpSpPr>
          <p:grpSpPr bwMode="auto">
            <a:xfrm>
              <a:off x="1487" y="2400"/>
              <a:ext cx="1585" cy="432"/>
              <a:chOff x="1487" y="2400"/>
              <a:chExt cx="1585" cy="432"/>
            </a:xfrm>
          </p:grpSpPr>
          <p:sp>
            <p:nvSpPr>
              <p:cNvPr id="48" name="Rectangle 15"/>
              <p:cNvSpPr>
                <a:spLocks noChangeArrowheads="1"/>
              </p:cNvSpPr>
              <p:nvPr/>
            </p:nvSpPr>
            <p:spPr bwMode="auto">
              <a:xfrm>
                <a:off x="1488" y="2400"/>
                <a:ext cx="1344" cy="432"/>
              </a:xfrm>
              <a:prstGeom prst="rect">
                <a:avLst/>
              </a:prstGeom>
              <a:solidFill>
                <a:srgbClr val="CCECFF">
                  <a:alpha val="50195"/>
                </a:srgbClr>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9" name="Text Box 16"/>
              <p:cNvSpPr txBox="1">
                <a:spLocks noChangeArrowheads="1"/>
              </p:cNvSpPr>
              <p:nvPr/>
            </p:nvSpPr>
            <p:spPr bwMode="auto">
              <a:xfrm>
                <a:off x="1681" y="2496"/>
                <a:ext cx="139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Semantic Analyzer</a:t>
                </a:r>
                <a:endParaRPr lang="en-US" altLang="en-US" sz="1400">
                  <a:latin typeface="Times New Roman" panose="02020603050405020304" pitchFamily="18" charset="0"/>
                </a:endParaRPr>
              </a:p>
            </p:txBody>
          </p:sp>
          <p:sp>
            <p:nvSpPr>
              <p:cNvPr id="50" name="Text Box 17"/>
              <p:cNvSpPr txBox="1">
                <a:spLocks noChangeArrowheads="1"/>
              </p:cNvSpPr>
              <p:nvPr/>
            </p:nvSpPr>
            <p:spPr bwMode="auto">
              <a:xfrm>
                <a:off x="1487" y="2400"/>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3</a:t>
                </a:r>
                <a:endParaRPr lang="en-US" altLang="en-US" sz="1400">
                  <a:latin typeface="Times New Roman" panose="02020603050405020304" pitchFamily="18" charset="0"/>
                </a:endParaRPr>
              </a:p>
            </p:txBody>
          </p:sp>
        </p:grpSp>
        <p:grpSp>
          <p:nvGrpSpPr>
            <p:cNvPr id="10" name="Group 18"/>
            <p:cNvGrpSpPr/>
            <p:nvPr/>
          </p:nvGrpSpPr>
          <p:grpSpPr bwMode="auto">
            <a:xfrm>
              <a:off x="1487" y="3024"/>
              <a:ext cx="1345" cy="454"/>
              <a:chOff x="1487" y="3024"/>
              <a:chExt cx="1345" cy="454"/>
            </a:xfrm>
          </p:grpSpPr>
          <p:sp>
            <p:nvSpPr>
              <p:cNvPr id="45" name="Rectangle 19"/>
              <p:cNvSpPr>
                <a:spLocks noChangeArrowheads="1"/>
              </p:cNvSpPr>
              <p:nvPr/>
            </p:nvSpPr>
            <p:spPr bwMode="auto">
              <a:xfrm>
                <a:off x="1488" y="3024"/>
                <a:ext cx="1344" cy="432"/>
              </a:xfrm>
              <a:prstGeom prst="rect">
                <a:avLst/>
              </a:prstGeom>
              <a:solidFill>
                <a:srgbClr val="CCECFF">
                  <a:alpha val="50195"/>
                </a:srgbClr>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6" name="Text Box 20"/>
              <p:cNvSpPr txBox="1">
                <a:spLocks noChangeArrowheads="1"/>
              </p:cNvSpPr>
              <p:nvPr/>
            </p:nvSpPr>
            <p:spPr bwMode="auto">
              <a:xfrm>
                <a:off x="1681" y="3071"/>
                <a:ext cx="100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Intermediate Code Generator</a:t>
                </a:r>
                <a:endParaRPr lang="en-US" altLang="en-US" sz="1400">
                  <a:latin typeface="Times New Roman" panose="02020603050405020304" pitchFamily="18" charset="0"/>
                </a:endParaRPr>
              </a:p>
            </p:txBody>
          </p:sp>
          <p:sp>
            <p:nvSpPr>
              <p:cNvPr id="47" name="Text Box 21"/>
              <p:cNvSpPr txBox="1">
                <a:spLocks noChangeArrowheads="1"/>
              </p:cNvSpPr>
              <p:nvPr/>
            </p:nvSpPr>
            <p:spPr bwMode="auto">
              <a:xfrm>
                <a:off x="1487" y="3024"/>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4</a:t>
                </a:r>
                <a:endParaRPr lang="en-US" altLang="en-US" sz="1400">
                  <a:latin typeface="Times New Roman" panose="02020603050405020304" pitchFamily="18" charset="0"/>
                </a:endParaRPr>
              </a:p>
            </p:txBody>
          </p:sp>
        </p:grpSp>
        <p:grpSp>
          <p:nvGrpSpPr>
            <p:cNvPr id="11" name="Group 22"/>
            <p:cNvGrpSpPr/>
            <p:nvPr/>
          </p:nvGrpSpPr>
          <p:grpSpPr bwMode="auto">
            <a:xfrm>
              <a:off x="1487" y="3695"/>
              <a:ext cx="1345" cy="433"/>
              <a:chOff x="1487" y="1247"/>
              <a:chExt cx="1345" cy="433"/>
            </a:xfrm>
          </p:grpSpPr>
          <p:sp>
            <p:nvSpPr>
              <p:cNvPr id="42" name="Rectangle 23"/>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3" name="Text Box 24"/>
              <p:cNvSpPr txBox="1">
                <a:spLocks noChangeArrowheads="1"/>
              </p:cNvSpPr>
              <p:nvPr/>
            </p:nvSpPr>
            <p:spPr bwMode="auto">
              <a:xfrm>
                <a:off x="1681" y="1343"/>
                <a:ext cx="100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Code Optimizer</a:t>
                </a:r>
                <a:endParaRPr lang="en-US" altLang="en-US" sz="1400">
                  <a:latin typeface="Times New Roman" panose="02020603050405020304" pitchFamily="18" charset="0"/>
                </a:endParaRPr>
              </a:p>
            </p:txBody>
          </p:sp>
          <p:sp>
            <p:nvSpPr>
              <p:cNvPr id="44" name="Text Box 25"/>
              <p:cNvSpPr txBox="1">
                <a:spLocks noChangeArrowheads="1"/>
              </p:cNvSpPr>
              <p:nvPr/>
            </p:nvSpPr>
            <p:spPr bwMode="auto">
              <a:xfrm>
                <a:off x="1487" y="1247"/>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5</a:t>
                </a:r>
                <a:endParaRPr lang="en-US" altLang="en-US" sz="1400">
                  <a:latin typeface="Times New Roman" panose="02020603050405020304" pitchFamily="18" charset="0"/>
                </a:endParaRPr>
              </a:p>
            </p:txBody>
          </p:sp>
        </p:grpSp>
        <p:grpSp>
          <p:nvGrpSpPr>
            <p:cNvPr id="12" name="Group 26"/>
            <p:cNvGrpSpPr/>
            <p:nvPr/>
          </p:nvGrpSpPr>
          <p:grpSpPr bwMode="auto">
            <a:xfrm>
              <a:off x="1487" y="4320"/>
              <a:ext cx="1345" cy="432"/>
              <a:chOff x="1487" y="1248"/>
              <a:chExt cx="1345" cy="432"/>
            </a:xfrm>
          </p:grpSpPr>
          <p:sp>
            <p:nvSpPr>
              <p:cNvPr id="39" name="Rectangle 27"/>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0" name="Text Box 28"/>
              <p:cNvSpPr txBox="1">
                <a:spLocks noChangeArrowheads="1"/>
              </p:cNvSpPr>
              <p:nvPr/>
            </p:nvSpPr>
            <p:spPr bwMode="auto">
              <a:xfrm>
                <a:off x="1682" y="1346"/>
                <a:ext cx="100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Code Generator</a:t>
                </a:r>
                <a:endParaRPr lang="en-US" altLang="en-US" sz="1400">
                  <a:latin typeface="Times New Roman" panose="02020603050405020304" pitchFamily="18" charset="0"/>
                </a:endParaRPr>
              </a:p>
            </p:txBody>
          </p:sp>
          <p:sp>
            <p:nvSpPr>
              <p:cNvPr id="41" name="Text Box 29"/>
              <p:cNvSpPr txBox="1">
                <a:spLocks noChangeArrowheads="1"/>
              </p:cNvSpPr>
              <p:nvPr/>
            </p:nvSpPr>
            <p:spPr bwMode="auto">
              <a:xfrm>
                <a:off x="1487" y="1251"/>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6</a:t>
                </a:r>
                <a:endParaRPr lang="en-US" altLang="en-US" sz="1400">
                  <a:latin typeface="Times New Roman" panose="02020603050405020304" pitchFamily="18" charset="0"/>
                </a:endParaRPr>
              </a:p>
            </p:txBody>
          </p:sp>
        </p:grpSp>
        <p:sp>
          <p:nvSpPr>
            <p:cNvPr id="13" name="Text Box 30"/>
            <p:cNvSpPr txBox="1">
              <a:spLocks noChangeArrowheads="1"/>
            </p:cNvSpPr>
            <p:nvPr/>
          </p:nvSpPr>
          <p:spPr bwMode="auto">
            <a:xfrm>
              <a:off x="1633" y="4943"/>
              <a:ext cx="129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Target Program</a:t>
              </a:r>
              <a:endParaRPr lang="en-US" altLang="en-US" sz="1400">
                <a:latin typeface="Times New Roman" panose="02020603050405020304" pitchFamily="18" charset="0"/>
              </a:endParaRPr>
            </a:p>
          </p:txBody>
        </p:sp>
        <p:sp>
          <p:nvSpPr>
            <p:cNvPr id="14" name="Line 31"/>
            <p:cNvSpPr>
              <a:spLocks noChangeShapeType="1"/>
            </p:cNvSpPr>
            <p:nvPr/>
          </p:nvSpPr>
          <p:spPr bwMode="auto">
            <a:xfrm>
              <a:off x="2112" y="1056"/>
              <a:ext cx="0"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32"/>
            <p:cNvSpPr>
              <a:spLocks noChangeShapeType="1"/>
            </p:cNvSpPr>
            <p:nvPr/>
          </p:nvSpPr>
          <p:spPr bwMode="auto">
            <a:xfrm>
              <a:off x="2112" y="1680"/>
              <a:ext cx="0" cy="14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33"/>
            <p:cNvSpPr>
              <a:spLocks noChangeShapeType="1"/>
            </p:cNvSpPr>
            <p:nvPr/>
          </p:nvSpPr>
          <p:spPr bwMode="auto">
            <a:xfrm>
              <a:off x="2112" y="2256"/>
              <a:ext cx="0" cy="14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34"/>
            <p:cNvSpPr>
              <a:spLocks noChangeShapeType="1"/>
            </p:cNvSpPr>
            <p:nvPr/>
          </p:nvSpPr>
          <p:spPr bwMode="auto">
            <a:xfrm>
              <a:off x="2112" y="2832"/>
              <a:ext cx="0"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35"/>
            <p:cNvSpPr>
              <a:spLocks noChangeShapeType="1"/>
            </p:cNvSpPr>
            <p:nvPr/>
          </p:nvSpPr>
          <p:spPr bwMode="auto">
            <a:xfrm>
              <a:off x="2112" y="3456"/>
              <a:ext cx="0" cy="2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36"/>
            <p:cNvSpPr>
              <a:spLocks noChangeShapeType="1"/>
            </p:cNvSpPr>
            <p:nvPr/>
          </p:nvSpPr>
          <p:spPr bwMode="auto">
            <a:xfrm>
              <a:off x="2112" y="4128"/>
              <a:ext cx="0"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37"/>
            <p:cNvSpPr>
              <a:spLocks noChangeShapeType="1"/>
            </p:cNvSpPr>
            <p:nvPr/>
          </p:nvSpPr>
          <p:spPr bwMode="auto">
            <a:xfrm>
              <a:off x="2112" y="4752"/>
              <a:ext cx="0" cy="2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1" name="Group 38"/>
            <p:cNvGrpSpPr/>
            <p:nvPr/>
          </p:nvGrpSpPr>
          <p:grpSpPr bwMode="auto">
            <a:xfrm>
              <a:off x="144" y="2640"/>
              <a:ext cx="1104" cy="576"/>
              <a:chOff x="144" y="2640"/>
              <a:chExt cx="1104" cy="576"/>
            </a:xfrm>
          </p:grpSpPr>
          <p:sp>
            <p:nvSpPr>
              <p:cNvPr id="37" name="Rectangle 39"/>
              <p:cNvSpPr>
                <a:spLocks noChangeArrowheads="1"/>
              </p:cNvSpPr>
              <p:nvPr/>
            </p:nvSpPr>
            <p:spPr bwMode="auto">
              <a:xfrm>
                <a:off x="144" y="2640"/>
                <a:ext cx="1104" cy="576"/>
              </a:xfrm>
              <a:prstGeom prst="rect">
                <a:avLst/>
              </a:prstGeom>
              <a:solidFill>
                <a:srgbClr val="FFFF99"/>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8" name="Text Box 40"/>
              <p:cNvSpPr txBox="1">
                <a:spLocks noChangeArrowheads="1"/>
              </p:cNvSpPr>
              <p:nvPr/>
            </p:nvSpPr>
            <p:spPr bwMode="auto">
              <a:xfrm>
                <a:off x="240" y="2784"/>
                <a:ext cx="9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Symbol-table Manager</a:t>
                </a:r>
                <a:endParaRPr lang="en-US" altLang="en-US" sz="1400">
                  <a:latin typeface="Times New Roman" panose="02020603050405020304" pitchFamily="18" charset="0"/>
                </a:endParaRPr>
              </a:p>
            </p:txBody>
          </p:sp>
        </p:grpSp>
        <p:grpSp>
          <p:nvGrpSpPr>
            <p:cNvPr id="22" name="Group 41"/>
            <p:cNvGrpSpPr/>
            <p:nvPr/>
          </p:nvGrpSpPr>
          <p:grpSpPr bwMode="auto">
            <a:xfrm>
              <a:off x="3024" y="2640"/>
              <a:ext cx="1104" cy="576"/>
              <a:chOff x="144" y="2640"/>
              <a:chExt cx="1104" cy="576"/>
            </a:xfrm>
          </p:grpSpPr>
          <p:sp>
            <p:nvSpPr>
              <p:cNvPr id="35" name="Rectangle 42"/>
              <p:cNvSpPr>
                <a:spLocks noChangeArrowheads="1"/>
              </p:cNvSpPr>
              <p:nvPr/>
            </p:nvSpPr>
            <p:spPr bwMode="auto">
              <a:xfrm>
                <a:off x="144" y="2640"/>
                <a:ext cx="1104" cy="576"/>
              </a:xfrm>
              <a:prstGeom prst="rect">
                <a:avLst/>
              </a:prstGeom>
              <a:solidFill>
                <a:srgbClr val="FFFF99"/>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6" name="Text Box 43"/>
              <p:cNvSpPr txBox="1">
                <a:spLocks noChangeArrowheads="1"/>
              </p:cNvSpPr>
              <p:nvPr/>
            </p:nvSpPr>
            <p:spPr bwMode="auto">
              <a:xfrm>
                <a:off x="240" y="2784"/>
                <a:ext cx="9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Error Handler</a:t>
                </a:r>
                <a:endParaRPr lang="en-US" altLang="en-US" sz="1400">
                  <a:latin typeface="Times New Roman" panose="02020603050405020304" pitchFamily="18" charset="0"/>
                </a:endParaRPr>
              </a:p>
            </p:txBody>
          </p:sp>
        </p:grpSp>
        <p:sp>
          <p:nvSpPr>
            <p:cNvPr id="23" name="Line 44"/>
            <p:cNvSpPr>
              <a:spLocks noChangeShapeType="1"/>
            </p:cNvSpPr>
            <p:nvPr/>
          </p:nvSpPr>
          <p:spPr bwMode="auto">
            <a:xfrm flipH="1">
              <a:off x="384" y="1440"/>
              <a:ext cx="1104" cy="1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45"/>
            <p:cNvSpPr>
              <a:spLocks noChangeShapeType="1"/>
            </p:cNvSpPr>
            <p:nvPr/>
          </p:nvSpPr>
          <p:spPr bwMode="auto">
            <a:xfrm flipH="1">
              <a:off x="720" y="2016"/>
              <a:ext cx="768"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46"/>
            <p:cNvSpPr>
              <a:spLocks noChangeShapeType="1"/>
            </p:cNvSpPr>
            <p:nvPr/>
          </p:nvSpPr>
          <p:spPr bwMode="auto">
            <a:xfrm flipH="1">
              <a:off x="1056" y="2544"/>
              <a:ext cx="432"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47"/>
            <p:cNvSpPr>
              <a:spLocks noChangeShapeType="1"/>
            </p:cNvSpPr>
            <p:nvPr/>
          </p:nvSpPr>
          <p:spPr bwMode="auto">
            <a:xfrm flipH="1" flipV="1">
              <a:off x="2832" y="2544"/>
              <a:ext cx="432"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48"/>
            <p:cNvSpPr>
              <a:spLocks noChangeShapeType="1"/>
            </p:cNvSpPr>
            <p:nvPr/>
          </p:nvSpPr>
          <p:spPr bwMode="auto">
            <a:xfrm flipH="1" flipV="1">
              <a:off x="2832" y="2016"/>
              <a:ext cx="768"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49"/>
            <p:cNvSpPr>
              <a:spLocks noChangeShapeType="1"/>
            </p:cNvSpPr>
            <p:nvPr/>
          </p:nvSpPr>
          <p:spPr bwMode="auto">
            <a:xfrm flipH="1" flipV="1">
              <a:off x="2832" y="1440"/>
              <a:ext cx="1104" cy="1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50"/>
            <p:cNvSpPr>
              <a:spLocks noChangeShapeType="1"/>
            </p:cNvSpPr>
            <p:nvPr/>
          </p:nvSpPr>
          <p:spPr bwMode="auto">
            <a:xfrm flipV="1">
              <a:off x="2832" y="3216"/>
              <a:ext cx="1104" cy="1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51"/>
            <p:cNvSpPr>
              <a:spLocks noChangeShapeType="1"/>
            </p:cNvSpPr>
            <p:nvPr/>
          </p:nvSpPr>
          <p:spPr bwMode="auto">
            <a:xfrm>
              <a:off x="384" y="3216"/>
              <a:ext cx="1104" cy="1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52"/>
            <p:cNvSpPr>
              <a:spLocks noChangeShapeType="1"/>
            </p:cNvSpPr>
            <p:nvPr/>
          </p:nvSpPr>
          <p:spPr bwMode="auto">
            <a:xfrm flipV="1">
              <a:off x="2832" y="3216"/>
              <a:ext cx="768"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53"/>
            <p:cNvSpPr>
              <a:spLocks noChangeShapeType="1"/>
            </p:cNvSpPr>
            <p:nvPr/>
          </p:nvSpPr>
          <p:spPr bwMode="auto">
            <a:xfrm>
              <a:off x="720" y="3216"/>
              <a:ext cx="768"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54"/>
            <p:cNvSpPr>
              <a:spLocks noChangeShapeType="1"/>
            </p:cNvSpPr>
            <p:nvPr/>
          </p:nvSpPr>
          <p:spPr bwMode="auto">
            <a:xfrm flipV="1">
              <a:off x="2832" y="3216"/>
              <a:ext cx="432"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55"/>
            <p:cNvSpPr>
              <a:spLocks noChangeShapeType="1"/>
            </p:cNvSpPr>
            <p:nvPr/>
          </p:nvSpPr>
          <p:spPr bwMode="auto">
            <a:xfrm>
              <a:off x="1056" y="3216"/>
              <a:ext cx="432"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Two main Phases of  a Compiler</a:t>
            </a:r>
            <a:endParaRPr lang="en-US" sz="2600" b="1" dirty="0">
              <a:solidFill>
                <a:schemeClr val="tx1"/>
              </a:solidFill>
            </a:endParaRPr>
          </a:p>
          <a:p>
            <a:pPr marL="0" indent="0">
              <a:buNone/>
            </a:pPr>
            <a:endParaRPr lang="en-US" sz="2600" b="1" dirty="0">
              <a:solidFill>
                <a:schemeClr val="tx1"/>
              </a:solidFill>
            </a:endParaRPr>
          </a:p>
        </p:txBody>
      </p:sp>
      <p:sp>
        <p:nvSpPr>
          <p:cNvPr id="5" name="TextBox 4"/>
          <p:cNvSpPr txBox="1"/>
          <p:nvPr/>
        </p:nvSpPr>
        <p:spPr>
          <a:xfrm>
            <a:off x="1066987" y="1795817"/>
            <a:ext cx="7626847" cy="5446395"/>
          </a:xfrm>
          <a:prstGeom prst="rect">
            <a:avLst/>
          </a:prstGeom>
          <a:noFill/>
        </p:spPr>
        <p:txBody>
          <a:bodyPr wrap="square" rtlCol="0">
            <a:spAutoFit/>
          </a:bodyPr>
          <a:lstStyle/>
          <a:p>
            <a:pPr marL="457200" indent="-457200" algn="just">
              <a:buAutoNum type="arabicPeriod"/>
            </a:pPr>
            <a:r>
              <a:rPr lang="en-US" sz="2400" b="1" dirty="0">
                <a:latin typeface="Times New Roman" panose="02020603050405020304" pitchFamily="18" charset="0"/>
                <a:cs typeface="Times New Roman" panose="02020603050405020304" pitchFamily="18" charset="0"/>
              </a:rPr>
              <a:t>Analysis Phase</a:t>
            </a:r>
            <a:r>
              <a:rPr lang="en-US" sz="2000" dirty="0">
                <a:latin typeface="Times New Roman" panose="02020603050405020304" pitchFamily="18" charset="0"/>
                <a:cs typeface="Times New Roman" panose="02020603050405020304" pitchFamily="18" charset="0"/>
              </a:rPr>
              <a:t>: Breaks up a source program into constituent pieces and produces an internal representation of it called intermediate code.</a:t>
            </a:r>
            <a:endParaRPr lang="en-US" sz="2000" dirty="0">
              <a:latin typeface="Times New Roman" panose="02020603050405020304" pitchFamily="18" charset="0"/>
              <a:cs typeface="Times New Roman" panose="02020603050405020304" pitchFamily="18" charset="0"/>
            </a:endParaRPr>
          </a:p>
          <a:p>
            <a:pPr marL="1371600" lvl="2" indent="-457200">
              <a:buFont typeface="+mj-lt"/>
              <a:buAutoNum type="romanUcPeriod"/>
            </a:pPr>
            <a:r>
              <a:rPr lang="en-US" sz="2000" dirty="0">
                <a:latin typeface="Times New Roman" panose="02020603050405020304" pitchFamily="18" charset="0"/>
                <a:cs typeface="Times New Roman" panose="02020603050405020304" pitchFamily="18" charset="0"/>
              </a:rPr>
              <a:t>Lexical Analyzer</a:t>
            </a:r>
            <a:endParaRPr lang="en-US" sz="2000" dirty="0">
              <a:latin typeface="Times New Roman" panose="02020603050405020304" pitchFamily="18" charset="0"/>
              <a:cs typeface="Times New Roman" panose="02020603050405020304" pitchFamily="18" charset="0"/>
            </a:endParaRPr>
          </a:p>
          <a:p>
            <a:pPr marL="1371600" lvl="2" indent="-457200">
              <a:buFont typeface="+mj-lt"/>
              <a:buAutoNum type="romanUcPeriod"/>
            </a:pPr>
            <a:r>
              <a:rPr lang="en-US" sz="2000" dirty="0">
                <a:latin typeface="Times New Roman" panose="02020603050405020304" pitchFamily="18" charset="0"/>
                <a:cs typeface="Times New Roman" panose="02020603050405020304" pitchFamily="18" charset="0"/>
              </a:rPr>
              <a:t>Syntax Analyzer</a:t>
            </a:r>
            <a:endParaRPr lang="en-US" sz="2000" dirty="0">
              <a:latin typeface="Times New Roman" panose="02020603050405020304" pitchFamily="18" charset="0"/>
              <a:cs typeface="Times New Roman" panose="02020603050405020304" pitchFamily="18" charset="0"/>
            </a:endParaRPr>
          </a:p>
          <a:p>
            <a:pPr marL="1371600" lvl="2" indent="-457200">
              <a:buFont typeface="+mj-lt"/>
              <a:buAutoNum type="romanUcPeriod"/>
            </a:pPr>
            <a:r>
              <a:rPr lang="en-US" sz="2000" dirty="0">
                <a:latin typeface="Times New Roman" panose="02020603050405020304" pitchFamily="18" charset="0"/>
                <a:cs typeface="Times New Roman" panose="02020603050405020304" pitchFamily="18" charset="0"/>
              </a:rPr>
              <a:t>Semantic Analyzer</a:t>
            </a:r>
            <a:endParaRPr lang="en-US" sz="2000" dirty="0">
              <a:latin typeface="Times New Roman" panose="02020603050405020304" pitchFamily="18" charset="0"/>
              <a:cs typeface="Times New Roman" panose="02020603050405020304" pitchFamily="18" charset="0"/>
            </a:endParaRPr>
          </a:p>
          <a:p>
            <a:pPr marL="1371600" lvl="2" indent="-457200">
              <a:buFont typeface="+mj-lt"/>
              <a:buAutoNum type="romanUcPeriod"/>
            </a:pPr>
            <a:r>
              <a:rPr lang="en-US" sz="2000" dirty="0">
                <a:latin typeface="Times New Roman" panose="02020603050405020304" pitchFamily="18" charset="0"/>
                <a:cs typeface="Times New Roman" panose="02020603050405020304" pitchFamily="18" charset="0"/>
              </a:rPr>
              <a:t>Intermediate code generator</a:t>
            </a:r>
            <a:endParaRPr lang="en-US" sz="2000" dirty="0">
              <a:latin typeface="Times New Roman" panose="02020603050405020304" pitchFamily="18" charset="0"/>
              <a:cs typeface="Times New Roman" panose="02020603050405020304" pitchFamily="18" charset="0"/>
            </a:endParaRPr>
          </a:p>
          <a:p>
            <a:pPr lvl="2"/>
            <a:endParaRPr lang="en-US" sz="2000" dirty="0">
              <a:latin typeface="Times New Roman" panose="02020603050405020304" pitchFamily="18" charset="0"/>
              <a:cs typeface="Times New Roman" panose="02020603050405020304" pitchFamily="18" charset="0"/>
            </a:endParaRPr>
          </a:p>
          <a:p>
            <a:pPr lvl="2"/>
            <a:endParaRPr lang="en-US" sz="2000" dirty="0">
              <a:latin typeface="Times New Roman" panose="02020603050405020304" pitchFamily="18" charset="0"/>
              <a:cs typeface="Times New Roman" panose="02020603050405020304" pitchFamily="18" charset="0"/>
            </a:endParaRPr>
          </a:p>
          <a:p>
            <a:pPr marL="342900" indent="-342900" algn="just">
              <a:buAutoNum type="arabicPeriod"/>
            </a:pPr>
            <a:r>
              <a:rPr lang="en-US" sz="2400" b="1" dirty="0">
                <a:latin typeface="Times New Roman" panose="02020603050405020304" pitchFamily="18" charset="0"/>
                <a:cs typeface="Times New Roman" panose="02020603050405020304" pitchFamily="18" charset="0"/>
              </a:rPr>
              <a:t>Synthesis Phase</a:t>
            </a:r>
            <a:r>
              <a:rPr lang="en-US" sz="2000" dirty="0">
                <a:latin typeface="Times New Roman" panose="02020603050405020304" pitchFamily="18" charset="0"/>
                <a:cs typeface="Times New Roman" panose="02020603050405020304" pitchFamily="18" charset="0"/>
              </a:rPr>
              <a:t>: Translates the intermediate code into the target program.</a:t>
            </a:r>
            <a:endParaRPr lang="en-US" sz="2000" dirty="0">
              <a:latin typeface="Times New Roman" panose="02020603050405020304" pitchFamily="18" charset="0"/>
              <a:cs typeface="Times New Roman" panose="02020603050405020304" pitchFamily="18" charset="0"/>
            </a:endParaRPr>
          </a:p>
          <a:p>
            <a:pPr lvl="2" algn="just"/>
            <a:r>
              <a:rPr lang="en-US" sz="2000" dirty="0">
                <a:latin typeface="Times New Roman" panose="02020603050405020304" pitchFamily="18" charset="0"/>
                <a:cs typeface="Times New Roman" panose="02020603050405020304" pitchFamily="18" charset="0"/>
              </a:rPr>
              <a:t>V.     Code optimizer</a:t>
            </a:r>
            <a:endParaRPr lang="en-US" sz="2000" dirty="0">
              <a:latin typeface="Times New Roman" panose="02020603050405020304" pitchFamily="18" charset="0"/>
              <a:cs typeface="Times New Roman" panose="02020603050405020304" pitchFamily="18" charset="0"/>
            </a:endParaRPr>
          </a:p>
          <a:p>
            <a:pPr lvl="2" algn="just"/>
            <a:r>
              <a:rPr lang="en-US" sz="2000" dirty="0">
                <a:latin typeface="Times New Roman" panose="02020603050405020304" pitchFamily="18" charset="0"/>
                <a:cs typeface="Times New Roman" panose="02020603050405020304" pitchFamily="18" charset="0"/>
              </a:rPr>
              <a:t>VI.   Code generator</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endParaRPr lang="en-US" sz="2600" b="1" dirty="0">
              <a:solidFill>
                <a:schemeClr val="tx1"/>
              </a:solidFill>
            </a:endParaRPr>
          </a:p>
          <a:p>
            <a:pPr marL="0" indent="0">
              <a:buNone/>
            </a:pPr>
            <a:endParaRPr lang="en-US" sz="2600" b="1" dirty="0">
              <a:solidFill>
                <a:schemeClr val="tx1"/>
              </a:solidFill>
            </a:endParaRPr>
          </a:p>
        </p:txBody>
      </p:sp>
      <p:sp>
        <p:nvSpPr>
          <p:cNvPr id="5" name="TextBox 4"/>
          <p:cNvSpPr txBox="1"/>
          <p:nvPr/>
        </p:nvSpPr>
        <p:spPr>
          <a:xfrm>
            <a:off x="1066987" y="1795817"/>
            <a:ext cx="7626847" cy="677037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Lexical Analyzer: </a:t>
            </a:r>
            <a:r>
              <a:rPr lang="en-US" dirty="0">
                <a:latin typeface="Times New Roman" panose="02020603050405020304" pitchFamily="18" charset="0"/>
                <a:cs typeface="Times New Roman" panose="02020603050405020304" pitchFamily="18" charset="0"/>
              </a:rPr>
              <a:t>The first phase of a compiler is called lexical analysis or scanning. The lexical analyzer reads the stream of characters making up the source program and groups the characters into meaningful sequences called lexemes. For each lexeme, the lexical analyzer produces as output a token of the form </a:t>
            </a:r>
            <a:r>
              <a:rPr lang="en-US" i="1" dirty="0">
                <a:latin typeface="Times New Roman" panose="02020603050405020304" pitchFamily="18" charset="0"/>
                <a:cs typeface="Times New Roman" panose="02020603050405020304" pitchFamily="18" charset="0"/>
              </a:rPr>
              <a:t>(token-name, attribute-value). </a:t>
            </a:r>
            <a:r>
              <a:rPr lang="en-US" dirty="0">
                <a:latin typeface="Times New Roman" panose="02020603050405020304" pitchFamily="18" charset="0"/>
                <a:cs typeface="Times New Roman" panose="02020603050405020304" pitchFamily="18" charset="0"/>
              </a:rPr>
              <a:t>For example, suppose a source program contains the assignment statement </a:t>
            </a:r>
            <a:endParaRPr lang="en-US"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ctr"/>
            <a:r>
              <a:rPr lang="pt-BR" b="1" dirty="0">
                <a:latin typeface="Times New Roman" panose="02020603050405020304" pitchFamily="18" charset="0"/>
                <a:cs typeface="Times New Roman" panose="02020603050405020304" pitchFamily="18" charset="0"/>
              </a:rPr>
              <a:t>p o s i t i o n = i n i t i a l + r a t e * 60    </a:t>
            </a:r>
            <a:endParaRPr lang="pt-BR" b="1" dirty="0">
              <a:latin typeface="Times New Roman" panose="02020603050405020304" pitchFamily="18" charset="0"/>
              <a:cs typeface="Times New Roman" panose="02020603050405020304" pitchFamily="18" charset="0"/>
            </a:endParaRPr>
          </a:p>
          <a:p>
            <a:pPr algn="ctr"/>
            <a:endParaRPr lang="pt-BR"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characters in this assignment could be grouped into the following lexemes and mapped into the following tokens passed on to the syntax analyzer:</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en-US" dirty="0">
                <a:latin typeface="Times New Roman" panose="02020603050405020304" pitchFamily="18" charset="0"/>
                <a:cs typeface="Times New Roman" panose="02020603050405020304" pitchFamily="18" charset="0"/>
              </a:rPr>
              <a:t>p o s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o n is a lexeme that would be mapped into a token </a:t>
            </a:r>
            <a:r>
              <a:rPr lang="en-US" b="1" dirty="0">
                <a:latin typeface="Times New Roman" panose="02020603050405020304" pitchFamily="18" charset="0"/>
                <a:cs typeface="Times New Roman" panose="02020603050405020304" pitchFamily="18" charset="0"/>
              </a:rPr>
              <a:t>(id, </a:t>
            </a:r>
            <a:r>
              <a:rPr lang="en-US" dirty="0">
                <a:latin typeface="Times New Roman" panose="02020603050405020304" pitchFamily="18" charset="0"/>
                <a:cs typeface="Times New Roman" panose="02020603050405020304" pitchFamily="18" charset="0"/>
              </a:rPr>
              <a:t>1), where </a:t>
            </a:r>
            <a:r>
              <a:rPr lang="en-US" b="1" dirty="0">
                <a:latin typeface="Times New Roman" panose="02020603050405020304" pitchFamily="18" charset="0"/>
                <a:cs typeface="Times New Roman" panose="02020603050405020304" pitchFamily="18" charset="0"/>
              </a:rPr>
              <a:t>id </a:t>
            </a:r>
            <a:r>
              <a:rPr lang="en-US" dirty="0">
                <a:latin typeface="Times New Roman" panose="02020603050405020304" pitchFamily="18" charset="0"/>
                <a:cs typeface="Times New Roman" panose="02020603050405020304" pitchFamily="18" charset="0"/>
              </a:rPr>
              <a:t>is an abstract symbol standing for </a:t>
            </a:r>
            <a:r>
              <a:rPr lang="en-US" i="1" dirty="0">
                <a:latin typeface="Times New Roman" panose="02020603050405020304" pitchFamily="18" charset="0"/>
                <a:cs typeface="Times New Roman" panose="02020603050405020304" pitchFamily="18" charset="0"/>
              </a:rPr>
              <a:t>identifier </a:t>
            </a:r>
            <a:r>
              <a:rPr lang="en-US" dirty="0">
                <a:latin typeface="Times New Roman" panose="02020603050405020304" pitchFamily="18" charset="0"/>
                <a:cs typeface="Times New Roman" panose="02020603050405020304" pitchFamily="18" charset="0"/>
              </a:rPr>
              <a:t>and 1 points to the symbol table entry for p o s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o n . The symbol-table entry for an identifier holds information about the identifier, such as its name and type.</a:t>
            </a:r>
            <a:endParaRPr lang="en-US" dirty="0">
              <a:latin typeface="Times New Roman" panose="02020603050405020304" pitchFamily="18" charset="0"/>
              <a:cs typeface="Times New Roman" panose="02020603050405020304" pitchFamily="18" charset="0"/>
            </a:endParaRPr>
          </a:p>
          <a:p>
            <a:pPr algn="just"/>
            <a:endParaRPr lang="pt-BR" b="1"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endParaRPr lang="en-US" sz="2600" b="1" dirty="0">
              <a:solidFill>
                <a:schemeClr val="tx1"/>
              </a:solidFill>
            </a:endParaRPr>
          </a:p>
          <a:p>
            <a:pPr marL="0" indent="0">
              <a:buNone/>
            </a:pPr>
            <a:endParaRPr lang="en-US" sz="2600" b="1" dirty="0">
              <a:solidFill>
                <a:schemeClr val="tx1"/>
              </a:solidFill>
            </a:endParaRPr>
          </a:p>
        </p:txBody>
      </p:sp>
      <p:sp>
        <p:nvSpPr>
          <p:cNvPr id="5" name="TextBox 4"/>
          <p:cNvSpPr txBox="1"/>
          <p:nvPr/>
        </p:nvSpPr>
        <p:spPr>
          <a:xfrm>
            <a:off x="1066987" y="1528528"/>
            <a:ext cx="7626847" cy="6739255"/>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2. The assignment symbol = is a lexeme that is mapped into the token (=).Since this token needs no attribute-value, we have omitted the 	second component. We could have used any abstract symbol such as 	</a:t>
            </a:r>
            <a:r>
              <a:rPr lang="en-US" b="1" dirty="0">
                <a:latin typeface="Times New Roman" panose="02020603050405020304" pitchFamily="18" charset="0"/>
                <a:cs typeface="Times New Roman" panose="02020603050405020304" pitchFamily="18" charset="0"/>
              </a:rPr>
              <a:t>assign </a:t>
            </a:r>
            <a:r>
              <a:rPr lang="en-US" dirty="0">
                <a:latin typeface="Times New Roman" panose="02020603050405020304" pitchFamily="18" charset="0"/>
                <a:cs typeface="Times New Roman" panose="02020603050405020304" pitchFamily="18" charset="0"/>
              </a:rPr>
              <a:t>for the token-name, but for notational convenience we have 	chosen to use the lexeme itself as the name of the abstract symbol.</a:t>
            </a:r>
            <a:endParaRPr lang="en-US"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3. Initial is a lexeme that is mapped into the token </a:t>
            </a:r>
            <a:r>
              <a:rPr lang="en-US" b="1" dirty="0">
                <a:latin typeface="Times New Roman" panose="02020603050405020304" pitchFamily="18" charset="0"/>
                <a:cs typeface="Times New Roman" panose="02020603050405020304" pitchFamily="18" charset="0"/>
              </a:rPr>
              <a:t>(id, </a:t>
            </a:r>
            <a:r>
              <a:rPr lang="en-US" dirty="0">
                <a:latin typeface="Times New Roman" panose="02020603050405020304" pitchFamily="18" charset="0"/>
                <a:cs typeface="Times New Roman" panose="02020603050405020304" pitchFamily="18" charset="0"/>
              </a:rPr>
              <a:t>2), where 2 points to the symbol-table entry 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 l .</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4. + is a lexeme that is mapped into the token (+).</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5. r a t e is a lexeme that is mapped into the token </a:t>
            </a:r>
            <a:r>
              <a:rPr lang="en-US" b="1" dirty="0">
                <a:latin typeface="Times New Roman" panose="02020603050405020304" pitchFamily="18" charset="0"/>
                <a:cs typeface="Times New Roman" panose="02020603050405020304" pitchFamily="18" charset="0"/>
              </a:rPr>
              <a:t>(id, </a:t>
            </a:r>
            <a:r>
              <a:rPr lang="en-US" dirty="0">
                <a:latin typeface="Times New Roman" panose="02020603050405020304" pitchFamily="18" charset="0"/>
                <a:cs typeface="Times New Roman" panose="02020603050405020304" pitchFamily="18" charset="0"/>
              </a:rPr>
              <a:t>3), where 3 points to the symbol-table entry for r a t e .</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6. * is a lexeme that is mapped into the token (*).</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7. 60 is a lexeme that is mapped into the token (60).</a:t>
            </a:r>
            <a:endParaRPr lang="pt-BR"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lvl="2"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endParaRPr lang="en-US" sz="2600" b="1" dirty="0">
              <a:solidFill>
                <a:schemeClr val="tx1"/>
              </a:solidFill>
            </a:endParaRPr>
          </a:p>
          <a:p>
            <a:pPr marL="0" indent="0">
              <a:buNone/>
            </a:pPr>
            <a:endParaRPr lang="en-US" sz="2600" b="1" dirty="0">
              <a:solidFill>
                <a:schemeClr val="tx1"/>
              </a:solidFill>
            </a:endParaRPr>
          </a:p>
        </p:txBody>
      </p:sp>
      <p:sp>
        <p:nvSpPr>
          <p:cNvPr id="5" name="TextBox 4"/>
          <p:cNvSpPr txBox="1"/>
          <p:nvPr/>
        </p:nvSpPr>
        <p:spPr>
          <a:xfrm>
            <a:off x="1066987" y="1528528"/>
            <a:ext cx="7626847" cy="3723005"/>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After lexical analyzer compiled the above expression the output of lexical analyzer would be </a:t>
            </a:r>
            <a:endParaRPr lang="en-US" dirty="0">
              <a:latin typeface="Times New Roman" panose="02020603050405020304" pitchFamily="18" charset="0"/>
              <a:cs typeface="Times New Roman" panose="02020603050405020304" pitchFamily="18" charset="0"/>
            </a:endParaRPr>
          </a:p>
          <a:p>
            <a:pPr algn="ctr"/>
            <a:r>
              <a:rPr lang="nn-NO" b="1" dirty="0">
                <a:latin typeface="Times New Roman" panose="02020603050405020304" pitchFamily="18" charset="0"/>
                <a:cs typeface="Times New Roman" panose="02020603050405020304" pitchFamily="18" charset="0"/>
              </a:rPr>
              <a:t>&lt;i d , l </a:t>
            </a:r>
            <a:r>
              <a:rPr lang="nn-NO" b="1">
                <a:latin typeface="Times New Roman" panose="02020603050405020304" pitchFamily="18" charset="0"/>
                <a:cs typeface="Times New Roman" panose="02020603050405020304" pitchFamily="18" charset="0"/>
              </a:rPr>
              <a:t>&gt; </a:t>
            </a:r>
            <a:r>
              <a:rPr lang="nn-NO" b="1">
                <a:latin typeface="Times New Roman" panose="02020603050405020304" pitchFamily="18" charset="0"/>
                <a:cs typeface="Times New Roman" panose="02020603050405020304" pitchFamily="18" charset="0"/>
                <a:sym typeface="Wingdings" panose="05000000000000000000" pitchFamily="2" charset="2"/>
              </a:rPr>
              <a:t>&lt;=&gt;</a:t>
            </a:r>
            <a:r>
              <a:rPr lang="nn-NO" b="1">
                <a:latin typeface="Times New Roman" panose="02020603050405020304" pitchFamily="18" charset="0"/>
                <a:cs typeface="Times New Roman" panose="02020603050405020304" pitchFamily="18" charset="0"/>
              </a:rPr>
              <a:t> </a:t>
            </a:r>
            <a:r>
              <a:rPr lang="nn-NO" b="1" dirty="0">
                <a:latin typeface="Times New Roman" panose="02020603050405020304" pitchFamily="18" charset="0"/>
                <a:cs typeface="Times New Roman" panose="02020603050405020304" pitchFamily="18" charset="0"/>
              </a:rPr>
              <a:t>&lt;</a:t>
            </a:r>
            <a:r>
              <a:rPr lang="nn-NO" b="1">
                <a:latin typeface="Times New Roman" panose="02020603050405020304" pitchFamily="18" charset="0"/>
                <a:cs typeface="Times New Roman" panose="02020603050405020304" pitchFamily="18" charset="0"/>
              </a:rPr>
              <a:t>id, </a:t>
            </a:r>
            <a:r>
              <a:rPr lang="nn-NO">
                <a:latin typeface="Times New Roman" panose="02020603050405020304" pitchFamily="18" charset="0"/>
                <a:cs typeface="Times New Roman" panose="02020603050405020304" pitchFamily="18" charset="0"/>
              </a:rPr>
              <a:t>2&gt; &lt;+&gt; </a:t>
            </a:r>
            <a:r>
              <a:rPr lang="nn-NO" b="1" dirty="0">
                <a:latin typeface="Times New Roman" panose="02020603050405020304" pitchFamily="18" charset="0"/>
                <a:cs typeface="Times New Roman" panose="02020603050405020304" pitchFamily="18" charset="0"/>
              </a:rPr>
              <a:t>&lt;</a:t>
            </a:r>
            <a:r>
              <a:rPr lang="nn-NO" b="1">
                <a:latin typeface="Times New Roman" panose="02020603050405020304" pitchFamily="18" charset="0"/>
                <a:cs typeface="Times New Roman" panose="02020603050405020304" pitchFamily="18" charset="0"/>
              </a:rPr>
              <a:t>id, </a:t>
            </a:r>
            <a:r>
              <a:rPr lang="nn-NO">
                <a:latin typeface="Times New Roman" panose="02020603050405020304" pitchFamily="18" charset="0"/>
                <a:cs typeface="Times New Roman" panose="02020603050405020304" pitchFamily="18" charset="0"/>
              </a:rPr>
              <a:t>3&gt; &lt;*&gt; &lt;60</a:t>
            </a:r>
            <a:r>
              <a:rPr lang="nn-NO" dirty="0">
                <a:latin typeface="Times New Roman" panose="02020603050405020304" pitchFamily="18" charset="0"/>
                <a:cs typeface="Times New Roman" panose="02020603050405020304" pitchFamily="18" charset="0"/>
              </a:rPr>
              <a:t>&gt;</a:t>
            </a:r>
            <a:endParaRPr lang="nn-NO"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Lexical Errors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lexical error is a mistake in a lexeme, for examples, typing </a:t>
            </a:r>
            <a:r>
              <a:rPr lang="en-US" b="1" dirty="0" err="1">
                <a:latin typeface="Times New Roman" panose="02020603050405020304" pitchFamily="18" charset="0"/>
                <a:cs typeface="Times New Roman" panose="02020603050405020304" pitchFamily="18" charset="0"/>
              </a:rPr>
              <a:t>tehn</a:t>
            </a:r>
            <a:r>
              <a:rPr lang="en-US" dirty="0">
                <a:latin typeface="Times New Roman" panose="02020603050405020304" pitchFamily="18" charset="0"/>
                <a:cs typeface="Times New Roman" panose="02020603050405020304" pitchFamily="18" charset="0"/>
              </a:rPr>
              <a:t> instead of </a:t>
            </a:r>
            <a:r>
              <a:rPr lang="en-US" b="1" dirty="0">
                <a:latin typeface="Times New Roman" panose="02020603050405020304" pitchFamily="18" charset="0"/>
                <a:cs typeface="Times New Roman" panose="02020603050405020304" pitchFamily="18" charset="0"/>
              </a:rPr>
              <a:t>then</a:t>
            </a:r>
            <a:r>
              <a:rPr lang="en-US" dirty="0">
                <a:latin typeface="Times New Roman" panose="02020603050405020304" pitchFamily="18" charset="0"/>
                <a:cs typeface="Times New Roman" panose="02020603050405020304" pitchFamily="18" charset="0"/>
              </a:rPr>
              <a:t>, or missing off one of the quotes in a literal.</a:t>
            </a:r>
            <a:endParaRPr lang="en-US" b="1" dirty="0">
              <a:latin typeface="Times New Roman" panose="02020603050405020304" pitchFamily="18" charset="0"/>
              <a:cs typeface="Times New Roman" panose="02020603050405020304" pitchFamily="18" charset="0"/>
            </a:endParaRPr>
          </a:p>
          <a:p>
            <a:pPr lvl="2"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endParaRPr lang="en-US" sz="2600" b="1" dirty="0">
              <a:solidFill>
                <a:schemeClr val="tx1"/>
              </a:solidFill>
            </a:endParaRPr>
          </a:p>
          <a:p>
            <a:pPr marL="0" indent="0">
              <a:buNone/>
            </a:pPr>
            <a:endParaRPr lang="en-US" sz="2600" b="1" dirty="0">
              <a:solidFill>
                <a:schemeClr val="tx1"/>
              </a:solidFill>
            </a:endParaRPr>
          </a:p>
        </p:txBody>
      </p:sp>
      <p:sp>
        <p:nvSpPr>
          <p:cNvPr id="5" name="TextBox 4"/>
          <p:cNvSpPr txBox="1"/>
          <p:nvPr/>
        </p:nvSpPr>
        <p:spPr>
          <a:xfrm>
            <a:off x="1066987" y="1219032"/>
            <a:ext cx="7626847" cy="5107940"/>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endParaRPr lang="nn-NO" dirty="0">
              <a:latin typeface="Times New Roman" panose="02020603050405020304" pitchFamily="18" charset="0"/>
              <a:cs typeface="Times New Roman" panose="02020603050405020304" pitchFamily="18" charset="0"/>
            </a:endParaRPr>
          </a:p>
          <a:p>
            <a:pPr algn="just"/>
            <a:r>
              <a:rPr lang="nn-NO" sz="2000" b="1" dirty="0">
                <a:latin typeface="Times New Roman" panose="02020603050405020304" pitchFamily="18" charset="0"/>
                <a:cs typeface="Times New Roman" panose="02020603050405020304" pitchFamily="18" charset="0"/>
              </a:rPr>
              <a:t>Syntax Analyzer:  </a:t>
            </a:r>
            <a:r>
              <a:rPr lang="en-US" dirty="0">
                <a:latin typeface="Times New Roman" panose="02020603050405020304" pitchFamily="18" charset="0"/>
                <a:cs typeface="Times New Roman" panose="02020603050405020304" pitchFamily="18" charset="0"/>
              </a:rPr>
              <a:t>The second phase of the compiler is syntax analysis or parsing. The parser uses the first components of the tokens produced by the lexical analyzer to create a tree-like intermediate representation that depicts the grammatical structure of the token stream. A typical representation is a syntax tree in which each interior node represents an operation and the children of the node represent the arguments of the operation. A syntax tree for the token stream ( obtain from lexical analyzer) is shown below as the output of this phase.</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nn-NO" sz="2000" b="1" dirty="0">
              <a:latin typeface="Times New Roman" panose="02020603050405020304" pitchFamily="18" charset="0"/>
              <a:cs typeface="Times New Roman" panose="02020603050405020304" pitchFamily="18" charset="0"/>
            </a:endParaRPr>
          </a:p>
          <a:p>
            <a:pPr algn="just"/>
            <a:endParaRPr lang="nn-NO"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lvl="2"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pSp>
        <p:nvGrpSpPr>
          <p:cNvPr id="4" name="Group 40"/>
          <p:cNvGrpSpPr/>
          <p:nvPr/>
        </p:nvGrpSpPr>
        <p:grpSpPr bwMode="auto">
          <a:xfrm>
            <a:off x="3200400" y="4836936"/>
            <a:ext cx="2743200" cy="1585913"/>
            <a:chOff x="192" y="2160"/>
            <a:chExt cx="1728" cy="999"/>
          </a:xfrm>
        </p:grpSpPr>
        <p:sp>
          <p:nvSpPr>
            <p:cNvPr id="6" name="Text Box 41"/>
            <p:cNvSpPr txBox="1">
              <a:spLocks noChangeArrowheads="1"/>
            </p:cNvSpPr>
            <p:nvPr/>
          </p:nvSpPr>
          <p:spPr bwMode="auto">
            <a:xfrm>
              <a:off x="192" y="235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dirty="0">
                  <a:latin typeface="Times New Roman" panose="02020603050405020304" pitchFamily="18" charset="0"/>
                </a:rPr>
                <a:t>(id, 1)</a:t>
              </a:r>
              <a:endParaRPr lang="en-US" altLang="en-US" sz="1800" dirty="0">
                <a:latin typeface="Times New Roman" panose="02020603050405020304" pitchFamily="18" charset="0"/>
              </a:endParaRPr>
            </a:p>
          </p:txBody>
        </p:sp>
        <p:sp>
          <p:nvSpPr>
            <p:cNvPr id="7" name="Text Box 42"/>
            <p:cNvSpPr txBox="1">
              <a:spLocks noChangeArrowheads="1"/>
            </p:cNvSpPr>
            <p:nvPr/>
          </p:nvSpPr>
          <p:spPr bwMode="auto">
            <a:xfrm>
              <a:off x="528" y="264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(id,2)</a:t>
              </a:r>
              <a:endParaRPr lang="en-US" altLang="en-US" sz="1800" dirty="0">
                <a:latin typeface="Times New Roman" panose="02020603050405020304" pitchFamily="18" charset="0"/>
              </a:endParaRPr>
            </a:p>
          </p:txBody>
        </p:sp>
        <p:sp>
          <p:nvSpPr>
            <p:cNvPr id="8" name="Text Box 43"/>
            <p:cNvSpPr txBox="1">
              <a:spLocks noChangeArrowheads="1"/>
            </p:cNvSpPr>
            <p:nvPr/>
          </p:nvSpPr>
          <p:spPr bwMode="auto">
            <a:xfrm>
              <a:off x="912" y="292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(id,3)</a:t>
              </a:r>
              <a:endParaRPr lang="en-US" altLang="en-US" sz="1800" dirty="0">
                <a:latin typeface="Times New Roman" panose="02020603050405020304" pitchFamily="18" charset="0"/>
              </a:endParaRPr>
            </a:p>
          </p:txBody>
        </p:sp>
        <p:sp>
          <p:nvSpPr>
            <p:cNvPr id="9" name="Text Box 44"/>
            <p:cNvSpPr txBox="1">
              <a:spLocks noChangeArrowheads="1"/>
            </p:cNvSpPr>
            <p:nvPr/>
          </p:nvSpPr>
          <p:spPr bwMode="auto">
            <a:xfrm>
              <a:off x="720" y="216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endParaRPr lang="en-US" altLang="en-US" sz="1800">
                <a:latin typeface="Times New Roman" panose="02020603050405020304" pitchFamily="18" charset="0"/>
              </a:endParaRPr>
            </a:p>
          </p:txBody>
        </p:sp>
        <p:sp>
          <p:nvSpPr>
            <p:cNvPr id="10" name="Text Box 45"/>
            <p:cNvSpPr txBox="1">
              <a:spLocks noChangeArrowheads="1"/>
            </p:cNvSpPr>
            <p:nvPr/>
          </p:nvSpPr>
          <p:spPr bwMode="auto">
            <a:xfrm>
              <a:off x="960" y="235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  +</a:t>
              </a:r>
              <a:endParaRPr lang="en-US" altLang="en-US" sz="1800" dirty="0">
                <a:latin typeface="Times New Roman" panose="02020603050405020304" pitchFamily="18" charset="0"/>
              </a:endParaRPr>
            </a:p>
          </p:txBody>
        </p:sp>
        <p:sp>
          <p:nvSpPr>
            <p:cNvPr id="11" name="Text Box 46"/>
            <p:cNvSpPr txBox="1">
              <a:spLocks noChangeArrowheads="1"/>
            </p:cNvSpPr>
            <p:nvPr/>
          </p:nvSpPr>
          <p:spPr bwMode="auto">
            <a:xfrm>
              <a:off x="1248" y="264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   *</a:t>
              </a:r>
              <a:endParaRPr lang="en-US" altLang="en-US" sz="1800" dirty="0">
                <a:latin typeface="Times New Roman" panose="02020603050405020304" pitchFamily="18" charset="0"/>
              </a:endParaRPr>
            </a:p>
          </p:txBody>
        </p:sp>
        <p:sp>
          <p:nvSpPr>
            <p:cNvPr id="12" name="Text Box 47"/>
            <p:cNvSpPr txBox="1">
              <a:spLocks noChangeArrowheads="1"/>
            </p:cNvSpPr>
            <p:nvPr/>
          </p:nvSpPr>
          <p:spPr bwMode="auto">
            <a:xfrm>
              <a:off x="1536" y="292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endParaRPr lang="en-US" altLang="en-US" sz="1800">
                <a:latin typeface="Times New Roman" panose="02020603050405020304" pitchFamily="18" charset="0"/>
              </a:endParaRPr>
            </a:p>
          </p:txBody>
        </p:sp>
        <p:sp>
          <p:nvSpPr>
            <p:cNvPr id="13" name="Line 48"/>
            <p:cNvSpPr>
              <a:spLocks noChangeShapeType="1"/>
            </p:cNvSpPr>
            <p:nvPr/>
          </p:nvSpPr>
          <p:spPr bwMode="auto">
            <a:xfrm flipH="1">
              <a:off x="672" y="2352"/>
              <a:ext cx="96" cy="4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dirty="0"/>
            </a:p>
          </p:txBody>
        </p:sp>
        <p:sp>
          <p:nvSpPr>
            <p:cNvPr id="14" name="Line 49"/>
            <p:cNvSpPr>
              <a:spLocks noChangeShapeType="1"/>
            </p:cNvSpPr>
            <p:nvPr/>
          </p:nvSpPr>
          <p:spPr bwMode="auto">
            <a:xfrm>
              <a:off x="912" y="2304"/>
              <a:ext cx="192"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50"/>
            <p:cNvSpPr>
              <a:spLocks noChangeShapeType="1"/>
            </p:cNvSpPr>
            <p:nvPr/>
          </p:nvSpPr>
          <p:spPr bwMode="auto">
            <a:xfrm flipH="1">
              <a:off x="884" y="2532"/>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dirty="0"/>
            </a:p>
          </p:txBody>
        </p:sp>
        <p:sp>
          <p:nvSpPr>
            <p:cNvPr id="16" name="Line 51"/>
            <p:cNvSpPr>
              <a:spLocks noChangeShapeType="1"/>
            </p:cNvSpPr>
            <p:nvPr/>
          </p:nvSpPr>
          <p:spPr bwMode="auto">
            <a:xfrm>
              <a:off x="1200" y="2496"/>
              <a:ext cx="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52"/>
            <p:cNvSpPr>
              <a:spLocks noChangeShapeType="1"/>
            </p:cNvSpPr>
            <p:nvPr/>
          </p:nvSpPr>
          <p:spPr bwMode="auto">
            <a:xfrm>
              <a:off x="1152" y="2496"/>
              <a:ext cx="24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53"/>
            <p:cNvSpPr>
              <a:spLocks noChangeShapeType="1"/>
            </p:cNvSpPr>
            <p:nvPr/>
          </p:nvSpPr>
          <p:spPr bwMode="auto">
            <a:xfrm flipH="1">
              <a:off x="1248" y="2784"/>
              <a:ext cx="14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dirty="0"/>
            </a:p>
          </p:txBody>
        </p:sp>
        <p:sp>
          <p:nvSpPr>
            <p:cNvPr id="19" name="Line 54"/>
            <p:cNvSpPr>
              <a:spLocks noChangeShapeType="1"/>
            </p:cNvSpPr>
            <p:nvPr/>
          </p:nvSpPr>
          <p:spPr bwMode="auto">
            <a:xfrm>
              <a:off x="1488" y="2784"/>
              <a:ext cx="192"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0</TotalTime>
  <Words>13544</Words>
  <Application>WPS Presentation</Application>
  <PresentationFormat>On-screen Show (4:3)</PresentationFormat>
  <Paragraphs>565</Paragraphs>
  <Slides>31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SimSun</vt:lpstr>
      <vt:lpstr>Wingdings</vt:lpstr>
      <vt:lpstr>Wingdings</vt:lpstr>
      <vt:lpstr>Courier New</vt:lpstr>
      <vt:lpstr>Times New Roman</vt:lpstr>
      <vt:lpstr>Corbel</vt:lpstr>
      <vt:lpstr>Calibri</vt:lpstr>
      <vt:lpstr>Microsoft YaHei</vt:lpstr>
      <vt:lpstr>Arial Unicode MS</vt:lpstr>
      <vt:lpstr>Spectrum</vt:lpstr>
      <vt:lpstr>Introduction To Compiler</vt:lpstr>
      <vt:lpstr>Lecture Outline</vt:lpstr>
      <vt:lpstr>Objectives and Outcomes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Linker and Loader</vt:lpstr>
      <vt:lpstr>PowerPoint 演示文稿</vt:lpstr>
      <vt:lpstr>PowerPoint 演示文稿</vt:lpstr>
      <vt:lpstr>   Front end and Back end of a  Compiler</vt:lpstr>
      <vt:lpstr>PowerPoint 演示文稿</vt:lpstr>
      <vt:lpstr>Symbol Table Management</vt:lpstr>
      <vt:lpstr>Symbol Table Management</vt:lpstr>
      <vt:lpstr>Error Handler</vt:lpstr>
      <vt:lpstr>PowerPoint 演示文稿</vt:lpstr>
      <vt:lpstr>PowerPoint 演示文稿</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107</cp:revision>
  <dcterms:created xsi:type="dcterms:W3CDTF">2018-12-10T17:20:00Z</dcterms:created>
  <dcterms:modified xsi:type="dcterms:W3CDTF">2023-09-27T07:51:05Z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1A0FD336D48946738C06DF35CA7B6249_12</vt:lpwstr>
  </property>
  <property fmtid="{D5CDD505-2E9C-101B-9397-08002B2CF9AE}" pid="3" name="KSOProductBuildVer">
    <vt:lpwstr>2057-12.2.0.13215</vt:lpwstr>
  </property>
</Properties>
</file>