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gif" ContentType="image/gi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84" r:id="rId5"/>
    <p:sldId id="266" r:id="rId6"/>
    <p:sldId id="299" r:id="rId7"/>
    <p:sldId id="277" r:id="rId8"/>
    <p:sldId id="272" r:id="rId9"/>
    <p:sldId id="267" r:id="rId10"/>
    <p:sldId id="273" r:id="rId11"/>
    <p:sldId id="278" r:id="rId12"/>
    <p:sldId id="269" r:id="rId13"/>
    <p:sldId id="279" r:id="rId14"/>
    <p:sldId id="274" r:id="rId16"/>
    <p:sldId id="270" r:id="rId17"/>
    <p:sldId id="275" r:id="rId18"/>
    <p:sldId id="271" r:id="rId19"/>
    <p:sldId id="26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65"/>
  </p:normalViewPr>
  <p:slideViewPr>
    <p:cSldViewPr snapToGrid="0" snapToObjects="1" showGuides="1">
      <p:cViewPr varScale="1">
        <p:scale>
          <a:sx n="89" d="100"/>
          <a:sy n="89" d="100"/>
        </p:scale>
        <p:origin x="1744" y="176"/>
      </p:cViewPr>
      <p:guideLst>
        <p:guide orient="horz" pos="2160"/>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gridCol w="1397725"/>
                <a:gridCol w="1227909"/>
                <a:gridCol w="1010285"/>
                <a:gridCol w="1220470"/>
                <a:gridCol w="1996185"/>
              </a:tblGrid>
              <a:tr h="378736">
                <a:tc>
                  <a:txBody>
                    <a:bodyPr/>
                    <a:lstStyle/>
                    <a:p>
                      <a:r>
                        <a:rPr lang="en-US" dirty="0"/>
                        <a:t>Lecture</a:t>
                      </a:r>
                      <a:r>
                        <a:rPr lang="en-GB" altLang="en-US" dirty="0"/>
                        <a:t> </a:t>
                      </a:r>
                      <a:r>
                        <a:rPr lang="en-US" dirty="0"/>
                        <a:t>No:</a:t>
                      </a:r>
                      <a:endParaRPr lang="en-US" dirty="0"/>
                    </a:p>
                  </a:txBody>
                  <a:tcPr/>
                </a:tc>
                <a:tc>
                  <a:txBody>
                    <a:bodyPr/>
                    <a:lstStyle/>
                    <a:p>
                      <a:r>
                        <a:rPr lang="en-US" dirty="0"/>
                        <a:t>4</a:t>
                      </a:r>
                      <a:endParaRPr lang="en-US" dirty="0"/>
                    </a:p>
                  </a:txBody>
                  <a:tcPr/>
                </a:tc>
                <a:tc>
                  <a:txBody>
                    <a:bodyPr/>
                    <a:lstStyle/>
                    <a:p>
                      <a:r>
                        <a:rPr lang="en-US" dirty="0"/>
                        <a:t>Week No:</a:t>
                      </a:r>
                      <a:endParaRPr lang="en-US" dirty="0"/>
                    </a:p>
                  </a:txBody>
                  <a:tcPr/>
                </a:tc>
                <a:tc>
                  <a:txBody>
                    <a:bodyPr/>
                    <a:lstStyle/>
                    <a:p>
                      <a:r>
                        <a:rPr lang="en-US" dirty="0"/>
                        <a:t>4</a:t>
                      </a:r>
                      <a:endParaRPr lang="en-US" dirty="0"/>
                    </a:p>
                  </a:txBody>
                  <a:tcPr/>
                </a:tc>
                <a:tc>
                  <a:txBody>
                    <a:bodyPr/>
                    <a:lstStyle/>
                    <a:p>
                      <a:r>
                        <a:rPr lang="en-US" dirty="0"/>
                        <a:t>Semester:</a:t>
                      </a:r>
                      <a:endParaRPr lang="en-US" dirty="0"/>
                    </a:p>
                  </a:txBody>
                  <a:tcPr/>
                </a:tc>
                <a:tc>
                  <a:txBody>
                    <a:bodyPr/>
                    <a:lstStyle/>
                    <a:p>
                      <a:r>
                        <a:rPr lang="en-GB" altLang="en-US" dirty="0"/>
                        <a:t>Fall: 2023-2024</a:t>
                      </a:r>
                      <a:endParaRPr lang="en-GB" alt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GB" altLang="en-US" i="1" dirty="0"/>
                        <a:t>Shahnaj Parvin</a:t>
                      </a:r>
                      <a:r>
                        <a:rPr lang="en-US" i="1" dirty="0"/>
                        <a:t>; </a:t>
                      </a:r>
                      <a:r>
                        <a:rPr lang="en-GB" altLang="en-US" i="1" dirty="0"/>
                        <a:t>sparvin@aiub.edu</a:t>
                      </a:r>
                      <a:endParaRPr lang="en-US" i="1" dirty="0"/>
                    </a:p>
                  </a:txBody>
                  <a:tcPr/>
                </a:tc>
                <a:tc hMerge="1">
                  <a:tcPr/>
                </a:tc>
                <a:tc hMerge="1">
                  <a:tcPr/>
                </a:tc>
                <a:tc hMerge="1">
                  <a:tcPr/>
                </a:tc>
                <a:tc hMerge="1">
                  <a:tcPr/>
                </a:tc>
              </a:tr>
            </a:tbl>
          </a:graphicData>
        </a:graphic>
      </p:graphicFrame>
      <p:sp>
        <p:nvSpPr>
          <p:cNvPr id="11" name="Subtitle 2"/>
          <p:cNvSpPr txBox="1"/>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Code: CSC3220</a:t>
            </a:r>
            <a:endParaRPr lang="en-US" dirty="0"/>
          </a:p>
        </p:txBody>
      </p:sp>
      <p:sp>
        <p:nvSpPr>
          <p:cNvPr id="12" name="Subtitle 2"/>
          <p:cNvSpPr txBox="1"/>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endParaRPr lang="en-US" dirty="0"/>
          </a:p>
        </p:txBody>
      </p:sp>
      <p:sp>
        <p:nvSpPr>
          <p:cNvPr id="13" name="Title 1"/>
          <p:cNvSpPr txBox="1"/>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sp>
        <p:nvSpPr>
          <p:cNvPr id="5" name="TextBox 4"/>
          <p:cNvSpPr txBox="1"/>
          <p:nvPr/>
        </p:nvSpPr>
        <p:spPr>
          <a:xfrm>
            <a:off x="498574" y="1400400"/>
            <a:ext cx="7780451" cy="4892675"/>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CFG generates sentences as composed of noun- and verb-phrases:</a:t>
            </a:r>
            <a:endParaRPr lang="en-US" sz="2400" dirty="0"/>
          </a:p>
          <a:p>
            <a:endParaRPr lang="en-US" sz="2400" dirty="0"/>
          </a:p>
          <a:p>
            <a:r>
              <a:rPr lang="en-US" sz="2400" dirty="0"/>
              <a:t>S → NP VP</a:t>
            </a:r>
            <a:endParaRPr lang="en-US" sz="2400" dirty="0"/>
          </a:p>
          <a:p>
            <a:r>
              <a:rPr lang="en-US" sz="2400" dirty="0"/>
              <a:t>NP → the N</a:t>
            </a:r>
            <a:endParaRPr lang="en-US" sz="2400" dirty="0"/>
          </a:p>
          <a:p>
            <a:r>
              <a:rPr lang="en-US" sz="2400" dirty="0"/>
              <a:t>VP → V NP</a:t>
            </a:r>
            <a:endParaRPr lang="en-US" sz="2400" dirty="0"/>
          </a:p>
          <a:p>
            <a:r>
              <a:rPr lang="en-US" sz="2400" dirty="0"/>
              <a:t>V → sings | eats</a:t>
            </a:r>
            <a:endParaRPr lang="en-US" sz="2400" dirty="0"/>
          </a:p>
          <a:p>
            <a:r>
              <a:rPr lang="en-US" sz="2400" dirty="0"/>
              <a:t>N → cat | song | canary</a:t>
            </a:r>
            <a:endParaRPr lang="en-US" sz="2400" dirty="0"/>
          </a:p>
          <a:p>
            <a:endParaRPr lang="en-US" sz="2400" dirty="0"/>
          </a:p>
          <a:p>
            <a:r>
              <a:rPr lang="en-US" sz="2400" dirty="0"/>
              <a:t>This generates “the canary sings the song”, but also “the song eats the cat”.</a:t>
            </a:r>
            <a:endParaRPr lang="en-US" sz="2400" dirty="0"/>
          </a:p>
          <a:p>
            <a:r>
              <a:rPr lang="en-US" sz="2400" dirty="0"/>
              <a:t>This CFG generates all “legal” sentences, not just meaningful ones.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cs typeface="Times New Roman" panose="02020603050405020304" pitchFamily="18" charset="0"/>
              </a:rPr>
              <a:t>Parse Trees and Ambiguity</a:t>
            </a:r>
            <a:endParaRPr lang="en-US" sz="4800" dirty="0">
              <a:cs typeface="Times New Roman" panose="02020603050405020304" pitchFamily="18" charset="0"/>
            </a:endParaRPr>
          </a:p>
        </p:txBody>
      </p:sp>
      <p:sp>
        <p:nvSpPr>
          <p:cNvPr id="5" name="Subtitle 4"/>
          <p:cNvSpPr>
            <a:spLocks noGrp="1"/>
          </p:cNvSpPr>
          <p:nvPr>
            <p:ph type="subTitle" idx="1"/>
          </p:nvPr>
        </p:nvSpPr>
        <p:spPr/>
        <p:txBody>
          <a:bodyPr/>
          <a:lstStyle/>
          <a:p>
            <a:r>
              <a:rPr lang="en-US" sz="2400" dirty="0"/>
              <a:t> </a:t>
            </a:r>
            <a:endParaRPr lang="en-US" sz="2400" dirty="0"/>
          </a:p>
        </p:txBody>
      </p:sp>
      <p:sp>
        <p:nvSpPr>
          <p:cNvPr id="4" name="TextBox 3"/>
          <p:cNvSpPr txBox="1"/>
          <p:nvPr/>
        </p:nvSpPr>
        <p:spPr>
          <a:xfrm>
            <a:off x="475615" y="2550795"/>
            <a:ext cx="8668385" cy="1568450"/>
          </a:xfrm>
          <a:prstGeom prst="rect">
            <a:avLst/>
          </a:prstGeom>
          <a:noFill/>
        </p:spPr>
        <p:txBody>
          <a:bodyPr wrap="square" rtlCol="0">
            <a:spAutoFit/>
          </a:bodyPr>
          <a:lstStyle/>
          <a:p>
            <a:pPr marL="285750" indent="-285750">
              <a:buFont typeface="Arial" panose="020B0604020202020204" pitchFamily="34" charset="0"/>
              <a:buChar char="•"/>
            </a:pPr>
            <a:r>
              <a:rPr lang="en-US" sz="2400" dirty="0"/>
              <a:t>A parse tree pictorially shows how the start symbol of a grammar derives a</a:t>
            </a:r>
            <a:r>
              <a:rPr lang="en-GB" altLang="en-US" sz="2400" dirty="0"/>
              <a:t> </a:t>
            </a:r>
            <a:r>
              <a:rPr lang="en-US" sz="2400" dirty="0"/>
              <a:t>string in the language. If nonterminal A has a production A -&gt; XYZ, then a</a:t>
            </a:r>
            <a:r>
              <a:rPr lang="en-GB" altLang="en-US" sz="2400" dirty="0"/>
              <a:t> </a:t>
            </a:r>
            <a:r>
              <a:rPr lang="en-US" sz="2400" dirty="0"/>
              <a:t>parse tree may have an interior node labeled A with three children labeled X,</a:t>
            </a:r>
            <a:r>
              <a:rPr lang="en-GB" altLang="en-US" sz="2400" dirty="0"/>
              <a:t> </a:t>
            </a:r>
            <a:r>
              <a:rPr lang="en-US" sz="2400" dirty="0"/>
              <a:t>Y, and Z, from left to right.</a:t>
            </a:r>
            <a:endParaRPr lang="en-US" sz="2400" dirty="0"/>
          </a:p>
        </p:txBody>
      </p:sp>
      <p:sp>
        <p:nvSpPr>
          <p:cNvPr id="6" name="TextBox 5"/>
          <p:cNvSpPr txBox="1"/>
          <p:nvPr/>
        </p:nvSpPr>
        <p:spPr>
          <a:xfrm>
            <a:off x="598170" y="4491990"/>
            <a:ext cx="8092440" cy="1198880"/>
          </a:xfrm>
          <a:prstGeom prst="rect">
            <a:avLst/>
          </a:prstGeom>
          <a:noFill/>
        </p:spPr>
        <p:txBody>
          <a:bodyPr wrap="square" rtlCol="0">
            <a:spAutoFit/>
          </a:bodyPr>
          <a:lstStyle/>
          <a:p>
            <a:pPr marL="285750" indent="-285750">
              <a:buFont typeface="Arial" panose="020B0604020202020204" pitchFamily="34" charset="0"/>
              <a:buChar char="•"/>
            </a:pPr>
            <a:r>
              <a:rPr lang="en-US" sz="2400" dirty="0"/>
              <a:t>A grammar can have more than one parse tree generating a given string of terminals. Such a grammar is said to be ambiguous.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pic>
        <p:nvPicPr>
          <p:cNvPr id="1027" name="Picture 3" descr="C:\Users\teacher\Desktop\Compiler design\fig-2-3 (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endParaRPr lang="en-US" sz="2600" b="1" dirty="0">
              <a:solidFill>
                <a:schemeClr val="tx1"/>
              </a:solidFill>
            </a:endParaRPr>
          </a:p>
        </p:txBody>
      </p:sp>
      <p:sp>
        <p:nvSpPr>
          <p:cNvPr id="5" name="TextBox 4"/>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endParaRPr lang="en-US" dirty="0"/>
          </a:p>
          <a:p>
            <a:r>
              <a:rPr lang="en-US" dirty="0"/>
              <a:t>S → ε </a:t>
            </a:r>
            <a:endParaRPr lang="x-none" dirty="0"/>
          </a:p>
        </p:txBody>
      </p:sp>
      <p:sp>
        <p:nvSpPr>
          <p:cNvPr id="4" name="TextBox 3"/>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Associativity of operators</a:t>
            </a:r>
            <a:r>
              <a:rPr lang="en-US" sz="4400" dirty="0">
                <a:latin typeface="Times New Roman" panose="02020603050405020304" pitchFamily="18" charset="0"/>
                <a:cs typeface="Times New Roman" panose="02020603050405020304" pitchFamily="18" charset="0"/>
              </a:rPr>
              <a:t>​</a:t>
            </a:r>
            <a:endParaRPr lang="en-US" dirty="0"/>
          </a:p>
        </p:txBody>
      </p:sp>
      <p:sp>
        <p:nvSpPr>
          <p:cNvPr id="5" name="Subtitle 4"/>
          <p:cNvSpPr>
            <a:spLocks noGrp="1"/>
          </p:cNvSpPr>
          <p:nvPr>
            <p:ph type="subTitle" idx="1"/>
          </p:nvPr>
        </p:nvSpPr>
        <p:spPr/>
        <p:txBody>
          <a:bodyPr/>
          <a:lstStyle/>
          <a:p>
            <a:r>
              <a:rPr lang="en-US" dirty="0"/>
              <a:t> left-associative</a:t>
            </a:r>
            <a:endParaRPr lang="x-none" dirty="0"/>
          </a:p>
        </p:txBody>
      </p:sp>
      <p:sp>
        <p:nvSpPr>
          <p:cNvPr id="4" name="TextBox 3"/>
          <p:cNvSpPr txBox="1"/>
          <p:nvPr/>
        </p:nvSpPr>
        <p:spPr>
          <a:xfrm>
            <a:off x="309237" y="2168611"/>
            <a:ext cx="8539341" cy="3784600"/>
          </a:xfrm>
          <a:prstGeom prst="rect">
            <a:avLst/>
          </a:prstGeom>
          <a:noFill/>
        </p:spPr>
        <p:txBody>
          <a:bodyPr wrap="square" rtlCol="0">
            <a:spAutoFit/>
          </a:bodyPr>
          <a:lstStyle/>
          <a:p>
            <a:pPr marL="342900" indent="-342900">
              <a:buFont typeface="Arial" panose="020B0604020202020204" pitchFamily="34" charset="0"/>
              <a:buChar char="•"/>
            </a:pPr>
            <a:r>
              <a:rPr lang="en-US" sz="2400" dirty="0"/>
              <a:t>By convention, 9+5+2 is equivalent to (9+5)+2 and 9 - 5 - 2 is equivalent to ( 9 - 5 ) - 2 . </a:t>
            </a:r>
            <a:endParaRPr lang="en-US" sz="2400" dirty="0"/>
          </a:p>
          <a:p>
            <a:pPr marL="342900" indent="-342900">
              <a:buFont typeface="Arial" panose="020B0604020202020204" pitchFamily="34" charset="0"/>
              <a:buChar char="•"/>
            </a:pPr>
            <a:r>
              <a:rPr lang="en-US" sz="2400" dirty="0"/>
              <a:t>When an operand like 5 has operators to its left and right, conventions are needed for deciding which operator applies to that operand. </a:t>
            </a:r>
            <a:endParaRPr lang="en-US" sz="2400" dirty="0"/>
          </a:p>
          <a:p>
            <a:pPr marL="342900" indent="-342900">
              <a:buFont typeface="Arial" panose="020B0604020202020204" pitchFamily="34" charset="0"/>
              <a:buChar char="•"/>
            </a:pPr>
            <a:r>
              <a:rPr lang="en-US" sz="2400"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endParaRPr lang="en-US" sz="2600" b="1" dirty="0">
              <a:solidFill>
                <a:schemeClr val="tx1"/>
              </a:solidFill>
            </a:endParaRPr>
          </a:p>
        </p:txBody>
      </p:sp>
      <p:sp>
        <p:nvSpPr>
          <p:cNvPr id="5" name="TextBox 4"/>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endParaRPr lang="en-US" dirty="0"/>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endParaRPr lang="en-US" dirty="0"/>
          </a:p>
          <a:p>
            <a:pPr marL="285750" indent="-285750">
              <a:buFont typeface="Arial" panose="020B0604020202020204" pitchFamily="34" charset="0"/>
              <a:buChar char="•"/>
            </a:pPr>
            <a:r>
              <a:rPr lang="en-US" dirty="0"/>
              <a:t>Strings like a=b=c with a right-associative operator are generated by the following grammar:</a:t>
            </a:r>
            <a:endParaRPr lang="en-US" dirty="0"/>
          </a:p>
          <a:p>
            <a:r>
              <a:rPr lang="en-US" b="1" dirty="0"/>
              <a:t>list</a:t>
            </a:r>
            <a:r>
              <a:rPr lang="en-US" b="1" dirty="0">
                <a:sym typeface="Wingdings" panose="05000000000000000000" pitchFamily="2" charset="2"/>
              </a:rPr>
              <a:t> list -</a:t>
            </a:r>
            <a:r>
              <a:rPr lang="en-US" b="1" dirty="0" err="1">
                <a:sym typeface="Wingdings" panose="05000000000000000000" pitchFamily="2" charset="2"/>
              </a:rPr>
              <a:t>digit|letter|digit</a:t>
            </a:r>
            <a:endParaRPr lang="en-US" b="1" dirty="0">
              <a:sym typeface="Wingdings" panose="05000000000000000000" pitchFamily="2" charset="2"/>
            </a:endParaRPr>
          </a:p>
          <a:p>
            <a:r>
              <a:rPr lang="en-US" b="1" dirty="0">
                <a:sym typeface="Wingdings" panose="05000000000000000000" pitchFamily="2" charset="2"/>
              </a:rPr>
              <a:t>d</a:t>
            </a:r>
            <a:r>
              <a:rPr lang="en-US" b="1">
                <a:sym typeface="Wingdings" panose="05000000000000000000" pitchFamily="2" charset="2"/>
              </a:rPr>
              <a:t>igit</a:t>
            </a:r>
            <a:r>
              <a:rPr lang="en-US" b="1" dirty="0">
                <a:sym typeface="Wingdings" panose="05000000000000000000" pitchFamily="2" charset="2"/>
              </a:rPr>
              <a:t> 0|1|2|……9|0</a:t>
            </a:r>
            <a:endParaRPr lang="en-US" b="1" dirty="0"/>
          </a:p>
          <a:p>
            <a:r>
              <a:rPr lang="en-US" b="1" dirty="0"/>
              <a:t>right -&gt;• letter = right | letter</a:t>
            </a:r>
            <a:endParaRPr lang="en-US" b="1" dirty="0"/>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804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anose="02020603050405020304" pitchFamily="18" charset="0"/>
              </a:rPr>
              <a:t>Precedence of operators</a:t>
            </a:r>
            <a:endParaRPr lang="en-US" dirty="0">
              <a:cs typeface="Times New Roman" panose="02020603050405020304" pitchFamily="18" charset="0"/>
            </a:endParaRPr>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235042"/>
            <a:ext cx="8174877" cy="3784600"/>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the expression 9+5*2. </a:t>
            </a:r>
            <a:endParaRPr lang="en-US" sz="2400" dirty="0"/>
          </a:p>
          <a:p>
            <a:pPr marL="342900" indent="-342900">
              <a:buFont typeface="Arial" panose="020B0604020202020204" pitchFamily="34" charset="0"/>
              <a:buChar char="•"/>
            </a:pPr>
            <a:r>
              <a:rPr lang="en-US" sz="2400" dirty="0"/>
              <a:t>There are two possible interpretations of this expression: (9+5)*2 or 9+(5*2). </a:t>
            </a:r>
            <a:endParaRPr lang="en-US" sz="2400" dirty="0"/>
          </a:p>
          <a:p>
            <a:pPr marL="342900" indent="-342900">
              <a:buFont typeface="Arial" panose="020B0604020202020204" pitchFamily="34" charset="0"/>
              <a:buChar char="•"/>
            </a:pPr>
            <a:r>
              <a:rPr lang="en-US" sz="2400" dirty="0"/>
              <a:t>The associativity rules for + and * apply to occurrences of the same operator, so they do not resolve this ambiguity.</a:t>
            </a:r>
            <a:endParaRPr lang="en-US" sz="2400" dirty="0"/>
          </a:p>
          <a:p>
            <a:pPr marL="342900" indent="-342900">
              <a:buFont typeface="Arial" panose="020B0604020202020204" pitchFamily="34" charset="0"/>
              <a:buChar char="•"/>
            </a:pPr>
            <a:r>
              <a:rPr lang="en-US" sz="2400" dirty="0"/>
              <a:t>We say that * has higher precedence than + if * takes its operands before + does.</a:t>
            </a:r>
            <a:endParaRPr lang="en-US" sz="2400" dirty="0"/>
          </a:p>
          <a:p>
            <a:pPr marL="342900" indent="-342900">
              <a:buFont typeface="Arial" panose="020B0604020202020204" pitchFamily="34" charset="0"/>
              <a:buChar char="•"/>
            </a:pPr>
            <a:r>
              <a:rPr lang="en-US" sz="2400" dirty="0"/>
              <a:t> In ordinary arithmetic, multiplication and division have higher precedence than addition and subtraction. Therefore, 5 is taken by * in 9+5*2.</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endParaRPr lang="en-US" sz="2600" b="1" dirty="0">
              <a:solidFill>
                <a:schemeClr val="tx1"/>
              </a:solidFill>
            </a:endParaRPr>
          </a:p>
        </p:txBody>
      </p:sp>
      <p:sp>
        <p:nvSpPr>
          <p:cNvPr id="2" name="Rectangle 1"/>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endParaRPr lang="en-US" sz="2600" b="1" dirty="0">
              <a:solidFill>
                <a:schemeClr val="tx1"/>
              </a:solidFill>
            </a:endParaRPr>
          </a:p>
        </p:txBody>
      </p:sp>
      <p:sp>
        <p:nvSpPr>
          <p:cNvPr id="8" name="Rectangle 7"/>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endParaRPr lang="en-US" i="1" dirty="0"/>
          </a:p>
          <a:p>
            <a:r>
              <a:rPr lang="en-US" dirty="0"/>
              <a:t>2. Principles of Compiler Design (2nd Revised Edition 2009) </a:t>
            </a:r>
            <a:r>
              <a:rPr lang="en-US" i="1" dirty="0"/>
              <a:t>A. A. Puntambekar </a:t>
            </a:r>
            <a:endParaRPr lang="en-US" i="1" dirty="0"/>
          </a:p>
          <a:p>
            <a:r>
              <a:rPr lang="en-US" dirty="0"/>
              <a:t>3. Basics of Compiler Design  </a:t>
            </a:r>
            <a:r>
              <a:rPr lang="en-US" i="1" dirty="0"/>
              <a:t>Torben </a:t>
            </a:r>
            <a:r>
              <a:rPr lang="en-US" i="1" dirty="0" err="1"/>
              <a:t>Mogensen</a:t>
            </a:r>
            <a:r>
              <a:rPr lang="en-US" i="1" dirty="0"/>
              <a:t> </a:t>
            </a: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endParaRPr lang="en-US" sz="2400" dirty="0">
              <a:solidFill>
                <a:schemeClr val="tx1"/>
              </a:solidFill>
            </a:endParaRPr>
          </a:p>
          <a:p>
            <a:pPr marL="457200" indent="-457200">
              <a:buFont typeface="+mj-lt"/>
              <a:buAutoNum type="arabicPeriod"/>
            </a:pPr>
            <a:r>
              <a:rPr lang="en-US" sz="2400" dirty="0">
                <a:solidFill>
                  <a:schemeClr val="tx1"/>
                </a:solidFill>
              </a:rPr>
              <a:t>Learning Objectives</a:t>
            </a:r>
            <a:endParaRPr lang="en-US" sz="2400" dirty="0">
              <a:solidFill>
                <a:schemeClr val="tx1"/>
              </a:solidFill>
            </a:endParaRPr>
          </a:p>
          <a:p>
            <a:pPr marL="457200" indent="-457200">
              <a:buFont typeface="+mj-lt"/>
              <a:buAutoNum type="arabicPeriod"/>
            </a:pPr>
            <a:r>
              <a:rPr lang="en-US" sz="2400" dirty="0">
                <a:solidFill>
                  <a:schemeClr val="tx1"/>
                </a:solidFill>
              </a:rPr>
              <a:t>Context-free grammar​</a:t>
            </a:r>
            <a:endParaRPr lang="en-US" sz="2400" dirty="0">
              <a:solidFill>
                <a:schemeClr val="tx1"/>
              </a:solidFill>
            </a:endParaRPr>
          </a:p>
          <a:p>
            <a:pPr marL="457200" indent="-457200">
              <a:buFont typeface="+mj-lt"/>
              <a:buAutoNum type="arabicPeriod"/>
            </a:pPr>
            <a:r>
              <a:rPr lang="en-US" sz="2400" dirty="0">
                <a:solidFill>
                  <a:schemeClr val="tx1"/>
                </a:solidFill>
              </a:rPr>
              <a:t>Derivation</a:t>
            </a:r>
            <a:endParaRPr lang="en-US" sz="2400" dirty="0">
              <a:solidFill>
                <a:schemeClr val="tx1"/>
              </a:solidFill>
            </a:endParaRPr>
          </a:p>
          <a:p>
            <a:pPr marL="457200" indent="-457200">
              <a:buFont typeface="+mj-lt"/>
              <a:buAutoNum type="arabicPeriod"/>
            </a:pPr>
            <a:r>
              <a:rPr lang="en-US" sz="2400" dirty="0">
                <a:solidFill>
                  <a:schemeClr val="tx1"/>
                </a:solidFill>
              </a:rPr>
              <a:t>Ambiguity</a:t>
            </a:r>
            <a:endParaRPr lang="en-US" sz="2400" dirty="0">
              <a:solidFill>
                <a:schemeClr val="tx1"/>
              </a:solidFill>
            </a:endParaRPr>
          </a:p>
          <a:p>
            <a:pPr marL="457200" indent="-457200">
              <a:buFont typeface="+mj-lt"/>
              <a:buAutoNum type="arabicPeriod"/>
            </a:pPr>
            <a:r>
              <a:rPr lang="en-US" sz="2400" dirty="0">
                <a:solidFill>
                  <a:schemeClr val="tx1"/>
                </a:solidFill>
              </a:rPr>
              <a:t>Associativity of operators</a:t>
            </a:r>
            <a:endParaRPr lang="en-US" sz="2400" dirty="0">
              <a:solidFill>
                <a:schemeClr val="tx1"/>
              </a:solidFill>
            </a:endParaRPr>
          </a:p>
          <a:p>
            <a:pPr marL="457200" indent="-457200">
              <a:buFont typeface="+mj-lt"/>
              <a:buAutoNum type="arabicPeriod"/>
            </a:pPr>
            <a:r>
              <a:rPr lang="en-US" sz="2400" dirty="0">
                <a:solidFill>
                  <a:schemeClr val="tx1"/>
                </a:solidFill>
              </a:rPr>
              <a:t>Precedence of operators</a:t>
            </a:r>
            <a:endParaRPr lang="en-US" sz="2400" dirty="0">
              <a:solidFill>
                <a:schemeClr val="tx1"/>
              </a:solidFill>
            </a:endParaRPr>
          </a:p>
          <a:p>
            <a:pPr marL="457200" indent="-457200">
              <a:buFont typeface="+mj-lt"/>
              <a:buAutoNum type="arabicPeriod"/>
            </a:pPr>
            <a:r>
              <a:rPr lang="en-US" sz="2400" dirty="0">
                <a:solidFill>
                  <a:schemeClr val="tx1"/>
                </a:solidFill>
              </a:rPr>
              <a:t>Books and References</a:t>
            </a:r>
            <a:endParaRPr lang="en-US" sz="2400" dirty="0">
              <a:solidFill>
                <a:schemeClr val="tx1"/>
              </a:solidFill>
            </a:endParaRP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endParaRPr lang="en-US" dirty="0"/>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endParaRPr lang="en-US" sz="2400" dirty="0">
              <a:solidFill>
                <a:srgbClr val="FF0000"/>
              </a:solidFill>
            </a:endParaRPr>
          </a:p>
          <a:p>
            <a:pPr marL="285750" indent="-285750">
              <a:buFont typeface="Arial" panose="020B0604020202020204" pitchFamily="34" charset="0"/>
              <a:buChar char="•"/>
            </a:pPr>
            <a:r>
              <a:rPr lang="en-US" dirty="0">
                <a:solidFill>
                  <a:schemeClr val="tx1"/>
                </a:solidFill>
              </a:rPr>
              <a:t>To explain the Context Free Grammar (CFG) with example.</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demonstrate derivation or derivation tree from a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elaborate ambiguity and ambiguous grammar.   </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To explain associativity and precedence of operator</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endParaRPr lang="en-US" sz="2400" dirty="0">
              <a:solidFill>
                <a:srgbClr val="FF0000"/>
              </a:solidFill>
            </a:endParaRPr>
          </a:p>
          <a:p>
            <a:pPr marL="285750" indent="-285750">
              <a:buFont typeface="Arial" panose="020B0604020202020204" pitchFamily="34" charset="0"/>
              <a:buChar char="•"/>
            </a:pPr>
            <a:r>
              <a:rPr lang="en-US" dirty="0">
                <a:solidFill>
                  <a:schemeClr val="tx1"/>
                </a:solidFill>
              </a:rPr>
              <a:t>After this lecture the student will able to demonstrate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Student will be capable of derivation from CFG</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Student will be able to differentiate if a grammar is ambiguous or not.</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Context-free grammar</a:t>
            </a:r>
            <a:endParaRPr lang="en-US" dirty="0"/>
          </a:p>
        </p:txBody>
      </p:sp>
      <p:sp>
        <p:nvSpPr>
          <p:cNvPr id="5" name="Subtitle 4"/>
          <p:cNvSpPr>
            <a:spLocks noGrp="1"/>
          </p:cNvSpPr>
          <p:nvPr>
            <p:ph type="subTitle" idx="1"/>
          </p:nvPr>
        </p:nvSpPr>
        <p:spPr/>
        <p:txBody>
          <a:bodyPr/>
          <a:lstStyle/>
          <a:p>
            <a:r>
              <a:rPr lang="en-GB" dirty="0"/>
              <a:t> </a:t>
            </a:r>
            <a:endParaRPr lang="x-none" dirty="0"/>
          </a:p>
        </p:txBody>
      </p:sp>
      <p:sp>
        <p:nvSpPr>
          <p:cNvPr id="6" name="TextBox 5"/>
          <p:cNvSpPr txBox="1"/>
          <p:nvPr/>
        </p:nvSpPr>
        <p:spPr>
          <a:xfrm>
            <a:off x="783773" y="2435897"/>
            <a:ext cx="8131628" cy="3046095"/>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section, we introduce a notation — the </a:t>
            </a:r>
            <a:r>
              <a:rPr lang="en-US" sz="2400" b="1" dirty="0"/>
              <a:t>"context-free grammar," </a:t>
            </a:r>
            <a:r>
              <a:rPr lang="en-US" sz="2400" dirty="0"/>
              <a:t>or</a:t>
            </a:r>
            <a:endParaRPr lang="en-US" sz="2400" dirty="0"/>
          </a:p>
          <a:p>
            <a:r>
              <a:rPr lang="en-US" sz="2400" b="1" dirty="0"/>
              <a:t>"grammar" </a:t>
            </a:r>
            <a:r>
              <a:rPr lang="en-US" sz="2400" dirty="0"/>
              <a:t>for short — that is used to specify the syntax of a language. </a:t>
            </a:r>
            <a:endParaRPr lang="en-US" sz="2400" dirty="0"/>
          </a:p>
          <a:p>
            <a:pPr marL="285750" indent="-285750">
              <a:buFont typeface="Arial" panose="020B0604020202020204" pitchFamily="34" charset="0"/>
              <a:buChar char="•"/>
            </a:pPr>
            <a:r>
              <a:rPr lang="en-US" sz="2400" dirty="0"/>
              <a:t>A grammar naturally describes the hierarchical structure of most programming language constructs. </a:t>
            </a:r>
            <a:endParaRPr lang="en-US" sz="2400" dirty="0"/>
          </a:p>
          <a:p>
            <a:pPr marL="285750" indent="-285750">
              <a:buFont typeface="Arial" panose="020B0604020202020204" pitchFamily="34" charset="0"/>
              <a:buChar char="•"/>
            </a:pPr>
            <a:r>
              <a:rPr lang="en-US" sz="2400" dirty="0"/>
              <a:t>For example, an if-else statement in Java can have the form</a:t>
            </a:r>
            <a:endParaRPr lang="en-US" sz="2400" dirty="0"/>
          </a:p>
          <a:p>
            <a:pPr lvl="2"/>
            <a:r>
              <a:rPr lang="en-US" sz="2400" dirty="0"/>
              <a:t>if ( expression ) statement else statement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Context-free grammar</a:t>
            </a:r>
            <a:endParaRPr lang="en-US" dirty="0"/>
          </a:p>
        </p:txBody>
      </p:sp>
      <p:sp>
        <p:nvSpPr>
          <p:cNvPr id="5" name="Subtitle 4"/>
          <p:cNvSpPr>
            <a:spLocks noGrp="1"/>
          </p:cNvSpPr>
          <p:nvPr>
            <p:ph type="subTitle" idx="1"/>
          </p:nvPr>
        </p:nvSpPr>
        <p:spPr/>
        <p:txBody>
          <a:bodyPr/>
          <a:lstStyle/>
          <a:p>
            <a:r>
              <a:rPr lang="en-GB" dirty="0"/>
              <a:t> </a:t>
            </a:r>
            <a:endParaRPr lang="x-none" dirty="0"/>
          </a:p>
        </p:txBody>
      </p:sp>
      <p:sp>
        <p:nvSpPr>
          <p:cNvPr id="3" name="Text Box 2"/>
          <p:cNvSpPr txBox="1"/>
          <p:nvPr/>
        </p:nvSpPr>
        <p:spPr>
          <a:xfrm>
            <a:off x="621030" y="2110105"/>
            <a:ext cx="7626985" cy="4154170"/>
          </a:xfrm>
          <a:prstGeom prst="rect">
            <a:avLst/>
          </a:prstGeom>
          <a:noFill/>
        </p:spPr>
        <p:txBody>
          <a:bodyPr wrap="square" rtlCol="0" anchor="t">
            <a:spAutoFit/>
          </a:bodyPr>
          <a:p>
            <a:r>
              <a:rPr lang="en-GB" altLang="en-US" sz="2400"/>
              <a:t>if ( expression ) statement else statement</a:t>
            </a:r>
            <a:endParaRPr lang="en-GB" altLang="en-US" sz="2400"/>
          </a:p>
          <a:p>
            <a:endParaRPr lang="en-GB" altLang="en-US" sz="2400"/>
          </a:p>
          <a:p>
            <a:r>
              <a:rPr lang="en-GB" altLang="en-US" sz="2400"/>
              <a:t>stmt </a:t>
            </a:r>
            <a:r>
              <a:rPr lang="en-GB" altLang="en-US" sz="2400">
                <a:latin typeface="Arial" panose="020B0604020202020204" pitchFamily="34" charset="0"/>
                <a:cs typeface="Arial" panose="020B0604020202020204" pitchFamily="34" charset="0"/>
              </a:rPr>
              <a:t>→</a:t>
            </a:r>
            <a:r>
              <a:rPr lang="en-GB" altLang="en-US" sz="2400"/>
              <a:t> </a:t>
            </a:r>
            <a:r>
              <a:rPr lang="en-GB" altLang="en-US" sz="2400" b="1"/>
              <a:t>if</a:t>
            </a:r>
            <a:r>
              <a:rPr lang="en-GB" altLang="en-US" sz="2400"/>
              <a:t> ( expr ) stmt </a:t>
            </a:r>
            <a:r>
              <a:rPr lang="en-GB" altLang="en-US" sz="2400" b="1"/>
              <a:t>else</a:t>
            </a:r>
            <a:r>
              <a:rPr lang="en-GB" altLang="en-US" sz="2400"/>
              <a:t> stmt</a:t>
            </a:r>
            <a:endParaRPr lang="en-GB" altLang="en-US" sz="2400"/>
          </a:p>
          <a:p>
            <a:endParaRPr lang="en-GB" altLang="en-US" sz="2400"/>
          </a:p>
          <a:p>
            <a:endParaRPr lang="en-GB" altLang="en-US" sz="2400"/>
          </a:p>
          <a:p>
            <a:r>
              <a:rPr lang="en-GB" altLang="en-US" sz="2400"/>
              <a:t>The arrow may be read as “can have the form". Such a rule is called a production. In a production, lexical elements like the keyword if and the parentheses are called terminals. Variables like expr and stmt represent sequences of terminals and are called nonterminals.</a:t>
            </a:r>
            <a:endParaRPr lang="en-GB" altLang="en-US" sz="2400"/>
          </a:p>
          <a:p>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endParaRPr lang="en-US" sz="2600" b="1" dirty="0">
              <a:solidFill>
                <a:schemeClr val="tx1"/>
              </a:solidFill>
            </a:endParaRPr>
          </a:p>
        </p:txBody>
      </p:sp>
      <p:sp>
        <p:nvSpPr>
          <p:cNvPr id="5" name="TextBox 4"/>
          <p:cNvSpPr txBox="1"/>
          <p:nvPr/>
        </p:nvSpPr>
        <p:spPr>
          <a:xfrm>
            <a:off x="335495" y="1795817"/>
            <a:ext cx="8487230" cy="3169285"/>
          </a:xfrm>
          <a:prstGeom prst="rect">
            <a:avLst/>
          </a:prstGeom>
          <a:noFill/>
        </p:spPr>
        <p:txBody>
          <a:bodyPr wrap="square" rtlCol="0">
            <a:spAutoFit/>
          </a:bodyPr>
          <a:lstStyle/>
          <a:p>
            <a:r>
              <a:rPr lang="en-US" sz="3200" dirty="0"/>
              <a:t>A grammar consists of: </a:t>
            </a:r>
            <a:endParaRPr lang="en-US" sz="3200" dirty="0"/>
          </a:p>
          <a:p>
            <a:pPr marL="285750" indent="-285750">
              <a:buFont typeface="Arial" panose="020B0604020202020204" pitchFamily="34" charset="0"/>
              <a:buChar char="•"/>
            </a:pPr>
            <a:r>
              <a:rPr lang="en-US" sz="2400" dirty="0"/>
              <a:t>a set of variables (also called non terminals), one of which is designated the start variable; It is customary to use upper-case letters for variables; </a:t>
            </a:r>
            <a:endParaRPr lang="en-US" sz="2400" dirty="0"/>
          </a:p>
          <a:p>
            <a:pPr marL="285750" indent="-285750">
              <a:buFont typeface="Arial" panose="020B0604020202020204" pitchFamily="34" charset="0"/>
              <a:buChar char="•"/>
            </a:pPr>
            <a:r>
              <a:rPr lang="en-US" sz="2400" dirty="0"/>
              <a:t>a set of terminals (from the alphabet); and </a:t>
            </a:r>
            <a:endParaRPr lang="en-US" sz="2400" dirty="0"/>
          </a:p>
          <a:p>
            <a:pPr marL="285750" indent="-285750">
              <a:buFont typeface="Arial" panose="020B0604020202020204" pitchFamily="34" charset="0"/>
              <a:buChar char="•"/>
            </a:pPr>
            <a:r>
              <a:rPr lang="en-US" sz="2400" dirty="0"/>
              <a:t>a list of productions (also called rules).</a:t>
            </a:r>
            <a:endParaRPr lang="en-US" sz="2400" dirty="0"/>
          </a:p>
          <a:p>
            <a:pPr marL="285750" indent="-285750">
              <a:buFont typeface="Arial" panose="020B0604020202020204" pitchFamily="34" charset="0"/>
              <a:buChar char="•"/>
            </a:pPr>
            <a:r>
              <a:rPr lang="en-US" sz="2400" dirty="0"/>
              <a:t>A designation of one of the non terminals as the </a:t>
            </a:r>
            <a:r>
              <a:rPr lang="en-US" sz="2400" i="1" dirty="0"/>
              <a:t>start </a:t>
            </a:r>
            <a:r>
              <a:rPr lang="en-US" sz="2400" dirty="0"/>
              <a:t>symbol.</a:t>
            </a:r>
            <a:br>
              <a:rPr lang="en-US" sz="2400" dirty="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Formal Definition</a:t>
            </a:r>
            <a:endParaRPr lang="en-US" sz="2800" b="1" dirty="0">
              <a:solidFill>
                <a:schemeClr val="tx1"/>
              </a:solidFill>
            </a:endParaRPr>
          </a:p>
        </p:txBody>
      </p:sp>
      <p:sp>
        <p:nvSpPr>
          <p:cNvPr id="5" name="TextBox 4"/>
          <p:cNvSpPr txBox="1"/>
          <p:nvPr/>
        </p:nvSpPr>
        <p:spPr>
          <a:xfrm>
            <a:off x="335495" y="1795817"/>
            <a:ext cx="8487230" cy="1938020"/>
          </a:xfrm>
          <a:prstGeom prst="rect">
            <a:avLst/>
          </a:prstGeom>
          <a:noFill/>
        </p:spPr>
        <p:txBody>
          <a:bodyPr wrap="square" rtlCol="0">
            <a:spAutoFit/>
          </a:bodyPr>
          <a:lstStyle/>
          <a:p>
            <a:r>
              <a:rPr lang="en-US" sz="2000" dirty="0"/>
              <a:t>One can provide a formal definition of a context free grammar. It is a 4-tuple (V, Σ, S, P) where:</a:t>
            </a:r>
            <a:endParaRPr lang="en-US" sz="2000" dirty="0"/>
          </a:p>
          <a:p>
            <a:r>
              <a:rPr lang="en-US" sz="2000" dirty="0"/>
              <a:t>• V is a finite set of variables;</a:t>
            </a:r>
            <a:endParaRPr lang="en-US" sz="2000" dirty="0"/>
          </a:p>
          <a:p>
            <a:r>
              <a:rPr lang="en-US" sz="2000" dirty="0"/>
              <a:t>• Σ is a finite alphabet of terminals;</a:t>
            </a:r>
            <a:endParaRPr lang="en-US" sz="2000" dirty="0"/>
          </a:p>
          <a:p>
            <a:r>
              <a:rPr lang="en-US" sz="2000" dirty="0"/>
              <a:t>• S is the start variable; and</a:t>
            </a:r>
            <a:endParaRPr lang="en-US" sz="2000" dirty="0"/>
          </a:p>
          <a:p>
            <a:r>
              <a:rPr lang="en-US" sz="2000" dirty="0"/>
              <a:t>• P is the finite set of productions. Each production has the form V → (V ∪ Σ)∗</a:t>
            </a:r>
            <a:endParaRPr lang="en-US" sz="2000" dirty="0"/>
          </a:p>
        </p:txBody>
      </p:sp>
      <p:sp>
        <p:nvSpPr>
          <p:cNvPr id="4" name="TextBox 3"/>
          <p:cNvSpPr txBox="1"/>
          <p:nvPr/>
        </p:nvSpPr>
        <p:spPr>
          <a:xfrm>
            <a:off x="335494" y="4473473"/>
            <a:ext cx="8487230" cy="1322070"/>
          </a:xfrm>
          <a:prstGeom prst="rect">
            <a:avLst/>
          </a:prstGeom>
          <a:noFill/>
        </p:spPr>
        <p:txBody>
          <a:bodyPr wrap="square" rtlCol="0">
            <a:spAutoFit/>
          </a:bodyPr>
          <a:lstStyle/>
          <a:p>
            <a:r>
              <a:rPr lang="en-US" sz="2000" dirty="0"/>
              <a:t>Example: 0ⁿ1ⁿ Here is a grammar: </a:t>
            </a:r>
            <a:endParaRPr lang="en-US" sz="2000" dirty="0"/>
          </a:p>
          <a:p>
            <a:r>
              <a:rPr lang="en-US" sz="2000" dirty="0"/>
              <a:t>S → 0S1 </a:t>
            </a:r>
            <a:endParaRPr lang="en-US" sz="2000" dirty="0"/>
          </a:p>
          <a:p>
            <a:r>
              <a:rPr lang="en-US" sz="2000" dirty="0"/>
              <a:t>S → ε </a:t>
            </a:r>
            <a:endParaRPr lang="en-US" sz="2000" dirty="0"/>
          </a:p>
          <a:p>
            <a:r>
              <a:rPr lang="en-US" sz="2000" dirty="0"/>
              <a:t>S is the only variable. The terminals are 0 and 1. There are two productions.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endParaRPr lang="en-US" dirty="0"/>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435897"/>
            <a:ext cx="8334163" cy="2676525"/>
          </a:xfrm>
          <a:prstGeom prst="rect">
            <a:avLst/>
          </a:prstGeom>
          <a:noFill/>
        </p:spPr>
        <p:txBody>
          <a:bodyPr wrap="square" rtlCol="0">
            <a:spAutoFit/>
          </a:bodyPr>
          <a:lstStyle/>
          <a:p>
            <a:pPr marL="342900" indent="-342900">
              <a:buFont typeface="Arial" panose="020B0604020202020204" pitchFamily="34" charset="0"/>
              <a:buChar char="•"/>
            </a:pPr>
            <a:r>
              <a:rPr lang="en-US" sz="2800" dirty="0"/>
              <a:t>A grammar derives strings by beginning with the start symbol and repeatedly replacing a nonterminal by the body of a production for that nonterminal. </a:t>
            </a:r>
            <a:endParaRPr lang="en-US" sz="2800" dirty="0"/>
          </a:p>
          <a:p>
            <a:pPr marL="342900" indent="-342900">
              <a:buFont typeface="Arial" panose="020B0604020202020204" pitchFamily="34" charset="0"/>
              <a:buChar char="•"/>
            </a:pPr>
            <a:r>
              <a:rPr lang="en-US" sz="2800" dirty="0"/>
              <a:t>The terminal strings that can be derived from the start symbol form the language defined by the grammar.</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endParaRPr lang="en-US" sz="2600" b="1" dirty="0">
              <a:solidFill>
                <a:schemeClr val="tx1"/>
              </a:solidFill>
            </a:endParaRPr>
          </a:p>
        </p:txBody>
      </p:sp>
      <p:sp>
        <p:nvSpPr>
          <p:cNvPr id="5" name="TextBox 4"/>
          <p:cNvSpPr txBox="1"/>
          <p:nvPr/>
        </p:nvSpPr>
        <p:spPr>
          <a:xfrm>
            <a:off x="498574" y="1400400"/>
            <a:ext cx="7780451" cy="2861310"/>
          </a:xfrm>
          <a:prstGeom prst="rect">
            <a:avLst/>
          </a:prstGeom>
          <a:noFill/>
        </p:spPr>
        <p:txBody>
          <a:bodyPr wrap="square" rtlCol="0">
            <a:spAutoFit/>
          </a:bodyPr>
          <a:lstStyle/>
          <a:p>
            <a:r>
              <a:rPr lang="en-US" dirty="0"/>
              <a:t>S → 0S1</a:t>
            </a:r>
            <a:endParaRPr lang="en-US" dirty="0"/>
          </a:p>
          <a:p>
            <a:r>
              <a:rPr lang="en-US" dirty="0"/>
              <a:t>S → ε</a:t>
            </a:r>
            <a:endParaRPr lang="en-US" dirty="0"/>
          </a:p>
          <a:p>
            <a:endParaRPr lang="en-US" dirty="0"/>
          </a:p>
          <a:p>
            <a:r>
              <a:rPr lang="en-US" dirty="0"/>
              <a:t>The string 0011 is in the language generated.</a:t>
            </a:r>
            <a:endParaRPr lang="en-US" dirty="0"/>
          </a:p>
          <a:p>
            <a:endParaRPr lang="en-US" dirty="0"/>
          </a:p>
          <a:p>
            <a:r>
              <a:rPr lang="en-US" dirty="0"/>
              <a:t>The derivation is:</a:t>
            </a:r>
            <a:endParaRPr lang="en-US" dirty="0"/>
          </a:p>
          <a:p>
            <a:r>
              <a:rPr lang="en-US" dirty="0"/>
              <a:t>S ⇒ 0S1 ⇒ 00S11 ⇒ 0011</a:t>
            </a:r>
            <a:endParaRPr lang="en-US" dirty="0"/>
          </a:p>
          <a:p>
            <a:r>
              <a:rPr lang="en-US" dirty="0"/>
              <a:t>For compactness, we write</a:t>
            </a:r>
            <a:endParaRPr lang="en-US" dirty="0"/>
          </a:p>
          <a:p>
            <a:r>
              <a:rPr lang="en-US" dirty="0"/>
              <a:t>S → 0S1 | ε</a:t>
            </a:r>
            <a:endParaRPr lang="en-US" dirty="0"/>
          </a:p>
          <a:p>
            <a:r>
              <a:rPr lang="en-US" dirty="0"/>
              <a:t>where the vertical bar means or.</a:t>
            </a:r>
            <a:endParaRPr lang="x-none" dirty="0"/>
          </a:p>
        </p:txBody>
      </p:sp>
      <p:sp>
        <p:nvSpPr>
          <p:cNvPr id="4" name="TextBox 3"/>
          <p:cNvSpPr txBox="1"/>
          <p:nvPr/>
        </p:nvSpPr>
        <p:spPr>
          <a:xfrm>
            <a:off x="498574" y="4718936"/>
            <a:ext cx="7780451" cy="1476375"/>
          </a:xfrm>
          <a:prstGeom prst="rect">
            <a:avLst/>
          </a:prstGeom>
          <a:noFill/>
        </p:spPr>
        <p:txBody>
          <a:bodyPr wrap="square" rtlCol="0">
            <a:spAutoFit/>
          </a:bodyPr>
          <a:lstStyle/>
          <a:p>
            <a:r>
              <a:rPr lang="en-US" dirty="0"/>
              <a:t>Consider the CFG</a:t>
            </a:r>
            <a:endParaRPr lang="en-US" dirty="0"/>
          </a:p>
          <a:p>
            <a:r>
              <a:rPr lang="en-US" dirty="0"/>
              <a:t>S → 0S1S | 1S0S | ε</a:t>
            </a:r>
            <a:endParaRPr lang="en-US" dirty="0"/>
          </a:p>
          <a:p>
            <a:r>
              <a:rPr lang="en-US" dirty="0"/>
              <a:t>The string 011100 is generated:</a:t>
            </a:r>
            <a:endParaRPr lang="en-US" dirty="0"/>
          </a:p>
          <a:p>
            <a:r>
              <a:rPr lang="en-US" dirty="0"/>
              <a:t>S ⇒ 0S1S ⇒ 01S ⇒ 011S0S ⇒ 0111S0S0S</a:t>
            </a:r>
            <a:endParaRPr lang="en-US" dirty="0"/>
          </a:p>
          <a:p>
            <a:r>
              <a:rPr lang="en-GB" altLang="en-US" dirty="0"/>
              <a:t>    </a:t>
            </a:r>
            <a:r>
              <a:rPr lang="en-US" dirty="0"/>
              <a:t>⇒ 01110S0S ⇒ 011100S ⇒ 011100</a:t>
            </a:r>
            <a:endParaRPr lang="x-none" dirty="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1 F 8 1 0 B B F 6 7 D 7 A B 4 7 A E 7 7 F 6 C 7 A 7 5 0 4 E 1 1 "   m a : c o n t e n t T y p e V e r s i o n = " 0 "   m a : c o n t e n t T y p e D e s c r i p t i o n = " C r e a t e   a   n e w   d o c u m e n t . "   m a : c o n t e n t T y p e S c o p e = " "   m a : v e r s i o n I D = " a 2 4 8 e f 2 c c 1 4 f 1 8 5 a 9 c b 0 0 5 2 2 1 1 7 4 1 1 3 5 "   x m l n s : c t = " h t t p : / / s c h e m a s . m i c r o s o f t . c o m / o f f i c e / 2 0 0 6 / m e t a d a t a / c o n t e n t T y p e "   x m l n s : m a = " h t t p : / / s c h e m a s . m i c r o s o f t . c o m / o f f i c e / 2 0 0 6 / m e t a d a t a / p r o p e r t i e s / m e t a A t t r i b u t e s " >  
 < x s d : s c h e m a   t a r g e t N a m e s p a c e = " h t t p : / / s c h e m a s . m i c r o s o f t . c o m / o f f i c e / 2 0 0 6 / m e t a d a t a / p r o p e r t i e s "   m a : r o o t = " t r u e "   m a : f i e l d s I D = " d 4 1 3 2 5 7 c d 9 8 2 9 3 9 4 d 1 7 6 5 6 a 5 4 5 d 5 f a 4 e "   x m l n s : x s d = " h t t p : / / w w w . w 3 . o r g / 2 0 0 1 / X M L S c h e m a "   x m l n s : x s = " h t t p : / / w w w . w 3 . o r g / 2 0 0 1 / X M L S c h e m a "   x m l n s : p = " h t t p : / / s c h e m a s . m i c r o s o f t . c o m / o f f i c e / 2 0 0 6 / m e t a d a t a / p r o p e r t i e s " >  
 < x s d : e l e m e n t   n a m e = " p r o p e r t i e s " >  
 < x s d : c o m p l e x T y p e >  
 < x s d : s e q u e n c e >  
 < x s d : e l e m e n t   n a m e = " d o c u m e n t M a n a g e m e n t " >  
 < x s d : c o m p l e x T y p e >  
 < x s d : a l l / >  
 < / x s d : c o m p l e x T y p e >  
 < / x s d : e l e m e n t >  
 < / x s d : s e q u e n c e > 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BBFA46F4-8CD0-4F90-BF63-01436B93FE11}">
  <ds:schemaRefs/>
</ds:datastoreItem>
</file>

<file path=customXml/itemProps2.xml><?xml version="1.0" encoding="utf-8"?>
<ds:datastoreItem xmlns:ds="http://schemas.openxmlformats.org/officeDocument/2006/customXml" ds:itemID="{EFAF77D4-6ECF-4378-8E25-B6840ABDCB4D}">
  <ds:schemaRefs/>
</ds:datastoreItem>
</file>

<file path=customXml/itemProps3.xml><?xml version="1.0" encoding="utf-8"?>
<ds:datastoreItem xmlns:ds="http://schemas.openxmlformats.org/officeDocument/2006/customXml" ds:itemID="{C710CD23-F85D-4715-96B1-8BD2FAE1E5F3}">
  <ds:schemaRefs/>
</ds:datastoreItem>
</file>

<file path=docProps/app.xml><?xml version="1.0" encoding="utf-8"?>
<Properties xmlns="http://schemas.openxmlformats.org/officeDocument/2006/extended-properties" xmlns:vt="http://schemas.openxmlformats.org/officeDocument/2006/docPropsVTypes">
  <Template>Spectrum.thmx</Template>
  <TotalTime>0</TotalTime>
  <Words>5897</Words>
  <Application>WPS Presentation</Application>
  <PresentationFormat>On-screen Show (4:3)</PresentationFormat>
  <Paragraphs>204</Paragraphs>
  <Slides>18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Wingdings</vt:lpstr>
      <vt:lpstr>Times New Roman</vt:lpstr>
      <vt:lpstr>Corbel</vt:lpstr>
      <vt:lpstr>Calibri</vt:lpstr>
      <vt:lpstr>Microsoft YaHei</vt:lpstr>
      <vt:lpstr>Arial Unicode MS</vt:lpstr>
      <vt:lpstr>Spectrum</vt:lpstr>
      <vt:lpstr>PowerPoint 演示文稿</vt:lpstr>
      <vt:lpstr>Lecture Outline</vt:lpstr>
      <vt:lpstr>Objective and Outcome</vt:lpstr>
      <vt:lpstr>Context-free grammar</vt:lpstr>
      <vt:lpstr>Context-free grammar</vt:lpstr>
      <vt:lpstr>PowerPoint 演示文稿</vt:lpstr>
      <vt:lpstr>PowerPoint 演示文稿</vt:lpstr>
      <vt:lpstr>Derivation</vt:lpstr>
      <vt:lpstr>PowerPoint 演示文稿</vt:lpstr>
      <vt:lpstr>PowerPoint 演示文稿</vt:lpstr>
      <vt:lpstr>Parse Trees and Ambiguity</vt:lpstr>
      <vt:lpstr>PowerPoint 演示文稿</vt:lpstr>
      <vt:lpstr>PowerPoint 演示文稿</vt:lpstr>
      <vt:lpstr>Associativity of operators​</vt:lpstr>
      <vt:lpstr>PowerPoint 演示文稿</vt:lpstr>
      <vt:lpstr>Precedence of operators</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71</cp:revision>
  <dcterms:created xsi:type="dcterms:W3CDTF">2018-12-10T17:20:00Z</dcterms:created>
  <dcterms:modified xsi:type="dcterms:W3CDTF">2023-10-04T05:40:44Z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ICV">
    <vt:lpwstr>5F7F40996C334AB6BD025CC3699727E0_12</vt:lpwstr>
  </property>
  <property fmtid="{D5CDD505-2E9C-101B-9397-08002B2CF9AE}" pid="4" name="KSOProductBuildVer">
    <vt:lpwstr>2057-12.2.0.13215</vt:lpwstr>
  </property>
</Properties>
</file>