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302" r:id="rId6"/>
    <p:sldId id="268" r:id="rId7"/>
    <p:sldId id="290" r:id="rId8"/>
    <p:sldId id="295" r:id="rId9"/>
    <p:sldId id="291" r:id="rId10"/>
    <p:sldId id="292" r:id="rId11"/>
    <p:sldId id="293" r:id="rId12"/>
    <p:sldId id="294" r:id="rId13"/>
    <p:sldId id="296" r:id="rId14"/>
    <p:sldId id="297" r:id="rId15"/>
    <p:sldId id="298" r:id="rId16"/>
    <p:sldId id="299" r:id="rId17"/>
    <p:sldId id="300" r:id="rId18"/>
    <p:sldId id="264" r:id="rId19"/>
    <p:sldId id="301"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showGuide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555"/>
        </p:xfrm>
        <a:graphic>
          <a:graphicData uri="http://schemas.openxmlformats.org/drawingml/2006/table">
            <a:tbl>
              <a:tblPr firstRow="1" bandRow="1">
                <a:tableStyleId>{D7AC3CCA-C797-4891-BE02-D94E43425B78}</a:tableStyleId>
              </a:tblPr>
              <a:tblGrid>
                <a:gridCol w="1483224"/>
                <a:gridCol w="1397725"/>
                <a:gridCol w="1227909"/>
                <a:gridCol w="1187450"/>
                <a:gridCol w="1177925"/>
                <a:gridCol w="1861565"/>
              </a:tblGrid>
              <a:tr h="378736">
                <a:tc>
                  <a:txBody>
                    <a:bodyPr/>
                    <a:lstStyle/>
                    <a:p>
                      <a:r>
                        <a:rPr lang="en-US" dirty="0"/>
                        <a:t>Lecture No:</a:t>
                      </a:r>
                      <a:endParaRPr lang="en-US" dirty="0"/>
                    </a:p>
                  </a:txBody>
                  <a:tcPr/>
                </a:tc>
                <a:tc>
                  <a:txBody>
                    <a:bodyPr/>
                    <a:lstStyle/>
                    <a:p>
                      <a:r>
                        <a:rPr lang="en-US" dirty="0"/>
                        <a:t>5</a:t>
                      </a:r>
                      <a:endParaRPr lang="en-US" dirty="0"/>
                    </a:p>
                  </a:txBody>
                  <a:tcPr/>
                </a:tc>
                <a:tc>
                  <a:txBody>
                    <a:bodyPr/>
                    <a:lstStyle/>
                    <a:p>
                      <a:r>
                        <a:rPr lang="en-US" dirty="0"/>
                        <a:t>Week No:</a:t>
                      </a:r>
                      <a:endParaRPr lang="en-US" dirty="0"/>
                    </a:p>
                  </a:txBody>
                  <a:tcPr/>
                </a:tc>
                <a:tc>
                  <a:txBody>
                    <a:bodyPr/>
                    <a:lstStyle/>
                    <a:p>
                      <a:r>
                        <a:rPr lang="en-US" dirty="0"/>
                        <a:t>5</a:t>
                      </a:r>
                      <a:endParaRPr lang="en-US" dirty="0"/>
                    </a:p>
                  </a:txBody>
                  <a:tcPr/>
                </a:tc>
                <a:tc>
                  <a:txBody>
                    <a:bodyPr/>
                    <a:lstStyle/>
                    <a:p>
                      <a:r>
                        <a:rPr lang="en-US" dirty="0"/>
                        <a:t>Semester:</a:t>
                      </a:r>
                      <a:endParaRPr lang="en-US" dirty="0"/>
                    </a:p>
                  </a:txBody>
                  <a:tcPr/>
                </a:tc>
                <a:tc>
                  <a:txBody>
                    <a:bodyPr/>
                    <a:lstStyle/>
                    <a:p>
                      <a:r>
                        <a:rPr lang="en-GB" altLang="en-US" dirty="0"/>
                        <a:t>Fall 2023-2024</a:t>
                      </a:r>
                      <a:endParaRPr lang="en-GB" alt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GB" altLang="en-US" i="1" dirty="0"/>
                        <a:t>Shahnaj Parvin</a:t>
                      </a:r>
                      <a:r>
                        <a:rPr lang="en-US" i="1" dirty="0"/>
                        <a:t>, </a:t>
                      </a:r>
                      <a:r>
                        <a:rPr lang="en-GB" altLang="en-US" i="1" dirty="0"/>
                        <a:t> sparvin@aiub.edu</a:t>
                      </a:r>
                      <a:endParaRPr lang="en-US" i="1" dirty="0"/>
                    </a:p>
                  </a:txBody>
                  <a:tcPr/>
                </a:tc>
                <a:tc hMerge="1">
                  <a:tcPr/>
                </a:tc>
                <a:tc hMerge="1">
                  <a:tcPr/>
                </a:tc>
                <a:tc hMerge="1">
                  <a:tcPr/>
                </a:tc>
                <a:tc hMerge="1">
                  <a:tcPr/>
                </a:tc>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 </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endParaRPr lang="en-US" dirty="0"/>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endParaRPr lang="en-US" dirty="0"/>
          </a:p>
          <a:p>
            <a:endParaRPr lang="en-US" dirty="0"/>
          </a:p>
          <a:p>
            <a:pPr marL="742950" lvl="1" indent="-285750">
              <a:buFont typeface="Wingdings" panose="05000000000000000000" pitchFamily="2" charset="2"/>
              <a:buChar char="Ø"/>
            </a:pPr>
            <a:r>
              <a:rPr lang="en-US" dirty="0"/>
              <a:t>The value of an expression when literal constants are used</a:t>
            </a:r>
            <a:endParaRPr lang="en-US" dirty="0"/>
          </a:p>
          <a:p>
            <a:pPr lvl="1"/>
            <a:endParaRPr lang="en-US" dirty="0"/>
          </a:p>
          <a:p>
            <a:pPr marL="742950" lvl="1" indent="-285750">
              <a:buFont typeface="Wingdings" panose="05000000000000000000" pitchFamily="2" charset="2"/>
              <a:buChar char="Ø"/>
            </a:pPr>
            <a:r>
              <a:rPr lang="en-US" dirty="0"/>
              <a:t>The data type of a constant, variable, or expression</a:t>
            </a:r>
            <a:endParaRPr lang="en-US" dirty="0"/>
          </a:p>
          <a:p>
            <a:pPr lvl="1"/>
            <a:endParaRPr lang="en-US" dirty="0"/>
          </a:p>
          <a:p>
            <a:pPr marL="742950" lvl="1" indent="-285750">
              <a:buFont typeface="Wingdings" panose="05000000000000000000" pitchFamily="2" charset="2"/>
              <a:buChar char="Ø"/>
            </a:pPr>
            <a:r>
              <a:rPr lang="en-US" dirty="0"/>
              <a:t>The location (or offset) of a variable in memory</a:t>
            </a:r>
            <a:endParaRPr lang="en-US" dirty="0"/>
          </a:p>
          <a:p>
            <a:pPr lvl="1"/>
            <a:endParaRPr lang="en-US" dirty="0"/>
          </a:p>
          <a:p>
            <a:pPr marL="742950" lvl="1" indent="-285750">
              <a:buFont typeface="Wingdings" panose="05000000000000000000" pitchFamily="2" charset="2"/>
              <a:buChar char="Ø"/>
            </a:pPr>
            <a:r>
              <a:rPr lang="en-US" dirty="0"/>
              <a:t>The translated code of an expression, statement, or function</a:t>
            </a:r>
            <a:endParaRPr lang="en-US" dirty="0"/>
          </a:p>
          <a:p>
            <a:pPr marL="742950" lvl="1" indent="-285750">
              <a:buFont typeface="Wingdings" panose="05000000000000000000" pitchFamily="2" charset="2"/>
              <a:buChar char="Ø"/>
            </a:pPr>
            <a:endParaRPr lang="en-US" dirty="0"/>
          </a:p>
          <a:p>
            <a:r>
              <a:rPr lang="en-US" dirty="0"/>
              <a:t>We distinguish between two kinds of attributes:</a:t>
            </a:r>
            <a:endParaRPr lang="en-US" dirty="0"/>
          </a:p>
          <a:p>
            <a:endParaRPr lang="en-US" dirty="0"/>
          </a:p>
          <a:p>
            <a:pPr marL="857250" lvl="1" indent="-400050">
              <a:buFont typeface="+mj-lt"/>
              <a:buAutoNum type="romanUcPeriod"/>
            </a:pPr>
            <a:r>
              <a:rPr lang="en-US" dirty="0"/>
              <a:t>Synthesized Attributes.</a:t>
            </a:r>
            <a:endParaRPr lang="en-US" dirty="0"/>
          </a:p>
          <a:p>
            <a:pPr marL="857250" lvl="1" indent="-400050">
              <a:buFont typeface="+mj-lt"/>
              <a:buAutoNum type="romanUcPeriod"/>
            </a:pPr>
            <a:r>
              <a:rPr lang="en-US" dirty="0"/>
              <a:t>Inherited Attributes.</a:t>
            </a:r>
            <a:endParaRPr lang="en-US" dirty="0"/>
          </a:p>
          <a:p>
            <a:endParaRPr lang="en-US" dirty="0"/>
          </a:p>
          <a:p>
            <a:pPr marL="285750" indent="-285750">
              <a:buFont typeface="Wingdings" panose="05000000000000000000" pitchFamily="2" charset="2"/>
              <a:buChar char="Ø"/>
            </a:pPr>
            <a:endParaRPr lang="en-US" dirty="0"/>
          </a:p>
          <a:p>
            <a:r>
              <a:rPr lang="en-US"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endParaRPr lang="en-US" dirty="0"/>
          </a:p>
          <a:p>
            <a:pPr algn="just"/>
            <a:endParaRPr lang="en-US" dirty="0"/>
          </a:p>
          <a:p>
            <a:pPr algn="just"/>
            <a:r>
              <a:rPr lang="en-US" dirty="0"/>
              <a:t>Example:</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grpSp>
        <p:nvGrpSpPr>
          <p:cNvPr id="4" name="Group 1038"/>
          <p:cNvGrpSpPr/>
          <p:nvPr/>
        </p:nvGrpSpPr>
        <p:grpSpPr bwMode="auto">
          <a:xfrm>
            <a:off x="1752600" y="3076136"/>
            <a:ext cx="6934200" cy="2606675"/>
            <a:chOff x="1152" y="1488"/>
            <a:chExt cx="3744" cy="1536"/>
          </a:xfrm>
        </p:grpSpPr>
        <p:sp>
          <p:nvSpPr>
            <p:cNvPr id="5" name="Text Box 1032"/>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endParaRPr lang="en-US" altLang="en-US" sz="1800" b="1" dirty="0">
                <a:latin typeface="Times New Roman" panose="02020603050405020304" pitchFamily="18" charset="0"/>
              </a:endParaRP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p:txBody>
        </p:sp>
        <p:sp>
          <p:nvSpPr>
            <p:cNvPr id="6" name="Line 1033"/>
            <p:cNvSpPr>
              <a:spLocks noChangeShapeType="1"/>
            </p:cNvSpPr>
            <p:nvPr/>
          </p:nvSpPr>
          <p:spPr bwMode="auto">
            <a:xfrm>
              <a:off x="1152" y="1536"/>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p:cNvSpPr>
              <a:spLocks noChangeShapeType="1"/>
            </p:cNvSpPr>
            <p:nvPr/>
          </p:nvSpPr>
          <p:spPr bwMode="auto">
            <a:xfrm>
              <a:off x="1152" y="148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p:cNvSpPr>
              <a:spLocks noChangeShapeType="1"/>
            </p:cNvSpPr>
            <p:nvPr/>
          </p:nvSpPr>
          <p:spPr bwMode="auto">
            <a:xfrm>
              <a:off x="1152" y="3024"/>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p:cNvSpPr>
              <a:spLocks noChangeShapeType="1"/>
            </p:cNvSpPr>
            <p:nvPr/>
          </p:nvSpPr>
          <p:spPr bwMode="auto">
            <a:xfrm>
              <a:off x="1152" y="172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p:cNvSpPr>
              <a:spLocks noChangeShapeType="1"/>
            </p:cNvSpPr>
            <p:nvPr/>
          </p:nvSpPr>
          <p:spPr bwMode="auto">
            <a:xfrm>
              <a:off x="2496" y="1536"/>
              <a:ext cx="0" cy="14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grpSp>
        <p:nvGrpSpPr>
          <p:cNvPr id="33" name="Group 3"/>
          <p:cNvGrpSpPr/>
          <p:nvPr/>
        </p:nvGrpSpPr>
        <p:grpSpPr bwMode="auto">
          <a:xfrm>
            <a:off x="1765493" y="2012844"/>
            <a:ext cx="5181600" cy="3628301"/>
            <a:chOff x="576" y="768"/>
            <a:chExt cx="3264" cy="2074"/>
          </a:xfrm>
        </p:grpSpPr>
        <p:sp>
          <p:nvSpPr>
            <p:cNvPr id="34" name="Text Box 4"/>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p:cNvSpPr>
              <a:spLocks noChangeShapeType="1"/>
            </p:cNvSpPr>
            <p:nvPr/>
          </p:nvSpPr>
          <p:spPr bwMode="auto">
            <a:xfrm>
              <a:off x="816" y="230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p:cNvSpPr>
              <a:spLocks noChangeShapeType="1"/>
            </p:cNvSpPr>
            <p:nvPr/>
          </p:nvSpPr>
          <p:spPr bwMode="auto">
            <a:xfrm>
              <a:off x="2736" y="960"/>
              <a:ext cx="43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p:cNvSpPr>
              <a:spLocks noChangeShapeType="1"/>
            </p:cNvSpPr>
            <p:nvPr/>
          </p:nvSpPr>
          <p:spPr bwMode="auto">
            <a:xfrm>
              <a:off x="1536" y="1344"/>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p:cNvSpPr>
              <a:spLocks noChangeShapeType="1"/>
            </p:cNvSpPr>
            <p:nvPr/>
          </p:nvSpPr>
          <p:spPr bwMode="auto">
            <a:xfrm flipH="1">
              <a:off x="1392" y="912"/>
              <a:ext cx="816"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p:cNvSpPr>
              <a:spLocks noChangeShapeType="1"/>
            </p:cNvSpPr>
            <p:nvPr/>
          </p:nvSpPr>
          <p:spPr bwMode="auto">
            <a:xfrm flipH="1">
              <a:off x="816" y="134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p:cNvSpPr>
              <a:spLocks noChangeShapeType="1"/>
            </p:cNvSpPr>
            <p:nvPr/>
          </p:nvSpPr>
          <p:spPr bwMode="auto">
            <a:xfrm>
              <a:off x="768" y="177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p:cNvSpPr>
              <a:spLocks noChangeShapeType="1"/>
            </p:cNvSpPr>
            <p:nvPr/>
          </p:nvSpPr>
          <p:spPr bwMode="auto">
            <a:xfrm>
              <a:off x="1344" y="144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p:cNvSpPr>
              <a:spLocks noChangeShapeType="1"/>
            </p:cNvSpPr>
            <p:nvPr/>
          </p:nvSpPr>
          <p:spPr bwMode="auto">
            <a:xfrm>
              <a:off x="2400" y="1056"/>
              <a:ext cx="0" cy="15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p:cNvSpPr>
              <a:spLocks noChangeShapeType="1"/>
            </p:cNvSpPr>
            <p:nvPr/>
          </p:nvSpPr>
          <p:spPr bwMode="auto">
            <a:xfrm>
              <a:off x="1776" y="1776"/>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p:cNvSpPr>
              <a:spLocks noChangeShapeType="1"/>
            </p:cNvSpPr>
            <p:nvPr/>
          </p:nvSpPr>
          <p:spPr bwMode="auto">
            <a:xfrm>
              <a:off x="3168" y="1440"/>
              <a:ext cx="0" cy="11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endParaRPr lang="en-US" altLang="en-US" b="1" dirty="0">
                <a:latin typeface="Times New Roman" panose="02020603050405020304" pitchFamily="18" charset="0"/>
              </a:endParaRPr>
            </a:p>
          </p:txBody>
        </p:sp>
        <p:sp>
          <p:nvSpPr>
            <p:cNvPr id="51" name="Text Box 21"/>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52" name="Text Box 22"/>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endParaRPr lang="en-US" altLang="en-US" b="1">
                <a:latin typeface="Times New Roman" panose="02020603050405020304" pitchFamily="18" charset="0"/>
              </a:endParaRPr>
            </a:p>
          </p:txBody>
        </p:sp>
        <p:sp>
          <p:nvSpPr>
            <p:cNvPr id="53" name="Text Box 23"/>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54" name="Text Box 24"/>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endParaRPr lang="en-US" altLang="en-US" b="1" dirty="0">
                <a:latin typeface="Times New Roman" panose="02020603050405020304" pitchFamily="18" charset="0"/>
              </a:endParaRPr>
            </a:p>
          </p:txBody>
        </p:sp>
      </p:grpSp>
      <p:sp>
        <p:nvSpPr>
          <p:cNvPr id="55" name="Rectangle 54"/>
          <p:cNvSpPr/>
          <p:nvPr/>
        </p:nvSpPr>
        <p:spPr>
          <a:xfrm>
            <a:off x="3198617" y="5846863"/>
            <a:ext cx="2577950" cy="369332"/>
          </a:xfrm>
          <a:prstGeom prst="rect">
            <a:avLst/>
          </a:prstGeom>
        </p:spPr>
        <p:txBody>
          <a:bodyPr wrap="none">
            <a:spAutoFit/>
          </a:bodyPr>
          <a:lstStyle/>
          <a:p>
            <a:r>
              <a:rPr lang="en-US" dirty="0"/>
              <a:t>Fig: Annotated Parse Tree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endParaRPr lang="en-GB" altLang="en-US" sz="2600" b="1" dirty="0">
              <a:solidFill>
                <a:schemeClr val="tx1"/>
              </a:solidFill>
            </a:endParaRPr>
          </a:p>
        </p:txBody>
      </p:sp>
      <p:sp>
        <p:nvSpPr>
          <p:cNvPr id="3" name="TextBox 2"/>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endParaRPr lang="en-US" dirty="0"/>
          </a:p>
          <a:p>
            <a:pPr algn="just"/>
            <a:endParaRPr lang="en-US" dirty="0"/>
          </a:p>
          <a:p>
            <a:pPr algn="just"/>
            <a:r>
              <a:rPr lang="en-US" dirty="0"/>
              <a:t>Example:</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pic>
        <p:nvPicPr>
          <p:cNvPr id="11" name="Picture 10"/>
          <p:cNvPicPr>
            <a:picLocks noChangeAspect="1"/>
          </p:cNvPicPr>
          <p:nvPr/>
        </p:nvPicPr>
        <p:blipFill>
          <a:blip r:embed="rId1"/>
          <a:stretch>
            <a:fillRect/>
          </a:stretch>
        </p:blipFill>
        <p:spPr>
          <a:xfrm>
            <a:off x="1307049" y="3399916"/>
            <a:ext cx="3209925" cy="2562225"/>
          </a:xfrm>
          <a:prstGeom prst="rect">
            <a:avLst/>
          </a:prstGeom>
        </p:spPr>
      </p:pic>
      <p:pic>
        <p:nvPicPr>
          <p:cNvPr id="12" name="Picture 11"/>
          <p:cNvPicPr>
            <a:picLocks noChangeAspect="1"/>
          </p:cNvPicPr>
          <p:nvPr/>
        </p:nvPicPr>
        <p:blipFill>
          <a:blip r:embed="rId2"/>
          <a:stretch>
            <a:fillRect/>
          </a:stretch>
        </p:blipFill>
        <p:spPr>
          <a:xfrm>
            <a:off x="5633158" y="3352139"/>
            <a:ext cx="3209925" cy="2562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endParaRPr lang="en-US" b="1" dirty="0"/>
          </a:p>
        </p:txBody>
      </p:sp>
      <p:sp>
        <p:nvSpPr>
          <p:cNvPr id="3" name="TextBox 2"/>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endParaRPr lang="en-US" dirty="0"/>
          </a:p>
          <a:p>
            <a:pPr algn="just"/>
            <a:endParaRPr lang="en-US" dirty="0"/>
          </a:p>
          <a:p>
            <a:pPr marL="742950" lvl="1" indent="-285750" algn="just">
              <a:buFont typeface="Wingdings" panose="05000000000000000000" pitchFamily="2" charset="2"/>
              <a:buChar char="Ø"/>
            </a:pPr>
            <a:r>
              <a:rPr lang="en-US" dirty="0"/>
              <a:t>Attributes are associated with grammar symbols</a:t>
            </a:r>
            <a:endParaRPr lang="en-US" dirty="0"/>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endParaRPr lang="en-US" dirty="0"/>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grpSp>
        <p:nvGrpSpPr>
          <p:cNvPr id="11" name="Group 1038"/>
          <p:cNvGrpSpPr/>
          <p:nvPr/>
        </p:nvGrpSpPr>
        <p:grpSpPr bwMode="auto">
          <a:xfrm>
            <a:off x="1752600" y="3695116"/>
            <a:ext cx="6934200" cy="2796745"/>
            <a:chOff x="1152" y="1488"/>
            <a:chExt cx="3744" cy="1648"/>
          </a:xfrm>
        </p:grpSpPr>
        <p:sp>
          <p:nvSpPr>
            <p:cNvPr id="12" name="Text Box 1032"/>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endParaRPr lang="en-US" altLang="en-US" sz="1800" b="1" dirty="0">
                <a:latin typeface="Times New Roman" panose="02020603050405020304" pitchFamily="18" charset="0"/>
              </a:endParaRP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p:cNvSpPr>
              <a:spLocks noChangeShapeType="1"/>
            </p:cNvSpPr>
            <p:nvPr/>
          </p:nvSpPr>
          <p:spPr bwMode="auto">
            <a:xfrm>
              <a:off x="1152" y="1536"/>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p:cNvSpPr>
              <a:spLocks noChangeShapeType="1"/>
            </p:cNvSpPr>
            <p:nvPr/>
          </p:nvSpPr>
          <p:spPr bwMode="auto">
            <a:xfrm>
              <a:off x="1152" y="148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p:cNvSpPr>
              <a:spLocks noChangeShapeType="1"/>
            </p:cNvSpPr>
            <p:nvPr/>
          </p:nvSpPr>
          <p:spPr bwMode="auto">
            <a:xfrm>
              <a:off x="1152" y="3024"/>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p:cNvSpPr>
              <a:spLocks noChangeShapeType="1"/>
            </p:cNvSpPr>
            <p:nvPr/>
          </p:nvSpPr>
          <p:spPr bwMode="auto">
            <a:xfrm>
              <a:off x="1152" y="172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endParaRPr lang="en-US" b="1" dirty="0"/>
          </a:p>
        </p:txBody>
      </p:sp>
      <p:sp>
        <p:nvSpPr>
          <p:cNvPr id="3" name="TextBox 2"/>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US" dirty="0"/>
          </a:p>
        </p:txBody>
      </p:sp>
      <p:grpSp>
        <p:nvGrpSpPr>
          <p:cNvPr id="10" name="Group 8"/>
          <p:cNvGrpSpPr/>
          <p:nvPr/>
        </p:nvGrpSpPr>
        <p:grpSpPr bwMode="auto">
          <a:xfrm>
            <a:off x="645938" y="3092554"/>
            <a:ext cx="6701709" cy="3206469"/>
            <a:chOff x="288" y="3936"/>
            <a:chExt cx="3312" cy="1645"/>
          </a:xfrm>
        </p:grpSpPr>
        <p:sp>
          <p:nvSpPr>
            <p:cNvPr id="17" name="Text Box 9"/>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endParaRPr lang="en-US" altLang="en-US" sz="2000" b="1" i="1" dirty="0">
                <a:latin typeface="Times New Roman" panose="02020603050405020304" pitchFamily="18" charset="0"/>
              </a:endParaRPr>
            </a:p>
          </p:txBody>
        </p:sp>
        <p:sp>
          <p:nvSpPr>
            <p:cNvPr id="18" name="Text Box 10"/>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endParaRPr lang="en-US" altLang="en-US" sz="2000" b="1" i="1">
                <a:latin typeface="Times New Roman" panose="02020603050405020304" pitchFamily="18" charset="0"/>
              </a:endParaRPr>
            </a:p>
          </p:txBody>
        </p:sp>
        <p:sp>
          <p:nvSpPr>
            <p:cNvPr id="19" name="Text Box 11"/>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endParaRPr lang="en-US" altLang="en-US" sz="2000" b="1" i="1" dirty="0">
                <a:latin typeface="Times New Roman" panose="02020603050405020304" pitchFamily="18" charset="0"/>
              </a:endParaRPr>
            </a:p>
          </p:txBody>
        </p:sp>
        <p:sp>
          <p:nvSpPr>
            <p:cNvPr id="20" name="Text Box 12"/>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endParaRPr lang="en-US" altLang="en-US" sz="2000" b="1" i="1" dirty="0">
                <a:latin typeface="Times New Roman" panose="02020603050405020304" pitchFamily="18" charset="0"/>
              </a:endParaRPr>
            </a:p>
          </p:txBody>
        </p:sp>
        <p:sp>
          <p:nvSpPr>
            <p:cNvPr id="21" name="Text Box 13"/>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endParaRPr lang="en-US" altLang="en-US" sz="2000" b="1" i="1" dirty="0">
                <a:latin typeface="Times New Roman" panose="02020603050405020304" pitchFamily="18" charset="0"/>
              </a:endParaRPr>
            </a:p>
          </p:txBody>
        </p:sp>
        <p:sp>
          <p:nvSpPr>
            <p:cNvPr id="22" name="Text Box 14"/>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endParaRPr lang="en-US" altLang="en-US" sz="2000" b="1" i="1">
                <a:latin typeface="Times New Roman" panose="02020603050405020304" pitchFamily="18" charset="0"/>
              </a:endParaRPr>
            </a:p>
          </p:txBody>
        </p:sp>
        <p:sp>
          <p:nvSpPr>
            <p:cNvPr id="23" name="Text Box 15"/>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endParaRPr lang="en-US" altLang="en-US" sz="2000" b="1">
                <a:latin typeface="Times New Roman" panose="02020603050405020304" pitchFamily="18" charset="0"/>
              </a:endParaRPr>
            </a:p>
          </p:txBody>
        </p:sp>
        <p:sp>
          <p:nvSpPr>
            <p:cNvPr id="24" name="Text Box 16"/>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endParaRPr lang="en-US" altLang="en-US" sz="2000" b="1">
                <a:latin typeface="Times New Roman" panose="02020603050405020304" pitchFamily="18" charset="0"/>
              </a:endParaRPr>
            </a:p>
          </p:txBody>
        </p:sp>
        <p:sp>
          <p:nvSpPr>
            <p:cNvPr id="25" name="Text Box 17"/>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endParaRPr lang="en-US" altLang="en-US" sz="2000" b="1">
                <a:latin typeface="Times New Roman" panose="02020603050405020304" pitchFamily="18" charset="0"/>
              </a:endParaRPr>
            </a:p>
          </p:txBody>
        </p:sp>
        <p:sp>
          <p:nvSpPr>
            <p:cNvPr id="26" name="Text Box 18"/>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27" name="Text Box 19"/>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28" name="Text Box 20"/>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29" name="Text Box 21"/>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endParaRPr lang="en-US" altLang="en-US" sz="2000" b="1">
                <a:latin typeface="Times New Roman" panose="02020603050405020304" pitchFamily="18" charset="0"/>
              </a:endParaRPr>
            </a:p>
          </p:txBody>
        </p:sp>
        <p:sp>
          <p:nvSpPr>
            <p:cNvPr id="30" name="Text Box 22"/>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endParaRPr lang="en-US" altLang="en-US" sz="2000" b="1">
                <a:latin typeface="Times New Roman" panose="02020603050405020304" pitchFamily="18" charset="0"/>
              </a:endParaRPr>
            </a:p>
          </p:txBody>
        </p:sp>
        <p:sp>
          <p:nvSpPr>
            <p:cNvPr id="31" name="Text Box 23"/>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endParaRPr lang="en-US" altLang="en-US" sz="2000" b="1">
                <a:latin typeface="Times New Roman" panose="02020603050405020304" pitchFamily="18" charset="0"/>
              </a:endParaRPr>
            </a:p>
          </p:txBody>
        </p:sp>
        <p:sp>
          <p:nvSpPr>
            <p:cNvPr id="32" name="Text Box 24"/>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33" name="Line 25"/>
            <p:cNvSpPr>
              <a:spLocks noChangeShapeType="1"/>
            </p:cNvSpPr>
            <p:nvPr/>
          </p:nvSpPr>
          <p:spPr bwMode="auto">
            <a:xfrm flipH="1">
              <a:off x="384" y="5328"/>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p:cNvSpPr>
              <a:spLocks noChangeShapeType="1"/>
            </p:cNvSpPr>
            <p:nvPr/>
          </p:nvSpPr>
          <p:spPr bwMode="auto">
            <a:xfrm flipH="1">
              <a:off x="1152" y="4512"/>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p:cNvSpPr>
              <a:spLocks noChangeShapeType="1"/>
            </p:cNvSpPr>
            <p:nvPr/>
          </p:nvSpPr>
          <p:spPr bwMode="auto">
            <a:xfrm>
              <a:off x="576" y="4992"/>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p:cNvSpPr>
              <a:spLocks noChangeShapeType="1"/>
            </p:cNvSpPr>
            <p:nvPr/>
          </p:nvSpPr>
          <p:spPr bwMode="auto">
            <a:xfrm flipH="1">
              <a:off x="624" y="4512"/>
              <a:ext cx="576"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p:cNvSpPr>
              <a:spLocks noChangeShapeType="1"/>
            </p:cNvSpPr>
            <p:nvPr/>
          </p:nvSpPr>
          <p:spPr bwMode="auto">
            <a:xfrm>
              <a:off x="1344" y="4512"/>
              <a:ext cx="192"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p:cNvSpPr>
              <a:spLocks noChangeShapeType="1"/>
            </p:cNvSpPr>
            <p:nvPr/>
          </p:nvSpPr>
          <p:spPr bwMode="auto">
            <a:xfrm flipH="1">
              <a:off x="1488" y="4992"/>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p:cNvSpPr>
              <a:spLocks noChangeShapeType="1"/>
            </p:cNvSpPr>
            <p:nvPr/>
          </p:nvSpPr>
          <p:spPr bwMode="auto">
            <a:xfrm flipH="1">
              <a:off x="2592" y="4512"/>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p:cNvSpPr>
              <a:spLocks noChangeShapeType="1"/>
            </p:cNvSpPr>
            <p:nvPr/>
          </p:nvSpPr>
          <p:spPr bwMode="auto">
            <a:xfrm flipH="1">
              <a:off x="1968" y="4128"/>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p:cNvSpPr>
              <a:spLocks noChangeShapeType="1"/>
            </p:cNvSpPr>
            <p:nvPr/>
          </p:nvSpPr>
          <p:spPr bwMode="auto">
            <a:xfrm>
              <a:off x="2256" y="4128"/>
              <a:ext cx="38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p:cNvSpPr>
              <a:spLocks noChangeShapeType="1"/>
            </p:cNvSpPr>
            <p:nvPr/>
          </p:nvSpPr>
          <p:spPr bwMode="auto">
            <a:xfrm flipH="1">
              <a:off x="1392" y="4080"/>
              <a:ext cx="62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p:cNvSpPr>
              <a:spLocks noChangeShapeType="1"/>
            </p:cNvSpPr>
            <p:nvPr/>
          </p:nvSpPr>
          <p:spPr bwMode="auto">
            <a:xfrm>
              <a:off x="1728" y="4992"/>
              <a:ext cx="192"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p:cNvSpPr>
              <a:spLocks noChangeShapeType="1"/>
            </p:cNvSpPr>
            <p:nvPr/>
          </p:nvSpPr>
          <p:spPr bwMode="auto">
            <a:xfrm>
              <a:off x="720" y="5328"/>
              <a:ext cx="96"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p:cNvSpPr>
              <a:spLocks noChangeShapeType="1"/>
            </p:cNvSpPr>
            <p:nvPr/>
          </p:nvSpPr>
          <p:spPr bwMode="auto">
            <a:xfrm>
              <a:off x="1440" y="4464"/>
              <a:ext cx="192" cy="14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p:cNvSpPr>
              <a:spLocks noChangeShapeType="1"/>
            </p:cNvSpPr>
            <p:nvPr/>
          </p:nvSpPr>
          <p:spPr bwMode="auto">
            <a:xfrm>
              <a:off x="2832" y="4512"/>
              <a:ext cx="192"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p:cNvSpPr>
              <a:spLocks noChangeShapeType="1"/>
            </p:cNvSpPr>
            <p:nvPr/>
          </p:nvSpPr>
          <p:spPr bwMode="auto">
            <a:xfrm>
              <a:off x="2352" y="4080"/>
              <a:ext cx="192"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endParaRPr lang="en-US" altLang="en-US" sz="2400" b="1" dirty="0">
              <a:solidFill>
                <a:srgbClr val="FFFF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endParaRPr lang="en-US" sz="2600" b="1" dirty="0">
              <a:solidFill>
                <a:schemeClr val="tx1"/>
              </a:solidFill>
            </a:endParaRPr>
          </a:p>
        </p:txBody>
      </p:sp>
      <p:sp>
        <p:nvSpPr>
          <p:cNvPr id="5" name="TextBox 4"/>
          <p:cNvSpPr txBox="1"/>
          <p:nvPr/>
        </p:nvSpPr>
        <p:spPr>
          <a:xfrm>
            <a:off x="783590" y="2435860"/>
            <a:ext cx="8139430" cy="3046095"/>
          </a:xfrm>
          <a:prstGeom prst="rect">
            <a:avLst/>
          </a:prstGeom>
          <a:noFill/>
        </p:spPr>
        <p:txBody>
          <a:bodyPr wrap="square" rtlCol="0">
            <a:spAutoFit/>
          </a:bodyPr>
          <a:lstStyle/>
          <a:p>
            <a:pPr marL="342900" indent="-342900">
              <a:buFont typeface="+mj-lt"/>
              <a:buAutoNum type="arabicPeriod"/>
            </a:pPr>
            <a:r>
              <a:rPr lang="en-US" sz="3200" dirty="0"/>
              <a:t>Show the annotated parse tree for the following expressions.</a:t>
            </a:r>
            <a:endParaRPr lang="en-US" sz="3200" dirty="0"/>
          </a:p>
          <a:p>
            <a:pPr marL="857250" lvl="1" indent="-400050">
              <a:buFont typeface="+mj-lt"/>
              <a:buAutoNum type="romanUcPeriod"/>
            </a:pPr>
            <a:r>
              <a:rPr lang="en-US" sz="3200" dirty="0"/>
              <a:t>2*3+4</a:t>
            </a:r>
            <a:endParaRPr lang="en-US" sz="3200" dirty="0"/>
          </a:p>
          <a:p>
            <a:pPr marL="857250" lvl="1" indent="-400050">
              <a:buFont typeface="+mj-lt"/>
              <a:buAutoNum type="romanUcPeriod"/>
            </a:pPr>
            <a:r>
              <a:rPr lang="en-US" sz="3200" dirty="0"/>
              <a:t>2+3-4/5 </a:t>
            </a:r>
            <a:endParaRPr lang="en-US" sz="3200" dirty="0"/>
          </a:p>
          <a:p>
            <a:pPr marL="857250" lvl="1" indent="-400050">
              <a:buFont typeface="+mj-lt"/>
              <a:buAutoNum type="romanUcPeriod"/>
            </a:pPr>
            <a:r>
              <a:rPr lang="en-US" sz="3200" dirty="0"/>
              <a:t>2*5+2/4</a:t>
            </a:r>
            <a:endParaRPr lang="en-US" sz="3200" dirty="0"/>
          </a:p>
          <a:p>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endParaRPr lang="en-US" sz="2600" b="1" dirty="0">
              <a:solidFill>
                <a:schemeClr val="tx1"/>
              </a:solidFill>
            </a:endParaRPr>
          </a:p>
        </p:txBody>
      </p:sp>
      <p:sp>
        <p:nvSpPr>
          <p:cNvPr id="5" name="TextBox 4"/>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endParaRPr lang="en-US" b="1" i="1" dirty="0"/>
          </a:p>
          <a:p>
            <a:r>
              <a:rPr lang="en-US" i="1" dirty="0"/>
              <a:t>(</a:t>
            </a:r>
            <a:r>
              <a:rPr lang="en-US" dirty="0"/>
              <a:t>The Dragon Book</a:t>
            </a:r>
            <a:r>
              <a:rPr lang="en-US" i="1" dirty="0"/>
              <a:t>)</a:t>
            </a:r>
            <a:r>
              <a:rPr lang="en-US" dirty="0"/>
              <a:t>,   [ Second Edition]</a:t>
            </a:r>
            <a:endParaRPr lang="en-US" dirty="0"/>
          </a:p>
          <a:p>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783772" y="2435897"/>
            <a:ext cx="184731" cy="369332"/>
          </a:xfrm>
          <a:prstGeom prst="rect">
            <a:avLst/>
          </a:prstGeom>
          <a:noFill/>
        </p:spPr>
        <p:txBody>
          <a:bodyPr wrap="none" rtlCol="0">
            <a:spAutoFit/>
          </a:bodyPr>
          <a:lstStyle/>
          <a:p>
            <a:endParaRPr lang="en-US" dirty="0"/>
          </a:p>
        </p:txBody>
      </p:sp>
      <p:sp>
        <p:nvSpPr>
          <p:cNvPr id="2" name="Rectangle 1"/>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endParaRPr lang="en-US" dirty="0"/>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endParaRPr lang="en-US" dirty="0"/>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endParaRPr lang="en-US" sz="2400" dirty="0">
              <a:solidFill>
                <a:schemeClr val="tx1"/>
              </a:solidFill>
            </a:endParaRPr>
          </a:p>
          <a:p>
            <a:pPr marL="342900" indent="-342900">
              <a:buAutoNum type="arabicPeriod"/>
            </a:pPr>
            <a:r>
              <a:rPr lang="en-US" sz="2400" dirty="0">
                <a:solidFill>
                  <a:schemeClr val="tx1"/>
                </a:solidFill>
              </a:rPr>
              <a:t>Syntax Directed Definition</a:t>
            </a:r>
            <a:endParaRPr lang="en-US" sz="2400" dirty="0">
              <a:solidFill>
                <a:schemeClr val="tx1"/>
              </a:solidFill>
            </a:endParaRPr>
          </a:p>
          <a:p>
            <a:pPr marL="342900" indent="-342900">
              <a:buAutoNum type="arabicPeriod"/>
            </a:pPr>
            <a:r>
              <a:rPr lang="en-US" sz="2400" dirty="0">
                <a:solidFill>
                  <a:schemeClr val="tx1"/>
                </a:solidFill>
              </a:rPr>
              <a:t>Synthesized Attribute</a:t>
            </a:r>
            <a:endParaRPr lang="en-US" sz="2400" dirty="0">
              <a:solidFill>
                <a:schemeClr val="tx1"/>
              </a:solidFill>
            </a:endParaRPr>
          </a:p>
          <a:p>
            <a:pPr marL="342900" indent="-342900">
              <a:buAutoNum type="arabicPeriod"/>
            </a:pPr>
            <a:r>
              <a:rPr lang="en-US" sz="2400" dirty="0">
                <a:solidFill>
                  <a:schemeClr val="tx1"/>
                </a:solidFill>
              </a:rPr>
              <a:t>Inherited Attribute</a:t>
            </a:r>
            <a:endParaRPr lang="en-US" sz="2400" dirty="0">
              <a:solidFill>
                <a:schemeClr val="tx1"/>
              </a:solidFill>
            </a:endParaRPr>
          </a:p>
          <a:p>
            <a:pPr marL="342900" indent="-342900">
              <a:buAutoNum type="arabicPeriod"/>
            </a:pPr>
            <a:r>
              <a:rPr lang="en-US" sz="2400" dirty="0">
                <a:solidFill>
                  <a:schemeClr val="tx1"/>
                </a:solidFill>
              </a:rPr>
              <a:t>Syntax Directed Translation Scheme</a:t>
            </a:r>
            <a:endParaRPr lang="en-US" sz="2400" dirty="0">
              <a:solidFill>
                <a:schemeClr val="tx1"/>
              </a:solidFill>
            </a:endParaRPr>
          </a:p>
          <a:p>
            <a:pPr marL="342900" indent="-342900">
              <a:buAutoNum type="arabicPeriod"/>
            </a:pPr>
            <a:r>
              <a:rPr lang="en-US" sz="2400" dirty="0">
                <a:solidFill>
                  <a:schemeClr val="tx1"/>
                </a:solidFill>
              </a:rPr>
              <a:t>Class Exercises</a:t>
            </a: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endParaRPr lang="en-US" dirty="0"/>
          </a:p>
        </p:txBody>
      </p:sp>
      <p:sp>
        <p:nvSpPr>
          <p:cNvPr id="6" name="TextBox 5"/>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endParaRPr lang="en-US" sz="2000" b="1" dirty="0"/>
          </a:p>
          <a:p>
            <a:pPr marL="800100" lvl="1" indent="-342900" algn="just">
              <a:buFont typeface="Wingdings" panose="05000000000000000000" pitchFamily="2" charset="2"/>
              <a:buChar char="Ø"/>
            </a:pPr>
            <a:r>
              <a:rPr lang="en-US" dirty="0"/>
              <a:t>Understand the Semantics of the language.</a:t>
            </a:r>
            <a:endParaRPr lang="en-US" dirty="0"/>
          </a:p>
          <a:p>
            <a:pPr marL="800100" lvl="1" indent="-342900" algn="just">
              <a:buFont typeface="Wingdings" panose="05000000000000000000" pitchFamily="2" charset="2"/>
              <a:buChar char="Ø"/>
            </a:pPr>
            <a:r>
              <a:rPr lang="en-US" dirty="0"/>
              <a:t>Understand the evaluation process of input by the compiler.</a:t>
            </a:r>
            <a:endParaRPr lang="en-US" dirty="0"/>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endParaRPr lang="en-US" sz="2000" dirty="0"/>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endParaRPr lang="en-US" dirty="0"/>
          </a:p>
        </p:txBody>
      </p:sp>
      <p:sp>
        <p:nvSpPr>
          <p:cNvPr id="6" name="TextBox 5"/>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endParaRPr lang="en-US" dirty="0"/>
          </a:p>
          <a:p>
            <a:pPr algn="just"/>
            <a:r>
              <a:rPr lang="en-US" dirty="0"/>
              <a:t>productions in a grammar. For example, consider an expression </a:t>
            </a:r>
            <a:r>
              <a:rPr lang="en-US" i="1" dirty="0"/>
              <a:t>expr </a:t>
            </a:r>
            <a:r>
              <a:rPr lang="en-US" dirty="0"/>
              <a:t>generated</a:t>
            </a:r>
            <a:endParaRPr lang="en-US" dirty="0"/>
          </a:p>
          <a:p>
            <a:pPr algn="just"/>
            <a:r>
              <a:rPr lang="en-US" dirty="0"/>
              <a:t>by the production</a:t>
            </a:r>
            <a:endParaRPr lang="en-US" dirty="0"/>
          </a:p>
          <a:p>
            <a:pPr algn="ctr"/>
            <a:r>
              <a:rPr lang="en-US" i="1" dirty="0"/>
              <a:t>expr -» expr + term</a:t>
            </a:r>
            <a:endParaRPr lang="en-US" i="1" dirty="0"/>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endParaRPr lang="en-US" dirty="0"/>
          </a:p>
          <a:p>
            <a:pPr algn="just"/>
            <a:r>
              <a:rPr lang="en-US" dirty="0"/>
              <a:t>in </a:t>
            </a:r>
            <a:r>
              <a:rPr lang="en-US" i="1" dirty="0"/>
              <a:t>expr </a:t>
            </a:r>
            <a:r>
              <a:rPr lang="en-US" dirty="0"/>
              <a:t>is used only to distinguish the instance of </a:t>
            </a:r>
            <a:r>
              <a:rPr lang="en-US" i="1" dirty="0"/>
              <a:t>expr </a:t>
            </a:r>
            <a:r>
              <a:rPr lang="en-US" dirty="0"/>
              <a:t>in the production body</a:t>
            </a:r>
            <a:endParaRPr lang="en-US" dirty="0"/>
          </a:p>
          <a:p>
            <a:pPr algn="just"/>
            <a:r>
              <a:rPr lang="en-US" dirty="0"/>
              <a:t>from the head of the production). We can translate </a:t>
            </a:r>
            <a:r>
              <a:rPr lang="en-US" i="1" dirty="0"/>
              <a:t>expr </a:t>
            </a:r>
            <a:r>
              <a:rPr lang="en-US" dirty="0"/>
              <a:t>by exploiting its</a:t>
            </a:r>
            <a:endParaRPr lang="en-US" dirty="0"/>
          </a:p>
          <a:p>
            <a:pPr algn="just"/>
            <a:r>
              <a:rPr lang="en-US" dirty="0"/>
              <a:t>structure, as in the following pseudo-code:</a:t>
            </a:r>
            <a:endParaRPr lang="en-US" dirty="0"/>
          </a:p>
          <a:p>
            <a:pPr algn="ctr"/>
            <a:r>
              <a:rPr lang="en-US" dirty="0"/>
              <a:t>translate </a:t>
            </a:r>
            <a:r>
              <a:rPr lang="en-US" i="1" dirty="0"/>
              <a:t>expr;</a:t>
            </a:r>
            <a:endParaRPr lang="en-US" i="1" dirty="0"/>
          </a:p>
          <a:p>
            <a:pPr algn="ctr"/>
            <a:r>
              <a:rPr lang="en-US" dirty="0"/>
              <a:t>translate </a:t>
            </a:r>
            <a:r>
              <a:rPr lang="en-US" i="1" dirty="0"/>
              <a:t>term;</a:t>
            </a:r>
            <a:endParaRPr lang="en-US" i="1" dirty="0"/>
          </a:p>
          <a:p>
            <a:pPr algn="ctr"/>
            <a:r>
              <a:rPr lang="en-US" dirty="0"/>
              <a:t>handle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endParaRPr lang="en-US" dirty="0"/>
          </a:p>
        </p:txBody>
      </p:sp>
      <p:sp>
        <p:nvSpPr>
          <p:cNvPr id="6" name="TextBox 5"/>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endParaRPr lang="en-US" dirty="0"/>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endParaRPr lang="en-US" dirty="0"/>
          </a:p>
          <a:p>
            <a:pPr marL="285750" indent="-285750" algn="just">
              <a:buFont typeface="Wingdings" panose="05000000000000000000" pitchFamily="2" charset="2"/>
              <a:buChar char="Ø"/>
            </a:pPr>
            <a:r>
              <a:rPr lang="en-US" dirty="0"/>
              <a:t>Syntax Directed Translation Schemes</a:t>
            </a:r>
            <a:endParaRPr lang="en-US" dirty="0"/>
          </a:p>
          <a:p>
            <a:pPr algn="just"/>
            <a:endParaRPr lang="en-US" dirty="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3692525"/>
          </a:xfrm>
          <a:prstGeom prst="rect">
            <a:avLst/>
          </a:prstGeom>
          <a:noFill/>
        </p:spPr>
        <p:txBody>
          <a:bodyPr wrap="square" rtlCol="0">
            <a:spAutoFit/>
          </a:bodyPr>
          <a:lstStyle/>
          <a:p>
            <a:pPr algn="just"/>
            <a:r>
              <a:rPr lang="en-US" b="1" dirty="0"/>
              <a:t>Syntax Directed </a:t>
            </a:r>
            <a:r>
              <a:rPr lang="en-GB" altLang="en-US" b="1" dirty="0"/>
              <a:t>Translation</a:t>
            </a:r>
            <a:r>
              <a:rPr lang="en-US" b="1" dirty="0"/>
              <a:t> </a:t>
            </a:r>
            <a:r>
              <a:rPr lang="en-US" dirty="0"/>
              <a:t>are a generalization of context-free grammars in which:</a:t>
            </a:r>
            <a:endParaRPr lang="en-US" dirty="0"/>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endParaRPr lang="en-US" dirty="0"/>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endParaRPr lang="en-US" dirty="0"/>
          </a:p>
          <a:p>
            <a:r>
              <a:rPr lang="en-US" dirty="0"/>
              <a:t>               values of attributes.</a:t>
            </a:r>
            <a:endParaRPr lang="en-US" dirty="0"/>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endParaRPr lang="en-US" dirty="0"/>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endParaRPr lang="en-US" dirty="0"/>
          </a:p>
          <a:p>
            <a:r>
              <a:rPr lang="en-US" dirty="0"/>
              <a:t>                                                                                                               </a:t>
            </a:r>
            <a:endParaRPr lang="en-US" dirty="0"/>
          </a:p>
        </p:txBody>
      </p:sp>
      <p:sp>
        <p:nvSpPr>
          <p:cNvPr id="4" name="Text Box 1032"/>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endParaRPr lang="en-US" altLang="en-US" sz="1800" b="1" dirty="0">
              <a:latin typeface="Times New Roman" panose="02020603050405020304" pitchFamily="18" charset="0"/>
            </a:endParaRP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US" dirty="0"/>
          </a:p>
        </p:txBody>
      </p:sp>
      <p:grpSp>
        <p:nvGrpSpPr>
          <p:cNvPr id="5" name="Group 1038"/>
          <p:cNvGrpSpPr/>
          <p:nvPr/>
        </p:nvGrpSpPr>
        <p:grpSpPr bwMode="auto">
          <a:xfrm>
            <a:off x="1752600" y="2499363"/>
            <a:ext cx="6934200" cy="2606675"/>
            <a:chOff x="1152" y="1488"/>
            <a:chExt cx="3744" cy="1536"/>
          </a:xfrm>
        </p:grpSpPr>
        <p:sp>
          <p:nvSpPr>
            <p:cNvPr id="6" name="Text Box 1032"/>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endParaRPr lang="en-US" altLang="en-US" sz="1800" b="1" dirty="0">
                <a:latin typeface="Times New Roman" panose="02020603050405020304" pitchFamily="18" charset="0"/>
              </a:endParaRP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p:txBody>
        </p:sp>
        <p:sp>
          <p:nvSpPr>
            <p:cNvPr id="7" name="Line 1033"/>
            <p:cNvSpPr>
              <a:spLocks noChangeShapeType="1"/>
            </p:cNvSpPr>
            <p:nvPr/>
          </p:nvSpPr>
          <p:spPr bwMode="auto">
            <a:xfrm>
              <a:off x="1152" y="1536"/>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p:cNvSpPr>
              <a:spLocks noChangeShapeType="1"/>
            </p:cNvSpPr>
            <p:nvPr/>
          </p:nvSpPr>
          <p:spPr bwMode="auto">
            <a:xfrm>
              <a:off x="1152" y="148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p:cNvSpPr>
              <a:spLocks noChangeShapeType="1"/>
            </p:cNvSpPr>
            <p:nvPr/>
          </p:nvSpPr>
          <p:spPr bwMode="auto">
            <a:xfrm>
              <a:off x="1152" y="3024"/>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p:cNvSpPr>
              <a:spLocks noChangeShapeType="1"/>
            </p:cNvSpPr>
            <p:nvPr/>
          </p:nvSpPr>
          <p:spPr bwMode="auto">
            <a:xfrm>
              <a:off x="1152" y="172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p:cNvSpPr>
              <a:spLocks noChangeShapeType="1"/>
            </p:cNvSpPr>
            <p:nvPr/>
          </p:nvSpPr>
          <p:spPr bwMode="auto">
            <a:xfrm>
              <a:off x="2496" y="1536"/>
              <a:ext cx="0" cy="14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endParaRPr lang="en-US" dirty="0"/>
          </a:p>
          <a:p>
            <a:pPr algn="just"/>
            <a:r>
              <a:rPr lang="en-US" dirty="0"/>
              <a:t> </a:t>
            </a:r>
            <a:endParaRPr lang="en-US" dirty="0"/>
          </a:p>
          <a:p>
            <a:pPr algn="just"/>
            <a:endParaRPr lang="en-US" dirty="0"/>
          </a:p>
          <a:p>
            <a:pPr algn="ctr"/>
            <a:endParaRPr lang="en-US" dirty="0"/>
          </a:p>
          <a:p>
            <a:endParaRPr lang="en-US" dirty="0"/>
          </a:p>
          <a:p>
            <a:r>
              <a:rPr lang="en-US" dirty="0"/>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endParaRPr lang="en-US" dirty="0"/>
          </a:p>
          <a:p>
            <a:pPr algn="ctr"/>
            <a:r>
              <a:rPr lang="en-US" dirty="0"/>
              <a:t>Fig: Annotated Parse Tree                                                       </a:t>
            </a:r>
            <a:endParaRPr lang="en-US" dirty="0"/>
          </a:p>
        </p:txBody>
      </p:sp>
      <p:grpSp>
        <p:nvGrpSpPr>
          <p:cNvPr id="5" name="Group 3"/>
          <p:cNvGrpSpPr/>
          <p:nvPr/>
        </p:nvGrpSpPr>
        <p:grpSpPr bwMode="auto">
          <a:xfrm>
            <a:off x="2384473" y="2589620"/>
            <a:ext cx="5181600" cy="3292476"/>
            <a:chOff x="576" y="768"/>
            <a:chExt cx="3264" cy="2074"/>
          </a:xfrm>
        </p:grpSpPr>
        <p:sp>
          <p:nvSpPr>
            <p:cNvPr id="6" name="Text Box 4"/>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p:cNvSpPr>
              <a:spLocks noChangeShapeType="1"/>
            </p:cNvSpPr>
            <p:nvPr/>
          </p:nvSpPr>
          <p:spPr bwMode="auto">
            <a:xfrm>
              <a:off x="816" y="230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a:off x="2736" y="960"/>
              <a:ext cx="43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1536" y="1344"/>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flipH="1">
              <a:off x="1392" y="912"/>
              <a:ext cx="816"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flipH="1">
              <a:off x="816" y="134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a:off x="768" y="177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a:off x="1344" y="144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a:off x="2400" y="1056"/>
              <a:ext cx="0" cy="15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p:cNvSpPr>
              <a:spLocks noChangeShapeType="1"/>
            </p:cNvSpPr>
            <p:nvPr/>
          </p:nvSpPr>
          <p:spPr bwMode="auto">
            <a:xfrm>
              <a:off x="1776" y="1776"/>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p:cNvSpPr>
              <a:spLocks noChangeShapeType="1"/>
            </p:cNvSpPr>
            <p:nvPr/>
          </p:nvSpPr>
          <p:spPr bwMode="auto">
            <a:xfrm>
              <a:off x="3168" y="1440"/>
              <a:ext cx="0" cy="11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endParaRPr lang="en-US" altLang="en-US" b="1" dirty="0">
                <a:latin typeface="Times New Roman" panose="02020603050405020304" pitchFamily="18" charset="0"/>
              </a:endParaRPr>
            </a:p>
          </p:txBody>
        </p:sp>
        <p:sp>
          <p:nvSpPr>
            <p:cNvPr id="23" name="Text Box 21"/>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24" name="Text Box 22"/>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endParaRPr lang="en-US" altLang="en-US" b="1">
                <a:latin typeface="Times New Roman" panose="02020603050405020304" pitchFamily="18" charset="0"/>
              </a:endParaRPr>
            </a:p>
          </p:txBody>
        </p:sp>
        <p:sp>
          <p:nvSpPr>
            <p:cNvPr id="25" name="Text Box 23"/>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26" name="Text Box 24"/>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endParaRPr lang="en-US" altLang="en-US" b="1" dirty="0">
                <a:latin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0</TotalTime>
  <Words>7748</Words>
  <Application>WPS Presentation</Application>
  <PresentationFormat>On-screen Show (4:3)</PresentationFormat>
  <Paragraphs>398</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Wingdings</vt:lpstr>
      <vt:lpstr>Times New Roman</vt:lpstr>
      <vt:lpstr>Symbol</vt:lpstr>
      <vt:lpstr>Corbel</vt:lpstr>
      <vt:lpstr>Calibri</vt:lpstr>
      <vt:lpstr>Microsoft YaHei</vt:lpstr>
      <vt:lpstr>Arial Unicode MS</vt:lpstr>
      <vt:lpstr>Spectrum</vt:lpstr>
      <vt:lpstr>Syntax Directed Translation</vt:lpstr>
      <vt:lpstr>Lecture Outline</vt:lpstr>
      <vt:lpstr>Objectives and Outcomes</vt:lpstr>
      <vt:lpstr>Syntax Directed Translation</vt:lpstr>
      <vt:lpstr>Syntax Directed Translation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80</cp:revision>
  <dcterms:created xsi:type="dcterms:W3CDTF">2018-12-10T17:20:00Z</dcterms:created>
  <dcterms:modified xsi:type="dcterms:W3CDTF">2023-10-11T04:19:39Z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7206683C9ED843658194163EB5CF0B91_12</vt:lpwstr>
  </property>
  <property fmtid="{D5CDD505-2E9C-101B-9397-08002B2CF9AE}" pid="3" name="KSOProductBuildVer">
    <vt:lpwstr>2057-12.2.0.13215</vt:lpwstr>
  </property>
</Properties>
</file>