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60" r:id="rId7"/>
    <p:sldId id="264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Bank Loan Prediction in Finance Sector Using Machine Learning: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 </a:t>
            </a:r>
            <a:r>
              <a:rPr lang="en-US" sz="4400" dirty="0"/>
              <a:t>Practical Implementation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901082" y="40130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704600" cy="370166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700" y="3587882"/>
            <a:ext cx="47179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y_pred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</a:rPr>
              <a:t>model.predict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X_test</a:t>
            </a:r>
            <a:r>
              <a:rPr lang="en-US" altLang="en-US" dirty="0">
                <a:latin typeface="Arial" panose="020B0604020202020204" pitchFamily="34" charset="0"/>
              </a:rPr>
              <a:t>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accuracy = </a:t>
            </a:r>
            <a:r>
              <a:rPr lang="en-US" altLang="en-US" dirty="0" err="1">
                <a:latin typeface="Arial" panose="020B0604020202020204" pitchFamily="34" charset="0"/>
              </a:rPr>
              <a:t>accuracy_score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y_test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y_pred</a:t>
            </a:r>
            <a:r>
              <a:rPr lang="en-US" altLang="en-US" dirty="0">
                <a:latin typeface="Arial" panose="020B0604020202020204" pitchFamily="34" charset="0"/>
              </a:rPr>
              <a:t>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print("Accuracy:", accuracy)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3700" y="4782235"/>
            <a:ext cx="50898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~78% accuracy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improved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33697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/>
              <a:t>Deployment &amp; Alert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363" y="2906236"/>
            <a:ext cx="60068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saved using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alert logic: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predicted default probability &gt; 70% → Alert triggered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1-second delay to simulate live system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integrated into a bank's loan system</a:t>
            </a:r>
          </a:p>
        </p:txBody>
      </p:sp>
    </p:spTree>
    <p:extLst>
      <p:ext uri="{BB962C8B-B14F-4D97-AF65-F5344CB8AC3E}">
        <p14:creationId xmlns:p14="http://schemas.microsoft.com/office/powerpoint/2010/main" val="25770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704600" cy="370166"/>
          </a:xfrm>
        </p:spPr>
        <p:txBody>
          <a:bodyPr/>
          <a:lstStyle/>
          <a:p>
            <a:r>
              <a:rPr lang="en-US" dirty="0"/>
              <a:t>Results &amp; Strengths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4000" y="3036587"/>
            <a:ext cx="44743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Model Performance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Good accuracy and stability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Handles missing values and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importance easily interpretable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Ready for production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16989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/>
              <a:t>Limitations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363" y="3183235"/>
            <a:ext cx="70647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 advanced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Imputation method assumes neutral data (may reduce precision)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Needs more testing with new, unseen datasets</a:t>
            </a:r>
          </a:p>
        </p:txBody>
      </p:sp>
    </p:spTree>
    <p:extLst>
      <p:ext uri="{BB962C8B-B14F-4D97-AF65-F5344CB8AC3E}">
        <p14:creationId xmlns:p14="http://schemas.microsoft.com/office/powerpoint/2010/main" val="105436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704600" cy="370166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4000" y="3313585"/>
            <a:ext cx="71545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can help banks make smarter lending decisions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Random Forest proved to be a powerful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Accurate, practical, and deployable solution for loan prediction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Helps reduce credit risk and improve 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395596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363" y="3183235"/>
            <a:ext cx="53976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Bank Loan Dataset – </a:t>
            </a:r>
            <a:r>
              <a:rPr lang="en-US" dirty="0" err="1"/>
              <a:t>Kaggle</a:t>
            </a:r>
            <a:r>
              <a:rPr lang="en-US" dirty="0"/>
              <a:t> / Public 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Scikit</a:t>
            </a:r>
            <a:r>
              <a:rPr lang="en-US" dirty="0"/>
              <a:t>-learn Docs – </a:t>
            </a:r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ML Project Reports &amp; Guidebooks</a:t>
            </a:r>
          </a:p>
        </p:txBody>
      </p:sp>
    </p:spTree>
    <p:extLst>
      <p:ext uri="{BB962C8B-B14F-4D97-AF65-F5344CB8AC3E}">
        <p14:creationId xmlns:p14="http://schemas.microsoft.com/office/powerpoint/2010/main" val="422031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0932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661" y="2882900"/>
            <a:ext cx="4779512" cy="2273300"/>
          </a:xfrm>
        </p:spPr>
        <p:txBody>
          <a:bodyPr/>
          <a:lstStyle/>
          <a:p>
            <a:r>
              <a:rPr lang="en-US" sz="2800" dirty="0" smtClean="0"/>
              <a:t>SUBMITTED BY : </a:t>
            </a:r>
            <a:br>
              <a:rPr lang="en-US" sz="2800" dirty="0" smtClean="0"/>
            </a:br>
            <a:r>
              <a:rPr lang="en-US" sz="2800" dirty="0" smtClean="0"/>
              <a:t>TANZEELA YASEEN</a:t>
            </a:r>
            <a:br>
              <a:rPr lang="en-US" sz="2800" dirty="0" smtClean="0"/>
            </a:br>
            <a:r>
              <a:rPr lang="en-US" sz="2800" dirty="0" smtClean="0"/>
              <a:t>ID NO : CSC-21f-125</a:t>
            </a:r>
            <a:br>
              <a:rPr lang="en-US" sz="2800" dirty="0" smtClean="0"/>
            </a:br>
            <a:r>
              <a:rPr lang="en-US" sz="2800" dirty="0" smtClean="0"/>
              <a:t>SUBMITTED TO: </a:t>
            </a:r>
            <a:br>
              <a:rPr lang="en-US" sz="2800" dirty="0" smtClean="0"/>
            </a:br>
            <a:r>
              <a:rPr lang="en-US" sz="2800" dirty="0" smtClean="0"/>
              <a:t>MS.AQSA UMAR</a:t>
            </a:r>
            <a:endParaRPr lang="en-US" sz="2800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762" y="1654780"/>
            <a:ext cx="3934669" cy="4356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180" y="2157836"/>
            <a:ext cx="3918220" cy="4356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180" y="2697042"/>
            <a:ext cx="3918220" cy="435600"/>
          </a:xfrm>
        </p:spPr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180" y="3277208"/>
            <a:ext cx="3918220" cy="435600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180" y="3801980"/>
            <a:ext cx="3918220" cy="4356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627" y="4392368"/>
            <a:ext cx="3912773" cy="435600"/>
          </a:xfrm>
        </p:spPr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627" y="4949490"/>
            <a:ext cx="3912773" cy="435600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658" y="5471144"/>
            <a:ext cx="3912773" cy="435600"/>
          </a:xfrm>
        </p:spPr>
        <p:txBody>
          <a:bodyPr/>
          <a:lstStyle/>
          <a:p>
            <a:r>
              <a:rPr lang="en-US" dirty="0" smtClean="0"/>
              <a:t>Results &amp; strength</a:t>
            </a:r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8287" y="1566753"/>
            <a:ext cx="3912773" cy="4356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8286" y="2157836"/>
            <a:ext cx="3912773" cy="435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8286" y="2782382"/>
            <a:ext cx="3912773" cy="435600"/>
          </a:xfrm>
        </p:spPr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Predicting loan default helps banks minimize losses.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project uses machine learning models like Logistic Regression, Random Forest, and Boosting.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Dataset includes customer demographics and financial info.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Real-time alert system highlights risky loan applicants.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Models showed strong accuracy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2099" y="2842156"/>
            <a:ext cx="62568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Banks use statistical models to decide loan approval.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loan repayment is complex and critical.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Aim: Predict if a customer will repay or default.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involves real-world financial and credit features.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700" y="3172384"/>
            <a:ext cx="52995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ID, Customer ID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Status (Target: Paid/Defaulted)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Loan Amount, Term, Credit Score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 in Job, Home Ownership, Annual Income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Debt, Purpose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History, Delinquents, Credit Problems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Bankruptcy &amp; Tax Liens</a:t>
            </a:r>
          </a:p>
        </p:txBody>
      </p:sp>
    </p:spTree>
    <p:extLst>
      <p:ext uri="{BB962C8B-B14F-4D97-AF65-F5344CB8AC3E}">
        <p14:creationId xmlns:p14="http://schemas.microsoft.com/office/powerpoint/2010/main" val="17953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5099" y="2623942"/>
            <a:ext cx="4382354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err="1">
                <a:latin typeface="Arial" panose="020B0604020202020204" pitchFamily="34" charset="0"/>
              </a:rPr>
              <a:t>df.drop_duplicates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inplace</a:t>
            </a:r>
            <a:r>
              <a:rPr lang="en-US" altLang="en-US" sz="1800" dirty="0">
                <a:latin typeface="Arial" panose="020B0604020202020204" pitchFamily="34" charset="0"/>
              </a:rPr>
              <a:t>=True)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err="1">
                <a:latin typeface="Arial" panose="020B0604020202020204" pitchFamily="34" charset="0"/>
              </a:rPr>
              <a:t>df.fillna</a:t>
            </a:r>
            <a:r>
              <a:rPr lang="en-US" altLang="en-US" sz="1800" dirty="0">
                <a:latin typeface="Arial" panose="020B0604020202020204" pitchFamily="34" charset="0"/>
              </a:rPr>
              <a:t>(method='</a:t>
            </a:r>
            <a:r>
              <a:rPr lang="en-US" altLang="en-US" sz="1800" dirty="0" err="1">
                <a:latin typeface="Arial" panose="020B0604020202020204" pitchFamily="34" charset="0"/>
              </a:rPr>
              <a:t>ffill</a:t>
            </a:r>
            <a:r>
              <a:rPr lang="en-US" altLang="en-US" sz="1800" dirty="0">
                <a:latin typeface="Arial" panose="020B0604020202020204" pitchFamily="34" charset="0"/>
              </a:rPr>
              <a:t>', </a:t>
            </a:r>
            <a:r>
              <a:rPr lang="en-US" altLang="en-US" sz="1800" dirty="0" err="1">
                <a:latin typeface="Arial" panose="020B0604020202020204" pitchFamily="34" charset="0"/>
              </a:rPr>
              <a:t>inplace</a:t>
            </a:r>
            <a:r>
              <a:rPr lang="en-US" altLang="en-US" sz="1800" dirty="0">
                <a:latin typeface="Arial" panose="020B0604020202020204" pitchFamily="34" charset="0"/>
              </a:rPr>
              <a:t>=True) 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err="1" smtClean="0">
                <a:latin typeface="Arial" panose="020B0604020202020204" pitchFamily="34" charset="0"/>
              </a:rPr>
              <a:t>df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= </a:t>
            </a:r>
            <a:r>
              <a:rPr lang="en-US" altLang="en-US" sz="1800" dirty="0" err="1">
                <a:latin typeface="Arial" panose="020B0604020202020204" pitchFamily="34" charset="0"/>
              </a:rPr>
              <a:t>pd.get_dummies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df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drop_first</a:t>
            </a:r>
            <a:r>
              <a:rPr lang="en-US" altLang="en-US" sz="1800" dirty="0">
                <a:latin typeface="Arial" panose="020B0604020202020204" pitchFamily="34" charset="0"/>
              </a:rPr>
              <a:t>=True</a:t>
            </a:r>
            <a:r>
              <a:rPr lang="en-US" altLang="en-US" sz="1800" dirty="0" smtClean="0">
                <a:latin typeface="Arial" panose="020B0604020202020204" pitchFamily="34" charset="0"/>
              </a:rPr>
              <a:t>)</a:t>
            </a:r>
            <a:br>
              <a:rPr lang="en-US" altLang="en-US" sz="1800" dirty="0" smtClean="0">
                <a:latin typeface="Arial" panose="020B0604020202020204" pitchFamily="34" charset="0"/>
              </a:rPr>
            </a:br>
            <a:r>
              <a:rPr lang="en-US" altLang="en-US" sz="1800" dirty="0" smtClean="0">
                <a:latin typeface="Arial" panose="020B0604020202020204" pitchFamily="34" charset="0"/>
              </a:rPr>
              <a:t/>
            </a:r>
            <a:br>
              <a:rPr lang="en-US" altLang="en-US" sz="1800" dirty="0" smtClean="0">
                <a:latin typeface="Arial" panose="020B0604020202020204" pitchFamily="34" charset="0"/>
              </a:rPr>
            </a:br>
            <a:endParaRPr lang="en-US" sz="1800" dirty="0" smtClean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Removed duplicates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Encoded categorical variables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800" dirty="0" smtClean="0"/>
              <a:t>Filled missing values</a:t>
            </a:r>
            <a:endParaRPr lang="en-US" sz="18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9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704600" cy="370166"/>
          </a:xfrm>
        </p:spPr>
        <p:txBody>
          <a:bodyPr/>
          <a:lstStyle/>
          <a:p>
            <a:r>
              <a:rPr lang="en-US" dirty="0"/>
              <a:t>Feature Selection &amp; Train-Test 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823700" y="3172384"/>
            <a:ext cx="917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3700" y="3449383"/>
            <a:ext cx="89712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X = </a:t>
            </a:r>
            <a:r>
              <a:rPr lang="en-US" altLang="en-US" dirty="0" err="1">
                <a:latin typeface="Arial" panose="020B0604020202020204" pitchFamily="34" charset="0"/>
              </a:rPr>
              <a:t>df.drop</a:t>
            </a:r>
            <a:r>
              <a:rPr lang="en-US" altLang="en-US" dirty="0">
                <a:latin typeface="Arial" panose="020B0604020202020204" pitchFamily="34" charset="0"/>
              </a:rPr>
              <a:t>('</a:t>
            </a:r>
            <a:r>
              <a:rPr lang="en-US" altLang="en-US" dirty="0" err="1">
                <a:latin typeface="Arial" panose="020B0604020202020204" pitchFamily="34" charset="0"/>
              </a:rPr>
              <a:t>Loan_Status</a:t>
            </a:r>
            <a:r>
              <a:rPr lang="en-US" altLang="en-US" dirty="0">
                <a:latin typeface="Arial" panose="020B0604020202020204" pitchFamily="34" charset="0"/>
              </a:rPr>
              <a:t>', axis=1)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y = </a:t>
            </a:r>
            <a:r>
              <a:rPr lang="en-US" altLang="en-US" dirty="0" err="1">
                <a:latin typeface="Arial" panose="020B0604020202020204" pitchFamily="34" charset="0"/>
              </a:rPr>
              <a:t>df</a:t>
            </a:r>
            <a:r>
              <a:rPr lang="en-US" altLang="en-US" dirty="0">
                <a:latin typeface="Arial" panose="020B0604020202020204" pitchFamily="34" charset="0"/>
              </a:rPr>
              <a:t>['</a:t>
            </a:r>
            <a:r>
              <a:rPr lang="en-US" altLang="en-US" dirty="0" err="1">
                <a:latin typeface="Arial" panose="020B0604020202020204" pitchFamily="34" charset="0"/>
              </a:rPr>
              <a:t>Loan_Status</a:t>
            </a:r>
            <a:r>
              <a:rPr lang="en-US" altLang="en-US" dirty="0">
                <a:latin typeface="Arial" panose="020B0604020202020204" pitchFamily="34" charset="0"/>
              </a:rPr>
              <a:t>']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X_train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X_test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y_train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y_test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</a:rPr>
              <a:t>train_test_split</a:t>
            </a:r>
            <a:r>
              <a:rPr lang="en-US" altLang="en-US" dirty="0">
                <a:latin typeface="Arial" panose="020B0604020202020204" pitchFamily="34" charset="0"/>
              </a:rPr>
              <a:t>(X, y, </a:t>
            </a:r>
            <a:r>
              <a:rPr lang="en-US" altLang="en-US" dirty="0" err="1">
                <a:latin typeface="Arial" panose="020B0604020202020204" pitchFamily="34" charset="0"/>
              </a:rPr>
              <a:t>test_size</a:t>
            </a:r>
            <a:r>
              <a:rPr lang="en-US" altLang="en-US" dirty="0">
                <a:latin typeface="Arial" panose="020B0604020202020204" pitchFamily="34" charset="0"/>
              </a:rPr>
              <a:t>=0.3, </a:t>
            </a:r>
            <a:r>
              <a:rPr lang="en-US" altLang="en-US" dirty="0" err="1">
                <a:latin typeface="Arial" panose="020B0604020202020204" pitchFamily="34" charset="0"/>
              </a:rPr>
              <a:t>random_state</a:t>
            </a:r>
            <a:r>
              <a:rPr lang="en-US" altLang="en-US" dirty="0">
                <a:latin typeface="Arial" panose="020B0604020202020204" pitchFamily="34" charset="0"/>
              </a:rPr>
              <a:t>=42</a:t>
            </a:r>
            <a:r>
              <a:rPr lang="en-US" altLang="en-US" dirty="0" smtClean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3700" y="4797084"/>
            <a:ext cx="30893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Loan_Status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training, 30% testing</a:t>
            </a:r>
          </a:p>
        </p:txBody>
      </p:sp>
    </p:spTree>
    <p:extLst>
      <p:ext uri="{BB962C8B-B14F-4D97-AF65-F5344CB8AC3E}">
        <p14:creationId xmlns:p14="http://schemas.microsoft.com/office/powerpoint/2010/main" val="262157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633686"/>
            <a:ext cx="7560000" cy="370166"/>
          </a:xfrm>
        </p:spPr>
        <p:txBody>
          <a:bodyPr/>
          <a:lstStyle/>
          <a:p>
            <a:r>
              <a:rPr lang="en-US" dirty="0" smtClean="0"/>
              <a:t>MODEL TRANNING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21025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5099" y="3508799"/>
            <a:ext cx="38331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latin typeface="Arial" panose="020B0604020202020204" pitchFamily="34" charset="0"/>
              </a:rPr>
              <a:t>model = </a:t>
            </a:r>
            <a:r>
              <a:rPr lang="en-US" altLang="en-US" sz="1800" dirty="0" err="1">
                <a:latin typeface="Arial" panose="020B0604020202020204" pitchFamily="34" charset="0"/>
              </a:rPr>
              <a:t>RandomForestClassifier</a:t>
            </a:r>
            <a:r>
              <a:rPr lang="en-US" altLang="en-US" sz="1800" dirty="0">
                <a:latin typeface="Arial" panose="020B0604020202020204" pitchFamily="34" charset="0"/>
              </a:rPr>
              <a:t>()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err="1">
                <a:latin typeface="Arial" panose="020B0604020202020204" pitchFamily="34" charset="0"/>
              </a:rPr>
              <a:t>model.fit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latin typeface="Arial" panose="020B0604020202020204" pitchFamily="34" charset="0"/>
              </a:rPr>
              <a:t>X_train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y_train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  <a:r>
              <a:rPr lang="en-US" altLang="en-US" sz="1800" dirty="0" smtClean="0">
                <a:latin typeface="Arial" panose="020B0604020202020204" pitchFamily="34" charset="0"/>
              </a:rPr>
              <a:t/>
            </a:r>
            <a:br>
              <a:rPr lang="en-US" altLang="en-US" sz="1800" dirty="0" smtClean="0">
                <a:latin typeface="Arial" panose="020B0604020202020204" pitchFamily="34" charset="0"/>
              </a:rPr>
            </a:br>
            <a:endParaRPr lang="en-US" sz="1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5099" y="4385963"/>
            <a:ext cx="5461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for prediction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tested Logistic Regression, Lasso, Boosting</a:t>
            </a:r>
          </a:p>
        </p:txBody>
      </p:sp>
    </p:spTree>
    <p:extLst>
      <p:ext uri="{BB962C8B-B14F-4D97-AF65-F5344CB8AC3E}">
        <p14:creationId xmlns:p14="http://schemas.microsoft.com/office/powerpoint/2010/main" val="38773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437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</vt:lpstr>
      <vt:lpstr>Arial Unicode MS</vt:lpstr>
      <vt:lpstr>Calibri</vt:lpstr>
      <vt:lpstr>Courier New</vt:lpstr>
      <vt:lpstr>Gill Sans MT</vt:lpstr>
      <vt:lpstr>Wingdings</vt:lpstr>
      <vt:lpstr>Office Theme</vt:lpstr>
      <vt:lpstr>Bank Loan Prediction in Finance Sector Using Machine Learning:   A Practical Implementation</vt:lpstr>
      <vt:lpstr>SUBMITTED BY :  TANZEELA YASEEN ID NO : CSC-21f-125 SUBMITTED TO:  MS.AQSA UMAR</vt:lpstr>
      <vt:lpstr>OBJECTIVES</vt:lpstr>
      <vt:lpstr>abstract</vt:lpstr>
      <vt:lpstr>Problem description</vt:lpstr>
      <vt:lpstr>Dataset overview</vt:lpstr>
      <vt:lpstr>Data processing</vt:lpstr>
      <vt:lpstr>Feature Selection &amp; Train-Test Split</vt:lpstr>
      <vt:lpstr>MODEL TRANNING</vt:lpstr>
      <vt:lpstr>Model Evaluation</vt:lpstr>
      <vt:lpstr>Deployment &amp; Alert System</vt:lpstr>
      <vt:lpstr>Results &amp; Strengths</vt:lpstr>
      <vt:lpstr>Limitations</vt:lpstr>
      <vt:lpstr>Conclusion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2025-06-06T17:23:17Z</dcterms:created>
  <dcterms:modified xsi:type="dcterms:W3CDTF">2025-06-06T18:17:53Z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